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60" r:id="rId2"/>
    <p:sldId id="1045" r:id="rId3"/>
    <p:sldId id="261" r:id="rId4"/>
    <p:sldId id="1003" r:id="rId5"/>
    <p:sldId id="1017" r:id="rId6"/>
    <p:sldId id="1018" r:id="rId7"/>
    <p:sldId id="1022" r:id="rId8"/>
    <p:sldId id="1030" r:id="rId9"/>
    <p:sldId id="736" r:id="rId10"/>
    <p:sldId id="999" r:id="rId11"/>
    <p:sldId id="1032" r:id="rId12"/>
    <p:sldId id="1031" r:id="rId13"/>
    <p:sldId id="1007" r:id="rId14"/>
    <p:sldId id="1014" r:id="rId15"/>
    <p:sldId id="1008" r:id="rId16"/>
    <p:sldId id="1029" r:id="rId17"/>
    <p:sldId id="1034" r:id="rId18"/>
    <p:sldId id="995" r:id="rId19"/>
    <p:sldId id="1016" r:id="rId20"/>
    <p:sldId id="1019" r:id="rId21"/>
    <p:sldId id="1035" r:id="rId22"/>
    <p:sldId id="996" r:id="rId23"/>
    <p:sldId id="1010" r:id="rId24"/>
    <p:sldId id="1025" r:id="rId25"/>
    <p:sldId id="1011" r:id="rId26"/>
    <p:sldId id="997" r:id="rId27"/>
    <p:sldId id="1013" r:id="rId28"/>
    <p:sldId id="1040" r:id="rId29"/>
    <p:sldId id="1041" r:id="rId30"/>
    <p:sldId id="1042" r:id="rId31"/>
    <p:sldId id="1020" r:id="rId32"/>
    <p:sldId id="1024" r:id="rId33"/>
    <p:sldId id="1023" r:id="rId34"/>
    <p:sldId id="1026" r:id="rId35"/>
    <p:sldId id="1027" r:id="rId36"/>
    <p:sldId id="998" r:id="rId37"/>
    <p:sldId id="1028" r:id="rId38"/>
    <p:sldId id="1039" r:id="rId39"/>
    <p:sldId id="1036" r:id="rId40"/>
    <p:sldId id="1043" r:id="rId41"/>
    <p:sldId id="1044" r:id="rId42"/>
    <p:sldId id="1037" r:id="rId43"/>
    <p:sldId id="1038" r:id="rId44"/>
    <p:sldId id="1002" r:id="rId45"/>
    <p:sldId id="1005" r:id="rId46"/>
    <p:sldId id="1033" r:id="rId47"/>
    <p:sldId id="1004" r:id="rId48"/>
    <p:sldId id="1006" r:id="rId49"/>
    <p:sldId id="100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4584"/>
    </p:cViewPr>
  </p:sorterViewPr>
  <p:notesViewPr>
    <p:cSldViewPr snapToGrid="0">
      <p:cViewPr varScale="1">
        <p:scale>
          <a:sx n="49" d="100"/>
          <a:sy n="49" d="100"/>
        </p:scale>
        <p:origin x="266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ka%20Lewenski\Courses\Chapter%201.%20Models%20and%20Analysis\I.%20Stock%20Prices%20Download,%20Analyst%20Reports\Comprehensive%20Stock%20Analysis%20Monthly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37165538771038E-2"/>
          <c:y val="5.6360051502193323E-2"/>
          <c:w val="0.91323875311381164"/>
          <c:h val="0.80566542533332397"/>
        </c:manualLayout>
      </c:layout>
      <c:lineChart>
        <c:grouping val="standard"/>
        <c:varyColors val="0"/>
        <c:ser>
          <c:idx val="0"/>
          <c:order val="0"/>
          <c:tx>
            <c:strRef>
              <c:f>Summary!$O$9</c:f>
              <c:strCache>
                <c:ptCount val="1"/>
                <c:pt idx="0">
                  <c:v>US S&amp;P 500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Summary!$O$10:$O$837</c:f>
              <c:numCache>
                <c:formatCode>General</c:formatCode>
                <c:ptCount val="828"/>
                <c:pt idx="0">
                  <c:v>1</c:v>
                </c:pt>
                <c:pt idx="1">
                  <c:v>0.96347442209546674</c:v>
                </c:pt>
                <c:pt idx="2">
                  <c:v>1.0166115881116782</c:v>
                </c:pt>
                <c:pt idx="3">
                  <c:v>1.0183128389872911</c:v>
                </c:pt>
                <c:pt idx="4">
                  <c:v>0.99149406584609212</c:v>
                </c:pt>
                <c:pt idx="5">
                  <c:v>1.0298209146402479</c:v>
                </c:pt>
                <c:pt idx="6">
                  <c:v>1.0388271590113076</c:v>
                </c:pt>
                <c:pt idx="7">
                  <c:v>1.09396577604323</c:v>
                </c:pt>
                <c:pt idx="8">
                  <c:v>1.09396577604323</c:v>
                </c:pt>
                <c:pt idx="9">
                  <c:v>1.0189132392674869</c:v>
                </c:pt>
                <c:pt idx="10">
                  <c:v>1.0623436805764033</c:v>
                </c:pt>
                <c:pt idx="11">
                  <c:v>1.0801561292905031</c:v>
                </c:pt>
                <c:pt idx="12">
                  <c:v>1.1423997198038625</c:v>
                </c:pt>
                <c:pt idx="13">
                  <c:v>1.1373962173521464</c:v>
                </c:pt>
                <c:pt idx="14">
                  <c:v>1.0216150905633943</c:v>
                </c:pt>
                <c:pt idx="15">
                  <c:v>1.0636445611928349</c:v>
                </c:pt>
                <c:pt idx="16">
                  <c:v>1.1131792054438105</c:v>
                </c:pt>
                <c:pt idx="17">
                  <c:v>1.1432002201541078</c:v>
                </c:pt>
                <c:pt idx="18">
                  <c:v>1.2175522665866108</c:v>
                </c:pt>
                <c:pt idx="19">
                  <c:v>1.224657230061043</c:v>
                </c:pt>
                <c:pt idx="20">
                  <c:v>1.2554788251776245</c:v>
                </c:pt>
                <c:pt idx="21">
                  <c:v>1.2755929250475333</c:v>
                </c:pt>
                <c:pt idx="22">
                  <c:v>1.4061843690583411</c:v>
                </c:pt>
                <c:pt idx="23">
                  <c:v>1.3585509356549588</c:v>
                </c:pt>
                <c:pt idx="24">
                  <c:v>1.2964075152606827</c:v>
                </c:pt>
                <c:pt idx="25">
                  <c:v>1.3136195737015912</c:v>
                </c:pt>
                <c:pt idx="26">
                  <c:v>1.3609526668668068</c:v>
                </c:pt>
                <c:pt idx="27">
                  <c:v>1.3290303012108478</c:v>
                </c:pt>
                <c:pt idx="28">
                  <c:v>1.3268287401180827</c:v>
                </c:pt>
                <c:pt idx="29">
                  <c:v>1.3130191834283995</c:v>
                </c:pt>
                <c:pt idx="30">
                  <c:v>1.3101170619433602</c:v>
                </c:pt>
                <c:pt idx="31">
                  <c:v>1.2287601420994696</c:v>
                </c:pt>
                <c:pt idx="32">
                  <c:v>1.1626138296807764</c:v>
                </c:pt>
                <c:pt idx="33">
                  <c:v>1.2197538176723706</c:v>
                </c:pt>
                <c:pt idx="34">
                  <c:v>1.2643850495346742</c:v>
                </c:pt>
                <c:pt idx="35">
                  <c:v>1.2263584809366557</c:v>
                </c:pt>
                <c:pt idx="36">
                  <c:v>1.2048434103872712</c:v>
                </c:pt>
                <c:pt idx="37">
                  <c:v>1.1318923346342442</c:v>
                </c:pt>
                <c:pt idx="38">
                  <c:v>1.1203842589812871</c:v>
                </c:pt>
                <c:pt idx="39">
                  <c:v>1.165215670969679</c:v>
                </c:pt>
                <c:pt idx="40">
                  <c:v>1.1195836785750026</c:v>
                </c:pt>
                <c:pt idx="41">
                  <c:v>1.0968678174722306</c:v>
                </c:pt>
                <c:pt idx="42">
                  <c:v>1.0716501150805564</c:v>
                </c:pt>
                <c:pt idx="43">
                  <c:v>1.1959371760232163</c:v>
                </c:pt>
                <c:pt idx="44">
                  <c:v>1.2050435104573203</c:v>
                </c:pt>
                <c:pt idx="45">
                  <c:v>1.3381367056939859</c:v>
                </c:pt>
                <c:pt idx="46">
                  <c:v>1.386270379265486</c:v>
                </c:pt>
                <c:pt idx="47">
                  <c:v>1.4073851596117282</c:v>
                </c:pt>
                <c:pt idx="48">
                  <c:v>1.454017842489743</c:v>
                </c:pt>
                <c:pt idx="49">
                  <c:v>1.481637125988192</c:v>
                </c:pt>
                <c:pt idx="50">
                  <c:v>1.5306715400780546</c:v>
                </c:pt>
                <c:pt idx="51">
                  <c:v>1.6454517462223557</c:v>
                </c:pt>
                <c:pt idx="52">
                  <c:v>1.625037516261383</c:v>
                </c:pt>
                <c:pt idx="53">
                  <c:v>1.677574292004403</c:v>
                </c:pt>
                <c:pt idx="54">
                  <c:v>1.6267386970879616</c:v>
                </c:pt>
                <c:pt idx="55">
                  <c:v>1.6451515460822574</c:v>
                </c:pt>
                <c:pt idx="56">
                  <c:v>1.6618633743620534</c:v>
                </c:pt>
                <c:pt idx="57">
                  <c:v>1.6366456819773842</c:v>
                </c:pt>
                <c:pt idx="58">
                  <c:v>1.6651655558891223</c:v>
                </c:pt>
                <c:pt idx="59">
                  <c:v>1.6504552486740718</c:v>
                </c:pt>
                <c:pt idx="60">
                  <c:v>1.6352447112979085</c:v>
                </c:pt>
                <c:pt idx="61">
                  <c:v>1.5717001701190834</c:v>
                </c:pt>
                <c:pt idx="62">
                  <c:v>1.5929149704793355</c:v>
                </c:pt>
                <c:pt idx="63">
                  <c:v>1.6016211648153709</c:v>
                </c:pt>
                <c:pt idx="64">
                  <c:v>1.5065546182327632</c:v>
                </c:pt>
                <c:pt idx="65">
                  <c:v>1.5328729410587412</c:v>
                </c:pt>
                <c:pt idx="66">
                  <c:v>1.5076553987791452</c:v>
                </c:pt>
                <c:pt idx="67">
                  <c:v>1.6679675072550784</c:v>
                </c:pt>
                <c:pt idx="68">
                  <c:v>1.6621635745021515</c:v>
                </c:pt>
                <c:pt idx="69">
                  <c:v>1.6620634043830682</c:v>
                </c:pt>
                <c:pt idx="70">
                  <c:v>1.6369458821174823</c:v>
                </c:pt>
                <c:pt idx="71">
                  <c:v>1.6735715500850594</c:v>
                </c:pt>
                <c:pt idx="72">
                  <c:v>1.7975583408385871</c:v>
                </c:pt>
                <c:pt idx="73">
                  <c:v>1.8130690783548484</c:v>
                </c:pt>
                <c:pt idx="74">
                  <c:v>1.8078655458821173</c:v>
                </c:pt>
                <c:pt idx="75">
                  <c:v>1.7995597117982589</c:v>
                </c:pt>
                <c:pt idx="76">
                  <c:v>1.8968278094666269</c:v>
                </c:pt>
                <c:pt idx="77">
                  <c:v>1.9198439507655363</c:v>
                </c:pt>
                <c:pt idx="78">
                  <c:v>1.9105373561493046</c:v>
                </c:pt>
                <c:pt idx="79">
                  <c:v>1.887621384969479</c:v>
                </c:pt>
                <c:pt idx="80">
                  <c:v>1.822075472830982</c:v>
                </c:pt>
                <c:pt idx="81">
                  <c:v>1.8995297408185734</c:v>
                </c:pt>
                <c:pt idx="82">
                  <c:v>2.0231161613129194</c:v>
                </c:pt>
                <c:pt idx="83">
                  <c:v>2.1142799859901937</c:v>
                </c:pt>
                <c:pt idx="84">
                  <c:v>2.1192834884419098</c:v>
                </c:pt>
                <c:pt idx="85">
                  <c:v>2.2707895326728713</c:v>
                </c:pt>
                <c:pt idx="86">
                  <c:v>2.3906734113879722</c:v>
                </c:pt>
                <c:pt idx="87">
                  <c:v>2.3568498348844198</c:v>
                </c:pt>
                <c:pt idx="88">
                  <c:v>2.4752327229060351</c:v>
                </c:pt>
                <c:pt idx="89">
                  <c:v>2.5101570699489653</c:v>
                </c:pt>
                <c:pt idx="90">
                  <c:v>2.3628539477634352</c:v>
                </c:pt>
                <c:pt idx="91">
                  <c:v>2.5310716801761242</c:v>
                </c:pt>
                <c:pt idx="92">
                  <c:v>2.3148204443110183</c:v>
                </c:pt>
                <c:pt idx="93">
                  <c:v>2.4415090163114188</c:v>
                </c:pt>
                <c:pt idx="94">
                  <c:v>2.493945772040429</c:v>
                </c:pt>
                <c:pt idx="95">
                  <c:v>2.423396357450216</c:v>
                </c:pt>
                <c:pt idx="96">
                  <c:v>2.7427197738416904</c:v>
                </c:pt>
                <c:pt idx="97">
                  <c:v>2.8439909136395491</c:v>
                </c:pt>
                <c:pt idx="98">
                  <c:v>2.919043450415292</c:v>
                </c:pt>
                <c:pt idx="99">
                  <c:v>2.885619783848695</c:v>
                </c:pt>
                <c:pt idx="100">
                  <c:v>2.9030321825277707</c:v>
                </c:pt>
                <c:pt idx="101">
                  <c:v>3.0421294906434517</c:v>
                </c:pt>
                <c:pt idx="102">
                  <c:v>3.1888322225557904</c:v>
                </c:pt>
                <c:pt idx="103">
                  <c:v>3.3003100970679489</c:v>
                </c:pt>
                <c:pt idx="104">
                  <c:v>3.2205542579805879</c:v>
                </c:pt>
                <c:pt idx="105">
                  <c:v>2.5196636945862112</c:v>
                </c:pt>
                <c:pt idx="106">
                  <c:v>2.3046132592814974</c:v>
                </c:pt>
                <c:pt idx="107">
                  <c:v>2.4725307915540884</c:v>
                </c:pt>
                <c:pt idx="108">
                  <c:v>2.5725008205744024</c:v>
                </c:pt>
                <c:pt idx="109">
                  <c:v>2.6800761232863008</c:v>
                </c:pt>
                <c:pt idx="110">
                  <c:v>2.5907136495546887</c:v>
                </c:pt>
                <c:pt idx="111">
                  <c:v>2.6151304613229267</c:v>
                </c:pt>
                <c:pt idx="112">
                  <c:v>2.6234364455118593</c:v>
                </c:pt>
                <c:pt idx="113">
                  <c:v>2.7369158410887628</c:v>
                </c:pt>
                <c:pt idx="114">
                  <c:v>2.7221053637546291</c:v>
                </c:pt>
                <c:pt idx="115">
                  <c:v>2.6170318122685887</c:v>
                </c:pt>
                <c:pt idx="116">
                  <c:v>2.721004743320325</c:v>
                </c:pt>
                <c:pt idx="117">
                  <c:v>2.7916541679175433</c:v>
                </c:pt>
                <c:pt idx="118">
                  <c:v>2.7389173621535083</c:v>
                </c:pt>
                <c:pt idx="119">
                  <c:v>2.7791454117882526</c:v>
                </c:pt>
                <c:pt idx="120">
                  <c:v>2.9767837586310426</c:v>
                </c:pt>
                <c:pt idx="121">
                  <c:v>2.8906232863004107</c:v>
                </c:pt>
                <c:pt idx="122">
                  <c:v>2.9507654858400887</c:v>
                </c:pt>
                <c:pt idx="123">
                  <c:v>3.0985691484038833</c:v>
                </c:pt>
                <c:pt idx="124">
                  <c:v>3.2074451015711003</c:v>
                </c:pt>
                <c:pt idx="125">
                  <c:v>3.1820275292704898</c:v>
                </c:pt>
                <c:pt idx="126">
                  <c:v>3.4632241268888233</c:v>
                </c:pt>
                <c:pt idx="127">
                  <c:v>3.5169619933953777</c:v>
                </c:pt>
                <c:pt idx="128">
                  <c:v>3.4939457019913949</c:v>
                </c:pt>
                <c:pt idx="129">
                  <c:v>3.4059840388271798</c:v>
                </c:pt>
                <c:pt idx="130">
                  <c:v>3.4623235264685284</c:v>
                </c:pt>
                <c:pt idx="131">
                  <c:v>3.5364754728309826</c:v>
                </c:pt>
                <c:pt idx="132">
                  <c:v>3.2931050435304723</c:v>
                </c:pt>
                <c:pt idx="133">
                  <c:v>3.3212250075052543</c:v>
                </c:pt>
                <c:pt idx="134">
                  <c:v>3.4017812668868217</c:v>
                </c:pt>
                <c:pt idx="135">
                  <c:v>3.3103171019713811</c:v>
                </c:pt>
                <c:pt idx="136">
                  <c:v>3.6148304913439415</c:v>
                </c:pt>
                <c:pt idx="137">
                  <c:v>3.5827077854498159</c:v>
                </c:pt>
                <c:pt idx="138">
                  <c:v>3.5639947363154216</c:v>
                </c:pt>
                <c:pt idx="139">
                  <c:v>3.2278594816371471</c:v>
                </c:pt>
                <c:pt idx="140">
                  <c:v>3.0626437306114287</c:v>
                </c:pt>
                <c:pt idx="141">
                  <c:v>3.0421294906434513</c:v>
                </c:pt>
                <c:pt idx="142">
                  <c:v>3.224457129990995</c:v>
                </c:pt>
                <c:pt idx="143">
                  <c:v>3.3045131692184539</c:v>
                </c:pt>
                <c:pt idx="144">
                  <c:v>3.4417091263884729</c:v>
                </c:pt>
                <c:pt idx="145">
                  <c:v>3.6732713599519671</c:v>
                </c:pt>
                <c:pt idx="146">
                  <c:v>3.7548283898729125</c:v>
                </c:pt>
                <c:pt idx="147">
                  <c:v>3.7560291804262991</c:v>
                </c:pt>
                <c:pt idx="148">
                  <c:v>3.9010305914139907</c:v>
                </c:pt>
                <c:pt idx="149">
                  <c:v>3.7141999799859913</c:v>
                </c:pt>
                <c:pt idx="150">
                  <c:v>3.8808165515861113</c:v>
                </c:pt>
                <c:pt idx="151">
                  <c:v>3.9570698789152416</c:v>
                </c:pt>
                <c:pt idx="152">
                  <c:v>3.8813167717402188</c:v>
                </c:pt>
                <c:pt idx="153">
                  <c:v>3.9272491944361061</c:v>
                </c:pt>
                <c:pt idx="154">
                  <c:v>3.7548283898729116</c:v>
                </c:pt>
                <c:pt idx="155">
                  <c:v>4.1738216351446011</c:v>
                </c:pt>
                <c:pt idx="156">
                  <c:v>4.0906634544180926</c:v>
                </c:pt>
                <c:pt idx="157">
                  <c:v>4.1298910437306118</c:v>
                </c:pt>
                <c:pt idx="158">
                  <c:v>4.0397278294806371</c:v>
                </c:pt>
                <c:pt idx="159">
                  <c:v>4.1524068047633351</c:v>
                </c:pt>
                <c:pt idx="160">
                  <c:v>4.1564095466826787</c:v>
                </c:pt>
                <c:pt idx="161">
                  <c:v>4.0842591313919749</c:v>
                </c:pt>
                <c:pt idx="162">
                  <c:v>4.2450714600220154</c:v>
                </c:pt>
                <c:pt idx="163">
                  <c:v>4.1432002301611126</c:v>
                </c:pt>
                <c:pt idx="164">
                  <c:v>4.1809265285699988</c:v>
                </c:pt>
                <c:pt idx="165">
                  <c:v>4.1897327429200439</c:v>
                </c:pt>
                <c:pt idx="166">
                  <c:v>4.3165216251375957</c:v>
                </c:pt>
                <c:pt idx="167">
                  <c:v>4.3601520164114875</c:v>
                </c:pt>
                <c:pt idx="168">
                  <c:v>4.3908736015210641</c:v>
                </c:pt>
                <c:pt idx="169">
                  <c:v>4.4369058841188824</c:v>
                </c:pt>
                <c:pt idx="170">
                  <c:v>4.5198640348243764</c:v>
                </c:pt>
                <c:pt idx="171">
                  <c:v>4.4049835084559179</c:v>
                </c:pt>
                <c:pt idx="172">
                  <c:v>4.5050535574902417</c:v>
                </c:pt>
                <c:pt idx="173">
                  <c:v>4.5084559091363943</c:v>
                </c:pt>
                <c:pt idx="174">
                  <c:v>4.4844391574101863</c:v>
                </c:pt>
                <c:pt idx="175">
                  <c:v>4.638847173021114</c:v>
                </c:pt>
                <c:pt idx="176">
                  <c:v>4.5925146902831973</c:v>
                </c:pt>
                <c:pt idx="177">
                  <c:v>4.6815769738817155</c:v>
                </c:pt>
                <c:pt idx="178">
                  <c:v>4.6211348844190914</c:v>
                </c:pt>
                <c:pt idx="179">
                  <c:v>4.6677675572901016</c:v>
                </c:pt>
                <c:pt idx="180">
                  <c:v>4.8194734814370035</c:v>
                </c:pt>
                <c:pt idx="181">
                  <c:v>4.6746724206944839</c:v>
                </c:pt>
                <c:pt idx="182">
                  <c:v>4.4608224657260065</c:v>
                </c:pt>
                <c:pt idx="183">
                  <c:v>4.5122586210347224</c:v>
                </c:pt>
                <c:pt idx="184">
                  <c:v>4.568197738416889</c:v>
                </c:pt>
                <c:pt idx="185">
                  <c:v>4.4458119583708573</c:v>
                </c:pt>
                <c:pt idx="186">
                  <c:v>4.5858101671169793</c:v>
                </c:pt>
                <c:pt idx="187">
                  <c:v>4.7582306614630205</c:v>
                </c:pt>
                <c:pt idx="188">
                  <c:v>4.6303411488041597</c:v>
                </c:pt>
                <c:pt idx="189">
                  <c:v>4.7268088261783214</c:v>
                </c:pt>
                <c:pt idx="190">
                  <c:v>4.5400780746522535</c:v>
                </c:pt>
                <c:pt idx="191">
                  <c:v>4.5959170319223421</c:v>
                </c:pt>
                <c:pt idx="192">
                  <c:v>4.7074953767637302</c:v>
                </c:pt>
                <c:pt idx="193">
                  <c:v>4.8773142699889878</c:v>
                </c:pt>
                <c:pt idx="194">
                  <c:v>5.0106073351345897</c:v>
                </c:pt>
                <c:pt idx="195">
                  <c:v>5.1507057139997947</c:v>
                </c:pt>
                <c:pt idx="196">
                  <c:v>5.3377366556589561</c:v>
                </c:pt>
                <c:pt idx="197">
                  <c:v>5.4513159211447961</c:v>
                </c:pt>
                <c:pt idx="198">
                  <c:v>5.6245371560092003</c:v>
                </c:pt>
                <c:pt idx="199">
                  <c:v>5.6227359651756172</c:v>
                </c:pt>
                <c:pt idx="200">
                  <c:v>5.8481934654257932</c:v>
                </c:pt>
                <c:pt idx="201">
                  <c:v>5.8190733513459367</c:v>
                </c:pt>
                <c:pt idx="202">
                  <c:v>6.0579405083558431</c:v>
                </c:pt>
                <c:pt idx="203">
                  <c:v>6.163614460122079</c:v>
                </c:pt>
                <c:pt idx="204">
                  <c:v>6.3646554588211686</c:v>
                </c:pt>
                <c:pt idx="205">
                  <c:v>6.4087860802561725</c:v>
                </c:pt>
                <c:pt idx="206">
                  <c:v>6.4595216651656093</c:v>
                </c:pt>
                <c:pt idx="207">
                  <c:v>6.5462822275592849</c:v>
                </c:pt>
                <c:pt idx="208">
                  <c:v>6.6958870709496585</c:v>
                </c:pt>
                <c:pt idx="209">
                  <c:v>6.7109977484238907</c:v>
                </c:pt>
                <c:pt idx="210">
                  <c:v>6.4039829080356192</c:v>
                </c:pt>
                <c:pt idx="211">
                  <c:v>6.5244670269188365</c:v>
                </c:pt>
                <c:pt idx="212">
                  <c:v>6.8781148503952689</c:v>
                </c:pt>
                <c:pt idx="213">
                  <c:v>7.0576405483838611</c:v>
                </c:pt>
                <c:pt idx="214">
                  <c:v>7.5755030521364874</c:v>
                </c:pt>
                <c:pt idx="215">
                  <c:v>7.4125887120984615</c:v>
                </c:pt>
                <c:pt idx="216">
                  <c:v>7.8671067046932777</c:v>
                </c:pt>
                <c:pt idx="217">
                  <c:v>7.9137396877814394</c:v>
                </c:pt>
                <c:pt idx="218">
                  <c:v>7.5765035024517084</c:v>
                </c:pt>
                <c:pt idx="219">
                  <c:v>8.0190135795056445</c:v>
                </c:pt>
                <c:pt idx="220">
                  <c:v>8.4887424096867719</c:v>
                </c:pt>
                <c:pt idx="221">
                  <c:v>8.8576004703292206</c:v>
                </c:pt>
                <c:pt idx="222">
                  <c:v>9.5497848293805561</c:v>
                </c:pt>
                <c:pt idx="223">
                  <c:v>9.0010004102871921</c:v>
                </c:pt>
                <c:pt idx="224">
                  <c:v>9.4794358951265796</c:v>
                </c:pt>
                <c:pt idx="225">
                  <c:v>9.1526067747423099</c:v>
                </c:pt>
                <c:pt idx="226">
                  <c:v>9.5606927249074261</c:v>
                </c:pt>
                <c:pt idx="227">
                  <c:v>9.7110976983888619</c:v>
                </c:pt>
                <c:pt idx="228">
                  <c:v>9.8096670569398476</c:v>
                </c:pt>
                <c:pt idx="229">
                  <c:v>10.500750185129581</c:v>
                </c:pt>
                <c:pt idx="230">
                  <c:v>11.025217652356639</c:v>
                </c:pt>
                <c:pt idx="231">
                  <c:v>11.125287701390963</c:v>
                </c:pt>
                <c:pt idx="232">
                  <c:v>10.91584054838386</c:v>
                </c:pt>
                <c:pt idx="233">
                  <c:v>11.34634209946962</c:v>
                </c:pt>
                <c:pt idx="234">
                  <c:v>11.214550625437797</c:v>
                </c:pt>
                <c:pt idx="235">
                  <c:v>9.5795059441609052</c:v>
                </c:pt>
                <c:pt idx="236">
                  <c:v>10.17722415690983</c:v>
                </c:pt>
                <c:pt idx="237">
                  <c:v>10.994396517562286</c:v>
                </c:pt>
                <c:pt idx="238">
                  <c:v>11.644451165816063</c:v>
                </c:pt>
                <c:pt idx="239">
                  <c:v>12.300910437306106</c:v>
                </c:pt>
                <c:pt idx="240">
                  <c:v>12.805363904733303</c:v>
                </c:pt>
                <c:pt idx="241">
                  <c:v>12.391973941759222</c:v>
                </c:pt>
                <c:pt idx="242">
                  <c:v>12.872710847593305</c:v>
                </c:pt>
                <c:pt idx="243">
                  <c:v>13.361153347343128</c:v>
                </c:pt>
                <c:pt idx="244">
                  <c:v>13.027518923246262</c:v>
                </c:pt>
                <c:pt idx="245">
                  <c:v>13.736715310717493</c:v>
                </c:pt>
                <c:pt idx="246">
                  <c:v>13.29650726508555</c:v>
                </c:pt>
                <c:pt idx="247">
                  <c:v>13.213349684779335</c:v>
                </c:pt>
                <c:pt idx="248">
                  <c:v>12.836084869408575</c:v>
                </c:pt>
                <c:pt idx="249">
                  <c:v>13.638847733413376</c:v>
                </c:pt>
                <c:pt idx="250">
                  <c:v>13.898829520664453</c:v>
                </c:pt>
                <c:pt idx="251">
                  <c:v>14.702791954368045</c:v>
                </c:pt>
                <c:pt idx="252">
                  <c:v>13.954367667367146</c:v>
                </c:pt>
                <c:pt idx="253">
                  <c:v>13.67377208045631</c:v>
                </c:pt>
                <c:pt idx="254">
                  <c:v>14.996296967877505</c:v>
                </c:pt>
                <c:pt idx="255">
                  <c:v>14.53447467227058</c:v>
                </c:pt>
                <c:pt idx="256">
                  <c:v>14.215950925647945</c:v>
                </c:pt>
                <c:pt idx="257">
                  <c:v>14.556189092364647</c:v>
                </c:pt>
                <c:pt idx="258">
                  <c:v>14.318322385669962</c:v>
                </c:pt>
                <c:pt idx="259">
                  <c:v>15.187431742219546</c:v>
                </c:pt>
                <c:pt idx="260">
                  <c:v>14.375162713899723</c:v>
                </c:pt>
                <c:pt idx="261">
                  <c:v>14.304013049134387</c:v>
                </c:pt>
                <c:pt idx="262">
                  <c:v>13.15871060742519</c:v>
                </c:pt>
                <c:pt idx="263">
                  <c:v>13.212048724106868</c:v>
                </c:pt>
                <c:pt idx="264">
                  <c:v>13.669668868207738</c:v>
                </c:pt>
                <c:pt idx="265">
                  <c:v>12.408085069548678</c:v>
                </c:pt>
                <c:pt idx="266">
                  <c:v>11.611427559291498</c:v>
                </c:pt>
                <c:pt idx="267">
                  <c:v>12.503351956369452</c:v>
                </c:pt>
                <c:pt idx="268">
                  <c:v>12.566996357450208</c:v>
                </c:pt>
                <c:pt idx="269">
                  <c:v>12.252376713699581</c:v>
                </c:pt>
                <c:pt idx="270">
                  <c:v>12.120784349044323</c:v>
                </c:pt>
                <c:pt idx="271">
                  <c:v>11.34374017812468</c:v>
                </c:pt>
                <c:pt idx="272">
                  <c:v>10.41669109376563</c:v>
                </c:pt>
                <c:pt idx="273">
                  <c:v>10.605223946762726</c:v>
                </c:pt>
                <c:pt idx="274">
                  <c:v>11.402481246872803</c:v>
                </c:pt>
                <c:pt idx="275">
                  <c:v>11.488841749224449</c:v>
                </c:pt>
                <c:pt idx="276">
                  <c:v>11.309916451516054</c:v>
                </c:pt>
                <c:pt idx="277">
                  <c:v>11.075052336635638</c:v>
                </c:pt>
                <c:pt idx="278">
                  <c:v>11.481937506254368</c:v>
                </c:pt>
                <c:pt idx="279">
                  <c:v>10.77674416091263</c:v>
                </c:pt>
                <c:pt idx="280">
                  <c:v>10.678875362753919</c:v>
                </c:pt>
                <c:pt idx="281">
                  <c:v>9.905133663564488</c:v>
                </c:pt>
                <c:pt idx="282">
                  <c:v>9.1225857600320168</c:v>
                </c:pt>
                <c:pt idx="283">
                  <c:v>9.1671170519363496</c:v>
                </c:pt>
                <c:pt idx="284">
                  <c:v>8.1585112478735056</c:v>
                </c:pt>
                <c:pt idx="285">
                  <c:v>8.8638047633343273</c:v>
                </c:pt>
                <c:pt idx="286">
                  <c:v>9.3696587411187764</c:v>
                </c:pt>
                <c:pt idx="287">
                  <c:v>8.8043631241869242</c:v>
                </c:pt>
                <c:pt idx="288">
                  <c:v>8.5629942159511589</c:v>
                </c:pt>
                <c:pt idx="289">
                  <c:v>8.4173924146902763</c:v>
                </c:pt>
                <c:pt idx="290">
                  <c:v>8.4877413489442546</c:v>
                </c:pt>
                <c:pt idx="291">
                  <c:v>9.1756227659361489</c:v>
                </c:pt>
                <c:pt idx="292">
                  <c:v>9.6426501250875543</c:v>
                </c:pt>
                <c:pt idx="293">
                  <c:v>9.751826278394871</c:v>
                </c:pt>
                <c:pt idx="294">
                  <c:v>9.9100370059041278</c:v>
                </c:pt>
                <c:pt idx="295">
                  <c:v>10.08716111277894</c:v>
                </c:pt>
                <c:pt idx="296">
                  <c:v>9.9666763834684229</c:v>
                </c:pt>
                <c:pt idx="297">
                  <c:v>10.514459731812265</c:v>
                </c:pt>
                <c:pt idx="298">
                  <c:v>10.589412098468925</c:v>
                </c:pt>
                <c:pt idx="299">
                  <c:v>11.126989332532769</c:v>
                </c:pt>
                <c:pt idx="300">
                  <c:v>11.319223506454515</c:v>
                </c:pt>
                <c:pt idx="301">
                  <c:v>11.457419603722602</c:v>
                </c:pt>
                <c:pt idx="302">
                  <c:v>11.26998860202141</c:v>
                </c:pt>
                <c:pt idx="303">
                  <c:v>11.080757019913934</c:v>
                </c:pt>
                <c:pt idx="304">
                  <c:v>11.214650795556883</c:v>
                </c:pt>
                <c:pt idx="305">
                  <c:v>11.416391133793649</c:v>
                </c:pt>
                <c:pt idx="306">
                  <c:v>11.024917152006397</c:v>
                </c:pt>
                <c:pt idx="307">
                  <c:v>11.05013499449614</c:v>
                </c:pt>
                <c:pt idx="308">
                  <c:v>11.153607084959464</c:v>
                </c:pt>
                <c:pt idx="309">
                  <c:v>11.309916451516054</c:v>
                </c:pt>
                <c:pt idx="310">
                  <c:v>11.746421955368751</c:v>
                </c:pt>
                <c:pt idx="311">
                  <c:v>12.127689822876004</c:v>
                </c:pt>
                <c:pt idx="312">
                  <c:v>11.820974882417683</c:v>
                </c:pt>
                <c:pt idx="313">
                  <c:v>12.044430861603113</c:v>
                </c:pt>
                <c:pt idx="314">
                  <c:v>11.814169578705084</c:v>
                </c:pt>
                <c:pt idx="315">
                  <c:v>11.576603382367647</c:v>
                </c:pt>
                <c:pt idx="316">
                  <c:v>11.923346342439698</c:v>
                </c:pt>
                <c:pt idx="317">
                  <c:v>11.921644711297899</c:v>
                </c:pt>
                <c:pt idx="318">
                  <c:v>12.350445852096458</c:v>
                </c:pt>
                <c:pt idx="319">
                  <c:v>12.211847853497439</c:v>
                </c:pt>
                <c:pt idx="320">
                  <c:v>12.296708285800049</c:v>
                </c:pt>
                <c:pt idx="321">
                  <c:v>12.078555088561984</c:v>
                </c:pt>
                <c:pt idx="322">
                  <c:v>12.503552286600613</c:v>
                </c:pt>
                <c:pt idx="323">
                  <c:v>12.491644541178816</c:v>
                </c:pt>
                <c:pt idx="324">
                  <c:v>12.809766396477526</c:v>
                </c:pt>
                <c:pt idx="325">
                  <c:v>12.815571239867898</c:v>
                </c:pt>
                <c:pt idx="326">
                  <c:v>12.957770389272481</c:v>
                </c:pt>
                <c:pt idx="327">
                  <c:v>13.115280546382458</c:v>
                </c:pt>
                <c:pt idx="328">
                  <c:v>12.709796517562284</c:v>
                </c:pt>
                <c:pt idx="329">
                  <c:v>12.710897137996588</c:v>
                </c:pt>
                <c:pt idx="330">
                  <c:v>12.775543220254168</c:v>
                </c:pt>
                <c:pt idx="331">
                  <c:v>13.047332592814961</c:v>
                </c:pt>
                <c:pt idx="332">
                  <c:v>13.367857260082046</c:v>
                </c:pt>
                <c:pt idx="333">
                  <c:v>13.789051746222345</c:v>
                </c:pt>
                <c:pt idx="334">
                  <c:v>14.016111327929538</c:v>
                </c:pt>
                <c:pt idx="335">
                  <c:v>14.192935544881404</c:v>
                </c:pt>
                <c:pt idx="336">
                  <c:v>14.392474632242559</c:v>
                </c:pt>
                <c:pt idx="337">
                  <c:v>14.078054097868497</c:v>
                </c:pt>
                <c:pt idx="338">
                  <c:v>14.218552836985879</c:v>
                </c:pt>
                <c:pt idx="339">
                  <c:v>14.834083808666053</c:v>
                </c:pt>
                <c:pt idx="340">
                  <c:v>15.316921795256665</c:v>
                </c:pt>
                <c:pt idx="341">
                  <c:v>15.04403058140697</c:v>
                </c:pt>
                <c:pt idx="342">
                  <c:v>14.562894225958155</c:v>
                </c:pt>
                <c:pt idx="343">
                  <c:v>14.750225057540263</c:v>
                </c:pt>
                <c:pt idx="344">
                  <c:v>15.278194736315404</c:v>
                </c:pt>
                <c:pt idx="345">
                  <c:v>15.504653307315102</c:v>
                </c:pt>
                <c:pt idx="346">
                  <c:v>14.821775392774926</c:v>
                </c:pt>
                <c:pt idx="347">
                  <c:v>14.693885569898914</c:v>
                </c:pt>
                <c:pt idx="348">
                  <c:v>13.795157099969964</c:v>
                </c:pt>
                <c:pt idx="349">
                  <c:v>13.31562098468927</c:v>
                </c:pt>
                <c:pt idx="350">
                  <c:v>13.236264895426785</c:v>
                </c:pt>
                <c:pt idx="351">
                  <c:v>13.865605583908723</c:v>
                </c:pt>
                <c:pt idx="352">
                  <c:v>14.013609576703677</c:v>
                </c:pt>
                <c:pt idx="353">
                  <c:v>12.808966276393463</c:v>
                </c:pt>
                <c:pt idx="354">
                  <c:v>12.682677924547169</c:v>
                </c:pt>
                <c:pt idx="355">
                  <c:v>12.83728565996196</c:v>
                </c:pt>
                <c:pt idx="356">
                  <c:v>11.671770089062333</c:v>
                </c:pt>
                <c:pt idx="357">
                  <c:v>9.6942860002001296</c:v>
                </c:pt>
                <c:pt idx="358">
                  <c:v>8.9686779745821994</c:v>
                </c:pt>
                <c:pt idx="359">
                  <c:v>9.0388271790253096</c:v>
                </c:pt>
                <c:pt idx="360">
                  <c:v>8.2645852596817697</c:v>
                </c:pt>
                <c:pt idx="361">
                  <c:v>7.3560495046532504</c:v>
                </c:pt>
                <c:pt idx="362">
                  <c:v>7.9842889522665796</c:v>
                </c:pt>
                <c:pt idx="363">
                  <c:v>8.7342139297508172</c:v>
                </c:pt>
                <c:pt idx="364">
                  <c:v>9.1978386370459226</c:v>
                </c:pt>
                <c:pt idx="365">
                  <c:v>9.1996398178725034</c:v>
                </c:pt>
                <c:pt idx="366">
                  <c:v>9.8817170019013236</c:v>
                </c:pt>
                <c:pt idx="367">
                  <c:v>10.213349294506147</c:v>
                </c:pt>
                <c:pt idx="368">
                  <c:v>10.5782043030121</c:v>
                </c:pt>
                <c:pt idx="369">
                  <c:v>10.369157820474324</c:v>
                </c:pt>
                <c:pt idx="370">
                  <c:v>10.963974832382659</c:v>
                </c:pt>
                <c:pt idx="371">
                  <c:v>11.158810927649345</c:v>
                </c:pt>
                <c:pt idx="372">
                  <c:v>10.746222305613921</c:v>
                </c:pt>
                <c:pt idx="373">
                  <c:v>11.052636745721998</c:v>
                </c:pt>
                <c:pt idx="374">
                  <c:v>11.702492284599211</c:v>
                </c:pt>
                <c:pt idx="375">
                  <c:v>11.875212058440901</c:v>
                </c:pt>
                <c:pt idx="376">
                  <c:v>10.901731552086453</c:v>
                </c:pt>
                <c:pt idx="377">
                  <c:v>10.314319633743613</c:v>
                </c:pt>
                <c:pt idx="378">
                  <c:v>11.023716361453008</c:v>
                </c:pt>
                <c:pt idx="379">
                  <c:v>10.5006500150105</c:v>
                </c:pt>
                <c:pt idx="380">
                  <c:v>11.41999350545381</c:v>
                </c:pt>
                <c:pt idx="381">
                  <c:v>11.840888722105465</c:v>
                </c:pt>
                <c:pt idx="382">
                  <c:v>11.813770129090354</c:v>
                </c:pt>
                <c:pt idx="383">
                  <c:v>12.585209796857791</c:v>
                </c:pt>
                <c:pt idx="384">
                  <c:v>12.870209096367448</c:v>
                </c:pt>
                <c:pt idx="385">
                  <c:v>13.281496757730402</c:v>
                </c:pt>
                <c:pt idx="386">
                  <c:v>13.267586870809557</c:v>
                </c:pt>
                <c:pt idx="387">
                  <c:v>13.645651806264375</c:v>
                </c:pt>
                <c:pt idx="388">
                  <c:v>13.461422505754019</c:v>
                </c:pt>
                <c:pt idx="389">
                  <c:v>13.215651105774032</c:v>
                </c:pt>
                <c:pt idx="390">
                  <c:v>12.931852586810759</c:v>
                </c:pt>
                <c:pt idx="391">
                  <c:v>12.197438356849787</c:v>
                </c:pt>
                <c:pt idx="392">
                  <c:v>11.322125928149697</c:v>
                </c:pt>
                <c:pt idx="393">
                  <c:v>12.541779735815062</c:v>
                </c:pt>
                <c:pt idx="394">
                  <c:v>12.478334444110871</c:v>
                </c:pt>
                <c:pt idx="395">
                  <c:v>12.584809126388464</c:v>
                </c:pt>
                <c:pt idx="396">
                  <c:v>13.133293645551879</c:v>
                </c:pt>
                <c:pt idx="397">
                  <c:v>13.666366996897819</c:v>
                </c:pt>
                <c:pt idx="398">
                  <c:v>14.094565906134285</c:v>
                </c:pt>
                <c:pt idx="399">
                  <c:v>13.988892564795348</c:v>
                </c:pt>
                <c:pt idx="400">
                  <c:v>13.112478294806357</c:v>
                </c:pt>
                <c:pt idx="401">
                  <c:v>13.631142139497639</c:v>
                </c:pt>
                <c:pt idx="402">
                  <c:v>13.80286146302411</c:v>
                </c:pt>
                <c:pt idx="403">
                  <c:v>14.075652516761727</c:v>
                </c:pt>
                <c:pt idx="404">
                  <c:v>14.416792194536169</c:v>
                </c:pt>
                <c:pt idx="405">
                  <c:v>14.131492384669263</c:v>
                </c:pt>
                <c:pt idx="406">
                  <c:v>14.17172074452116</c:v>
                </c:pt>
                <c:pt idx="407">
                  <c:v>14.271889732812966</c:v>
                </c:pt>
                <c:pt idx="408">
                  <c:v>14.991593965776039</c:v>
                </c:pt>
                <c:pt idx="409">
                  <c:v>15.157410727509252</c:v>
                </c:pt>
                <c:pt idx="410">
                  <c:v>15.702891434003799</c:v>
                </c:pt>
                <c:pt idx="411">
                  <c:v>15.986890283198235</c:v>
                </c:pt>
                <c:pt idx="412">
                  <c:v>16.318823076153304</c:v>
                </c:pt>
                <c:pt idx="413">
                  <c:v>16.074052126488539</c:v>
                </c:pt>
                <c:pt idx="414">
                  <c:v>16.869108175723003</c:v>
                </c:pt>
                <c:pt idx="415">
                  <c:v>16.341138506954863</c:v>
                </c:pt>
                <c:pt idx="416">
                  <c:v>16.827279585709991</c:v>
                </c:pt>
                <c:pt idx="417">
                  <c:v>17.577704783348338</c:v>
                </c:pt>
                <c:pt idx="418">
                  <c:v>18.07075011508055</c:v>
                </c:pt>
                <c:pt idx="419">
                  <c:v>18.496547433203236</c:v>
                </c:pt>
                <c:pt idx="420">
                  <c:v>17.838386530571391</c:v>
                </c:pt>
                <c:pt idx="421">
                  <c:v>18.607524777344132</c:v>
                </c:pt>
                <c:pt idx="422">
                  <c:v>18.736515220654447</c:v>
                </c:pt>
                <c:pt idx="423">
                  <c:v>18.852696397478223</c:v>
                </c:pt>
                <c:pt idx="424">
                  <c:v>19.249173881717191</c:v>
                </c:pt>
                <c:pt idx="425">
                  <c:v>19.616031021715187</c:v>
                </c:pt>
                <c:pt idx="426">
                  <c:v>19.320224597218036</c:v>
                </c:pt>
                <c:pt idx="427">
                  <c:v>20.047733363354332</c:v>
                </c:pt>
                <c:pt idx="428">
                  <c:v>19.736716091263869</c:v>
                </c:pt>
                <c:pt idx="429">
                  <c:v>20.194636735714987</c:v>
                </c:pt>
                <c:pt idx="430">
                  <c:v>20.690083648553973</c:v>
                </c:pt>
                <c:pt idx="431">
                  <c:v>20.603421414990482</c:v>
                </c:pt>
                <c:pt idx="432">
                  <c:v>19.963874612228548</c:v>
                </c:pt>
                <c:pt idx="433">
                  <c:v>21.059741819273476</c:v>
                </c:pt>
                <c:pt idx="434">
                  <c:v>20.693384299009292</c:v>
                </c:pt>
                <c:pt idx="435">
                  <c:v>20.869708896227344</c:v>
                </c:pt>
                <c:pt idx="436">
                  <c:v>21.088660992694873</c:v>
                </c:pt>
                <c:pt idx="437">
                  <c:v>20.645552957069935</c:v>
                </c:pt>
                <c:pt idx="438">
                  <c:v>21.053138076653642</c:v>
                </c:pt>
                <c:pt idx="439">
                  <c:v>19.735615470829565</c:v>
                </c:pt>
                <c:pt idx="440">
                  <c:v>19.213749914940447</c:v>
                </c:pt>
                <c:pt idx="441">
                  <c:v>20.808166786750714</c:v>
                </c:pt>
                <c:pt idx="442">
                  <c:v>20.818672190533363</c:v>
                </c:pt>
                <c:pt idx="443">
                  <c:v>20.453717011908324</c:v>
                </c:pt>
                <c:pt idx="444">
                  <c:v>19.415991093765623</c:v>
                </c:pt>
                <c:pt idx="445">
                  <c:v>19.335834884419079</c:v>
                </c:pt>
                <c:pt idx="446">
                  <c:v>20.611828179725794</c:v>
                </c:pt>
                <c:pt idx="447">
                  <c:v>20.667467717402168</c:v>
                </c:pt>
                <c:pt idx="448">
                  <c:v>20.984188441909325</c:v>
                </c:pt>
                <c:pt idx="449">
                  <c:v>21.003303382367644</c:v>
                </c:pt>
                <c:pt idx="450">
                  <c:v>21.751226838787137</c:v>
                </c:pt>
                <c:pt idx="451">
                  <c:v>21.724706804763319</c:v>
                </c:pt>
                <c:pt idx="452">
                  <c:v>21.697888722105457</c:v>
                </c:pt>
                <c:pt idx="453">
                  <c:v>21.276392494746307</c:v>
                </c:pt>
                <c:pt idx="454">
                  <c:v>22.003503042129473</c:v>
                </c:pt>
                <c:pt idx="455">
                  <c:v>22.403983568497932</c:v>
                </c:pt>
                <c:pt idx="456">
                  <c:v>22.804664435104556</c:v>
                </c:pt>
                <c:pt idx="457">
                  <c:v>23.65295599919942</c:v>
                </c:pt>
                <c:pt idx="458">
                  <c:v>23.643750335234643</c:v>
                </c:pt>
                <c:pt idx="459">
                  <c:v>23.858700600420274</c:v>
                </c:pt>
                <c:pt idx="460">
                  <c:v>24.134894916441489</c:v>
                </c:pt>
                <c:pt idx="461">
                  <c:v>24.251074872410669</c:v>
                </c:pt>
                <c:pt idx="462">
                  <c:v>24.720304703292285</c:v>
                </c:pt>
                <c:pt idx="463">
                  <c:v>24.7338126888822</c:v>
                </c:pt>
                <c:pt idx="464">
                  <c:v>25.211248944260962</c:v>
                </c:pt>
                <c:pt idx="465">
                  <c:v>25.770639547683359</c:v>
                </c:pt>
                <c:pt idx="466">
                  <c:v>26.49434682277592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DE-45B2-8A88-00566AB658C5}"/>
            </c:ext>
          </c:extLst>
        </c:ser>
        <c:ser>
          <c:idx val="1"/>
          <c:order val="1"/>
          <c:tx>
            <c:strRef>
              <c:f>Summary!$P$9</c:f>
              <c:strCache>
                <c:ptCount val="1"/>
                <c:pt idx="0">
                  <c:v>#N/A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Summary!$P$10:$P$837</c:f>
              <c:numCache>
                <c:formatCode>General</c:formatCode>
                <c:ptCount val="8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DE-45B2-8A88-00566AB658C5}"/>
            </c:ext>
          </c:extLst>
        </c:ser>
        <c:ser>
          <c:idx val="2"/>
          <c:order val="2"/>
          <c:tx>
            <c:strRef>
              <c:f>Summary!$Q$9</c:f>
              <c:strCache>
                <c:ptCount val="1"/>
                <c:pt idx="0">
                  <c:v>#N/A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Summary!$Q$10:$Q$837</c:f>
              <c:numCache>
                <c:formatCode>General</c:formatCode>
                <c:ptCount val="8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DE-45B2-8A88-00566AB658C5}"/>
            </c:ext>
          </c:extLst>
        </c:ser>
        <c:ser>
          <c:idx val="3"/>
          <c:order val="3"/>
          <c:tx>
            <c:strRef>
              <c:f>Summary!$R$9</c:f>
              <c:strCache>
                <c:ptCount val="1"/>
                <c:pt idx="0">
                  <c:v>#N/A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Summary!$R$10:$R$837</c:f>
              <c:numCache>
                <c:formatCode>General</c:formatCode>
                <c:ptCount val="8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DE-45B2-8A88-00566AB658C5}"/>
            </c:ext>
          </c:extLst>
        </c:ser>
        <c:ser>
          <c:idx val="4"/>
          <c:order val="4"/>
          <c:tx>
            <c:strRef>
              <c:f>Summary!$S$9</c:f>
              <c:strCache>
                <c:ptCount val="1"/>
                <c:pt idx="0">
                  <c:v>#N/A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Summary!$S$10:$S$837</c:f>
              <c:numCache>
                <c:formatCode>General</c:formatCode>
                <c:ptCount val="8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DE-45B2-8A88-00566AB658C5}"/>
            </c:ext>
          </c:extLst>
        </c:ser>
        <c:ser>
          <c:idx val="5"/>
          <c:order val="5"/>
          <c:tx>
            <c:strRef>
              <c:f>Summary!$T$9</c:f>
              <c:strCache>
                <c:ptCount val="1"/>
                <c:pt idx="0">
                  <c:v>#N/A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Summary!$T$10:$T$837</c:f>
              <c:numCache>
                <c:formatCode>General</c:formatCode>
                <c:ptCount val="8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DE-45B2-8A88-00566AB658C5}"/>
            </c:ext>
          </c:extLst>
        </c:ser>
        <c:ser>
          <c:idx val="6"/>
          <c:order val="6"/>
          <c:tx>
            <c:strRef>
              <c:f>Summary!$U$9</c:f>
              <c:strCache>
                <c:ptCount val="1"/>
                <c:pt idx="0">
                  <c:v>#N/A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Summary!$N$10:$N$837</c:f>
              <c:numCache>
                <c:formatCode>d\-mmm\-yy</c:formatCode>
                <c:ptCount val="828"/>
                <c:pt idx="0">
                  <c:v>28856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</c:numCache>
            </c:numRef>
          </c:cat>
          <c:val>
            <c:numRef>
              <c:f>Summary!$U$10:$U$837</c:f>
              <c:numCache>
                <c:formatCode>General</c:formatCode>
                <c:ptCount val="8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DE-45B2-8A88-00566AB65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3293888"/>
        <c:axId val="1351619984"/>
      </c:lineChart>
      <c:dateAx>
        <c:axId val="1933293888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1619984"/>
        <c:crosses val="autoZero"/>
        <c:auto val="1"/>
        <c:lblOffset val="100"/>
        <c:baseTimeUnit val="days"/>
      </c:dateAx>
      <c:valAx>
        <c:axId val="135161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2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250064637442699E-2"/>
          <c:y val="6.5082029584625778E-2"/>
          <c:w val="0.80781808115569131"/>
          <c:h val="0.2626170096515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801060-9A75-4743-A0D0-59E29255E7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4451C-1F5A-43B1-8221-3132CEE3C2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DB2D8-06EA-4BD0-B050-CA8EC2B65D7C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42DB7-D84E-4ABA-9669-F5B1146C65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7452E-98AB-4089-8028-B2B1E46137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695C2-4837-4E06-96D2-D8EC2D0DCD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FE369-2E8F-48E2-856E-6FD93C2D32AA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CFB40-4400-4E60-8B5A-EE890C62C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7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3192"/>
            <a:ext cx="7902608" cy="4913771"/>
          </a:xfr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직사각형 42">
            <a:extLst>
              <a:ext uri="{FF2B5EF4-FFF2-40B4-BE49-F238E27FC236}">
                <a16:creationId xmlns:a16="http://schemas.microsoft.com/office/drawing/2014/main" id="{2E904118-D06C-4339-8097-0867090BC10B}"/>
              </a:ext>
            </a:extLst>
          </p:cNvPr>
          <p:cNvSpPr/>
          <p:nvPr userDrawn="1"/>
        </p:nvSpPr>
        <p:spPr>
          <a:xfrm>
            <a:off x="0" y="6357957"/>
            <a:ext cx="9144000" cy="61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B3EF04-CBD9-44A7-828D-D03E9B23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666938" cy="690676"/>
          </a:xfrm>
        </p:spPr>
        <p:txBody>
          <a:bodyPr>
            <a:normAutofit/>
          </a:bodyPr>
          <a:lstStyle>
            <a:lvl1pPr algn="ctr">
              <a:defRPr sz="3200" b="0">
                <a:latin typeface="Franklin Gothic Demi" panose="020B0703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7EBD1-7C6A-477F-8298-C51367CB3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400889"/>
            <a:ext cx="3563332" cy="504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02DB74-AEF7-49B9-B412-A30CB9FBC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4647" y="6549692"/>
            <a:ext cx="2861624" cy="225402"/>
          </a:xfrm>
          <a:prstGeom prst="rect">
            <a:avLst/>
          </a:prstGeom>
        </p:spPr>
      </p:pic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B775D987-4BB2-4315-9290-E5AA8155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7586" y="6478098"/>
            <a:ext cx="922781" cy="313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ctr"/>
            <a:fld id="{0C3A1854-6B63-4059-B360-A3C4972BF0FC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9055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53577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turEner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63924" cy="4187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54876" y="6439256"/>
            <a:ext cx="1889125" cy="4187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8890" y="6470618"/>
            <a:ext cx="525566" cy="365125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44D8C8E-B901-46BC-B69F-216056E591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38117" y="566590"/>
            <a:ext cx="8649509" cy="488877"/>
          </a:xfrm>
          <a:noFill/>
        </p:spPr>
        <p:txBody>
          <a:bodyPr>
            <a:noAutofit/>
          </a:bodyPr>
          <a:lstStyle>
            <a:lvl1pPr algn="l">
              <a:defRPr sz="1800" b="1" baseline="0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47102" y="1136652"/>
            <a:ext cx="8640524" cy="5221421"/>
          </a:xfrm>
        </p:spPr>
        <p:txBody>
          <a:bodyPr/>
          <a:lstStyle>
            <a:lvl1pPr>
              <a:buFont typeface="Wingdings" pitchFamily="2" charset="2"/>
              <a:buChar char="§"/>
              <a:defRPr sz="1650" b="1" i="0" baseline="0">
                <a:solidFill>
                  <a:srgbClr val="898989"/>
                </a:solidFill>
                <a:latin typeface="Calibri" pitchFamily="34" charset="0"/>
              </a:defRPr>
            </a:lvl1pPr>
            <a:lvl2pPr>
              <a:buFont typeface="Wingdings" pitchFamily="2" charset="2"/>
              <a:buChar char="ú"/>
              <a:defRPr sz="1500" b="1" i="0" baseline="0">
                <a:solidFill>
                  <a:srgbClr val="898989"/>
                </a:solidFill>
                <a:latin typeface="Calibri" pitchFamily="34" charset="0"/>
              </a:defRPr>
            </a:lvl2pPr>
            <a:lvl3pPr>
              <a:buFont typeface="Wingdings 2" pitchFamily="18" charset="2"/>
              <a:buChar char=""/>
              <a:defRPr sz="1350" b="1" i="0" baseline="0">
                <a:solidFill>
                  <a:srgbClr val="898989"/>
                </a:solidFill>
                <a:latin typeface="Calibri" pitchFamily="34" charset="0"/>
              </a:defRPr>
            </a:lvl3pPr>
            <a:lvl4pPr>
              <a:buFont typeface="Courier New" pitchFamily="49" charset="0"/>
              <a:buChar char="o"/>
              <a:defRPr sz="1200" b="1" i="0" baseline="0">
                <a:solidFill>
                  <a:srgbClr val="898989"/>
                </a:solidFill>
                <a:latin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98894B-2FCC-4316-B240-4374F5631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6245" y="6535927"/>
            <a:ext cx="2861624" cy="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12">
            <a:extLst>
              <a:ext uri="{FF2B5EF4-FFF2-40B4-BE49-F238E27FC236}">
                <a16:creationId xmlns:a16="http://schemas.microsoft.com/office/drawing/2014/main" id="{E09B705A-D507-4F62-972A-A1394A025C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386499"/>
            <a:ext cx="9144000" cy="6471501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C2A62-8212-4240-A6C9-6DF4991B9357}"/>
              </a:ext>
            </a:extLst>
          </p:cNvPr>
          <p:cNvSpPr txBox="1"/>
          <p:nvPr userDrawn="1"/>
        </p:nvSpPr>
        <p:spPr>
          <a:xfrm>
            <a:off x="4211689" y="96967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i="1" baseline="0" dirty="0">
                <a:latin typeface="Cambria" pitchFamily="18" charset="0"/>
              </a:rPr>
              <a:t>Comprehensive Stock Analysis 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6B144-F25F-4FB0-9D3A-80E11FE1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0998"/>
            <a:ext cx="7886700" cy="1325563"/>
          </a:xfrm>
        </p:spPr>
        <p:txBody>
          <a:bodyPr>
            <a:normAutofit/>
          </a:bodyPr>
          <a:lstStyle>
            <a:lvl1pPr algn="ctr">
              <a:defRPr sz="40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8ACD3-56A4-4642-9057-3844F816C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1858"/>
            <a:ext cx="4769963" cy="674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D35BD-D066-45FE-B0A5-6CA7EA7356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0289" y="6613745"/>
            <a:ext cx="2861624" cy="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 noEditPoints="1"/>
          </p:cNvSpPr>
          <p:nvPr userDrawn="1"/>
        </p:nvSpPr>
        <p:spPr bwMode="auto">
          <a:xfrm>
            <a:off x="-2382" y="12700"/>
            <a:ext cx="9146382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 altLang="en-US" sz="1108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05531" y="116633"/>
            <a:ext cx="445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00" b="1" i="1" dirty="0">
                <a:latin typeface="Cambria" pitchFamily="18" charset="0"/>
              </a:rPr>
              <a:t>2016 Global Financial Leaders</a:t>
            </a:r>
            <a:r>
              <a:rPr lang="en-US" altLang="ko-KR" sz="1800" b="1" i="1" baseline="0" dirty="0">
                <a:latin typeface="Cambria" pitchFamily="18" charset="0"/>
              </a:rPr>
              <a:t> Program</a:t>
            </a:r>
          </a:p>
        </p:txBody>
      </p:sp>
      <p:sp>
        <p:nvSpPr>
          <p:cNvPr id="14" name="제목 1"/>
          <p:cNvSpPr>
            <a:spLocks noGrp="1"/>
          </p:cNvSpPr>
          <p:nvPr>
            <p:ph type="ctrTitle" hasCustomPrompt="1"/>
          </p:nvPr>
        </p:nvSpPr>
        <p:spPr>
          <a:xfrm>
            <a:off x="913448" y="1828801"/>
            <a:ext cx="7317105" cy="3048001"/>
          </a:xfrm>
        </p:spPr>
        <p:txBody>
          <a:bodyPr>
            <a:normAutofit/>
          </a:bodyPr>
          <a:lstStyle>
            <a:lvl1pPr latinLnBrk="1">
              <a:defRPr lang="ko-KR" sz="3692" b="0">
                <a:latin typeface="Franklin Gothic Demi" pitchFamily="34" charset="0"/>
                <a:ea typeface="맑은 고딕" panose="020B0503020000020004" pitchFamily="50" charset="-127"/>
                <a:cs typeface="Verdana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99483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84589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35621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58915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5232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96780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4768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80" r:id="rId4"/>
    <p:sldLayoutId id="2147483681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A3B4A-E4C0-44F8-A0B2-3543BAC7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Modifying and Using Stock Price Analysis Sheet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4002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F9DD1-DF65-45F7-9E06-99417C7DF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stocks and commodity prices</a:t>
            </a:r>
          </a:p>
          <a:p>
            <a:r>
              <a:rPr lang="en-US" dirty="0"/>
              <a:t>Show different time periods</a:t>
            </a:r>
          </a:p>
          <a:p>
            <a:r>
              <a:rPr lang="en-US" dirty="0"/>
              <a:t>Adjust for Exchange Rates</a:t>
            </a:r>
          </a:p>
          <a:p>
            <a:r>
              <a:rPr lang="en-US" dirty="0"/>
              <a:t>Read from Different Sources to Find Worldwide Stocks</a:t>
            </a:r>
          </a:p>
          <a:p>
            <a:r>
              <a:rPr lang="en-US" dirty="0"/>
              <a:t>Compute IRR, Volatility and Beta for Different Periods</a:t>
            </a:r>
          </a:p>
          <a:p>
            <a:r>
              <a:rPr lang="en-US" dirty="0"/>
              <a:t>Apply Different Base Indices</a:t>
            </a:r>
          </a:p>
          <a:p>
            <a:r>
              <a:rPr lang="en-US" dirty="0"/>
              <a:t>Demonstrate Technical Issues with Reading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E2845E-1B75-4904-86F8-6CDEA927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Tool</a:t>
            </a:r>
          </a:p>
        </p:txBody>
      </p:sp>
    </p:spTree>
    <p:extLst>
      <p:ext uri="{BB962C8B-B14F-4D97-AF65-F5344CB8AC3E}">
        <p14:creationId xmlns:p14="http://schemas.microsoft.com/office/powerpoint/2010/main" val="382454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966" y="5346696"/>
            <a:ext cx="4020034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5509953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7DAD8-EB31-4A03-B7A5-5EB4C996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24" y="872516"/>
            <a:ext cx="7089627" cy="36688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509DE-7225-4C41-9243-97FD8478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965199"/>
            <a:ext cx="3006076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>
                <a:latin typeface="+mn-lt"/>
                <a:cs typeface="+mn-cs"/>
              </a:rPr>
              <a:t>Example of Indicies</a:t>
            </a:r>
          </a:p>
          <a:p>
            <a:endParaRPr lang="en-US" sz="1700" dirty="0">
              <a:latin typeface="+mn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640F6F-40F3-41B6-9E9F-530F8A4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90" y="5529884"/>
            <a:ext cx="4270338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First, Go to Sheet and Select Tickers</a:t>
            </a:r>
          </a:p>
        </p:txBody>
      </p:sp>
    </p:spTree>
    <p:extLst>
      <p:ext uri="{BB962C8B-B14F-4D97-AF65-F5344CB8AC3E}">
        <p14:creationId xmlns:p14="http://schemas.microsoft.com/office/powerpoint/2010/main" val="422819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D6C28E-DA56-48D3-B614-BC9514F8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96" y="643464"/>
            <a:ext cx="7708184" cy="32759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02C52-6196-43A3-AC53-36BD2DAC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234" y="5665510"/>
            <a:ext cx="7070105" cy="7191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Master List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EA63DC-07D6-459A-B97C-CFB4137D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8" y="4502330"/>
            <a:ext cx="8074057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Second, Read the Data</a:t>
            </a:r>
          </a:p>
        </p:txBody>
      </p:sp>
    </p:spTree>
    <p:extLst>
      <p:ext uri="{BB962C8B-B14F-4D97-AF65-F5344CB8AC3E}">
        <p14:creationId xmlns:p14="http://schemas.microsoft.com/office/powerpoint/2010/main" val="360665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07197-98B2-4D59-B6BA-0EFA0FE5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 and S&amp;P 500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4C0F6-BCD4-4951-8FFB-BA4FD277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Demonstration of Graphs and Outputs – One Stock and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41271-5BC5-4838-99C9-09F24C64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8" y="1783820"/>
            <a:ext cx="7072308" cy="49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31B9E-3A22-4435-A961-81CE857FE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adjust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226088-CB77-4179-9C10-7EA8849E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Indicies and Currencies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8CFA6-6C74-4F85-A31E-6226F11C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85" y="1263192"/>
            <a:ext cx="3359840" cy="139920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11DF7B-CEC2-47E1-99AA-53D59AF726C8}"/>
              </a:ext>
            </a:extLst>
          </p:cNvPr>
          <p:cNvCxnSpPr/>
          <p:nvPr/>
        </p:nvCxnSpPr>
        <p:spPr>
          <a:xfrm flipH="1">
            <a:off x="6728791" y="365127"/>
            <a:ext cx="715618" cy="116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EAACBC-4A8E-4B9F-BE04-1CFDD165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2571637"/>
            <a:ext cx="8411989" cy="42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07197-98B2-4D59-B6BA-0EFA0FE5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Different Commodity Prices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4C0F6-BCD4-4951-8FFB-BA4FD277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Oil Stocks and Oil and Gas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456E1-C1A8-4671-B2F3-ABE29201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59" y="2084753"/>
            <a:ext cx="5956590" cy="42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7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4502BC4-01E3-46A6-A5A9-43A88D66D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13" y="1075681"/>
            <a:ext cx="7891670" cy="55733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D881C3-ED8A-4D27-B2D2-150847D8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Electricity Company Strategies</a:t>
            </a:r>
          </a:p>
        </p:txBody>
      </p:sp>
    </p:spTree>
    <p:extLst>
      <p:ext uri="{BB962C8B-B14F-4D97-AF65-F5344CB8AC3E}">
        <p14:creationId xmlns:p14="http://schemas.microsoft.com/office/powerpoint/2010/main" val="234920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BB00C-B249-4610-8850-89C3619C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indices in different currencies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3A3A3-35B7-4D14-828B-F86A6261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Exchange Rates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85891-1672-4530-93CF-1FC22DA9F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77" y="1756922"/>
            <a:ext cx="7082246" cy="50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Adjusting and Working With Base Series and Dates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790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12AEA-A44D-4159-A47C-EBAA3D5C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 computed against the base series</a:t>
            </a:r>
          </a:p>
          <a:p>
            <a:r>
              <a:rPr lang="en-US" dirty="0"/>
              <a:t>Base series establishes dates</a:t>
            </a:r>
          </a:p>
          <a:p>
            <a:r>
              <a:rPr lang="en-US" dirty="0"/>
              <a:t>Example – S&amp;P 500</a:t>
            </a:r>
          </a:p>
          <a:p>
            <a:r>
              <a:rPr lang="en-US" dirty="0"/>
              <a:t>Example – Oil Price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2F018-5FA1-42C3-AABE-6739B7C0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Series</a:t>
            </a:r>
          </a:p>
        </p:txBody>
      </p:sp>
    </p:spTree>
    <p:extLst>
      <p:ext uri="{BB962C8B-B14F-4D97-AF65-F5344CB8AC3E}">
        <p14:creationId xmlns:p14="http://schemas.microsoft.com/office/powerpoint/2010/main" val="4110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F40D0-CE0F-4F78-B633-780373FE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50" y="1286669"/>
            <a:ext cx="6353175" cy="4867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9632A4-5AC5-46EB-91B9-4F098B2C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Add WinHTTP Services</a:t>
            </a:r>
          </a:p>
        </p:txBody>
      </p:sp>
    </p:spTree>
    <p:extLst>
      <p:ext uri="{BB962C8B-B14F-4D97-AF65-F5344CB8AC3E}">
        <p14:creationId xmlns:p14="http://schemas.microsoft.com/office/powerpoint/2010/main" val="108314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86FA6-013D-4B8E-A06F-97056836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Natural Gas as Index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8C3572-04AF-4E1A-BF1E-D9EA159F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Base Index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2B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98939"/>
              </p:ext>
            </p:extLst>
          </p:nvPr>
        </p:nvGraphicFramePr>
        <p:xfrm>
          <a:off x="141128" y="1944229"/>
          <a:ext cx="7800237" cy="491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38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A7CCF-EA6C-4014-B9D0-B524FAA8C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TRUE/FALSE</a:t>
            </a:r>
          </a:p>
          <a:p>
            <a:r>
              <a:rPr lang="en-US" dirty="0"/>
              <a:t>Count the number of TRUE’s</a:t>
            </a:r>
          </a:p>
          <a:p>
            <a:r>
              <a:rPr lang="en-US" dirty="0"/>
              <a:t>MATCH against a simple counter variable</a:t>
            </a:r>
          </a:p>
          <a:p>
            <a:r>
              <a:rPr lang="en-US" dirty="0"/>
              <a:t>Index to Put in the Stock Name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640493-5CF3-4EAF-9623-82298E5D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and Creating Checkboxes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EC34A-C991-4890-A9E5-DB23E9D4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5" y="4584777"/>
            <a:ext cx="3584713" cy="1447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3C370-CA89-4314-A530-85FEE270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777"/>
            <a:ext cx="5054385" cy="15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8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Adding Stocks and Re-Setting Database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559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33E0C-8474-491B-9D44-70BC05D7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Clear Sheets</a:t>
            </a:r>
          </a:p>
          <a:p>
            <a:pPr lvl="1"/>
            <a:r>
              <a:rPr lang="en-US" dirty="0"/>
              <a:t>Not necessary as sheets are replaced</a:t>
            </a:r>
          </a:p>
          <a:p>
            <a:r>
              <a:rPr lang="en-US" dirty="0"/>
              <a:t>Adding Stocks</a:t>
            </a:r>
          </a:p>
          <a:p>
            <a:pPr lvl="1"/>
            <a:r>
              <a:rPr lang="en-US" dirty="0"/>
              <a:t>Select from existing lists</a:t>
            </a:r>
          </a:p>
          <a:p>
            <a:pPr lvl="1"/>
            <a:r>
              <a:rPr lang="en-US" dirty="0"/>
              <a:t>Creating a master list</a:t>
            </a:r>
          </a:p>
          <a:p>
            <a:r>
              <a:rPr lang="en-US" dirty="0"/>
              <a:t>Re-reading </a:t>
            </a:r>
          </a:p>
          <a:p>
            <a:pPr lvl="1"/>
            <a:r>
              <a:rPr lang="en-US" dirty="0"/>
              <a:t>Running the macro</a:t>
            </a:r>
          </a:p>
          <a:p>
            <a:r>
              <a:rPr lang="en-US" dirty="0"/>
              <a:t>Deleting or Re-using files</a:t>
            </a:r>
          </a:p>
          <a:p>
            <a:pPr lvl="1"/>
            <a:r>
              <a:rPr lang="en-US" dirty="0"/>
              <a:t>Trick is to delete first  and use error capture</a:t>
            </a:r>
          </a:p>
          <a:p>
            <a:pPr lvl="1"/>
            <a:r>
              <a:rPr lang="en-US" dirty="0"/>
              <a:t>Only then add the sheet</a:t>
            </a:r>
          </a:p>
          <a:p>
            <a:pPr lvl="1"/>
            <a:r>
              <a:rPr lang="en-US" dirty="0"/>
              <a:t>Do this all before reading the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82001-C794-437A-9136-78918CCD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Different Extraction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2436897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DAD68-790E-4CDE-B34E-A3B809299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MATCH and INDEX a lot along with counting the number of items in each sheet</a:t>
            </a:r>
          </a:p>
          <a:p>
            <a:r>
              <a:rPr lang="en-US" dirty="0"/>
              <a:t>Create a column number so you can find the data eventually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8D87C-AD3A-4A95-B50C-65010735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Way That List is Compiled</a:t>
            </a:r>
          </a:p>
        </p:txBody>
      </p:sp>
    </p:spTree>
    <p:extLst>
      <p:ext uri="{BB962C8B-B14F-4D97-AF65-F5344CB8AC3E}">
        <p14:creationId xmlns:p14="http://schemas.microsoft.com/office/powerpoint/2010/main" val="79453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F206E-9838-491F-8CE5-E4767CBB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Indicies and Stocks</a:t>
            </a:r>
          </a:p>
          <a:p>
            <a:r>
              <a:rPr lang="en-US" dirty="0"/>
              <a:t>Currencies of stocks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6D8DF-D244-4BF1-A902-EA66BAC3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Stocks in Finance Yahoo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7E17B-640B-41D5-805E-A06F0559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44" y="2903675"/>
            <a:ext cx="72961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8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Reading from Federal Reserve Economic Database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824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4D1AB-367B-4741-AF4F-67D294365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Documenting Data</a:t>
            </a:r>
          </a:p>
          <a:p>
            <a:r>
              <a:rPr lang="en-US" dirty="0"/>
              <a:t>Finding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F50D7-D4CD-436A-9115-9EB2A80C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Reading from FRED</a:t>
            </a:r>
          </a:p>
        </p:txBody>
      </p:sp>
    </p:spTree>
    <p:extLst>
      <p:ext uri="{BB962C8B-B14F-4D97-AF65-F5344CB8AC3E}">
        <p14:creationId xmlns:p14="http://schemas.microsoft.com/office/powerpoint/2010/main" val="1918250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2E4F3-D5FB-40F6-A71F-11BD92961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– Mexico Interest Rates, Exchange Rates and Inflation Rates – Copy the Title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AA5AE-02D4-4FE1-96CF-09AA31AF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Finding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18617-C64B-4E3A-8715-8846B628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28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10264-963E-4365-A00C-F8A9F52A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41936"/>
            <a:ext cx="7454348" cy="36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44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C1987-B53E-49D3-97AE-FD8761DE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Inflation and Copy the Titles into Exchange Rate Page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92F4B-586A-471A-B18F-C503A979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Finding Inflation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E120E-2642-4213-BFDB-31AAC440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29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9D1CE-FFA2-441E-A441-F10D957F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30" y="2516833"/>
            <a:ext cx="6341165" cy="41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0BA33C-0B9D-4DAA-8875-3AD49F059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 of Using the Workbook</a:t>
            </a:r>
          </a:p>
          <a:p>
            <a:r>
              <a:rPr lang="en-US" dirty="0"/>
              <a:t>Concept of Base Series and Adjusting Dates</a:t>
            </a:r>
          </a:p>
          <a:p>
            <a:r>
              <a:rPr lang="en-US" dirty="0"/>
              <a:t>Adding Stocks and Re-setting Database</a:t>
            </a:r>
          </a:p>
          <a:p>
            <a:r>
              <a:rPr lang="en-US" dirty="0"/>
              <a:t>Reading from FRED with Workbooks.open</a:t>
            </a:r>
          </a:p>
          <a:p>
            <a:r>
              <a:rPr lang="en-US" dirty="0"/>
              <a:t>Reading from Yahoo Site with WEBREQUEST</a:t>
            </a:r>
          </a:p>
          <a:p>
            <a:r>
              <a:rPr lang="en-US" dirty="0"/>
              <a:t>Re-calculating Faster with Specific Range Calculations</a:t>
            </a:r>
          </a:p>
          <a:p>
            <a:r>
              <a:rPr lang="en-US" dirty="0"/>
              <a:t>Time Scales</a:t>
            </a:r>
          </a:p>
          <a:p>
            <a:r>
              <a:rPr lang="en-US" dirty="0"/>
              <a:t>Different Currencies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D02FC8-0A38-490E-A433-0B53D75A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Subjects Covered in Stock Price Downloads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E5803-8A2A-4F81-BDAB-8E7E557E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4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52E185-6FF1-4D33-BE70-0C34A715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copy the formulas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F9C3A0-F11B-4FF7-927F-92A1F8BD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Separating Code Numbers with FRED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77B7F-B950-4A35-9232-8F21F45B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30</a:t>
            </a:fld>
            <a:endParaRPr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08E5D-AB85-439D-B2CF-168DFD4A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" y="2829848"/>
            <a:ext cx="7902608" cy="11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8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90D45-700A-492E-BB35-C489BF37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page illustrates how to change the selection of commodity prices in the list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E06A7-C01B-47D1-883D-10726404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Commodity Prices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0EBE3-23E2-4BDD-B22D-E837FEE7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8" y="2572818"/>
            <a:ext cx="8010938" cy="36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92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38A52-2E78-411A-BBEA-FBB29B7A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Sub GetFredData()</a:t>
            </a:r>
          </a:p>
          <a:p>
            <a:pPr marL="0" indent="0">
              <a:buNone/>
            </a:pPr>
            <a:r>
              <a:rPr lang="en-US" dirty="0"/>
              <a:t>    Application.DisplayAlerts = False</a:t>
            </a:r>
          </a:p>
          <a:p>
            <a:pPr marL="0" indent="0">
              <a:buNone/>
            </a:pPr>
            <a:r>
              <a:rPr lang="en-US" dirty="0"/>
              <a:t>    Application.ScreenUpdating = False</a:t>
            </a:r>
          </a:p>
          <a:p>
            <a:pPr marL="0" indent="0">
              <a:buNone/>
            </a:pPr>
            <a:r>
              <a:rPr lang="en-US" dirty="0"/>
              <a:t>    base_book = ActiveWorkbook.Name</a:t>
            </a:r>
          </a:p>
          <a:p>
            <a:pPr marL="0" indent="0">
              <a:buNone/>
            </a:pPr>
            <a:r>
              <a:rPr lang="en-US" dirty="0"/>
              <a:t>    base_sheet = ActiveSheet.Name</a:t>
            </a:r>
          </a:p>
          <a:p>
            <a:pPr marL="0" indent="0">
              <a:buNone/>
            </a:pPr>
            <a:r>
              <a:rPr lang="en-US" dirty="0"/>
              <a:t>    num_sheets = Sheets.Count</a:t>
            </a:r>
          </a:p>
          <a:p>
            <a:pPr marL="0" indent="0">
              <a:buNone/>
            </a:pPr>
            <a:r>
              <a:rPr lang="en-US" dirty="0"/>
              <a:t>    Workbooks.Open (Range("fred_com_url"))</a:t>
            </a:r>
          </a:p>
          <a:p>
            <a:pPr marL="0" indent="0">
              <a:buNone/>
            </a:pPr>
            <a:r>
              <a:rPr lang="en-US" dirty="0"/>
              <a:t>    temp_book = ActiveWorkbook.Name                                                      ' this is the name of the created book</a:t>
            </a:r>
          </a:p>
          <a:p>
            <a:pPr marL="0" indent="0">
              <a:buNone/>
            </a:pPr>
            <a:r>
              <a:rPr lang="en-US" dirty="0"/>
              <a:t>    temp_sheet = ActiveSheet.Name</a:t>
            </a:r>
          </a:p>
          <a:p>
            <a:pPr marL="0" indent="0">
              <a:buNone/>
            </a:pPr>
            <a:r>
              <a:rPr lang="en-US" dirty="0"/>
              <a:t>        Columns("A:A").Select                                                             ' Text to columns so put the data in col B</a:t>
            </a:r>
          </a:p>
          <a:p>
            <a:pPr marL="0" indent="0">
              <a:buNone/>
            </a:pPr>
            <a:r>
              <a:rPr lang="en-US" dirty="0"/>
              <a:t>        Selection.TextToColumns Destination:=Range("A1"), DataType:=xlDelimited, _</a:t>
            </a:r>
          </a:p>
          <a:p>
            <a:pPr marL="0" indent="0">
              <a:buNone/>
            </a:pPr>
            <a:r>
              <a:rPr lang="en-US" dirty="0"/>
              <a:t>            TextQualifier:=xlDoubleQuote, ConsecutiveDelimiter:=True, Tab:=True, _</a:t>
            </a:r>
          </a:p>
          <a:p>
            <a:pPr marL="0" indent="0">
              <a:buNone/>
            </a:pPr>
            <a:r>
              <a:rPr lang="en-US" dirty="0"/>
              <a:t>            Semicolon:=False, Comma:=False, Space:=True, Other:=False, FieldInfo _</a:t>
            </a:r>
          </a:p>
          <a:p>
            <a:pPr marL="0" indent="0">
              <a:buNone/>
            </a:pPr>
            <a:r>
              <a:rPr lang="en-US" dirty="0"/>
              <a:t>            :=Array(Array(1, 1), Array(2, 1), Array(3, 1), Array(4, 1), Array(5, 1), Array(6, 1), _</a:t>
            </a:r>
          </a:p>
          <a:p>
            <a:pPr marL="0" indent="0">
              <a:buNone/>
            </a:pPr>
            <a:r>
              <a:rPr lang="en-US" dirty="0"/>
              <a:t>            Array(7, 1)), TrailingMinusNumbers:=True</a:t>
            </a:r>
          </a:p>
          <a:p>
            <a:pPr marL="0" indent="0">
              <a:buNone/>
            </a:pPr>
            <a:r>
              <a:rPr lang="en-US" dirty="0"/>
              <a:t>Sheets(temp_sheet).Copy after:=Workbooks(base_book).Sheets(num_sheets)</a:t>
            </a:r>
          </a:p>
          <a:p>
            <a:pPr marL="0" indent="0">
              <a:buNone/>
            </a:pPr>
            <a:r>
              <a:rPr lang="en-US" dirty="0"/>
              <a:t>On Error Resume Next</a:t>
            </a:r>
          </a:p>
          <a:p>
            <a:pPr marL="0" indent="0">
              <a:buNone/>
            </a:pPr>
            <a:r>
              <a:rPr lang="en-US" dirty="0"/>
              <a:t>        ActiveSheet.Name = Range("series_name")                                      ' Create sheet name</a:t>
            </a:r>
          </a:p>
          <a:p>
            <a:pPr marL="0" indent="0">
              <a:buNone/>
            </a:pPr>
            <a:r>
              <a:rPr lang="en-US" dirty="0"/>
              <a:t>        On Error GoTo 0</a:t>
            </a:r>
          </a:p>
          <a:p>
            <a:pPr marL="0" indent="0">
              <a:buNone/>
            </a:pPr>
            <a:r>
              <a:rPr lang="en-US" dirty="0"/>
              <a:t>        Workbooks(temp_book).Close                                                   ' Close the temporary workbook</a:t>
            </a:r>
          </a:p>
          <a:p>
            <a:pPr marL="0" indent="0">
              <a:buNone/>
            </a:pPr>
            <a:r>
              <a:rPr lang="en-US" dirty="0"/>
              <a:t>End Sub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C250D-8CC3-4813-8378-FCF7BF63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 to Get One Series of Data from FRED</a:t>
            </a:r>
          </a:p>
        </p:txBody>
      </p:sp>
    </p:spTree>
    <p:extLst>
      <p:ext uri="{BB962C8B-B14F-4D97-AF65-F5344CB8AC3E}">
        <p14:creationId xmlns:p14="http://schemas.microsoft.com/office/powerpoint/2010/main" val="26235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5FC1D-39AD-45D5-A8E3-D73F02FE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Sub get_all_Fred_data()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ActiveSheet.Calculate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basesheet = ActiveSheet.Name                     ' As usual, remember where you start so you can go 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Sheets("Commodity Prices").Select                  ' Need to go to the sheet to get codes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calc_status = Application.Calculation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Application.Calculation = xlCalculationManual      ' Set to mannual to read more quickly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base_sheet = ActiveSheet.Name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 i = 1 To Range("total_com")                     ' total_com is the code number used in the index function on the sheet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On Error Resume Next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Sheets("Fred_name").Delete                        ' if there is an exiting sheet name, delete it so you can re-use the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Next i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 i = 1 To Range("total_com")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Range("com_num") = i                                ' Change the Index counter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Sheets(base_sheet).Select                       ' make sure go back to the sheet with the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ActiveSheet.Calculate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GetFredData                                     ' this is the sub that extracts the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Application.StatusBar = " Downloading  " &amp; Range("fred_name") &amp; " Series " &amp; i &amp; " Out of " &amp; Range("total_com").Count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Next 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Application.Calculation = calc_status                ' put the calculation 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Application.StatusBar = " SHIFT, CNTL, F to Fix the format of the individual sheets"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Sheets(basesheet).Select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End Sub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09E08B-6EC6-4E8D-A7E0-74E7DAE6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 to Read All Commodity Prices – You Can Copy This</a:t>
            </a:r>
          </a:p>
        </p:txBody>
      </p:sp>
    </p:spTree>
    <p:extLst>
      <p:ext uri="{BB962C8B-B14F-4D97-AF65-F5344CB8AC3E}">
        <p14:creationId xmlns:p14="http://schemas.microsoft.com/office/powerpoint/2010/main" val="3111560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1A829-C376-4587-832C-48F93B24C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Assigning SHIFT,CNTL,F with On Key</a:t>
            </a:r>
          </a:p>
          <a:p>
            <a:r>
              <a:rPr lang="en-US" dirty="0"/>
              <a:t>Before and After Shift, CNLT, 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4466E-AB5D-48A5-B3F8-4BE4E4CC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Format with Shift, CNTL, 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26016-6098-4271-9006-A3D6D6FF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2738323"/>
            <a:ext cx="4443413" cy="2328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F8C7DF-8138-4783-A0AE-C35E6EE0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3" y="2738323"/>
            <a:ext cx="2923649" cy="24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5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70960-65E6-44A3-B5EC-26A6EA7F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Sub auto_open()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Application.OnKey "^F", "format_description"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End Sub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Sub format_description()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current_status = Application.Calculation                 ' keep the calculation method for re-set at end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Application.Calculation = xlCalculationManual                    ' make mannual to go faster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min_date = WorksheetFunction.Min(Range("A:A"))   ' find the smallest date for stopping </a:t>
            </a:r>
            <a:r>
              <a:rPr lang="en-US" dirty="0" err="1"/>
              <a:t>adj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row_num = WorksheetFunction.Match(min_date, Range("A:A"))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' Once have the MIN, use MATCH to find the row number to STOP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For Row = 1 To row_num - 1                                       ' Loop around rows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For col = 2 To 15                                            ' Loop around cols,  START at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Cells(Row, 1) = Cells(Row, 1) &amp; " " &amp; Cells(Row, col)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' Put everything back into COL 1 and put a space between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Cells(Row, col) = ""                                     ' Put a blank in the replaced cell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Next col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Next Row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Application.Calculation = current_status                ' Put the calculation back where you found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End Sub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18517-20DD-46E5-8E12-0859D880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SHIFT, CNTL, F Macro – Loop to Put Together Items that are Separated with Text to Col</a:t>
            </a:r>
          </a:p>
        </p:txBody>
      </p:sp>
    </p:spTree>
    <p:extLst>
      <p:ext uri="{BB962C8B-B14F-4D97-AF65-F5344CB8AC3E}">
        <p14:creationId xmlns:p14="http://schemas.microsoft.com/office/powerpoint/2010/main" val="238358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Reading from Finance Yahoo with WEBREQUEST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FDBA-D5FE-4F75-A204-36A1BBBD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URL works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6DDEDA-18AF-46C1-BF27-A070F82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Yahoo Page and Selecting Stocks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612A6-1BE6-4E23-B818-A2126AA5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114699"/>
            <a:ext cx="7666938" cy="39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13674-6157-4B65-AB12-977A3DC9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1AE5C-0765-4780-A7B5-A54CB476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for Process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D0EBF5-8C29-4137-9A45-1DDA671AC36B}"/>
              </a:ext>
            </a:extLst>
          </p:cNvPr>
          <p:cNvSpPr/>
          <p:nvPr/>
        </p:nvSpPr>
        <p:spPr>
          <a:xfrm>
            <a:off x="1530627" y="1535724"/>
            <a:ext cx="2852530" cy="1113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the Initialise Routine to get the Cookie and Crumb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77AD52-47B7-42F5-A8EB-329E13F730CB}"/>
              </a:ext>
            </a:extLst>
          </p:cNvPr>
          <p:cNvSpPr/>
          <p:nvPr/>
        </p:nvSpPr>
        <p:spPr>
          <a:xfrm>
            <a:off x="1530627" y="2921439"/>
            <a:ext cx="2852530" cy="1113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Routine to Read Each Stock with Loop and INDEX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C0AD4-A6BD-40E7-A1FB-959A56931023}"/>
              </a:ext>
            </a:extLst>
          </p:cNvPr>
          <p:cNvSpPr/>
          <p:nvPr/>
        </p:nvSpPr>
        <p:spPr>
          <a:xfrm>
            <a:off x="5155097" y="2921438"/>
            <a:ext cx="2852530" cy="1113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WEBREQUEST to retrieve data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82BC13-7E04-4FF1-B566-966912C287E8}"/>
              </a:ext>
            </a:extLst>
          </p:cNvPr>
          <p:cNvSpPr/>
          <p:nvPr/>
        </p:nvSpPr>
        <p:spPr>
          <a:xfrm>
            <a:off x="5224671" y="4351082"/>
            <a:ext cx="2852530" cy="1113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 up the data</a:t>
            </a:r>
          </a:p>
        </p:txBody>
      </p:sp>
    </p:spTree>
    <p:extLst>
      <p:ext uri="{BB962C8B-B14F-4D97-AF65-F5344CB8AC3E}">
        <p14:creationId xmlns:p14="http://schemas.microsoft.com/office/powerpoint/2010/main" val="3724823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D039D-0BFD-4AD6-AE7B-D4F66017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Sub read_all_yahoo_stocks()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ActiveSheet.Calculate                      ' Need to calcualte to get the number of stocks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base_sheet = ActiveSheet.Name              ' For re-setting at the 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Sheets("Yahoo Stocks").Select              ' Need specific sheet name so can read from the first sheet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highlight>
                  <a:srgbClr val="FFFF00"/>
                </a:highlight>
              </a:rPr>
              <a:t>    initialise_cookie_yahoo_stock              ' This is the pain, but you can do this only one time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For i = 1 To Range("yahoo_tickers")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Range("yahoo_counter") = i             ' Re-assign the Index variable as usual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ActiveSheet.Calculate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Application.StatusBar = " Reading " &amp; i &amp; " " &amp; Range("sheet_name_yahoo")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WebRequest_yahoo                       ' This is where you get the specific sheet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Sheets(base_sheet).Select              ' go back to the base sheet to read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Next 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Sheets(base_sheet).Select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Application.StatusBar = False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End Sub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3B0496-78F9-4CCF-937B-361DFB17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 to Read All Yahoo Stocks (or Indicies) with Initialise</a:t>
            </a:r>
          </a:p>
        </p:txBody>
      </p:sp>
    </p:spTree>
    <p:extLst>
      <p:ext uri="{BB962C8B-B14F-4D97-AF65-F5344CB8AC3E}">
        <p14:creationId xmlns:p14="http://schemas.microsoft.com/office/powerpoint/2010/main" val="14639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91A54-69DB-4105-9AED-5BDD2E68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Bloomberg or other tools you may not need this (although it still has things that you may not do)</a:t>
            </a:r>
          </a:p>
          <a:p>
            <a:r>
              <a:rPr lang="en-US" dirty="0"/>
              <a:t>See how to make flexible analysis – different stocks, currencies, time periods, statistics and keep the file working fast</a:t>
            </a:r>
          </a:p>
          <a:p>
            <a:r>
              <a:rPr lang="en-US" dirty="0"/>
              <a:t>Document alternative web reading methods for different files</a:t>
            </a:r>
          </a:p>
          <a:p>
            <a:r>
              <a:rPr lang="en-US" dirty="0"/>
              <a:t>Use these techniques for other database 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41477-6378-4204-A425-F28E95FD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Watching the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2EC56-8281-4000-AE69-D4D7A3AC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611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85F370-CBA3-42F4-9C71-DB0AE5A7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Sub WebRequest_yahoo()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Dim WebRequest As WinHttp.WinHttpRequest                    ' Need to define the webrequest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Dim OutRow() As String                                                       ' Place to put row by row output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Dim matrix(20000, 20000) As String                                    ' Dimension from S&amp;P 500 daily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Dim range_name As String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Application.Calculation = xlCalculationManual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Range("cookie_string").Calculate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Cookie = Range("cookie_string")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Range("yahoo_url").Calculate                                ' calculate the range name -- to get the 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WebRequestURL = Range("yahoo_url")                          ' Need to define the webrequest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Set WebRequest = New WinHttp.WinHttpRequest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		' This is the core of the method -- you need this statement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With WebRequest                                     'FETCH THE DATA: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.Open "GET", WebRequestURL, False               ' Need to define the URL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.setRequestHeader "Cookie", Cookie              ' This is a painful part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.send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.waitForResponse (10)                           ' Test how long to wait -- 10 seconds is a long time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End With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4575AB-C382-4952-8A06-3CE92953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 to Read a Single Stock or Index with Yahoo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97308-6856-4BD7-A06E-EE16D629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243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D85FF-051C-452B-915E-F53E90A9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OutRow = Split(WebRequest.ResponseText, vbLf): RowMax = UBound(OutRow) - 1 </a:t>
            </a:r>
          </a:p>
          <a:p>
            <a:pPr marL="0" indent="0">
              <a:buNone/>
            </a:pPr>
            <a:r>
              <a:rPr lang="en-US" dirty="0"/>
              <a:t>   ' Split a single row when hit vbLF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Error GoTo end2:</a:t>
            </a:r>
          </a:p>
          <a:p>
            <a:pPr marL="0" indent="0">
              <a:buNone/>
            </a:pPr>
            <a:r>
              <a:rPr lang="en-US" dirty="0"/>
              <a:t>Sheets.Add                                                         ‘ Add a new sheet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' This is for speeding up things</a:t>
            </a:r>
          </a:p>
          <a:p>
            <a:pPr marL="0" indent="0">
              <a:buNone/>
            </a:pPr>
            <a:r>
              <a:rPr lang="en-US" dirty="0"/>
              <a:t>For i = 1 To RowMax                                        ' Put this in the new sheet</a:t>
            </a:r>
          </a:p>
          <a:p>
            <a:pPr marL="0" indent="0">
              <a:buNone/>
            </a:pPr>
            <a:r>
              <a:rPr lang="en-US" dirty="0"/>
              <a:t>   matrix(i, 1) = OutRow(i - 1)                           ' Put into array to read</a:t>
            </a:r>
          </a:p>
          <a:p>
            <a:pPr marL="0" indent="0">
              <a:buNone/>
            </a:pPr>
            <a:r>
              <a:rPr lang="en-US" dirty="0"/>
              <a:t>Next 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range_name = "A1:A" &amp; RowMax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Range(range_name) = matrix                                ' Put in whole range name</a:t>
            </a:r>
          </a:p>
          <a:p>
            <a:pPr marL="0" indent="0">
              <a:buNone/>
            </a:pPr>
            <a:r>
              <a:rPr lang="en-US" dirty="0"/>
              <a:t> clean_yahoo_stocks                                        ' Runs text to col etc.</a:t>
            </a:r>
          </a:p>
          <a:p>
            <a:pPr marL="0" indent="0">
              <a:buNone/>
            </a:pPr>
            <a:r>
              <a:rPr lang="en-US" dirty="0"/>
              <a:t>end2:</a:t>
            </a:r>
          </a:p>
          <a:p>
            <a:pPr marL="0" indent="0">
              <a:buNone/>
            </a:pPr>
            <a:r>
              <a:rPr lang="en-US" dirty="0"/>
              <a:t>End Sub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2FF630-DE34-4C61-95F1-8E2E8FB7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to Read Single Stock -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CF1D-592C-4E0F-8BA2-D79E7CD2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618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ADD96-E3F3-45B4-94B6-D792B915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Option Base 1</a:t>
            </a:r>
          </a:p>
          <a:p>
            <a:pPr marL="0" indent="0">
              <a:buNone/>
            </a:pPr>
            <a:r>
              <a:rPr lang="en-US" dirty="0"/>
              <a:t>Sub initialise_cookie()</a:t>
            </a:r>
          </a:p>
          <a:p>
            <a:pPr marL="0" indent="0">
              <a:buNone/>
            </a:pPr>
            <a:r>
              <a:rPr lang="en-US" dirty="0"/>
              <a:t>current_status = Application.Calculation</a:t>
            </a:r>
          </a:p>
          <a:p>
            <a:pPr marL="0" indent="0">
              <a:buNone/>
            </a:pPr>
            <a:r>
              <a:rPr lang="en-US" dirty="0"/>
              <a:t>Application.Calculation = xlCalculationManual</a:t>
            </a:r>
          </a:p>
          <a:p>
            <a:pPr marL="0" indent="0">
              <a:buNone/>
            </a:pPr>
            <a:r>
              <a:rPr lang="en-US" dirty="0"/>
              <a:t>ActiveSheet.Calculate</a:t>
            </a:r>
          </a:p>
          <a:p>
            <a:pPr marL="0" indent="0">
              <a:buNone/>
            </a:pPr>
            <a:r>
              <a:rPr lang="en-US" dirty="0"/>
              <a:t>Dim WebRequest As WinHttp.WinHttpRequest</a:t>
            </a:r>
          </a:p>
          <a:p>
            <a:pPr marL="0" indent="0">
              <a:buNone/>
            </a:pPr>
            <a:r>
              <a:rPr lang="en-US" dirty="0"/>
              <a:t>Dim Crumb As String, CrumbSearchString As String, Cookie As String</a:t>
            </a:r>
          </a:p>
          <a:p>
            <a:pPr marL="0" indent="0">
              <a:buNone/>
            </a:pPr>
            <a:r>
              <a:rPr lang="en-US" dirty="0"/>
              <a:t>Dim CrumbStartPosition As Long, CrumbEndPosition As Long</a:t>
            </a:r>
          </a:p>
          <a:p>
            <a:pPr marL="0" indent="0">
              <a:buNone/>
            </a:pPr>
            <a:r>
              <a:rPr lang="en-US" dirty="0"/>
              <a:t>Dim CrumbTry As Integer, URLTry As Integer</a:t>
            </a:r>
          </a:p>
          <a:p>
            <a:pPr marL="0" indent="0">
              <a:buNone/>
            </a:pPr>
            <a:r>
              <a:rPr lang="en-US" dirty="0"/>
              <a:t>Dim ParamLoop As Long</a:t>
            </a:r>
          </a:p>
          <a:p>
            <a:pPr marL="0" indent="0">
              <a:buNone/>
            </a:pPr>
            <a:r>
              <a:rPr lang="en-US" dirty="0"/>
              <a:t>Dim WebRequestURL As String ': WebRequestURL = "https://finance.yahoo.com/lookup?s=rubbish" 'ANY s SEEMS TO WORK</a:t>
            </a:r>
          </a:p>
          <a:p>
            <a:pPr marL="0" indent="0">
              <a:buNone/>
            </a:pPr>
            <a:r>
              <a:rPr lang="en-US" dirty="0"/>
              <a:t>'THINGS YOU MAY LIKE TO CONFIGURE:</a:t>
            </a:r>
          </a:p>
          <a:p>
            <a:pPr marL="0" indent="0">
              <a:buNone/>
            </a:pPr>
            <a:r>
              <a:rPr lang="en-US" dirty="0"/>
              <a:t>Const RetryCrumbMax = 25 'NUMBER OF RETRIES OF TRYING TO GET A VALID CRUMB/COOKIE COMBINATION</a:t>
            </a:r>
          </a:p>
          <a:p>
            <a:pPr marL="0" indent="0">
              <a:buNone/>
            </a:pPr>
            <a:r>
              <a:rPr lang="en-US" dirty="0"/>
              <a:t>Const RetryURLMax = 25 'NUMBER OF RETRIES OF THE DATA URL</a:t>
            </a:r>
          </a:p>
          <a:p>
            <a:pPr marL="0" indent="0">
              <a:buNone/>
            </a:pPr>
            <a:r>
              <a:rPr lang="en-US" dirty="0"/>
              <a:t>'NOW WE NEED A COOKIE AND A CRUMB. THANKS TO Scott Lindsay AT http://www.xlautomation.com.au FOR THIS METHOD:</a:t>
            </a:r>
          </a:p>
          <a:p>
            <a:pPr marL="0" indent="0">
              <a:buNone/>
            </a:pPr>
            <a:r>
              <a:rPr lang="en-US" dirty="0"/>
              <a:t>'IF YOU GET A USER DEFINED TYPE ERROR BELOW, GO TO THE VBA DEVELOPER Tools-&gt;References... MENU AND CHECK OFF "Microsoft WinHTTP Services"</a:t>
            </a:r>
          </a:p>
          <a:p>
            <a:pPr marL="0" indent="0">
              <a:buNone/>
            </a:pPr>
            <a:r>
              <a:rPr lang="en-US" dirty="0"/>
              <a:t>CrumbSearchString = """CrumbStore"":{""crumb"":"""</a:t>
            </a:r>
          </a:p>
          <a:p>
            <a:pPr marL="0" indent="0">
              <a:buNone/>
            </a:pPr>
            <a:r>
              <a:rPr lang="en-US" dirty="0"/>
              <a:t>'THIS LOOP INCLUDES BOTH THE CRUMB AND THE DATA FETCH: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73D8E-AC37-46BE-9AFB-1C910273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Cookie and a Crumb – NEED OPTION BASE 1 at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CA48-5E70-430F-BC80-D434901C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558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ADD96-E3F3-45B4-94B6-D792B915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 For CrumbTry = 0 To RetryCrumbMax</a:t>
            </a:r>
          </a:p>
          <a:p>
            <a:pPr marL="0" indent="0">
              <a:buNone/>
            </a:pPr>
            <a:r>
              <a:rPr lang="en-US" dirty="0"/>
              <a:t>Set WebRequest = New WinHttp.WinHttpRequest 'MUST BE INSIDE THE LOOP FOR RETRY TO WORK</a:t>
            </a:r>
          </a:p>
          <a:p>
            <a:pPr marL="0" indent="0">
              <a:buNone/>
            </a:pPr>
            <a:r>
              <a:rPr lang="en-US" dirty="0"/>
              <a:t>            With WebRequest</a:t>
            </a:r>
          </a:p>
          <a:p>
            <a:pPr marL="0" indent="0">
              <a:buNone/>
            </a:pPr>
            <a:r>
              <a:rPr lang="en-US" dirty="0"/>
              <a:t>                .Open "GET", "https://finance.yahoo.com/lookup?s=^GSPC", False 'ALMOST ANY SYMBOL WORKS</a:t>
            </a:r>
          </a:p>
          <a:p>
            <a:pPr marL="0" indent="0">
              <a:buNone/>
            </a:pPr>
            <a:r>
              <a:rPr lang="en-US" dirty="0"/>
              <a:t>                .setRequestHeader "Content-Type", "application/x-www-form-urlencoded; charset=UTF-8"</a:t>
            </a:r>
          </a:p>
          <a:p>
            <a:pPr marL="0" indent="0">
              <a:buNone/>
            </a:pPr>
            <a:r>
              <a:rPr lang="en-US" dirty="0"/>
              <a:t>                .send</a:t>
            </a:r>
          </a:p>
          <a:p>
            <a:pPr marL="0" indent="0">
              <a:buNone/>
            </a:pPr>
            <a:r>
              <a:rPr lang="en-US" dirty="0"/>
              <a:t>                .waitForResponse (15)</a:t>
            </a:r>
          </a:p>
          <a:p>
            <a:pPr marL="0" indent="0">
              <a:buNone/>
            </a:pPr>
            <a:r>
              <a:rPr lang="en-US" dirty="0"/>
              <a:t>                Cookie = Split(.getResponseHeader("Set-Cookie"), ";")(0)</a:t>
            </a:r>
          </a:p>
          <a:p>
            <a:pPr marL="0" indent="0">
              <a:buNone/>
            </a:pPr>
            <a:r>
              <a:rPr lang="en-US" dirty="0"/>
              <a:t>                CrumbStartPosition = InStr(1, .ResponseText, CrumbSearchString, vbBinaryCompare) + Len(CrumbSearchString)</a:t>
            </a:r>
          </a:p>
          <a:p>
            <a:pPr marL="0" indent="0">
              <a:buNone/>
            </a:pPr>
            <a:r>
              <a:rPr lang="en-US" dirty="0"/>
              <a:t>                CrumbEndPosition = InStr(CrumbStartPosition, .ResponseText, """", vbBinaryCompare)</a:t>
            </a:r>
          </a:p>
          <a:p>
            <a:pPr marL="0" indent="0">
              <a:buNone/>
            </a:pPr>
            <a:r>
              <a:rPr lang="en-US" dirty="0"/>
              <a:t>                Crumb = Mid(.ResponseText, CrumbStartPosition, CrumbEndPosition - CrumbStartPosition)</a:t>
            </a:r>
          </a:p>
          <a:p>
            <a:pPr marL="0" indent="0">
              <a:buNone/>
            </a:pPr>
            <a:r>
              <a:rPr lang="en-US" dirty="0"/>
              <a:t>            End With</a:t>
            </a:r>
          </a:p>
          <a:p>
            <a:pPr marL="0" indent="0">
              <a:buNone/>
            </a:pPr>
            <a:r>
              <a:rPr lang="en-US" dirty="0"/>
              <a:t>If Len(Crumb) = 11 Then Exit For   'THERE'S A VERY GOOD CHANCE AN 11 CHAR CRUMB IS VALID</a:t>
            </a:r>
          </a:p>
          <a:p>
            <a:pPr marL="0" indent="0">
              <a:buNone/>
            </a:pPr>
            <a:r>
              <a:rPr lang="en-US" dirty="0"/>
              <a:t>Next CrumbTry</a:t>
            </a:r>
          </a:p>
          <a:p>
            <a:pPr marL="0" indent="0">
              <a:buNone/>
            </a:pPr>
            <a:r>
              <a:rPr lang="en-US" dirty="0"/>
              <a:t>Range("crumb") = Crumb</a:t>
            </a:r>
          </a:p>
          <a:p>
            <a:pPr marL="0" indent="0">
              <a:buNone/>
            </a:pPr>
            <a:r>
              <a:rPr lang="en-US" dirty="0"/>
              <a:t>'CONSTRUCT THE URL:</a:t>
            </a:r>
          </a:p>
          <a:p>
            <a:pPr marL="0" indent="0">
              <a:buNone/>
            </a:pPr>
            <a:r>
              <a:rPr lang="en-US" dirty="0"/>
              <a:t>    'interval=1d or 1wk or 1mo, events=dividends or events=history (prices) or events=splits</a:t>
            </a:r>
          </a:p>
          <a:p>
            <a:pPr marL="0" indent="0">
              <a:buNone/>
            </a:pPr>
            <a:r>
              <a:rPr lang="en-US" dirty="0"/>
              <a:t>Range("cookie") = Cookie</a:t>
            </a:r>
          </a:p>
          <a:p>
            <a:pPr marL="0" indent="0">
              <a:buNone/>
            </a:pPr>
            <a:r>
              <a:rPr lang="en-US" dirty="0"/>
              <a:t>Application.Calculation = current_status</a:t>
            </a:r>
          </a:p>
          <a:p>
            <a:pPr marL="0" indent="0">
              <a:buNone/>
            </a:pPr>
            <a:r>
              <a:rPr lang="en-US" dirty="0"/>
              <a:t>End Sub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73D8E-AC37-46BE-9AFB-1C910273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and Crumb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CA48-5E70-430F-BC80-D434901C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1110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Re-Calculating Faster Using Specific Ranges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297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2489B-8739-49FE-B745-70AB53CD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Re-calculating all sheets</a:t>
            </a:r>
          </a:p>
          <a:p>
            <a:r>
              <a:rPr lang="en-US" dirty="0"/>
              <a:t>What slows you down – INDIRECT function</a:t>
            </a:r>
          </a:p>
          <a:p>
            <a:r>
              <a:rPr lang="en-US" dirty="0"/>
              <a:t>Demonstrate the speed with calculation 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40AD4E-CB81-453A-98BE-488B3E70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Slow Down</a:t>
            </a:r>
          </a:p>
        </p:txBody>
      </p:sp>
    </p:spTree>
    <p:extLst>
      <p:ext uri="{BB962C8B-B14F-4D97-AF65-F5344CB8AC3E}">
        <p14:creationId xmlns:p14="http://schemas.microsoft.com/office/powerpoint/2010/main" val="2974704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8AAB-CB01-45EE-B34E-C93CBDC06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Sub summary_calc()</a:t>
            </a:r>
          </a:p>
          <a:p>
            <a:pPr marL="0" indent="0">
              <a:buNone/>
            </a:pPr>
            <a:r>
              <a:rPr lang="en-US" dirty="0"/>
              <a:t>    Application.Calculation = xlCalculationManual</a:t>
            </a:r>
          </a:p>
          <a:p>
            <a:pPr marL="0" indent="0">
              <a:buNone/>
            </a:pPr>
            <a:r>
              <a:rPr lang="en-US" dirty="0"/>
              <a:t>    Sheets("forms").Calculate                           ' When you change the years it is in this sheet</a:t>
            </a:r>
          </a:p>
          <a:p>
            <a:pPr marL="0" indent="0">
              <a:buNone/>
            </a:pPr>
            <a:r>
              <a:rPr lang="en-US" dirty="0"/>
              <a:t>    Range("graph_parta").Calculate</a:t>
            </a:r>
          </a:p>
          <a:p>
            <a:pPr marL="0" indent="0">
              <a:buNone/>
            </a:pPr>
            <a:r>
              <a:rPr lang="en-US" dirty="0"/>
              <a:t>    Range("graph_partd").Calculate                      ' Make ranges that do not include INDIRECT</a:t>
            </a:r>
          </a:p>
          <a:p>
            <a:pPr marL="0" indent="0">
              <a:buNone/>
            </a:pPr>
            <a:r>
              <a:rPr lang="en-US" dirty="0"/>
              <a:t>    Range("graph_partc").Calculate</a:t>
            </a:r>
          </a:p>
          <a:p>
            <a:pPr marL="0" indent="0">
              <a:buNone/>
            </a:pPr>
            <a:r>
              <a:rPr lang="en-US" dirty="0"/>
              <a:t>    Range("graph_partb").Calculate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Range("A12").Select                                 ' This is all to get back to the graph</a:t>
            </a:r>
          </a:p>
          <a:p>
            <a:pPr marL="0" indent="0">
              <a:buNone/>
            </a:pPr>
            <a:r>
              <a:rPr lang="en-US" dirty="0"/>
              <a:t>    Range("A12").Activate</a:t>
            </a:r>
          </a:p>
          <a:p>
            <a:pPr marL="0" indent="0">
              <a:buNone/>
            </a:pPr>
            <a:r>
              <a:rPr lang="en-US" dirty="0"/>
              <a:t>    Range("A13").Select</a:t>
            </a:r>
          </a:p>
          <a:p>
            <a:pPr marL="0" indent="0">
              <a:buNone/>
            </a:pPr>
            <a:r>
              <a:rPr lang="en-US" dirty="0"/>
              <a:t>    Range("A13").Activate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ActiveSheet.Calculate                               ' There is not much in this sheet</a:t>
            </a:r>
          </a:p>
          <a:p>
            <a:pPr marL="0" indent="0">
              <a:buNone/>
            </a:pPr>
            <a:r>
              <a:rPr lang="en-US" dirty="0"/>
              <a:t>End Sub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33E8E-CB84-422E-8A88-D0657FF8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Macro to Re-calculate with Range Names – The Order Matters</a:t>
            </a:r>
          </a:p>
        </p:txBody>
      </p:sp>
    </p:spTree>
    <p:extLst>
      <p:ext uri="{BB962C8B-B14F-4D97-AF65-F5344CB8AC3E}">
        <p14:creationId xmlns:p14="http://schemas.microsoft.com/office/powerpoint/2010/main" val="3581732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Making Flexible Time Scales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199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chemeClr val="bg2"/>
                </a:solidFill>
                <a:latin typeface="+mj-lt"/>
              </a:rPr>
              <a:t>Different Currencies</a:t>
            </a:r>
            <a:endParaRPr lang="en-US" sz="35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875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3F3AFA-F8A0-4319-828E-00F3A91A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errors to use IFERROR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6E84E-8C51-4443-9242-EF113448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Efficiently Read from FRED can Multiply by 1.0 and Use IFERROR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B9F03-198F-4F54-BE44-40C5A8EA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49</a:t>
            </a:fld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536CB-F88A-45B5-B4FB-4D7B0198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2776537"/>
            <a:ext cx="56292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91A54-69DB-4105-9AED-5BDD2E68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 Database</a:t>
            </a:r>
          </a:p>
          <a:p>
            <a:r>
              <a:rPr lang="en-US" dirty="0"/>
              <a:t>Interest Rates</a:t>
            </a:r>
          </a:p>
          <a:p>
            <a:r>
              <a:rPr lang="en-US" dirty="0"/>
              <a:t>Currencies and Inflation</a:t>
            </a:r>
          </a:p>
          <a:p>
            <a:r>
              <a:rPr lang="en-US" dirty="0"/>
              <a:t>Commodities</a:t>
            </a:r>
          </a:p>
          <a:p>
            <a:r>
              <a:rPr lang="en-US" dirty="0"/>
              <a:t>Other Files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41477-6378-4204-A425-F28E95FD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Files with Similar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2EC56-8281-4000-AE69-D4D7A3AC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3A1854-6B63-4059-B360-A3C4972BF0FC}" type="slidenum">
              <a:rPr lang="ko-KR" altLang="en-US" smtClean="0"/>
              <a:pPr algn="ctr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805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702C5-2D05-4126-8E35-7362EB467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painful things is not programming how to download data but finding the ticker symbols in finance.yahoo or the Federal Reserve Economic Database</a:t>
            </a:r>
          </a:p>
          <a:p>
            <a:r>
              <a:rPr lang="en-US" dirty="0"/>
              <a:t>The file includes different codes that you can quickly adjust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E1BD5-88F9-423F-9520-46574F29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of Tickers and FRED Codes</a:t>
            </a:r>
          </a:p>
        </p:txBody>
      </p:sp>
    </p:spTree>
    <p:extLst>
      <p:ext uri="{BB962C8B-B14F-4D97-AF65-F5344CB8AC3E}">
        <p14:creationId xmlns:p14="http://schemas.microsoft.com/office/powerpoint/2010/main" val="167305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702C5-2D05-4126-8E35-7362EB467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show you how to use the file without any technical stuff</a:t>
            </a:r>
          </a:p>
          <a:p>
            <a:r>
              <a:rPr lang="en-US" dirty="0"/>
              <a:t>Understanding Presentation and Excel Techniques</a:t>
            </a:r>
          </a:p>
          <a:p>
            <a:r>
              <a:rPr lang="en-US" dirty="0"/>
              <a:t>Documentation and Discussion of Macros to Read and Adjust Data – Please do not be intimidated by this.</a:t>
            </a:r>
          </a:p>
          <a:p>
            <a:r>
              <a:rPr lang="en-US" dirty="0"/>
              <a:t>Explanation of Compilation Techniques and Methods to Improve Efficiency of Calculations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E1BD5-88F9-423F-9520-46574F29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Structure</a:t>
            </a:r>
          </a:p>
        </p:txBody>
      </p:sp>
    </p:spTree>
    <p:extLst>
      <p:ext uri="{BB962C8B-B14F-4D97-AF65-F5344CB8AC3E}">
        <p14:creationId xmlns:p14="http://schemas.microsoft.com/office/powerpoint/2010/main" val="740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E72BB-6B4C-451F-9C3C-9E5D66BE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make the file efficient with so much data</a:t>
            </a:r>
          </a:p>
          <a:p>
            <a:r>
              <a:rPr lang="en-US" dirty="0"/>
              <a:t>How to put together data that has different formats and different dates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D8023-7193-4B6E-A218-9DFA804B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92879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1042D-C5D8-488B-81DC-B0D12FEC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76538"/>
            <a:ext cx="6858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Using the Comprehensive Stock Price Workbook</a:t>
            </a:r>
          </a:p>
        </p:txBody>
      </p:sp>
    </p:spTree>
    <p:extLst>
      <p:ext uri="{BB962C8B-B14F-4D97-AF65-F5344CB8AC3E}">
        <p14:creationId xmlns:p14="http://schemas.microsoft.com/office/powerpoint/2010/main" val="2979475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32042</TotalTime>
  <Words>2395</Words>
  <Application>Microsoft Office PowerPoint</Application>
  <PresentationFormat>On-screen Show (4:3)</PresentationFormat>
  <Paragraphs>316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맑은 고딕</vt:lpstr>
      <vt:lpstr>Arial</vt:lpstr>
      <vt:lpstr>Calibri</vt:lpstr>
      <vt:lpstr>Calibri Light</vt:lpstr>
      <vt:lpstr>Cambria</vt:lpstr>
      <vt:lpstr>Courier New</vt:lpstr>
      <vt:lpstr>Franklin Gothic Demi</vt:lpstr>
      <vt:lpstr>Times New Roman</vt:lpstr>
      <vt:lpstr>Verdana</vt:lpstr>
      <vt:lpstr>Wingdings</vt:lpstr>
      <vt:lpstr>Wingdings 2</vt:lpstr>
      <vt:lpstr>Office Theme</vt:lpstr>
      <vt:lpstr>Modifying and Using Stock Price Analysis Sheet</vt:lpstr>
      <vt:lpstr>Need to Add WinHTTP Services</vt:lpstr>
      <vt:lpstr>Subjects Covered in Stock Price Downloads</vt:lpstr>
      <vt:lpstr>Reasons for Watching the Video</vt:lpstr>
      <vt:lpstr>Related Files with Similar Techniques</vt:lpstr>
      <vt:lpstr>Compilation of Tickers and FRED Codes</vt:lpstr>
      <vt:lpstr>Video Structure</vt:lpstr>
      <vt:lpstr>Challenges</vt:lpstr>
      <vt:lpstr>Using the Comprehensive Stock Price Workbook</vt:lpstr>
      <vt:lpstr>Objectives of Tool</vt:lpstr>
      <vt:lpstr>First, Go to Sheet and Select Tickers</vt:lpstr>
      <vt:lpstr>Second, Read the Data</vt:lpstr>
      <vt:lpstr>Demonstration of Graphs and Outputs – One Stock and Index</vt:lpstr>
      <vt:lpstr>Indicies and Currencies</vt:lpstr>
      <vt:lpstr>Oil Stocks and Oil and Gas Index</vt:lpstr>
      <vt:lpstr>Different Electricity Company Strategies</vt:lpstr>
      <vt:lpstr>Graphing Exchange Rates</vt:lpstr>
      <vt:lpstr>Adjusting and Working With Base Series and Dates</vt:lpstr>
      <vt:lpstr>Base Series</vt:lpstr>
      <vt:lpstr>Changing the Base Index</vt:lpstr>
      <vt:lpstr>Using and Creating Checkboxes</vt:lpstr>
      <vt:lpstr>Adding Stocks and Re-Setting Database</vt:lpstr>
      <vt:lpstr>Using Different Extraction Techniques</vt:lpstr>
      <vt:lpstr>Technical Way That List is Compiled</vt:lpstr>
      <vt:lpstr>Finding Stocks in Finance Yahoo</vt:lpstr>
      <vt:lpstr>Reading from Federal Reserve Economic Database</vt:lpstr>
      <vt:lpstr>Issues with Reading from FRED</vt:lpstr>
      <vt:lpstr>Example of Finding Data</vt:lpstr>
      <vt:lpstr>Example of Finding Inflation Rates</vt:lpstr>
      <vt:lpstr>Separating Code Numbers with FRED Data</vt:lpstr>
      <vt:lpstr>Selecting Commodity Prices</vt:lpstr>
      <vt:lpstr>Macro to Get One Series of Data from FRED</vt:lpstr>
      <vt:lpstr>Macro to Read All Commodity Prices – You Can Copy This</vt:lpstr>
      <vt:lpstr>Fixing Format with Shift, CNTL, F</vt:lpstr>
      <vt:lpstr>SHIFT, CNTL, F Macro – Loop to Put Together Items that are Separated with Text to Col</vt:lpstr>
      <vt:lpstr>Reading from Finance Yahoo with WEBREQUEST</vt:lpstr>
      <vt:lpstr>Yahoo Page and Selecting Stocks</vt:lpstr>
      <vt:lpstr>Diagram for Process</vt:lpstr>
      <vt:lpstr>Macro to Read All Yahoo Stocks (or Indicies) with Initialise</vt:lpstr>
      <vt:lpstr>Macro to Read a Single Stock or Index with Yahoo</vt:lpstr>
      <vt:lpstr>Macro to Read Single Stock - Continued</vt:lpstr>
      <vt:lpstr>Creating a Cookie and a Crumb – NEED OPTION BASE 1 at the Top</vt:lpstr>
      <vt:lpstr>Cookie and Crumb Continued</vt:lpstr>
      <vt:lpstr>Re-Calculating Faster Using Specific Ranges</vt:lpstr>
      <vt:lpstr>Things that Slow Down</vt:lpstr>
      <vt:lpstr>Macro to Re-calculate with Range Names – The Order Matters</vt:lpstr>
      <vt:lpstr>Making Flexible Time Scales</vt:lpstr>
      <vt:lpstr>Different Currencies</vt:lpstr>
      <vt:lpstr>To Efficiently Read from FRED can Multiply by 1.0 and Use IFERROR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Presley</dc:creator>
  <cp:lastModifiedBy>Elvis Presley</cp:lastModifiedBy>
  <cp:revision>353</cp:revision>
  <dcterms:created xsi:type="dcterms:W3CDTF">2017-09-08T10:05:56Z</dcterms:created>
  <dcterms:modified xsi:type="dcterms:W3CDTF">2018-01-11T06:35:19Z</dcterms:modified>
</cp:coreProperties>
</file>