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257"/>
  </p:notesMasterIdLst>
  <p:handoutMasterIdLst>
    <p:handoutMasterId r:id="rId258"/>
  </p:handoutMasterIdLst>
  <p:sldIdLst>
    <p:sldId id="657" r:id="rId2"/>
    <p:sldId id="757" r:id="rId3"/>
    <p:sldId id="1281" r:id="rId4"/>
    <p:sldId id="1285" r:id="rId5"/>
    <p:sldId id="1236" r:id="rId6"/>
    <p:sldId id="1237" r:id="rId7"/>
    <p:sldId id="1238" r:id="rId8"/>
    <p:sldId id="1239" r:id="rId9"/>
    <p:sldId id="1241" r:id="rId10"/>
    <p:sldId id="1242" r:id="rId11"/>
    <p:sldId id="1346" r:id="rId12"/>
    <p:sldId id="1347" r:id="rId13"/>
    <p:sldId id="1256" r:id="rId14"/>
    <p:sldId id="1054" r:id="rId15"/>
    <p:sldId id="1055" r:id="rId16"/>
    <p:sldId id="1056" r:id="rId17"/>
    <p:sldId id="1258" r:id="rId18"/>
    <p:sldId id="1259" r:id="rId19"/>
    <p:sldId id="1203" r:id="rId20"/>
    <p:sldId id="1204" r:id="rId21"/>
    <p:sldId id="1230" r:id="rId22"/>
    <p:sldId id="1233" r:id="rId23"/>
    <p:sldId id="1234" r:id="rId24"/>
    <p:sldId id="1213" r:id="rId25"/>
    <p:sldId id="1231" r:id="rId26"/>
    <p:sldId id="1232" r:id="rId27"/>
    <p:sldId id="1214" r:id="rId28"/>
    <p:sldId id="1216" r:id="rId29"/>
    <p:sldId id="1217" r:id="rId30"/>
    <p:sldId id="1283" r:id="rId31"/>
    <p:sldId id="1282" r:id="rId32"/>
    <p:sldId id="1287" r:id="rId33"/>
    <p:sldId id="1286" r:id="rId34"/>
    <p:sldId id="1218" r:id="rId35"/>
    <p:sldId id="1220" r:id="rId36"/>
    <p:sldId id="1297" r:id="rId37"/>
    <p:sldId id="1284" r:id="rId38"/>
    <p:sldId id="1222" r:id="rId39"/>
    <p:sldId id="1223" r:id="rId40"/>
    <p:sldId id="1224" r:id="rId41"/>
    <p:sldId id="1225" r:id="rId42"/>
    <p:sldId id="1235" r:id="rId43"/>
    <p:sldId id="1226" r:id="rId44"/>
    <p:sldId id="1260" r:id="rId45"/>
    <p:sldId id="1261" r:id="rId46"/>
    <p:sldId id="1271" r:id="rId47"/>
    <p:sldId id="1272" r:id="rId48"/>
    <p:sldId id="1289" r:id="rId49"/>
    <p:sldId id="1273" r:id="rId50"/>
    <p:sldId id="1318" r:id="rId51"/>
    <p:sldId id="1317" r:id="rId52"/>
    <p:sldId id="1288" r:id="rId53"/>
    <p:sldId id="1277" r:id="rId54"/>
    <p:sldId id="1275" r:id="rId55"/>
    <p:sldId id="1278" r:id="rId56"/>
    <p:sldId id="1262" r:id="rId57"/>
    <p:sldId id="1263" r:id="rId58"/>
    <p:sldId id="1264" r:id="rId59"/>
    <p:sldId id="1265" r:id="rId60"/>
    <p:sldId id="1266" r:id="rId61"/>
    <p:sldId id="1227" r:id="rId62"/>
    <p:sldId id="1243" r:id="rId63"/>
    <p:sldId id="1300" r:id="rId64"/>
    <p:sldId id="1062" r:id="rId65"/>
    <p:sldId id="1244" r:id="rId66"/>
    <p:sldId id="1245" r:id="rId67"/>
    <p:sldId id="1247" r:id="rId68"/>
    <p:sldId id="1246" r:id="rId69"/>
    <p:sldId id="1313" r:id="rId70"/>
    <p:sldId id="1298" r:id="rId71"/>
    <p:sldId id="1323" r:id="rId72"/>
    <p:sldId id="1319" r:id="rId73"/>
    <p:sldId id="1320" r:id="rId74"/>
    <p:sldId id="1321" r:id="rId75"/>
    <p:sldId id="1322" r:id="rId76"/>
    <p:sldId id="1348" r:id="rId77"/>
    <p:sldId id="1349" r:id="rId78"/>
    <p:sldId id="1314" r:id="rId79"/>
    <p:sldId id="1112" r:id="rId80"/>
    <p:sldId id="1113" r:id="rId81"/>
    <p:sldId id="1341" r:id="rId82"/>
    <p:sldId id="1342" r:id="rId83"/>
    <p:sldId id="1116" r:id="rId84"/>
    <p:sldId id="1338" r:id="rId85"/>
    <p:sldId id="1339" r:id="rId86"/>
    <p:sldId id="1334" r:id="rId87"/>
    <p:sldId id="1118" r:id="rId88"/>
    <p:sldId id="1316" r:id="rId89"/>
    <p:sldId id="1350" r:id="rId90"/>
    <p:sldId id="1333" r:id="rId91"/>
    <p:sldId id="1290" r:id="rId92"/>
    <p:sldId id="1291" r:id="rId93"/>
    <p:sldId id="1292" r:id="rId94"/>
    <p:sldId id="1336" r:id="rId95"/>
    <p:sldId id="1337" r:id="rId96"/>
    <p:sldId id="1293" r:id="rId97"/>
    <p:sldId id="1294" r:id="rId98"/>
    <p:sldId id="1295" r:id="rId99"/>
    <p:sldId id="1296" r:id="rId100"/>
    <p:sldId id="1324" r:id="rId101"/>
    <p:sldId id="1325" r:id="rId102"/>
    <p:sldId id="1326" r:id="rId103"/>
    <p:sldId id="1327" r:id="rId104"/>
    <p:sldId id="1328" r:id="rId105"/>
    <p:sldId id="1329" r:id="rId106"/>
    <p:sldId id="1330" r:id="rId107"/>
    <p:sldId id="1331" r:id="rId108"/>
    <p:sldId id="1332" r:id="rId109"/>
    <p:sldId id="1301" r:id="rId110"/>
    <p:sldId id="1302" r:id="rId111"/>
    <p:sldId id="1304" r:id="rId112"/>
    <p:sldId id="1305" r:id="rId113"/>
    <p:sldId id="1306" r:id="rId114"/>
    <p:sldId id="1308" r:id="rId115"/>
    <p:sldId id="1309" r:id="rId116"/>
    <p:sldId id="1310" r:id="rId117"/>
    <p:sldId id="1311" r:id="rId118"/>
    <p:sldId id="1351" r:id="rId119"/>
    <p:sldId id="1353" r:id="rId120"/>
    <p:sldId id="1138" r:id="rId121"/>
    <p:sldId id="1363" r:id="rId122"/>
    <p:sldId id="1364" r:id="rId123"/>
    <p:sldId id="1365" r:id="rId124"/>
    <p:sldId id="1366" r:id="rId125"/>
    <p:sldId id="1367" r:id="rId126"/>
    <p:sldId id="1345" r:id="rId127"/>
    <p:sldId id="1139" r:id="rId128"/>
    <p:sldId id="1140" r:id="rId129"/>
    <p:sldId id="1374" r:id="rId130"/>
    <p:sldId id="1375" r:id="rId131"/>
    <p:sldId id="1376" r:id="rId132"/>
    <p:sldId id="1377" r:id="rId133"/>
    <p:sldId id="1344" r:id="rId134"/>
    <p:sldId id="1378" r:id="rId135"/>
    <p:sldId id="1354" r:id="rId136"/>
    <p:sldId id="1369" r:id="rId137"/>
    <p:sldId id="1371" r:id="rId138"/>
    <p:sldId id="1380" r:id="rId139"/>
    <p:sldId id="1372" r:id="rId140"/>
    <p:sldId id="1373" r:id="rId141"/>
    <p:sldId id="1152" r:id="rId142"/>
    <p:sldId id="1153" r:id="rId143"/>
    <p:sldId id="1154" r:id="rId144"/>
    <p:sldId id="1379" r:id="rId145"/>
    <p:sldId id="1359" r:id="rId146"/>
    <p:sldId id="1355" r:id="rId147"/>
    <p:sldId id="1155" r:id="rId148"/>
    <p:sldId id="1156" r:id="rId149"/>
    <p:sldId id="1157" r:id="rId150"/>
    <p:sldId id="1158" r:id="rId151"/>
    <p:sldId id="1159" r:id="rId152"/>
    <p:sldId id="1160" r:id="rId153"/>
    <p:sldId id="1161" r:id="rId154"/>
    <p:sldId id="1169" r:id="rId155"/>
    <p:sldId id="1170" r:id="rId156"/>
    <p:sldId id="1171" r:id="rId157"/>
    <p:sldId id="1172" r:id="rId158"/>
    <p:sldId id="1173" r:id="rId159"/>
    <p:sldId id="1174" r:id="rId160"/>
    <p:sldId id="1175" r:id="rId161"/>
    <p:sldId id="1176" r:id="rId162"/>
    <p:sldId id="1177" r:id="rId163"/>
    <p:sldId id="1178" r:id="rId164"/>
    <p:sldId id="1179" r:id="rId165"/>
    <p:sldId id="1180" r:id="rId166"/>
    <p:sldId id="1188" r:id="rId167"/>
    <p:sldId id="1189" r:id="rId168"/>
    <p:sldId id="1190" r:id="rId169"/>
    <p:sldId id="1191" r:id="rId170"/>
    <p:sldId id="1192" r:id="rId171"/>
    <p:sldId id="1193" r:id="rId172"/>
    <p:sldId id="1194" r:id="rId173"/>
    <p:sldId id="1195" r:id="rId174"/>
    <p:sldId id="1196" r:id="rId175"/>
    <p:sldId id="1197" r:id="rId176"/>
    <p:sldId id="1198" r:id="rId177"/>
    <p:sldId id="656" r:id="rId178"/>
    <p:sldId id="658" r:id="rId179"/>
    <p:sldId id="659" r:id="rId180"/>
    <p:sldId id="661" r:id="rId181"/>
    <p:sldId id="684" r:id="rId182"/>
    <p:sldId id="649" r:id="rId183"/>
    <p:sldId id="687" r:id="rId184"/>
    <p:sldId id="688" r:id="rId185"/>
    <p:sldId id="665" r:id="rId186"/>
    <p:sldId id="830" r:id="rId187"/>
    <p:sldId id="831" r:id="rId188"/>
    <p:sldId id="750" r:id="rId189"/>
    <p:sldId id="670" r:id="rId190"/>
    <p:sldId id="672" r:id="rId191"/>
    <p:sldId id="673" r:id="rId192"/>
    <p:sldId id="674" r:id="rId193"/>
    <p:sldId id="567" r:id="rId194"/>
    <p:sldId id="842" r:id="rId195"/>
    <p:sldId id="853" r:id="rId196"/>
    <p:sldId id="617" r:id="rId197"/>
    <p:sldId id="619" r:id="rId198"/>
    <p:sldId id="618" r:id="rId199"/>
    <p:sldId id="723" r:id="rId200"/>
    <p:sldId id="843" r:id="rId201"/>
    <p:sldId id="728" r:id="rId202"/>
    <p:sldId id="851" r:id="rId203"/>
    <p:sldId id="852" r:id="rId204"/>
    <p:sldId id="850" r:id="rId205"/>
    <p:sldId id="727" r:id="rId206"/>
    <p:sldId id="700" r:id="rId207"/>
    <p:sldId id="826" r:id="rId208"/>
    <p:sldId id="729" r:id="rId209"/>
    <p:sldId id="701" r:id="rId210"/>
    <p:sldId id="1356" r:id="rId211"/>
    <p:sldId id="703" r:id="rId212"/>
    <p:sldId id="704" r:id="rId213"/>
    <p:sldId id="854" r:id="rId214"/>
    <p:sldId id="711" r:id="rId215"/>
    <p:sldId id="730" r:id="rId216"/>
    <p:sldId id="731" r:id="rId217"/>
    <p:sldId id="817" r:id="rId218"/>
    <p:sldId id="733" r:id="rId219"/>
    <p:sldId id="818" r:id="rId220"/>
    <p:sldId id="734" r:id="rId221"/>
    <p:sldId id="735" r:id="rId222"/>
    <p:sldId id="819" r:id="rId223"/>
    <p:sldId id="820" r:id="rId224"/>
    <p:sldId id="828" r:id="rId225"/>
    <p:sldId id="736" r:id="rId226"/>
    <p:sldId id="821" r:id="rId227"/>
    <p:sldId id="825" r:id="rId228"/>
    <p:sldId id="741" r:id="rId229"/>
    <p:sldId id="742" r:id="rId230"/>
    <p:sldId id="797" r:id="rId231"/>
    <p:sldId id="855" r:id="rId232"/>
    <p:sldId id="798" r:id="rId233"/>
    <p:sldId id="799" r:id="rId234"/>
    <p:sldId id="803" r:id="rId235"/>
    <p:sldId id="810" r:id="rId236"/>
    <p:sldId id="829" r:id="rId237"/>
    <p:sldId id="804" r:id="rId238"/>
    <p:sldId id="800" r:id="rId239"/>
    <p:sldId id="814" r:id="rId240"/>
    <p:sldId id="816" r:id="rId241"/>
    <p:sldId id="805" r:id="rId242"/>
    <p:sldId id="806" r:id="rId243"/>
    <p:sldId id="808" r:id="rId244"/>
    <p:sldId id="807" r:id="rId245"/>
    <p:sldId id="801" r:id="rId246"/>
    <p:sldId id="802" r:id="rId247"/>
    <p:sldId id="812" r:id="rId248"/>
    <p:sldId id="838" r:id="rId249"/>
    <p:sldId id="832" r:id="rId250"/>
    <p:sldId id="833" r:id="rId251"/>
    <p:sldId id="834" r:id="rId252"/>
    <p:sldId id="835" r:id="rId253"/>
    <p:sldId id="836" r:id="rId254"/>
    <p:sldId id="837" r:id="rId255"/>
    <p:sldId id="773" r:id="rId256"/>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CC8"/>
    <a:srgbClr val="FFFF00"/>
    <a:srgbClr val="0561B5"/>
    <a:srgbClr val="0377B7"/>
    <a:srgbClr val="6600FF"/>
    <a:srgbClr val="3366CC"/>
    <a:srgbClr val="0066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4" autoAdjust="0"/>
  </p:normalViewPr>
  <p:slideViewPr>
    <p:cSldViewPr>
      <p:cViewPr varScale="1">
        <p:scale>
          <a:sx n="71" d="100"/>
          <a:sy n="71" d="100"/>
        </p:scale>
        <p:origin x="1296" y="66"/>
      </p:cViewPr>
      <p:guideLst>
        <p:guide orient="horz"/>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8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mtClean="0">
                <a:latin typeface="Times New Roman" pitchFamily="18" charset="0"/>
              </a:defRPr>
            </a:lvl1pPr>
          </a:lstStyle>
          <a:p>
            <a:pPr>
              <a:defRPr/>
            </a:pPr>
            <a:endParaRPr lang="en-029" dirty="0"/>
          </a:p>
        </p:txBody>
      </p:sp>
      <p:sp>
        <p:nvSpPr>
          <p:cNvPr id="2398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a:defRPr/>
            </a:pPr>
            <a:endParaRPr lang="en-029" dirty="0"/>
          </a:p>
        </p:txBody>
      </p:sp>
      <p:sp>
        <p:nvSpPr>
          <p:cNvPr id="2398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mtClean="0">
                <a:latin typeface="Times New Roman" pitchFamily="18" charset="0"/>
              </a:defRPr>
            </a:lvl1pPr>
          </a:lstStyle>
          <a:p>
            <a:pPr>
              <a:defRPr/>
            </a:pPr>
            <a:endParaRPr lang="en-029" dirty="0"/>
          </a:p>
        </p:txBody>
      </p:sp>
      <p:sp>
        <p:nvSpPr>
          <p:cNvPr id="2398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atin typeface="Times New Roman" pitchFamily="18" charset="0"/>
              </a:defRPr>
            </a:lvl1pPr>
          </a:lstStyle>
          <a:p>
            <a:pPr>
              <a:defRPr/>
            </a:pPr>
            <a:fld id="{11C74777-65C1-4589-86ED-71E2E4D4761C}" type="slidenum">
              <a:rPr lang="en-029"/>
              <a:pPr>
                <a:defRPr/>
              </a:pPr>
              <a:t>‹#›</a:t>
            </a:fld>
            <a:endParaRPr lang="en-029" dirty="0"/>
          </a:p>
        </p:txBody>
      </p:sp>
    </p:spTree>
    <p:extLst>
      <p:ext uri="{BB962C8B-B14F-4D97-AF65-F5344CB8AC3E}">
        <p14:creationId xmlns:p14="http://schemas.microsoft.com/office/powerpoint/2010/main" val="288276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137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smtClean="0"/>
          </a:p>
        </p:txBody>
      </p:sp>
    </p:spTree>
    <p:extLst>
      <p:ext uri="{BB962C8B-B14F-4D97-AF65-F5344CB8AC3E}">
        <p14:creationId xmlns:p14="http://schemas.microsoft.com/office/powerpoint/2010/main" val="65263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51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12671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6710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8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65368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92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702507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74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2419795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6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43713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64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177976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63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61006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smtClean="0"/>
          </a:p>
        </p:txBody>
      </p:sp>
    </p:spTree>
    <p:extLst>
      <p:ext uri="{BB962C8B-B14F-4D97-AF65-F5344CB8AC3E}">
        <p14:creationId xmlns:p14="http://schemas.microsoft.com/office/powerpoint/2010/main" val="37669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64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24774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05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234594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75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91538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99896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576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39205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59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328034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587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029" dirty="0" smtClean="0"/>
          </a:p>
        </p:txBody>
      </p:sp>
    </p:spTree>
    <p:extLst>
      <p:ext uri="{BB962C8B-B14F-4D97-AF65-F5344CB8AC3E}">
        <p14:creationId xmlns:p14="http://schemas.microsoft.com/office/powerpoint/2010/main" val="403979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1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smtClean="0"/>
          </a:p>
        </p:txBody>
      </p:sp>
    </p:spTree>
    <p:extLst>
      <p:ext uri="{BB962C8B-B14F-4D97-AF65-F5344CB8AC3E}">
        <p14:creationId xmlns:p14="http://schemas.microsoft.com/office/powerpoint/2010/main" val="343536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3" name="자유형 12"/>
          <p:cNvSpPr>
            <a:spLocks noEditPoints="1"/>
          </p:cNvSpPr>
          <p:nvPr userDrawn="1"/>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4406" tIns="42203" rIns="84406" bIns="42203" numCol="1" anchor="t" anchorCtr="0" compatLnSpc="1">
            <a:prstTxWarp prst="textNoShape">
              <a:avLst/>
            </a:prstTxWarp>
          </a:bodyPr>
          <a:lstStyle/>
          <a:p>
            <a:pPr lvl="0" latinLnBrk="1"/>
            <a:endParaRPr lang="ko-KR" altLang="en-US" sz="1108">
              <a:solidFill>
                <a:schemeClr val="lt1"/>
              </a:solidFill>
              <a:latin typeface="맑은 고딕" panose="020B0503020000020004" pitchFamily="50" charset="-127"/>
              <a:ea typeface="맑은 고딕" panose="020B0503020000020004" pitchFamily="50" charset="-127"/>
            </a:endParaRPr>
          </a:p>
        </p:txBody>
      </p:sp>
      <p:sp>
        <p:nvSpPr>
          <p:cNvPr id="11" name="TextBox 10"/>
          <p:cNvSpPr txBox="1"/>
          <p:nvPr userDrawn="1"/>
        </p:nvSpPr>
        <p:spPr>
          <a:xfrm>
            <a:off x="4505531" y="116633"/>
            <a:ext cx="4453418" cy="369332"/>
          </a:xfrm>
          <a:prstGeom prst="rect">
            <a:avLst/>
          </a:prstGeom>
          <a:noFill/>
        </p:spPr>
        <p:txBody>
          <a:bodyPr wrap="square" rtlCol="0">
            <a:spAutoFit/>
          </a:bodyPr>
          <a:lstStyle/>
          <a:p>
            <a:pPr algn="r"/>
            <a:r>
              <a:rPr lang="en-US" altLang="ko-KR" sz="1800" b="1" i="1" dirty="0" smtClean="0">
                <a:latin typeface="Cambria" pitchFamily="18" charset="0"/>
              </a:rPr>
              <a:t>2016 Global Financial Leaders</a:t>
            </a:r>
            <a:r>
              <a:rPr lang="en-US" altLang="ko-KR" sz="1800" b="1" i="1" baseline="0" dirty="0" smtClean="0">
                <a:latin typeface="Cambria" pitchFamily="18" charset="0"/>
              </a:rPr>
              <a:t> Program</a:t>
            </a:r>
          </a:p>
        </p:txBody>
      </p:sp>
      <p:sp>
        <p:nvSpPr>
          <p:cNvPr id="14" name="제목 1"/>
          <p:cNvSpPr>
            <a:spLocks noGrp="1"/>
          </p:cNvSpPr>
          <p:nvPr>
            <p:ph type="ctrTitle" hasCustomPrompt="1"/>
          </p:nvPr>
        </p:nvSpPr>
        <p:spPr>
          <a:xfrm>
            <a:off x="913448" y="1828801"/>
            <a:ext cx="7317105" cy="3048001"/>
          </a:xfrm>
        </p:spPr>
        <p:txBody>
          <a:bodyPr>
            <a:normAutofit/>
          </a:bodyPr>
          <a:lstStyle>
            <a:lvl1pPr latinLnBrk="1">
              <a:defRPr lang="ko-KR" sz="3692" b="0">
                <a:latin typeface="Franklin Gothic Demi" pitchFamily="34" charset="0"/>
                <a:ea typeface="맑은 고딕" panose="020B0503020000020004" pitchFamily="50" charset="-127"/>
                <a:cs typeface="Verdana" pitchFamily="34" charset="0"/>
              </a:defRPr>
            </a:lvl1pPr>
          </a:lstStyle>
          <a:p>
            <a:r>
              <a:rPr lang="en-US" altLang="ko-KR" dirty="0" smtClean="0"/>
              <a:t>Title</a:t>
            </a:r>
            <a:endParaRPr lang="ko-KR" dirty="0"/>
          </a:p>
        </p:txBody>
      </p:sp>
    </p:spTree>
    <p:extLst>
      <p:ext uri="{BB962C8B-B14F-4D97-AF65-F5344CB8AC3E}">
        <p14:creationId xmlns:p14="http://schemas.microsoft.com/office/powerpoint/2010/main" val="41553735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smtClean="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smtClean="0"/>
              <a:t>Click to edit Master text styles</a:t>
            </a:r>
            <a:endParaRPr lang="ko-KR" altLang="en-US" dirty="0" smtClean="0"/>
          </a:p>
          <a:p>
            <a:pPr lvl="1"/>
            <a:r>
              <a:rPr lang="en-US" altLang="ko-KR" dirty="0" smtClean="0"/>
              <a:t>Second Level</a:t>
            </a:r>
            <a:endParaRPr lang="ko-KR" altLang="en-US" dirty="0" smtClean="0"/>
          </a:p>
          <a:p>
            <a:pPr lvl="2"/>
            <a:r>
              <a:rPr lang="en-US" altLang="ko-KR" dirty="0" smtClean="0"/>
              <a:t>Third Level</a:t>
            </a:r>
            <a:endParaRPr lang="ko-KR" altLang="en-US" dirty="0" smtClean="0"/>
          </a:p>
          <a:p>
            <a:pPr lvl="3"/>
            <a:r>
              <a:rPr lang="en-US" altLang="ko-KR" dirty="0" smtClean="0"/>
              <a:t>Fourth Level</a:t>
            </a:r>
            <a:endParaRPr lang="ko-KR" altLang="en-US" dirty="0" smtClean="0"/>
          </a:p>
          <a:p>
            <a:pPr lvl="4"/>
            <a:r>
              <a:rPr lang="en-US" altLang="ko-KR" dirty="0" smtClean="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7235" y="6294684"/>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7" name="Date Placeholder 6"/>
          <p:cNvSpPr>
            <a:spLocks noGrp="1"/>
          </p:cNvSpPr>
          <p:nvPr>
            <p:ph type="dt" sz="half" idx="10"/>
          </p:nvPr>
        </p:nvSpPr>
        <p:spPr/>
        <p:txBody>
          <a:bodyPr/>
          <a:lstStyle/>
          <a:p>
            <a:endParaRPr lang="ko-KR" altLang="en-US"/>
          </a:p>
        </p:txBody>
      </p:sp>
      <p:sp>
        <p:nvSpPr>
          <p:cNvPr id="13" name="슬라이드 번호 개체 틀 5"/>
          <p:cNvSpPr>
            <a:spLocks noGrp="1"/>
          </p:cNvSpPr>
          <p:nvPr>
            <p:ph type="sldNum" sz="quarter" idx="12"/>
          </p:nvPr>
        </p:nvSpPr>
        <p:spPr>
          <a:xfrm>
            <a:off x="7864102" y="6591405"/>
            <a:ext cx="851303"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1555530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smtClean="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smtClean="0"/>
              <a:t>Click to edit Master text styles</a:t>
            </a:r>
            <a:endParaRPr lang="ko-KR" altLang="en-US" dirty="0" smtClean="0"/>
          </a:p>
          <a:p>
            <a:pPr lvl="1"/>
            <a:r>
              <a:rPr lang="en-US" altLang="ko-KR" dirty="0" smtClean="0"/>
              <a:t>Second Level</a:t>
            </a:r>
            <a:endParaRPr lang="ko-KR" altLang="en-US" dirty="0" smtClean="0"/>
          </a:p>
          <a:p>
            <a:pPr lvl="2"/>
            <a:r>
              <a:rPr lang="en-US" altLang="ko-KR" dirty="0" smtClean="0"/>
              <a:t>Third Level</a:t>
            </a:r>
            <a:endParaRPr lang="ko-KR" altLang="en-US" dirty="0" smtClean="0"/>
          </a:p>
          <a:p>
            <a:pPr lvl="3"/>
            <a:r>
              <a:rPr lang="en-US" altLang="ko-KR" dirty="0" smtClean="0"/>
              <a:t>Fourth Level</a:t>
            </a:r>
            <a:endParaRPr lang="ko-KR" altLang="en-US" dirty="0" smtClean="0"/>
          </a:p>
          <a:p>
            <a:pPr lvl="4"/>
            <a:r>
              <a:rPr lang="en-US" altLang="ko-KR" dirty="0" smtClean="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0" y="6286520"/>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11" name="슬라이드 번호 개체 틀 5"/>
          <p:cNvSpPr txBox="1">
            <a:spLocks/>
          </p:cNvSpPr>
          <p:nvPr userDrawn="1"/>
        </p:nvSpPr>
        <p:spPr>
          <a:xfrm>
            <a:off x="7864102" y="6536553"/>
            <a:ext cx="851303" cy="214314"/>
          </a:xfrm>
          <a:prstGeom prst="rect">
            <a:avLst/>
          </a:prstGeom>
        </p:spPr>
        <p:txBody>
          <a:bodyPr vert="horz" lIns="91440" tIns="45720" rIns="91440" bIns="45720" rtlCol="0" anchor="ctr"/>
          <a:lstStyle>
            <a:defPPr>
              <a:defRPr lang="en-GB"/>
            </a:defPPr>
            <a:lvl1pPr algn="r" rtl="0" eaLnBrk="0" fontAlgn="base" hangingPunct="0">
              <a:spcBef>
                <a:spcPct val="0"/>
              </a:spcBef>
              <a:spcAft>
                <a:spcPct val="0"/>
              </a:spcAft>
              <a:defRPr sz="1108" kern="1200">
                <a:solidFill>
                  <a:schemeClr val="accent1"/>
                </a:solidFill>
                <a:latin typeface="Arial" pitchFamily="34" charset="0"/>
                <a:ea typeface="+mn-ea"/>
                <a:cs typeface="+mn-cs"/>
              </a:defRPr>
            </a:lvl1pPr>
            <a:lvl2pPr marL="457200" algn="ctr"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2916795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751762" cy="777875"/>
          </a:xfrm>
        </p:spPr>
        <p:txBody>
          <a:bodyPr/>
          <a:lstStyle>
            <a:lvl1pPr>
              <a:defRPr lang="en-US" sz="2954" kern="1200" baseline="0" dirty="0" smtClean="0">
                <a:solidFill>
                  <a:schemeClr val="tx1"/>
                </a:solidFill>
                <a:latin typeface="Franklin Gothic Demi" pitchFamily="34"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7" y="1202582"/>
            <a:ext cx="3868738" cy="4411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774763"/>
            <a:ext cx="4117975" cy="4343462"/>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02582"/>
            <a:ext cx="3752850" cy="431058"/>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1774763"/>
            <a:ext cx="4210050" cy="4294332"/>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직사각형 42"/>
          <p:cNvSpPr/>
          <p:nvPr userDrawn="1"/>
        </p:nvSpPr>
        <p:spPr>
          <a:xfrm>
            <a:off x="0" y="6249245"/>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15" name="슬라이드 번호 개체 틀 5"/>
          <p:cNvSpPr>
            <a:spLocks noGrp="1"/>
          </p:cNvSpPr>
          <p:nvPr>
            <p:ph type="sldNum" sz="quarter" idx="12"/>
          </p:nvPr>
        </p:nvSpPr>
        <p:spPr>
          <a:xfrm>
            <a:off x="8053382" y="6513781"/>
            <a:ext cx="785818"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3212200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67C1E7E-E5B0-47D0-B31A-917788A5ACF2}" type="slidenum">
              <a:rPr lang="en-US" smtClean="0"/>
              <a:t>‹#›</a:t>
            </a:fld>
            <a:endParaRPr lang="en-US" dirty="0"/>
          </a:p>
        </p:txBody>
      </p:sp>
      <p:sp>
        <p:nvSpPr>
          <p:cNvPr id="9" name="TextBox 8"/>
          <p:cNvSpPr txBox="1"/>
          <p:nvPr userDrawn="1"/>
        </p:nvSpPr>
        <p:spPr>
          <a:xfrm>
            <a:off x="990600" y="4724400"/>
            <a:ext cx="1600200" cy="990600"/>
          </a:xfrm>
          <a:prstGeom prst="rect">
            <a:avLst/>
          </a:prstGeom>
          <a:noFill/>
        </p:spPr>
        <p:txBody>
          <a:bodyPr wrap="square" rtlCol="0">
            <a:spAutoFit/>
          </a:bodyPr>
          <a:lstStyle/>
          <a:p>
            <a:endParaRPr lang="en-US" dirty="0"/>
          </a:p>
        </p:txBody>
      </p:sp>
      <p:pic>
        <p:nvPicPr>
          <p:cNvPr id="11" name="그림 10" descr="KBI Logo.jpg"/>
          <p:cNvPicPr>
            <a:picLocks noChangeAspect="1"/>
          </p:cNvPicPr>
          <p:nvPr userDrawn="1"/>
        </p:nvPicPr>
        <p:blipFill>
          <a:blip r:embed="rId2" cstate="print"/>
          <a:stretch>
            <a:fillRect/>
          </a:stretch>
        </p:blipFill>
        <p:spPr>
          <a:xfrm>
            <a:off x="304800" y="6389009"/>
            <a:ext cx="1584176" cy="357540"/>
          </a:xfrm>
          <a:prstGeom prst="rect">
            <a:avLst/>
          </a:prstGeom>
        </p:spPr>
      </p:pic>
    </p:spTree>
    <p:extLst>
      <p:ext uri="{BB962C8B-B14F-4D97-AF65-F5344CB8AC3E}">
        <p14:creationId xmlns:p14="http://schemas.microsoft.com/office/powerpoint/2010/main" val="14873052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C3A1854-6B63-4059-B360-A3C4972BF0FC}" type="slidenum">
              <a:rPr lang="ko-KR" altLang="en-US" smtClean="0"/>
              <a:pPr/>
              <a:t>‹#›</a:t>
            </a:fld>
            <a:endParaRPr lang="ko-KR" altLang="en-US"/>
          </a:p>
        </p:txBody>
      </p:sp>
    </p:spTree>
    <p:extLst>
      <p:ext uri="{BB962C8B-B14F-4D97-AF65-F5344CB8AC3E}">
        <p14:creationId xmlns:p14="http://schemas.microsoft.com/office/powerpoint/2010/main" val="226654884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22" r:id="rId3"/>
    <p:sldLayoutId id="2147483708" r:id="rId4"/>
    <p:sldLayoutId id="2147483710" r:id="rId5"/>
  </p:sldLayoutIdLst>
  <p:timing>
    <p:tnLst>
      <p:par>
        <p:cTn id="1" dur="indefinite" restart="never" nodeType="tmRoot"/>
      </p:par>
    </p:tnLst>
  </p:timing>
  <p:hf hdr="0" ftr="0" dt="0"/>
  <p:txStyles>
    <p:titleStyle>
      <a:lvl1pPr algn="ctr" defTabSz="844083" rtl="0" eaLnBrk="1" latinLnBrk="1" hangingPunct="1">
        <a:spcBef>
          <a:spcPct val="0"/>
        </a:spcBef>
        <a:buNone/>
        <a:defRPr sz="4062" kern="1200">
          <a:solidFill>
            <a:schemeClr val="tx1"/>
          </a:solidFill>
          <a:latin typeface="Times New Roman" pitchFamily="18" charset="0"/>
          <a:ea typeface="+mj-ea"/>
          <a:cs typeface="Times New Roman" pitchFamily="18" charset="0"/>
        </a:defRPr>
      </a:lvl1pPr>
    </p:titleStyle>
    <p:bodyStyle>
      <a:lvl1pPr marL="316531" indent="-316531" algn="l" defTabSz="844083" rtl="0" eaLnBrk="0" latinLnBrk="1" hangingPunct="1">
        <a:spcBef>
          <a:spcPct val="20000"/>
        </a:spcBef>
        <a:buFont typeface="Arial" pitchFamily="34" charset="0"/>
        <a:buChar char="•"/>
        <a:defRPr sz="2954" kern="1200">
          <a:solidFill>
            <a:schemeClr val="tx1"/>
          </a:solidFill>
          <a:latin typeface="Times New Roman" pitchFamily="18" charset="0"/>
          <a:ea typeface="+mn-ea"/>
          <a:cs typeface="Times New Roman" pitchFamily="18" charset="0"/>
        </a:defRPr>
      </a:lvl1pPr>
      <a:lvl2pPr marL="685817" indent="-263776" algn="l" defTabSz="844083" rtl="0" eaLnBrk="1" latinLnBrk="1" hangingPunct="1">
        <a:spcBef>
          <a:spcPct val="20000"/>
        </a:spcBef>
        <a:buFont typeface="Arial" pitchFamily="34" charset="0"/>
        <a:buChar char="–"/>
        <a:defRPr sz="2585" kern="1200">
          <a:solidFill>
            <a:schemeClr val="tx1"/>
          </a:solidFill>
          <a:latin typeface="Times New Roman" pitchFamily="18" charset="0"/>
          <a:ea typeface="+mn-ea"/>
          <a:cs typeface="Times New Roman" pitchFamily="18" charset="0"/>
        </a:defRPr>
      </a:lvl2pPr>
      <a:lvl3pPr marL="1055103" indent="-211021" algn="l" defTabSz="844083" rtl="0" eaLnBrk="1" latinLnBrk="1" hangingPunct="1">
        <a:spcBef>
          <a:spcPct val="20000"/>
        </a:spcBef>
        <a:buFont typeface="Arial" pitchFamily="34" charset="0"/>
        <a:buChar char="•"/>
        <a:defRPr sz="2215" kern="1200">
          <a:solidFill>
            <a:schemeClr val="tx1"/>
          </a:solidFill>
          <a:latin typeface="Times New Roman" pitchFamily="18" charset="0"/>
          <a:ea typeface="+mn-ea"/>
          <a:cs typeface="Times New Roman" pitchFamily="18" charset="0"/>
        </a:defRPr>
      </a:lvl3pPr>
      <a:lvl4pPr marL="1477145" indent="-211021" algn="l" defTabSz="844083" rtl="0" eaLnBrk="1" latinLnBrk="1" hangingPunct="1">
        <a:spcBef>
          <a:spcPct val="20000"/>
        </a:spcBef>
        <a:buFont typeface="Arial" pitchFamily="34" charset="0"/>
        <a:buChar char="–"/>
        <a:defRPr sz="1846" kern="1200">
          <a:solidFill>
            <a:schemeClr val="tx1"/>
          </a:solidFill>
          <a:latin typeface="Times New Roman" pitchFamily="18" charset="0"/>
          <a:ea typeface="+mn-ea"/>
          <a:cs typeface="Times New Roman" pitchFamily="18" charset="0"/>
        </a:defRPr>
      </a:lvl4pPr>
      <a:lvl5pPr marL="1899186" indent="-211021" algn="l" defTabSz="844083" rtl="0" eaLnBrk="1" latinLnBrk="1" hangingPunct="1">
        <a:spcBef>
          <a:spcPct val="20000"/>
        </a:spcBef>
        <a:buFont typeface="Arial" pitchFamily="34" charset="0"/>
        <a:buChar char="»"/>
        <a:defRPr sz="1846" kern="1200">
          <a:solidFill>
            <a:schemeClr val="tx1"/>
          </a:solidFill>
          <a:latin typeface="Times New Roman" pitchFamily="18" charset="0"/>
          <a:ea typeface="+mn-ea"/>
          <a:cs typeface="Times New Roman" pitchFamily="18" charset="0"/>
        </a:defRPr>
      </a:lvl5pPr>
      <a:lvl6pPr marL="2321227" indent="-211021" algn="l" defTabSz="844083" rtl="0" eaLnBrk="1" latinLnBrk="1"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1"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1"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1"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ko-KR"/>
      </a:defPPr>
      <a:lvl1pPr marL="0" algn="l" defTabSz="844083" rtl="0" eaLnBrk="1" latinLnBrk="1" hangingPunct="1">
        <a:defRPr sz="1662" kern="1200">
          <a:solidFill>
            <a:schemeClr val="tx1"/>
          </a:solidFill>
          <a:latin typeface="+mn-lt"/>
          <a:ea typeface="+mn-ea"/>
          <a:cs typeface="+mn-cs"/>
        </a:defRPr>
      </a:lvl1pPr>
      <a:lvl2pPr marL="422041" algn="l" defTabSz="844083" rtl="0" eaLnBrk="1" latinLnBrk="1" hangingPunct="1">
        <a:defRPr sz="1662" kern="1200">
          <a:solidFill>
            <a:schemeClr val="tx1"/>
          </a:solidFill>
          <a:latin typeface="+mn-lt"/>
          <a:ea typeface="+mn-ea"/>
          <a:cs typeface="+mn-cs"/>
        </a:defRPr>
      </a:lvl2pPr>
      <a:lvl3pPr marL="844083" algn="l" defTabSz="844083" rtl="0" eaLnBrk="1" latinLnBrk="1" hangingPunct="1">
        <a:defRPr sz="1662" kern="1200">
          <a:solidFill>
            <a:schemeClr val="tx1"/>
          </a:solidFill>
          <a:latin typeface="+mn-lt"/>
          <a:ea typeface="+mn-ea"/>
          <a:cs typeface="+mn-cs"/>
        </a:defRPr>
      </a:lvl3pPr>
      <a:lvl4pPr marL="1266124" algn="l" defTabSz="844083" rtl="0" eaLnBrk="1" latinLnBrk="1" hangingPunct="1">
        <a:defRPr sz="1662" kern="1200">
          <a:solidFill>
            <a:schemeClr val="tx1"/>
          </a:solidFill>
          <a:latin typeface="+mn-lt"/>
          <a:ea typeface="+mn-ea"/>
          <a:cs typeface="+mn-cs"/>
        </a:defRPr>
      </a:lvl4pPr>
      <a:lvl5pPr marL="1688165" algn="l" defTabSz="844083" rtl="0" eaLnBrk="1" latinLnBrk="1" hangingPunct="1">
        <a:defRPr sz="1662" kern="1200">
          <a:solidFill>
            <a:schemeClr val="tx1"/>
          </a:solidFill>
          <a:latin typeface="+mn-lt"/>
          <a:ea typeface="+mn-ea"/>
          <a:cs typeface="+mn-cs"/>
        </a:defRPr>
      </a:lvl5pPr>
      <a:lvl6pPr marL="2110207" algn="l" defTabSz="844083" rtl="0" eaLnBrk="1" latinLnBrk="1" hangingPunct="1">
        <a:defRPr sz="1662" kern="1200">
          <a:solidFill>
            <a:schemeClr val="tx1"/>
          </a:solidFill>
          <a:latin typeface="+mn-lt"/>
          <a:ea typeface="+mn-ea"/>
          <a:cs typeface="+mn-cs"/>
        </a:defRPr>
      </a:lvl6pPr>
      <a:lvl7pPr marL="2532248" algn="l" defTabSz="844083" rtl="0" eaLnBrk="1" latinLnBrk="1" hangingPunct="1">
        <a:defRPr sz="1662" kern="1200">
          <a:solidFill>
            <a:schemeClr val="tx1"/>
          </a:solidFill>
          <a:latin typeface="+mn-lt"/>
          <a:ea typeface="+mn-ea"/>
          <a:cs typeface="+mn-cs"/>
        </a:defRPr>
      </a:lvl7pPr>
      <a:lvl8pPr marL="2954289" algn="l" defTabSz="844083" rtl="0" eaLnBrk="1" latinLnBrk="1" hangingPunct="1">
        <a:defRPr sz="1662" kern="1200">
          <a:solidFill>
            <a:schemeClr val="tx1"/>
          </a:solidFill>
          <a:latin typeface="+mn-lt"/>
          <a:ea typeface="+mn-ea"/>
          <a:cs typeface="+mn-cs"/>
        </a:defRPr>
      </a:lvl8pPr>
      <a:lvl9pPr marL="3376331" algn="l" defTabSz="844083" rtl="0" eaLnBrk="1" latinLnBrk="1"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8.emf"/><Relationship Id="rId4" Type="http://schemas.openxmlformats.org/officeDocument/2006/relationships/image" Target="../media/image107.emf"/></Relationships>
</file>

<file path=ppt/slides/_rels/slide22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xml"/><Relationship Id="rId5" Type="http://schemas.openxmlformats.org/officeDocument/2006/relationships/image" Target="../media/image117.emf"/><Relationship Id="rId4" Type="http://schemas.openxmlformats.org/officeDocument/2006/relationships/image" Target="../media/image116.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9992" y="346076"/>
            <a:ext cx="8286808" cy="654032"/>
          </a:xfrm>
        </p:spPr>
        <p:txBody>
          <a:bodyPr>
            <a:normAutofit fontScale="90000"/>
          </a:bodyPr>
          <a:lstStyle/>
          <a:p>
            <a:pPr eaLnBrk="0" latinLnBrk="0" hangingPunct="0"/>
            <a:r>
              <a:rPr lang="en-US" altLang="en-US" dirty="0" smtClean="0"/>
              <a:t>General Discussion of Budgets and Forecasts in Finance: Every Subject in Finance Boils Down to Two Subjects</a:t>
            </a:r>
          </a:p>
        </p:txBody>
      </p:sp>
      <p:sp>
        <p:nvSpPr>
          <p:cNvPr id="9219" name="Rectangle 5"/>
          <p:cNvSpPr>
            <a:spLocks noGrp="1" noChangeArrowheads="1"/>
          </p:cNvSpPr>
          <p:nvPr>
            <p:ph idx="1"/>
          </p:nvPr>
        </p:nvSpPr>
        <p:spPr/>
        <p:txBody>
          <a:bodyPr>
            <a:normAutofit/>
          </a:bodyPr>
          <a:lstStyle/>
          <a:p>
            <a:pPr marL="347663" indent="-347663" latinLnBrk="0" hangingPunct="0">
              <a:buFontTx/>
              <a:buNone/>
            </a:pPr>
            <a:r>
              <a:rPr lang="en-US" altLang="en-US" sz="2400" dirty="0" smtClean="0"/>
              <a:t>Every decision in finance is in one way or another derived from how much the outcome of the decision is worth. </a:t>
            </a:r>
          </a:p>
          <a:p>
            <a:pPr marL="347663" indent="-347663" latinLnBrk="0" hangingPunct="0"/>
            <a:r>
              <a:rPr lang="en-US" altLang="en-US" sz="2400" dirty="0" smtClean="0"/>
              <a:t>Valuation analysis of debt or equity involves assessing</a:t>
            </a:r>
          </a:p>
          <a:p>
            <a:pPr marL="854075" lvl="1" indent="-392113" eaLnBrk="0" latinLnBrk="0" hangingPunct="0">
              <a:buFont typeface="+mj-lt"/>
              <a:buAutoNum type="arabicPeriod"/>
            </a:pPr>
            <a:r>
              <a:rPr lang="en-US" altLang="en-US" sz="2000" dirty="0" smtClean="0"/>
              <a:t>Future cash flow levels, (cash flow is reality) and </a:t>
            </a:r>
          </a:p>
          <a:p>
            <a:pPr marL="854075" lvl="1" indent="-392113" eaLnBrk="0" latinLnBrk="0" hangingPunct="0">
              <a:buFont typeface="+mj-lt"/>
              <a:buAutoNum type="arabicPeriod"/>
            </a:pPr>
            <a:r>
              <a:rPr lang="en-US" altLang="en-US" sz="2000" dirty="0" smtClean="0"/>
              <a:t>Risks in valuing those cash flows, whether it be the cash flow from assets, debt or equity</a:t>
            </a:r>
          </a:p>
          <a:p>
            <a:pPr marL="347663" indent="-347663" latinLnBrk="0" hangingPunct="0"/>
            <a:r>
              <a:rPr lang="en-US" altLang="en-US" sz="2400" b="1" dirty="0" smtClean="0"/>
              <a:t>Future Cash Flow:</a:t>
            </a:r>
            <a:r>
              <a:rPr lang="en-US" altLang="en-US" sz="2400" dirty="0" smtClean="0"/>
              <a:t> forecasting is a very complex and difficult problem. In this course we will understand how to find historic cash flows so you will have a basis for your forecasts.</a:t>
            </a:r>
          </a:p>
          <a:p>
            <a:pPr marL="347663" indent="-347663" latinLnBrk="0" hangingPunct="0"/>
            <a:r>
              <a:rPr lang="en-US" altLang="en-US" sz="2400" b="1" dirty="0" smtClean="0"/>
              <a:t>Risk Assessment:</a:t>
            </a:r>
            <a:r>
              <a:rPr lang="en-US" altLang="en-US" sz="2400" dirty="0" smtClean="0"/>
              <a:t> Coming up with a measurement of risk is extremely difficult and things like beta, value at risk and credit scoring have not worked very well.</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1</a:t>
            </a:fld>
            <a:endParaRPr lang="ko-KR" altLang="en-US" dirty="0"/>
          </a:p>
        </p:txBody>
      </p:sp>
    </p:spTree>
    <p:extLst>
      <p:ext uri="{BB962C8B-B14F-4D97-AF65-F5344CB8AC3E}">
        <p14:creationId xmlns:p14="http://schemas.microsoft.com/office/powerpoint/2010/main" val="446248810"/>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7188" y="1320660"/>
            <a:ext cx="7186612" cy="4714048"/>
          </a:xfrm>
          <a:prstGeom prst="rect">
            <a:avLst/>
          </a:prstGeom>
        </p:spPr>
      </p:pic>
      <p:sp>
        <p:nvSpPr>
          <p:cNvPr id="2" name="Title 1"/>
          <p:cNvSpPr>
            <a:spLocks noGrp="1"/>
          </p:cNvSpPr>
          <p:nvPr>
            <p:ph type="title"/>
          </p:nvPr>
        </p:nvSpPr>
        <p:spPr/>
        <p:txBody>
          <a:bodyPr>
            <a:normAutofit fontScale="90000"/>
          </a:bodyPr>
          <a:lstStyle/>
          <a:p>
            <a:pPr eaLnBrk="0" latinLnBrk="0" hangingPunct="0"/>
            <a:r>
              <a:rPr lang="en-US" dirty="0" smtClean="0"/>
              <a:t>What Happens if EBITDA increases from Capital Expenditure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a:t>
            </a:fld>
            <a:endParaRPr lang="ko-KR" altLang="en-US" dirty="0"/>
          </a:p>
        </p:txBody>
      </p:sp>
      <p:sp>
        <p:nvSpPr>
          <p:cNvPr id="6" name="TextBox 5"/>
          <p:cNvSpPr txBox="1"/>
          <p:nvPr/>
        </p:nvSpPr>
        <p:spPr>
          <a:xfrm>
            <a:off x="6477000" y="1000108"/>
            <a:ext cx="2133600" cy="830997"/>
          </a:xfrm>
          <a:prstGeom prst="rect">
            <a:avLst/>
          </a:prstGeom>
          <a:solidFill>
            <a:srgbClr val="FFFF00"/>
          </a:solidFill>
        </p:spPr>
        <p:txBody>
          <a:bodyPr wrap="square" rtlCol="0">
            <a:spAutoFit/>
          </a:bodyPr>
          <a:lstStyle/>
          <a:p>
            <a:r>
              <a:rPr lang="en-US" dirty="0" smtClean="0"/>
              <a:t>Note that the cash balance becomes negative quickly if EBITDA is less than Cap Exp</a:t>
            </a:r>
            <a:endParaRPr lang="en-US" dirty="0"/>
          </a:p>
        </p:txBody>
      </p:sp>
      <p:cxnSp>
        <p:nvCxnSpPr>
          <p:cNvPr id="8" name="Straight Arrow Connector 7"/>
          <p:cNvCxnSpPr/>
          <p:nvPr/>
        </p:nvCxnSpPr>
        <p:spPr>
          <a:xfrm flipH="1">
            <a:off x="4953000" y="1357313"/>
            <a:ext cx="1371600" cy="90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96212" y="3048000"/>
            <a:ext cx="1219200" cy="1569660"/>
          </a:xfrm>
          <a:prstGeom prst="rect">
            <a:avLst/>
          </a:prstGeom>
          <a:solidFill>
            <a:srgbClr val="FFFF00"/>
          </a:solidFill>
        </p:spPr>
        <p:txBody>
          <a:bodyPr wrap="square" rtlCol="0">
            <a:spAutoFit/>
          </a:bodyPr>
          <a:lstStyle/>
          <a:p>
            <a:r>
              <a:rPr lang="en-US" dirty="0" smtClean="0"/>
              <a:t>These are like notes to financial statements and have opening and closing balance</a:t>
            </a:r>
            <a:endParaRPr lang="en-US" dirty="0"/>
          </a:p>
        </p:txBody>
      </p:sp>
    </p:spTree>
    <p:extLst>
      <p:ext uri="{BB962C8B-B14F-4D97-AF65-F5344CB8AC3E}">
        <p14:creationId xmlns:p14="http://schemas.microsoft.com/office/powerpoint/2010/main" val="9316008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Complex Items 1:</a:t>
            </a:r>
            <a:br>
              <a:rPr lang="en-US" dirty="0" smtClean="0"/>
            </a:br>
            <a:r>
              <a:rPr lang="en-US" dirty="0" smtClean="0"/>
              <a:t>Deferred Tax</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100</a:t>
            </a:fld>
            <a:endParaRPr lang="ko-KR" altLang="en-US" dirty="0"/>
          </a:p>
        </p:txBody>
      </p:sp>
    </p:spTree>
    <p:extLst>
      <p:ext uri="{BB962C8B-B14F-4D97-AF65-F5344CB8AC3E}">
        <p14:creationId xmlns:p14="http://schemas.microsoft.com/office/powerpoint/2010/main" val="39210441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Deferred Tax Discussion - Assets</a:t>
            </a:r>
            <a:endParaRPr lang="en-GB" dirty="0"/>
          </a:p>
        </p:txBody>
      </p:sp>
      <p:sp>
        <p:nvSpPr>
          <p:cNvPr id="3" name="Content Placeholder 2"/>
          <p:cNvSpPr>
            <a:spLocks noGrp="1"/>
          </p:cNvSpPr>
          <p:nvPr>
            <p:ph idx="1"/>
          </p:nvPr>
        </p:nvSpPr>
        <p:spPr/>
        <p:txBody>
          <a:bodyPr>
            <a:normAutofit fontScale="92500" lnSpcReduction="10000"/>
          </a:bodyPr>
          <a:lstStyle/>
          <a:p>
            <a:pPr latinLnBrk="0" hangingPunct="0"/>
            <a:r>
              <a:rPr lang="en-GB" dirty="0" smtClean="0"/>
              <a:t>Understand Difference between Accumulated Deferred Tax and Deferred Tax on Income Statement and Cash Flow Statement</a:t>
            </a:r>
          </a:p>
          <a:p>
            <a:pPr latinLnBrk="0" hangingPunct="0"/>
            <a:endParaRPr lang="en-GB" dirty="0" smtClean="0"/>
          </a:p>
          <a:p>
            <a:pPr latinLnBrk="0" hangingPunct="0"/>
            <a:r>
              <a:rPr lang="en-GB" dirty="0" smtClean="0"/>
              <a:t>Accumulated Deferred Asset</a:t>
            </a:r>
          </a:p>
          <a:p>
            <a:pPr lvl="1" eaLnBrk="0" latinLnBrk="0" hangingPunct="0"/>
            <a:r>
              <a:rPr lang="en-GB" dirty="0" smtClean="0"/>
              <a:t>Opening Balance of Accumulated Deferred Tax</a:t>
            </a:r>
          </a:p>
          <a:p>
            <a:pPr lvl="1" eaLnBrk="0" latinLnBrk="0" hangingPunct="0"/>
            <a:r>
              <a:rPr lang="en-GB" dirty="0" smtClean="0"/>
              <a:t>Add: Deferred Assets when Taxes Paid&gt;Taxes Recorded</a:t>
            </a:r>
          </a:p>
          <a:p>
            <a:pPr lvl="1" eaLnBrk="0" latinLnBrk="0" hangingPunct="0"/>
            <a:r>
              <a:rPr lang="en-GB" dirty="0" smtClean="0"/>
              <a:t>Closing Balance of Deferred Tax Asset</a:t>
            </a:r>
          </a:p>
          <a:p>
            <a:pPr latinLnBrk="0" hangingPunct="0"/>
            <a:endParaRPr lang="en-GB" dirty="0" smtClean="0"/>
          </a:p>
          <a:p>
            <a:pPr latinLnBrk="0" hangingPunct="0"/>
            <a:r>
              <a:rPr lang="en-GB" dirty="0" smtClean="0"/>
              <a:t>Idea: Will have to pay less taxes than taxes booked in future</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101</a:t>
            </a:fld>
            <a:endParaRPr lang="ko-KR" altLang="en-US" dirty="0"/>
          </a:p>
        </p:txBody>
      </p:sp>
    </p:spTree>
    <p:extLst>
      <p:ext uri="{BB962C8B-B14F-4D97-AF65-F5344CB8AC3E}">
        <p14:creationId xmlns:p14="http://schemas.microsoft.com/office/powerpoint/2010/main" val="14894681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Deferred Tax Discussion - Liabilities</a:t>
            </a:r>
            <a:endParaRPr lang="en-GB" dirty="0"/>
          </a:p>
        </p:txBody>
      </p:sp>
      <p:sp>
        <p:nvSpPr>
          <p:cNvPr id="3" name="Content Placeholder 2"/>
          <p:cNvSpPr>
            <a:spLocks noGrp="1"/>
          </p:cNvSpPr>
          <p:nvPr>
            <p:ph idx="1"/>
          </p:nvPr>
        </p:nvSpPr>
        <p:spPr/>
        <p:txBody>
          <a:bodyPr>
            <a:normAutofit fontScale="92500"/>
          </a:bodyPr>
          <a:lstStyle/>
          <a:p>
            <a:pPr latinLnBrk="0" hangingPunct="0"/>
            <a:r>
              <a:rPr lang="en-GB" dirty="0" smtClean="0"/>
              <a:t>Understand Difference between Accumulated Deferred Tax and Deferred Tax on Income Statement and Cash Flow Statement</a:t>
            </a:r>
          </a:p>
          <a:p>
            <a:pPr latinLnBrk="0" hangingPunct="0"/>
            <a:endParaRPr lang="en-GB" dirty="0" smtClean="0"/>
          </a:p>
          <a:p>
            <a:pPr latinLnBrk="0" hangingPunct="0"/>
            <a:r>
              <a:rPr lang="en-GB" dirty="0" smtClean="0"/>
              <a:t>Accumulated </a:t>
            </a:r>
            <a:r>
              <a:rPr lang="en-GB" dirty="0"/>
              <a:t>Deferred </a:t>
            </a:r>
            <a:r>
              <a:rPr lang="en-GB" dirty="0" smtClean="0"/>
              <a:t>Liability</a:t>
            </a:r>
            <a:endParaRPr lang="en-GB" dirty="0"/>
          </a:p>
          <a:p>
            <a:pPr lvl="1" eaLnBrk="0" latinLnBrk="0" hangingPunct="0"/>
            <a:r>
              <a:rPr lang="en-GB" dirty="0"/>
              <a:t>Opening Balance of Accumulated Deferred </a:t>
            </a:r>
            <a:r>
              <a:rPr lang="en-GB" dirty="0" smtClean="0"/>
              <a:t>Tax Liability</a:t>
            </a:r>
            <a:endParaRPr lang="en-GB" dirty="0"/>
          </a:p>
          <a:p>
            <a:pPr lvl="1" eaLnBrk="0" latinLnBrk="0" hangingPunct="0"/>
            <a:r>
              <a:rPr lang="en-GB" dirty="0"/>
              <a:t>Add: Deferred Assets when Taxes </a:t>
            </a:r>
            <a:r>
              <a:rPr lang="en-GB" dirty="0" smtClean="0"/>
              <a:t>Paid&lt;Taxes </a:t>
            </a:r>
            <a:r>
              <a:rPr lang="en-GB" dirty="0"/>
              <a:t>Recorded</a:t>
            </a:r>
          </a:p>
          <a:p>
            <a:pPr lvl="1" eaLnBrk="0" latinLnBrk="0" hangingPunct="0"/>
            <a:r>
              <a:rPr lang="en-GB" dirty="0"/>
              <a:t>Closing Balance of Deferred Tax Asset</a:t>
            </a:r>
          </a:p>
          <a:p>
            <a:pPr latinLnBrk="0" hangingPunct="0"/>
            <a:endParaRPr lang="en-GB" dirty="0" smtClean="0"/>
          </a:p>
          <a:p>
            <a:pPr latinLnBrk="0" hangingPunct="0"/>
            <a:r>
              <a:rPr lang="en-GB" dirty="0" smtClean="0"/>
              <a:t>Idea: Will have to pay higher taxes in future</a:t>
            </a:r>
          </a:p>
          <a:p>
            <a:pPr latinLnBrk="0" hangingPunct="0"/>
            <a:endParaRPr lang="en-GB" dirty="0" smtClean="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102</a:t>
            </a:fld>
            <a:endParaRPr lang="ko-KR" altLang="en-US" dirty="0"/>
          </a:p>
        </p:txBody>
      </p:sp>
    </p:spTree>
    <p:extLst>
      <p:ext uri="{BB962C8B-B14F-4D97-AF65-F5344CB8AC3E}">
        <p14:creationId xmlns:p14="http://schemas.microsoft.com/office/powerpoint/2010/main" val="32482052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Deferred Tax Assets and Liabilities</a:t>
            </a:r>
            <a:endParaRPr lang="en-GB" dirty="0"/>
          </a:p>
        </p:txBody>
      </p:sp>
      <p:pic>
        <p:nvPicPr>
          <p:cNvPr id="5" name="Content Placeholder 4"/>
          <p:cNvPicPr>
            <a:picLocks noGrp="1" noChangeAspect="1"/>
          </p:cNvPicPr>
          <p:nvPr>
            <p:ph idx="1"/>
          </p:nvPr>
        </p:nvPicPr>
        <p:blipFill>
          <a:blip r:embed="rId2"/>
          <a:stretch>
            <a:fillRect/>
          </a:stretch>
        </p:blipFill>
        <p:spPr>
          <a:xfrm>
            <a:off x="1302457" y="1357313"/>
            <a:ext cx="6539086"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103</a:t>
            </a:fld>
            <a:endParaRPr lang="ko-KR" altLang="en-US" dirty="0"/>
          </a:p>
        </p:txBody>
      </p:sp>
      <p:sp>
        <p:nvSpPr>
          <p:cNvPr id="6" name="TextBox 5"/>
          <p:cNvSpPr txBox="1"/>
          <p:nvPr/>
        </p:nvSpPr>
        <p:spPr>
          <a:xfrm>
            <a:off x="152399" y="2133600"/>
            <a:ext cx="1150057" cy="461665"/>
          </a:xfrm>
          <a:prstGeom prst="rect">
            <a:avLst/>
          </a:prstGeom>
          <a:solidFill>
            <a:srgbClr val="FFFF00"/>
          </a:solidFill>
        </p:spPr>
        <p:txBody>
          <a:bodyPr wrap="square" rtlCol="0">
            <a:spAutoFit/>
          </a:bodyPr>
          <a:lstStyle/>
          <a:p>
            <a:r>
              <a:rPr lang="en-GB" dirty="0" smtClean="0"/>
              <a:t>Related to Depreciation</a:t>
            </a:r>
            <a:endParaRPr lang="en-GB" dirty="0"/>
          </a:p>
        </p:txBody>
      </p:sp>
      <p:sp>
        <p:nvSpPr>
          <p:cNvPr id="7" name="TextBox 6"/>
          <p:cNvSpPr txBox="1"/>
          <p:nvPr/>
        </p:nvSpPr>
        <p:spPr>
          <a:xfrm>
            <a:off x="152399" y="3505200"/>
            <a:ext cx="1150057" cy="461665"/>
          </a:xfrm>
          <a:prstGeom prst="rect">
            <a:avLst/>
          </a:prstGeom>
          <a:solidFill>
            <a:srgbClr val="FFFF00"/>
          </a:solidFill>
        </p:spPr>
        <p:txBody>
          <a:bodyPr wrap="square" rtlCol="0">
            <a:spAutoFit/>
          </a:bodyPr>
          <a:lstStyle/>
          <a:p>
            <a:r>
              <a:rPr lang="en-GB" dirty="0" smtClean="0"/>
              <a:t>Why do these arise</a:t>
            </a:r>
            <a:endParaRPr lang="en-GB" dirty="0"/>
          </a:p>
        </p:txBody>
      </p:sp>
    </p:spTree>
    <p:extLst>
      <p:ext uri="{BB962C8B-B14F-4D97-AF65-F5344CB8AC3E}">
        <p14:creationId xmlns:p14="http://schemas.microsoft.com/office/powerpoint/2010/main" val="14371369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Deferred Tax Balances – Depreciation Example</a:t>
            </a:r>
            <a:endParaRPr lang="en-GB" dirty="0"/>
          </a:p>
        </p:txBody>
      </p:sp>
      <p:pic>
        <p:nvPicPr>
          <p:cNvPr id="5" name="Content Placeholder 4"/>
          <p:cNvPicPr>
            <a:picLocks noGrp="1" noChangeAspect="1"/>
          </p:cNvPicPr>
          <p:nvPr>
            <p:ph idx="1"/>
          </p:nvPr>
        </p:nvPicPr>
        <p:blipFill>
          <a:blip r:embed="rId2"/>
          <a:stretch>
            <a:fillRect/>
          </a:stretch>
        </p:blipFill>
        <p:spPr>
          <a:xfrm>
            <a:off x="1676400" y="1447800"/>
            <a:ext cx="5275493" cy="4593875"/>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104</a:t>
            </a:fld>
            <a:endParaRPr lang="ko-KR" altLang="en-US" dirty="0"/>
          </a:p>
        </p:txBody>
      </p:sp>
    </p:spTree>
    <p:extLst>
      <p:ext uri="{BB962C8B-B14F-4D97-AF65-F5344CB8AC3E}">
        <p14:creationId xmlns:p14="http://schemas.microsoft.com/office/powerpoint/2010/main" val="40020841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Deferred tax – Key Question</a:t>
            </a:r>
            <a:endParaRPr lang="en-GB" dirty="0"/>
          </a:p>
        </p:txBody>
      </p:sp>
      <p:sp>
        <p:nvSpPr>
          <p:cNvPr id="3" name="Content Placeholder 2"/>
          <p:cNvSpPr>
            <a:spLocks noGrp="1"/>
          </p:cNvSpPr>
          <p:nvPr>
            <p:ph idx="1"/>
          </p:nvPr>
        </p:nvSpPr>
        <p:spPr/>
        <p:txBody>
          <a:bodyPr/>
          <a:lstStyle/>
          <a:p>
            <a:pPr latinLnBrk="0" hangingPunct="0"/>
            <a:r>
              <a:rPr lang="en-GB" dirty="0" smtClean="0"/>
              <a:t>Do deferred taxes every get really paid</a:t>
            </a:r>
          </a:p>
          <a:p>
            <a:pPr latinLnBrk="0" hangingPunct="0"/>
            <a:r>
              <a:rPr lang="en-GB" dirty="0" smtClean="0"/>
              <a:t>If the company grows, then capital expenditures increase</a:t>
            </a:r>
          </a:p>
          <a:p>
            <a:pPr latinLnBrk="0" hangingPunct="0"/>
            <a:r>
              <a:rPr lang="en-GB" dirty="0" smtClean="0"/>
              <a:t>When capital expenditures increase, then deferred liabilities increase</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105</a:t>
            </a:fld>
            <a:endParaRPr lang="ko-KR" altLang="en-US" dirty="0"/>
          </a:p>
        </p:txBody>
      </p:sp>
    </p:spTree>
    <p:extLst>
      <p:ext uri="{BB962C8B-B14F-4D97-AF65-F5344CB8AC3E}">
        <p14:creationId xmlns:p14="http://schemas.microsoft.com/office/powerpoint/2010/main" val="28704388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Deferred Tax Asset and Net Operating Loss</a:t>
            </a:r>
            <a:endParaRPr lang="en-GB" dirty="0"/>
          </a:p>
        </p:txBody>
      </p:sp>
      <p:sp>
        <p:nvSpPr>
          <p:cNvPr id="3" name="Content Placeholder 2"/>
          <p:cNvSpPr>
            <a:spLocks noGrp="1"/>
          </p:cNvSpPr>
          <p:nvPr>
            <p:ph idx="1"/>
          </p:nvPr>
        </p:nvSpPr>
        <p:spPr>
          <a:xfrm>
            <a:off x="428597" y="1166778"/>
            <a:ext cx="8334403" cy="1424022"/>
          </a:xfrm>
        </p:spPr>
        <p:txBody>
          <a:bodyPr>
            <a:normAutofit fontScale="85000" lnSpcReduction="20000"/>
          </a:bodyPr>
          <a:lstStyle/>
          <a:p>
            <a:r>
              <a:rPr lang="en-GB" dirty="0" smtClean="0"/>
              <a:t>Losses are shown as negative taxes on income statement if expected to have future gains. Results in Deferred tax asset because taxes booked are less than taxes paid and taxes paid in the future will be lower.</a:t>
            </a:r>
          </a:p>
          <a:p>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106</a:t>
            </a:fld>
            <a:endParaRPr lang="ko-KR" altLang="en-US" dirty="0"/>
          </a:p>
        </p:txBody>
      </p:sp>
      <p:pic>
        <p:nvPicPr>
          <p:cNvPr id="6" name="Picture 5"/>
          <p:cNvPicPr>
            <a:picLocks noChangeAspect="1"/>
          </p:cNvPicPr>
          <p:nvPr/>
        </p:nvPicPr>
        <p:blipFill>
          <a:blip r:embed="rId2"/>
          <a:stretch>
            <a:fillRect/>
          </a:stretch>
        </p:blipFill>
        <p:spPr>
          <a:xfrm>
            <a:off x="1524000" y="2757470"/>
            <a:ext cx="5567362" cy="3312049"/>
          </a:xfrm>
          <a:prstGeom prst="rect">
            <a:avLst/>
          </a:prstGeom>
        </p:spPr>
      </p:pic>
    </p:spTree>
    <p:extLst>
      <p:ext uri="{BB962C8B-B14F-4D97-AF65-F5344CB8AC3E}">
        <p14:creationId xmlns:p14="http://schemas.microsoft.com/office/powerpoint/2010/main" val="26705990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Deferred Tax Liability Never is Paid with Continuing Capital Expenditures – Not Like Repaying Debt</a:t>
            </a:r>
            <a:endParaRPr lang="en-US" dirty="0"/>
          </a:p>
        </p:txBody>
      </p:sp>
      <p:pic>
        <p:nvPicPr>
          <p:cNvPr id="5" name="Content Placeholder 4"/>
          <p:cNvPicPr>
            <a:picLocks noGrp="1" noChangeAspect="1"/>
          </p:cNvPicPr>
          <p:nvPr>
            <p:ph idx="1"/>
          </p:nvPr>
        </p:nvPicPr>
        <p:blipFill>
          <a:blip r:embed="rId2"/>
          <a:stretch>
            <a:fillRect/>
          </a:stretch>
        </p:blipFill>
        <p:spPr>
          <a:xfrm>
            <a:off x="428625" y="1856299"/>
            <a:ext cx="8286750" cy="3931214"/>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107</a:t>
            </a:fld>
            <a:endParaRPr lang="ko-KR" altLang="en-US" dirty="0"/>
          </a:p>
        </p:txBody>
      </p:sp>
    </p:spTree>
    <p:extLst>
      <p:ext uri="{BB962C8B-B14F-4D97-AF65-F5344CB8AC3E}">
        <p14:creationId xmlns:p14="http://schemas.microsoft.com/office/powerpoint/2010/main" val="18161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Deferred Tax Liability Increases instead of Decreases with Growth</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108</a:t>
            </a:fld>
            <a:endParaRPr lang="ko-KR" altLang="en-US" dirty="0"/>
          </a:p>
        </p:txBody>
      </p:sp>
      <p:pic>
        <p:nvPicPr>
          <p:cNvPr id="6" name="Content Placeholder 5"/>
          <p:cNvPicPr>
            <a:picLocks noGrp="1" noChangeAspect="1"/>
          </p:cNvPicPr>
          <p:nvPr>
            <p:ph idx="1"/>
          </p:nvPr>
        </p:nvPicPr>
        <p:blipFill>
          <a:blip r:embed="rId2"/>
          <a:stretch>
            <a:fillRect/>
          </a:stretch>
        </p:blipFill>
        <p:spPr>
          <a:xfrm>
            <a:off x="428625" y="1815250"/>
            <a:ext cx="8286750" cy="4013313"/>
          </a:xfrm>
          <a:prstGeom prst="rect">
            <a:avLst/>
          </a:prstGeom>
        </p:spPr>
      </p:pic>
    </p:spTree>
    <p:extLst>
      <p:ext uri="{BB962C8B-B14F-4D97-AF65-F5344CB8AC3E}">
        <p14:creationId xmlns:p14="http://schemas.microsoft.com/office/powerpoint/2010/main" val="29849632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Understanding the Cash Flow Statement</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109</a:t>
            </a:fld>
            <a:endParaRPr lang="ko-KR" altLang="en-US" dirty="0"/>
          </a:p>
        </p:txBody>
      </p:sp>
    </p:spTree>
    <p:extLst>
      <p:ext uri="{BB962C8B-B14F-4D97-AF65-F5344CB8AC3E}">
        <p14:creationId xmlns:p14="http://schemas.microsoft.com/office/powerpoint/2010/main" val="3595532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with Simple Case</a:t>
            </a:r>
            <a:endParaRPr lang="en-US" dirty="0"/>
          </a:p>
        </p:txBody>
      </p:sp>
      <p:sp>
        <p:nvSpPr>
          <p:cNvPr id="3" name="Content Placeholder 2"/>
          <p:cNvSpPr>
            <a:spLocks noGrp="1"/>
          </p:cNvSpPr>
          <p:nvPr>
            <p:ph idx="1"/>
          </p:nvPr>
        </p:nvSpPr>
        <p:spPr/>
        <p:txBody>
          <a:bodyPr/>
          <a:lstStyle/>
          <a:p>
            <a:pPr latinLnBrk="0" hangingPunct="0"/>
            <a:r>
              <a:rPr lang="en-US" dirty="0" smtClean="0"/>
              <a:t>For computing the simple case, use the following rules. </a:t>
            </a:r>
            <a:endParaRPr lang="en-US" dirty="0"/>
          </a:p>
          <a:p>
            <a:pPr latinLnBrk="0" hangingPunct="0"/>
            <a:r>
              <a:rPr lang="en-US" b="1" dirty="0" smtClean="0"/>
              <a:t>First: </a:t>
            </a:r>
            <a:r>
              <a:rPr lang="en-US" dirty="0" smtClean="0"/>
              <a:t>Compute the income statement and cash flow statement – fill in revenues, expenses and dividends. </a:t>
            </a:r>
          </a:p>
          <a:p>
            <a:pPr latinLnBrk="0" hangingPunct="0"/>
            <a:r>
              <a:rPr lang="en-US" b="1" dirty="0" smtClean="0"/>
              <a:t>Second: </a:t>
            </a:r>
            <a:r>
              <a:rPr lang="en-US" dirty="0" smtClean="0"/>
              <a:t>Fill in opening and closing balance of the balance accounts from the income statement and the cash flow statement. </a:t>
            </a:r>
            <a:r>
              <a:rPr lang="en-US" b="1" dirty="0" smtClean="0"/>
              <a:t>The opening balance is the last period closing balance.</a:t>
            </a:r>
            <a:endParaRPr lang="en-US" b="1"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a:t>
            </a:fld>
            <a:endParaRPr lang="ko-KR" altLang="en-US" dirty="0"/>
          </a:p>
        </p:txBody>
      </p:sp>
    </p:spTree>
    <p:extLst>
      <p:ext uri="{BB962C8B-B14F-4D97-AF65-F5344CB8AC3E}">
        <p14:creationId xmlns:p14="http://schemas.microsoft.com/office/powerpoint/2010/main" val="31263635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Why Can’t We Just Use Cash Flow Statement instead of EBITDA – Chesapeake Example</a:t>
            </a:r>
            <a:endParaRPr lang="en-GB" dirty="0"/>
          </a:p>
        </p:txBody>
      </p:sp>
      <p:pic>
        <p:nvPicPr>
          <p:cNvPr id="5" name="Content Placeholder 4"/>
          <p:cNvPicPr>
            <a:picLocks noGrp="1" noChangeAspect="1"/>
          </p:cNvPicPr>
          <p:nvPr>
            <p:ph idx="1"/>
          </p:nvPr>
        </p:nvPicPr>
        <p:blipFill>
          <a:blip r:embed="rId2"/>
          <a:stretch>
            <a:fillRect/>
          </a:stretch>
        </p:blipFill>
        <p:spPr>
          <a:xfrm>
            <a:off x="1910531" y="1357313"/>
            <a:ext cx="5322938"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110</a:t>
            </a:fld>
            <a:endParaRPr lang="ko-KR" altLang="en-US" dirty="0"/>
          </a:p>
        </p:txBody>
      </p:sp>
      <p:sp>
        <p:nvSpPr>
          <p:cNvPr id="6" name="TextBox 5"/>
          <p:cNvSpPr txBox="1"/>
          <p:nvPr/>
        </p:nvSpPr>
        <p:spPr>
          <a:xfrm>
            <a:off x="7315200" y="1600200"/>
            <a:ext cx="1676400" cy="276999"/>
          </a:xfrm>
          <a:prstGeom prst="rect">
            <a:avLst/>
          </a:prstGeom>
          <a:solidFill>
            <a:srgbClr val="FFFF00"/>
          </a:solidFill>
        </p:spPr>
        <p:txBody>
          <a:bodyPr wrap="square" rtlCol="0">
            <a:spAutoFit/>
          </a:bodyPr>
          <a:lstStyle/>
          <a:p>
            <a:r>
              <a:rPr lang="en-GB" dirty="0" smtClean="0"/>
              <a:t>Note the Periods</a:t>
            </a:r>
            <a:endParaRPr lang="en-GB" dirty="0"/>
          </a:p>
        </p:txBody>
      </p:sp>
      <p:sp>
        <p:nvSpPr>
          <p:cNvPr id="7" name="TextBox 6"/>
          <p:cNvSpPr txBox="1"/>
          <p:nvPr/>
        </p:nvSpPr>
        <p:spPr>
          <a:xfrm>
            <a:off x="228600" y="2057400"/>
            <a:ext cx="1600200" cy="461665"/>
          </a:xfrm>
          <a:prstGeom prst="rect">
            <a:avLst/>
          </a:prstGeom>
          <a:solidFill>
            <a:srgbClr val="FFFF00"/>
          </a:solidFill>
        </p:spPr>
        <p:txBody>
          <a:bodyPr wrap="square" rtlCol="0">
            <a:spAutoFit/>
          </a:bodyPr>
          <a:lstStyle/>
          <a:p>
            <a:r>
              <a:rPr lang="en-GB" dirty="0" smtClean="0"/>
              <a:t>Why is the deferred tax added</a:t>
            </a:r>
            <a:endParaRPr lang="en-GB" dirty="0"/>
          </a:p>
        </p:txBody>
      </p:sp>
      <p:cxnSp>
        <p:nvCxnSpPr>
          <p:cNvPr id="9" name="Straight Arrow Connector 8"/>
          <p:cNvCxnSpPr/>
          <p:nvPr/>
        </p:nvCxnSpPr>
        <p:spPr>
          <a:xfrm>
            <a:off x="1524000" y="2590800"/>
            <a:ext cx="2514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3469" y="2519065"/>
            <a:ext cx="1758131" cy="646331"/>
          </a:xfrm>
          <a:prstGeom prst="rect">
            <a:avLst/>
          </a:prstGeom>
          <a:solidFill>
            <a:srgbClr val="FFFF00"/>
          </a:solidFill>
        </p:spPr>
        <p:txBody>
          <a:bodyPr wrap="square" rtlCol="0">
            <a:spAutoFit/>
          </a:bodyPr>
          <a:lstStyle/>
          <a:p>
            <a:r>
              <a:rPr lang="en-GB" dirty="0" smtClean="0"/>
              <a:t>Where were derivative gains and losses in income statement</a:t>
            </a:r>
            <a:endParaRPr lang="en-GB" dirty="0"/>
          </a:p>
        </p:txBody>
      </p:sp>
      <p:cxnSp>
        <p:nvCxnSpPr>
          <p:cNvPr id="12" name="Straight Arrow Connector 11"/>
          <p:cNvCxnSpPr/>
          <p:nvPr/>
        </p:nvCxnSpPr>
        <p:spPr>
          <a:xfrm flipH="1">
            <a:off x="7010400" y="2519065"/>
            <a:ext cx="457200"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2971800"/>
            <a:ext cx="1447800" cy="830997"/>
          </a:xfrm>
          <a:prstGeom prst="rect">
            <a:avLst/>
          </a:prstGeom>
          <a:solidFill>
            <a:srgbClr val="FFFF00"/>
          </a:solidFill>
        </p:spPr>
        <p:txBody>
          <a:bodyPr wrap="square" rtlCol="0">
            <a:spAutoFit/>
          </a:bodyPr>
          <a:lstStyle/>
          <a:p>
            <a:r>
              <a:rPr lang="en-GB" dirty="0" smtClean="0"/>
              <a:t>How should treat the stock based compensation for EBITDA</a:t>
            </a:r>
            <a:endParaRPr lang="en-GB" dirty="0"/>
          </a:p>
        </p:txBody>
      </p:sp>
      <p:cxnSp>
        <p:nvCxnSpPr>
          <p:cNvPr id="15" name="Straight Arrow Connector 14"/>
          <p:cNvCxnSpPr/>
          <p:nvPr/>
        </p:nvCxnSpPr>
        <p:spPr>
          <a:xfrm flipV="1">
            <a:off x="1828800" y="3165396"/>
            <a:ext cx="304800" cy="416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3581400"/>
            <a:ext cx="1524000" cy="461665"/>
          </a:xfrm>
          <a:prstGeom prst="rect">
            <a:avLst/>
          </a:prstGeom>
          <a:solidFill>
            <a:srgbClr val="FFFF00"/>
          </a:solidFill>
        </p:spPr>
        <p:txBody>
          <a:bodyPr wrap="square" rtlCol="0">
            <a:spAutoFit/>
          </a:bodyPr>
          <a:lstStyle/>
          <a:p>
            <a:r>
              <a:rPr lang="en-GB" dirty="0" smtClean="0"/>
              <a:t>Why are losses on sale not cash</a:t>
            </a:r>
            <a:endParaRPr lang="en-GB" dirty="0"/>
          </a:p>
        </p:txBody>
      </p:sp>
      <p:sp>
        <p:nvSpPr>
          <p:cNvPr id="18" name="TextBox 17"/>
          <p:cNvSpPr txBox="1"/>
          <p:nvPr/>
        </p:nvSpPr>
        <p:spPr>
          <a:xfrm>
            <a:off x="7233469" y="5029200"/>
            <a:ext cx="1605731" cy="646331"/>
          </a:xfrm>
          <a:prstGeom prst="rect">
            <a:avLst/>
          </a:prstGeom>
          <a:solidFill>
            <a:srgbClr val="FFFF00"/>
          </a:solidFill>
        </p:spPr>
        <p:txBody>
          <a:bodyPr wrap="square" rtlCol="0">
            <a:spAutoFit/>
          </a:bodyPr>
          <a:lstStyle/>
          <a:p>
            <a:r>
              <a:rPr lang="en-GB" dirty="0" smtClean="0"/>
              <a:t>What are Maintenance Capital Expenditures</a:t>
            </a:r>
            <a:endParaRPr lang="en-GB" dirty="0"/>
          </a:p>
        </p:txBody>
      </p:sp>
    </p:spTree>
    <p:extLst>
      <p:ext uri="{BB962C8B-B14F-4D97-AF65-F5344CB8AC3E}">
        <p14:creationId xmlns:p14="http://schemas.microsoft.com/office/powerpoint/2010/main" val="27979669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Cash Flow and What is EBITDA</a:t>
            </a:r>
            <a:endParaRPr lang="en-US" dirty="0"/>
          </a:p>
        </p:txBody>
      </p:sp>
      <p:sp>
        <p:nvSpPr>
          <p:cNvPr id="3" name="Content Placeholder 2"/>
          <p:cNvSpPr>
            <a:spLocks noGrp="1"/>
          </p:cNvSpPr>
          <p:nvPr>
            <p:ph idx="1"/>
          </p:nvPr>
        </p:nvSpPr>
        <p:spPr/>
        <p:txBody>
          <a:bodyPr/>
          <a:lstStyle/>
          <a:p>
            <a:r>
              <a:rPr lang="en-US" dirty="0" smtClean="0"/>
              <a:t>Operating Cash Flow is 4,364</a:t>
            </a:r>
          </a:p>
          <a:p>
            <a:r>
              <a:rPr lang="en-US" dirty="0" smtClean="0"/>
              <a:t>Adjust for working capital change</a:t>
            </a:r>
          </a:p>
          <a:p>
            <a:r>
              <a:rPr lang="en-US" dirty="0" smtClean="0"/>
              <a:t>Adjust for interest expense</a:t>
            </a:r>
          </a:p>
          <a:p>
            <a:r>
              <a:rPr lang="en-US" dirty="0" smtClean="0"/>
              <a:t>Adjust for income taxes</a:t>
            </a:r>
          </a:p>
          <a:p>
            <a:r>
              <a:rPr lang="en-US" dirty="0" smtClean="0"/>
              <a:t>EBITDA is 6,721</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111</a:t>
            </a:fld>
            <a:endParaRPr lang="ko-KR" altLang="en-US" dirty="0"/>
          </a:p>
        </p:txBody>
      </p:sp>
    </p:spTree>
    <p:extLst>
      <p:ext uri="{BB962C8B-B14F-4D97-AF65-F5344CB8AC3E}">
        <p14:creationId xmlns:p14="http://schemas.microsoft.com/office/powerpoint/2010/main" val="16040621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Samsung Case – 2009 – Cash From Operating</a:t>
            </a:r>
            <a:endParaRPr lang="en-US" dirty="0"/>
          </a:p>
        </p:txBody>
      </p:sp>
      <p:pic>
        <p:nvPicPr>
          <p:cNvPr id="5" name="Content Placeholder 4"/>
          <p:cNvPicPr>
            <a:picLocks noGrp="1" noChangeAspect="1"/>
          </p:cNvPicPr>
          <p:nvPr>
            <p:ph idx="1"/>
          </p:nvPr>
        </p:nvPicPr>
        <p:blipFill>
          <a:blip r:embed="rId2"/>
          <a:stretch>
            <a:fillRect/>
          </a:stretch>
        </p:blipFill>
        <p:spPr>
          <a:xfrm>
            <a:off x="2077260" y="1219200"/>
            <a:ext cx="4989482"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112</a:t>
            </a:fld>
            <a:endParaRPr lang="ko-KR" altLang="en-US" dirty="0"/>
          </a:p>
        </p:txBody>
      </p:sp>
    </p:spTree>
    <p:extLst>
      <p:ext uri="{BB962C8B-B14F-4D97-AF65-F5344CB8AC3E}">
        <p14:creationId xmlns:p14="http://schemas.microsoft.com/office/powerpoint/2010/main" val="38254813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Why Can’t We Just Use the Cash Flow Statement – Samsung Example</a:t>
            </a:r>
            <a:endParaRPr lang="en-US" dirty="0"/>
          </a:p>
        </p:txBody>
      </p:sp>
      <p:sp>
        <p:nvSpPr>
          <p:cNvPr id="3" name="Content Placeholder 2"/>
          <p:cNvSpPr>
            <a:spLocks noGrp="1"/>
          </p:cNvSpPr>
          <p:nvPr>
            <p:ph idx="1"/>
          </p:nvPr>
        </p:nvSpPr>
        <p:spPr/>
        <p:txBody>
          <a:bodyPr/>
          <a:lstStyle/>
          <a:p>
            <a:r>
              <a:rPr lang="en-US" dirty="0" smtClean="0"/>
              <a:t>Samsung Cash from Operations - 2015</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113</a:t>
            </a:fld>
            <a:endParaRPr lang="ko-KR" altLang="en-US" dirty="0"/>
          </a:p>
        </p:txBody>
      </p:sp>
      <p:pic>
        <p:nvPicPr>
          <p:cNvPr id="5" name="Picture 4"/>
          <p:cNvPicPr>
            <a:picLocks noChangeAspect="1"/>
          </p:cNvPicPr>
          <p:nvPr/>
        </p:nvPicPr>
        <p:blipFill>
          <a:blip r:embed="rId2"/>
          <a:stretch>
            <a:fillRect/>
          </a:stretch>
        </p:blipFill>
        <p:spPr>
          <a:xfrm>
            <a:off x="1905000" y="2274552"/>
            <a:ext cx="5334000" cy="3983031"/>
          </a:xfrm>
          <a:prstGeom prst="rect">
            <a:avLst/>
          </a:prstGeom>
        </p:spPr>
      </p:pic>
    </p:spTree>
    <p:extLst>
      <p:ext uri="{BB962C8B-B14F-4D97-AF65-F5344CB8AC3E}">
        <p14:creationId xmlns:p14="http://schemas.microsoft.com/office/powerpoint/2010/main" val="24689648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Gain and Loss on Sale of Assets and Investments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114</a:t>
            </a:fld>
            <a:endParaRPr lang="ko-KR" altLang="en-US" dirty="0"/>
          </a:p>
        </p:txBody>
      </p:sp>
    </p:spTree>
    <p:extLst>
      <p:ext uri="{BB962C8B-B14F-4D97-AF65-F5344CB8AC3E}">
        <p14:creationId xmlns:p14="http://schemas.microsoft.com/office/powerpoint/2010/main" val="4501274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Gain/Loss on Sale</a:t>
            </a:r>
            <a:endParaRPr lang="en-US" dirty="0"/>
          </a:p>
        </p:txBody>
      </p:sp>
      <p:sp>
        <p:nvSpPr>
          <p:cNvPr id="3" name="Content Placeholder 2"/>
          <p:cNvSpPr>
            <a:spLocks noGrp="1"/>
          </p:cNvSpPr>
          <p:nvPr>
            <p:ph idx="1"/>
          </p:nvPr>
        </p:nvSpPr>
        <p:spPr/>
        <p:txBody>
          <a:bodyPr/>
          <a:lstStyle/>
          <a:p>
            <a:pPr latinLnBrk="0" hangingPunct="0"/>
            <a:r>
              <a:rPr lang="en-US" dirty="0" smtClean="0"/>
              <a:t>When sell assets or equity securities</a:t>
            </a:r>
          </a:p>
          <a:p>
            <a:pPr latinLnBrk="0" hangingPunct="0"/>
            <a:r>
              <a:rPr lang="en-US" dirty="0" smtClean="0"/>
              <a:t>1. Remove asset from balance sheet at net book value</a:t>
            </a:r>
          </a:p>
          <a:p>
            <a:pPr latinLnBrk="0" hangingPunct="0"/>
            <a:r>
              <a:rPr lang="en-US" dirty="0" smtClean="0"/>
              <a:t>2. Increase the cash from selling the asset</a:t>
            </a:r>
          </a:p>
          <a:p>
            <a:pPr latinLnBrk="0" hangingPunct="0"/>
            <a:r>
              <a:rPr lang="en-US" dirty="0" smtClean="0"/>
              <a:t>3. Difference between cash and net book value is gain</a:t>
            </a:r>
          </a:p>
          <a:p>
            <a:pPr latinLnBrk="0" hangingPunct="0"/>
            <a:r>
              <a:rPr lang="en-US" dirty="0" smtClean="0"/>
              <a:t>4. Do not include gains from sale in EBITDA</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115</a:t>
            </a:fld>
            <a:endParaRPr lang="ko-KR" altLang="en-US" dirty="0"/>
          </a:p>
        </p:txBody>
      </p:sp>
    </p:spTree>
    <p:extLst>
      <p:ext uri="{BB962C8B-B14F-4D97-AF65-F5344CB8AC3E}">
        <p14:creationId xmlns:p14="http://schemas.microsoft.com/office/powerpoint/2010/main" val="42430971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Asset Sale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Sell Pot in Year 2 for 200</a:t>
            </a:r>
          </a:p>
          <a:p>
            <a:r>
              <a:rPr lang="en-US" dirty="0" smtClean="0"/>
              <a:t>Book Value</a:t>
            </a:r>
          </a:p>
          <a:p>
            <a:pPr lvl="1"/>
            <a:r>
              <a:rPr lang="en-US" dirty="0" smtClean="0"/>
              <a:t>Gross Assets 250</a:t>
            </a:r>
          </a:p>
          <a:p>
            <a:pPr lvl="1"/>
            <a:r>
              <a:rPr lang="en-US" dirty="0" err="1" smtClean="0"/>
              <a:t>Accum</a:t>
            </a:r>
            <a:r>
              <a:rPr lang="en-US" dirty="0" smtClean="0"/>
              <a:t> </a:t>
            </a:r>
            <a:r>
              <a:rPr lang="en-US" dirty="0" err="1" smtClean="0"/>
              <a:t>Dep</a:t>
            </a:r>
            <a:r>
              <a:rPr lang="en-US" dirty="0" smtClean="0"/>
              <a:t>    62</a:t>
            </a:r>
          </a:p>
          <a:p>
            <a:pPr lvl="1"/>
            <a:r>
              <a:rPr lang="en-US" dirty="0" smtClean="0"/>
              <a:t>Net Value      188</a:t>
            </a:r>
          </a:p>
          <a:p>
            <a:r>
              <a:rPr lang="en-US" dirty="0" smtClean="0"/>
              <a:t>Gain on Sale</a:t>
            </a:r>
          </a:p>
          <a:p>
            <a:pPr lvl="1"/>
            <a:r>
              <a:rPr lang="en-US" dirty="0" smtClean="0"/>
              <a:t>Proceeds of 200 – Net Value of 188</a:t>
            </a:r>
          </a:p>
          <a:p>
            <a:pPr lvl="1"/>
            <a:r>
              <a:rPr lang="en-US" dirty="0" smtClean="0"/>
              <a:t>Gain is 12</a:t>
            </a:r>
          </a:p>
          <a:p>
            <a:r>
              <a:rPr lang="en-US" dirty="0" smtClean="0"/>
              <a:t>In cash flow statement</a:t>
            </a:r>
          </a:p>
          <a:p>
            <a:pPr lvl="1"/>
            <a:r>
              <a:rPr lang="en-US" dirty="0" smtClean="0"/>
              <a:t>Net Income Including Gain, say 400</a:t>
            </a:r>
          </a:p>
          <a:p>
            <a:pPr lvl="1"/>
            <a:r>
              <a:rPr lang="en-US" dirty="0" smtClean="0"/>
              <a:t>Subtract gain on sale of 12</a:t>
            </a:r>
          </a:p>
          <a:p>
            <a:pPr lvl="1"/>
            <a:r>
              <a:rPr lang="en-US" dirty="0" smtClean="0"/>
              <a:t>Net Cash from operations 388 does not include gain</a:t>
            </a:r>
          </a:p>
          <a:p>
            <a:r>
              <a:rPr lang="en-US" dirty="0" smtClean="0"/>
              <a:t>In cash flow statement have investing activities</a:t>
            </a:r>
          </a:p>
          <a:p>
            <a:pPr lvl="1"/>
            <a:r>
              <a:rPr lang="en-US" dirty="0" smtClean="0"/>
              <a:t>Include proceeds of 200</a:t>
            </a:r>
          </a:p>
          <a:p>
            <a:pPr lvl="1"/>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116</a:t>
            </a:fld>
            <a:endParaRPr lang="ko-KR" altLang="en-US" dirty="0"/>
          </a:p>
        </p:txBody>
      </p:sp>
    </p:spTree>
    <p:extLst>
      <p:ext uri="{BB962C8B-B14F-4D97-AF65-F5344CB8AC3E}">
        <p14:creationId xmlns:p14="http://schemas.microsoft.com/office/powerpoint/2010/main" val="18294480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Use Cash Flow from Operation Adjustments in Computing EBITDA</a:t>
            </a:r>
            <a:endParaRPr lang="en-GB" dirty="0"/>
          </a:p>
        </p:txBody>
      </p:sp>
      <p:sp>
        <p:nvSpPr>
          <p:cNvPr id="3" name="Content Placeholder 2"/>
          <p:cNvSpPr>
            <a:spLocks noGrp="1"/>
          </p:cNvSpPr>
          <p:nvPr>
            <p:ph idx="1"/>
          </p:nvPr>
        </p:nvSpPr>
        <p:spPr/>
        <p:txBody>
          <a:bodyPr>
            <a:normAutofit fontScale="77500" lnSpcReduction="20000"/>
          </a:bodyPr>
          <a:lstStyle/>
          <a:p>
            <a:pPr latinLnBrk="0" hangingPunct="0"/>
            <a:r>
              <a:rPr lang="en-US" sz="3200" dirty="0" smtClean="0">
                <a:solidFill>
                  <a:srgbClr val="000000"/>
                </a:solidFill>
                <a:latin typeface="AmasisMT"/>
              </a:rPr>
              <a:t>Excludes other </a:t>
            </a:r>
            <a:r>
              <a:rPr lang="en-US" sz="3200" dirty="0">
                <a:solidFill>
                  <a:srgbClr val="000000"/>
                </a:solidFill>
                <a:latin typeface="AmasisMT"/>
              </a:rPr>
              <a:t>income statement activity that </a:t>
            </a:r>
            <a:r>
              <a:rPr lang="en-US" sz="3200" dirty="0" smtClean="0">
                <a:solidFill>
                  <a:srgbClr val="000000"/>
                </a:solidFill>
                <a:latin typeface="AmasisMT"/>
              </a:rPr>
              <a:t>is </a:t>
            </a:r>
            <a:r>
              <a:rPr lang="en-US" sz="3200" dirty="0">
                <a:solidFill>
                  <a:srgbClr val="000000"/>
                </a:solidFill>
                <a:latin typeface="AmasisMT"/>
              </a:rPr>
              <a:t>nonoperating.</a:t>
            </a:r>
            <a:r>
              <a:rPr lang="en-US" sz="3200" dirty="0">
                <a:solidFill>
                  <a:srgbClr val="666666"/>
                </a:solidFill>
                <a:latin typeface="AmasisMT-Light"/>
              </a:rPr>
              <a:t> </a:t>
            </a:r>
            <a:endParaRPr lang="en-US" sz="3200" dirty="0" smtClean="0">
              <a:solidFill>
                <a:srgbClr val="666666"/>
              </a:solidFill>
              <a:latin typeface="AmasisMT-Light"/>
            </a:endParaRPr>
          </a:p>
          <a:p>
            <a:pPr latinLnBrk="0" hangingPunct="0"/>
            <a:r>
              <a:rPr lang="en-US" sz="3200" dirty="0" smtClean="0">
                <a:solidFill>
                  <a:srgbClr val="666666"/>
                </a:solidFill>
                <a:latin typeface="AmasisMT-Light"/>
              </a:rPr>
              <a:t>It </a:t>
            </a:r>
            <a:r>
              <a:rPr lang="en-US" sz="3200" dirty="0">
                <a:solidFill>
                  <a:srgbClr val="000000"/>
                </a:solidFill>
                <a:latin typeface="AmasisMT"/>
              </a:rPr>
              <a:t>aims to capture the results of a company's </a:t>
            </a:r>
            <a:r>
              <a:rPr lang="en-US" sz="3200" b="1" i="1" dirty="0">
                <a:solidFill>
                  <a:srgbClr val="000000"/>
                </a:solidFill>
                <a:latin typeface="AmasisMT"/>
              </a:rPr>
              <a:t>core operating activities</a:t>
            </a:r>
            <a:r>
              <a:rPr lang="en-US" sz="3200" dirty="0">
                <a:solidFill>
                  <a:srgbClr val="000000"/>
                </a:solidFill>
                <a:latin typeface="AmasisMT"/>
              </a:rPr>
              <a:t> before interest, taxes, and the impact on earnings of capital spending and other investing and financing activities. </a:t>
            </a:r>
            <a:endParaRPr lang="en-US" sz="3200" dirty="0" smtClean="0">
              <a:solidFill>
                <a:srgbClr val="000000"/>
              </a:solidFill>
              <a:latin typeface="AmasisMT"/>
            </a:endParaRPr>
          </a:p>
          <a:p>
            <a:pPr latinLnBrk="0" hangingPunct="0"/>
            <a:r>
              <a:rPr lang="en-US" sz="3200" dirty="0">
                <a:solidFill>
                  <a:srgbClr val="000000"/>
                </a:solidFill>
                <a:latin typeface="AmasisMT"/>
              </a:rPr>
              <a:t>Generally, this means that any income statement activity whose cash effects have been (or will be) classified as being from operating activities (excluding interest and taxes) </a:t>
            </a:r>
            <a:r>
              <a:rPr lang="en-US" sz="3200" b="1" i="1" dirty="0">
                <a:solidFill>
                  <a:srgbClr val="000000"/>
                </a:solidFill>
                <a:latin typeface="AmasisMT"/>
              </a:rPr>
              <a:t>are included</a:t>
            </a:r>
            <a:r>
              <a:rPr lang="en-US" sz="3200" dirty="0">
                <a:solidFill>
                  <a:srgbClr val="000000"/>
                </a:solidFill>
                <a:latin typeface="AmasisMT"/>
              </a:rPr>
              <a:t> in our definition of EBITDA. </a:t>
            </a:r>
            <a:endParaRPr lang="en-US" sz="3200" dirty="0" smtClean="0">
              <a:solidFill>
                <a:srgbClr val="000000"/>
              </a:solidFill>
              <a:latin typeface="AmasisMT"/>
            </a:endParaRPr>
          </a:p>
          <a:p>
            <a:pPr latinLnBrk="0" hangingPunct="0"/>
            <a:r>
              <a:rPr lang="en-US" sz="3200" dirty="0" smtClean="0">
                <a:solidFill>
                  <a:srgbClr val="000000"/>
                </a:solidFill>
                <a:latin typeface="AmasisMT"/>
              </a:rPr>
              <a:t>Conversely</a:t>
            </a:r>
            <a:r>
              <a:rPr lang="en-US" sz="3200" dirty="0">
                <a:solidFill>
                  <a:srgbClr val="000000"/>
                </a:solidFill>
                <a:latin typeface="AmasisMT"/>
              </a:rPr>
              <a:t>, income statement activity whose cash effects have been (or will be) classified in the statement of cash flows as being from investing or financing activities is excluded from EBITDA</a:t>
            </a:r>
            <a:r>
              <a:rPr lang="en-US" sz="3200" dirty="0" smtClean="0">
                <a:solidFill>
                  <a:srgbClr val="000000"/>
                </a:solidFill>
                <a:latin typeface="AmasisMT"/>
              </a:rPr>
              <a:t>.</a:t>
            </a:r>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117</a:t>
            </a:fld>
            <a:endParaRPr lang="ko-KR" altLang="en-US" dirty="0"/>
          </a:p>
        </p:txBody>
      </p:sp>
    </p:spTree>
    <p:extLst>
      <p:ext uri="{BB962C8B-B14F-4D97-AF65-F5344CB8AC3E}">
        <p14:creationId xmlns:p14="http://schemas.microsoft.com/office/powerpoint/2010/main" val="22682847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Using Cash Flow Statement to Compute EBITDA</a:t>
            </a:r>
            <a:endParaRPr lang="en-US" dirty="0"/>
          </a:p>
        </p:txBody>
      </p:sp>
      <p:sp>
        <p:nvSpPr>
          <p:cNvPr id="3" name="Content Placeholder 2"/>
          <p:cNvSpPr>
            <a:spLocks noGrp="1"/>
          </p:cNvSpPr>
          <p:nvPr>
            <p:ph idx="1"/>
          </p:nvPr>
        </p:nvSpPr>
        <p:spPr/>
        <p:txBody>
          <a:bodyPr/>
          <a:lstStyle/>
          <a:p>
            <a:pPr latinLnBrk="0" hangingPunct="0"/>
            <a:r>
              <a:rPr lang="en-US" dirty="0" smtClean="0"/>
              <a:t>Begin with Income Statement and Cash Flow Statement, where cash flow statement shows the non-cash income from equity income.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118</a:t>
            </a:fld>
            <a:endParaRPr lang="ko-KR" altLang="en-US" dirty="0"/>
          </a:p>
        </p:txBody>
      </p:sp>
      <p:pic>
        <p:nvPicPr>
          <p:cNvPr id="5" name="Picture 4"/>
          <p:cNvPicPr>
            <a:picLocks noChangeAspect="1"/>
          </p:cNvPicPr>
          <p:nvPr/>
        </p:nvPicPr>
        <p:blipFill>
          <a:blip r:embed="rId2"/>
          <a:stretch>
            <a:fillRect/>
          </a:stretch>
        </p:blipFill>
        <p:spPr>
          <a:xfrm>
            <a:off x="392908" y="2819400"/>
            <a:ext cx="4906429" cy="2228850"/>
          </a:xfrm>
          <a:prstGeom prst="rect">
            <a:avLst/>
          </a:prstGeom>
        </p:spPr>
      </p:pic>
      <p:pic>
        <p:nvPicPr>
          <p:cNvPr id="6" name="Picture 5"/>
          <p:cNvPicPr>
            <a:picLocks noChangeAspect="1"/>
          </p:cNvPicPr>
          <p:nvPr/>
        </p:nvPicPr>
        <p:blipFill>
          <a:blip r:embed="rId3"/>
          <a:stretch>
            <a:fillRect/>
          </a:stretch>
        </p:blipFill>
        <p:spPr>
          <a:xfrm>
            <a:off x="5299337" y="3690958"/>
            <a:ext cx="3662896" cy="2595562"/>
          </a:xfrm>
          <a:prstGeom prst="rect">
            <a:avLst/>
          </a:prstGeom>
        </p:spPr>
      </p:pic>
      <p:sp>
        <p:nvSpPr>
          <p:cNvPr id="7" name="TextBox 6"/>
          <p:cNvSpPr txBox="1"/>
          <p:nvPr/>
        </p:nvSpPr>
        <p:spPr>
          <a:xfrm>
            <a:off x="5715000" y="2819400"/>
            <a:ext cx="3000405" cy="461665"/>
          </a:xfrm>
          <a:prstGeom prst="rect">
            <a:avLst/>
          </a:prstGeom>
          <a:solidFill>
            <a:srgbClr val="FFFF00"/>
          </a:solidFill>
        </p:spPr>
        <p:txBody>
          <a:bodyPr wrap="square" rtlCol="0">
            <a:spAutoFit/>
          </a:bodyPr>
          <a:lstStyle/>
          <a:p>
            <a:r>
              <a:rPr lang="en-US" dirty="0" smtClean="0"/>
              <a:t>Note how the EBITDA can be computed from items in the cash flow statement</a:t>
            </a:r>
            <a:endParaRPr lang="en-US" dirty="0"/>
          </a:p>
        </p:txBody>
      </p:sp>
      <p:pic>
        <p:nvPicPr>
          <p:cNvPr id="8" name="Picture 7"/>
          <p:cNvPicPr>
            <a:picLocks noChangeAspect="1"/>
          </p:cNvPicPr>
          <p:nvPr/>
        </p:nvPicPr>
        <p:blipFill>
          <a:blip r:embed="rId4"/>
          <a:stretch>
            <a:fillRect/>
          </a:stretch>
        </p:blipFill>
        <p:spPr>
          <a:xfrm>
            <a:off x="1330969" y="5121914"/>
            <a:ext cx="3267075" cy="1191614"/>
          </a:xfrm>
          <a:prstGeom prst="rect">
            <a:avLst/>
          </a:prstGeom>
        </p:spPr>
      </p:pic>
    </p:spTree>
    <p:extLst>
      <p:ext uri="{BB962C8B-B14F-4D97-AF65-F5344CB8AC3E}">
        <p14:creationId xmlns:p14="http://schemas.microsoft.com/office/powerpoint/2010/main" val="40918876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Using Cash Flow Statement to Compute FFO</a:t>
            </a:r>
            <a:endParaRPr lang="en-US" dirty="0"/>
          </a:p>
        </p:txBody>
      </p:sp>
      <p:sp>
        <p:nvSpPr>
          <p:cNvPr id="3" name="Content Placeholder 2"/>
          <p:cNvSpPr>
            <a:spLocks noGrp="1"/>
          </p:cNvSpPr>
          <p:nvPr>
            <p:ph idx="1"/>
          </p:nvPr>
        </p:nvSpPr>
        <p:spPr/>
        <p:txBody>
          <a:bodyPr/>
          <a:lstStyle/>
          <a:p>
            <a:pPr latinLnBrk="0" hangingPunct="0"/>
            <a:r>
              <a:rPr lang="en-US" dirty="0" smtClean="0"/>
              <a:t>Begin with Income Statement and Cash Flow Statement, where cash flow statement shows the non-cash income from equity income.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119</a:t>
            </a:fld>
            <a:endParaRPr lang="ko-KR" altLang="en-US" dirty="0"/>
          </a:p>
        </p:txBody>
      </p:sp>
      <p:pic>
        <p:nvPicPr>
          <p:cNvPr id="5" name="Picture 4"/>
          <p:cNvPicPr>
            <a:picLocks noChangeAspect="1"/>
          </p:cNvPicPr>
          <p:nvPr/>
        </p:nvPicPr>
        <p:blipFill>
          <a:blip r:embed="rId2"/>
          <a:stretch>
            <a:fillRect/>
          </a:stretch>
        </p:blipFill>
        <p:spPr>
          <a:xfrm>
            <a:off x="392908" y="2819400"/>
            <a:ext cx="4906429" cy="2228850"/>
          </a:xfrm>
          <a:prstGeom prst="rect">
            <a:avLst/>
          </a:prstGeom>
        </p:spPr>
      </p:pic>
      <p:sp>
        <p:nvSpPr>
          <p:cNvPr id="7" name="TextBox 6"/>
          <p:cNvSpPr txBox="1"/>
          <p:nvPr/>
        </p:nvSpPr>
        <p:spPr>
          <a:xfrm>
            <a:off x="5715000" y="2819400"/>
            <a:ext cx="3000405" cy="461665"/>
          </a:xfrm>
          <a:prstGeom prst="rect">
            <a:avLst/>
          </a:prstGeom>
          <a:solidFill>
            <a:srgbClr val="FFFF00"/>
          </a:solidFill>
        </p:spPr>
        <p:txBody>
          <a:bodyPr wrap="square" rtlCol="0">
            <a:spAutoFit/>
          </a:bodyPr>
          <a:lstStyle/>
          <a:p>
            <a:r>
              <a:rPr lang="en-US" dirty="0" smtClean="0"/>
              <a:t>Note how the FFO can be computed from items in the cash flow statement</a:t>
            </a:r>
            <a:endParaRPr lang="en-US" dirty="0"/>
          </a:p>
        </p:txBody>
      </p:sp>
      <p:pic>
        <p:nvPicPr>
          <p:cNvPr id="9" name="Picture 8"/>
          <p:cNvPicPr>
            <a:picLocks noChangeAspect="1"/>
          </p:cNvPicPr>
          <p:nvPr/>
        </p:nvPicPr>
        <p:blipFill>
          <a:blip r:embed="rId3"/>
          <a:stretch>
            <a:fillRect/>
          </a:stretch>
        </p:blipFill>
        <p:spPr>
          <a:xfrm>
            <a:off x="5299337" y="4091008"/>
            <a:ext cx="3384444" cy="2195512"/>
          </a:xfrm>
          <a:prstGeom prst="rect">
            <a:avLst/>
          </a:prstGeom>
        </p:spPr>
      </p:pic>
      <p:pic>
        <p:nvPicPr>
          <p:cNvPr id="11" name="Picture 10"/>
          <p:cNvPicPr>
            <a:picLocks noChangeAspect="1"/>
          </p:cNvPicPr>
          <p:nvPr/>
        </p:nvPicPr>
        <p:blipFill>
          <a:blip r:embed="rId4"/>
          <a:stretch>
            <a:fillRect/>
          </a:stretch>
        </p:blipFill>
        <p:spPr>
          <a:xfrm>
            <a:off x="1752600" y="4912312"/>
            <a:ext cx="3228975" cy="1269001"/>
          </a:xfrm>
          <a:prstGeom prst="rect">
            <a:avLst/>
          </a:prstGeom>
        </p:spPr>
      </p:pic>
    </p:spTree>
    <p:extLst>
      <p:ext uri="{BB962C8B-B14F-4D97-AF65-F5344CB8AC3E}">
        <p14:creationId xmlns:p14="http://schemas.microsoft.com/office/powerpoint/2010/main" val="273989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Computing Financial Statements</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a:t>
            </a:fld>
            <a:endParaRPr lang="ko-KR" altLang="en-US" dirty="0"/>
          </a:p>
        </p:txBody>
      </p:sp>
      <p:pic>
        <p:nvPicPr>
          <p:cNvPr id="6" name="Picture 5"/>
          <p:cNvPicPr>
            <a:picLocks noChangeAspect="1"/>
          </p:cNvPicPr>
          <p:nvPr/>
        </p:nvPicPr>
        <p:blipFill>
          <a:blip r:embed="rId2"/>
          <a:stretch>
            <a:fillRect/>
          </a:stretch>
        </p:blipFill>
        <p:spPr>
          <a:xfrm>
            <a:off x="1447800" y="936576"/>
            <a:ext cx="4343400" cy="2321697"/>
          </a:xfrm>
          <a:prstGeom prst="rect">
            <a:avLst/>
          </a:prstGeom>
        </p:spPr>
      </p:pic>
      <p:pic>
        <p:nvPicPr>
          <p:cNvPr id="9" name="Picture 8"/>
          <p:cNvPicPr>
            <a:picLocks noChangeAspect="1"/>
          </p:cNvPicPr>
          <p:nvPr/>
        </p:nvPicPr>
        <p:blipFill>
          <a:blip r:embed="rId3"/>
          <a:stretch>
            <a:fillRect/>
          </a:stretch>
        </p:blipFill>
        <p:spPr>
          <a:xfrm>
            <a:off x="918086" y="3352800"/>
            <a:ext cx="6915150" cy="2920715"/>
          </a:xfrm>
          <a:prstGeom prst="rect">
            <a:avLst/>
          </a:prstGeom>
        </p:spPr>
      </p:pic>
    </p:spTree>
    <p:extLst>
      <p:ext uri="{BB962C8B-B14F-4D97-AF65-F5344CB8AC3E}">
        <p14:creationId xmlns:p14="http://schemas.microsoft.com/office/powerpoint/2010/main" val="30548315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Accumulated Other Comprehensive Income</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120</a:t>
            </a:fld>
            <a:endParaRPr lang="ko-KR" altLang="en-US" dirty="0"/>
          </a:p>
        </p:txBody>
      </p:sp>
    </p:spTree>
    <p:extLst>
      <p:ext uri="{BB962C8B-B14F-4D97-AF65-F5344CB8AC3E}">
        <p14:creationId xmlns:p14="http://schemas.microsoft.com/office/powerpoint/2010/main" val="2365212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Makes Gamble on Oil Price Going Up</a:t>
            </a:r>
            <a:endParaRPr lang="en-US" dirty="0"/>
          </a:p>
        </p:txBody>
      </p:sp>
      <p:sp>
        <p:nvSpPr>
          <p:cNvPr id="3" name="Content Placeholder 2"/>
          <p:cNvSpPr>
            <a:spLocks noGrp="1"/>
          </p:cNvSpPr>
          <p:nvPr>
            <p:ph idx="1"/>
          </p:nvPr>
        </p:nvSpPr>
        <p:spPr/>
        <p:txBody>
          <a:bodyPr/>
          <a:lstStyle/>
          <a:p>
            <a:pPr latinLnBrk="0" hangingPunct="0"/>
            <a:r>
              <a:rPr lang="en-US" dirty="0" smtClean="0"/>
              <a:t>The Gamble is for 3 years</a:t>
            </a:r>
          </a:p>
          <a:p>
            <a:pPr latinLnBrk="0" hangingPunct="0"/>
            <a:r>
              <a:rPr lang="en-US" dirty="0" smtClean="0"/>
              <a:t>If the oil price goes up then gets paid</a:t>
            </a:r>
          </a:p>
          <a:p>
            <a:pPr latinLnBrk="0" hangingPunct="0"/>
            <a:r>
              <a:rPr lang="en-US" dirty="0" smtClean="0"/>
              <a:t>But the oil price goes down so loses</a:t>
            </a:r>
          </a:p>
          <a:p>
            <a:pPr latinLnBrk="0" hangingPunct="0"/>
            <a:r>
              <a:rPr lang="en-US" dirty="0" smtClean="0"/>
              <a:t>You can monitor the value of your loss</a:t>
            </a:r>
          </a:p>
          <a:p>
            <a:pPr latinLnBrk="0" hangingPunct="0"/>
            <a:r>
              <a:rPr lang="en-US" dirty="0" smtClean="0"/>
              <a:t>Big Question – Should the value of the gamble be on the accounting statements</a:t>
            </a:r>
          </a:p>
          <a:p>
            <a:pPr latinLnBrk="0" hangingPunct="0"/>
            <a:endParaRPr lang="en-US" dirty="0" smtClean="0"/>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121</a:t>
            </a:fld>
            <a:endParaRPr lang="ko-KR" altLang="en-US" dirty="0"/>
          </a:p>
        </p:txBody>
      </p:sp>
      <p:pic>
        <p:nvPicPr>
          <p:cNvPr id="5" name="Picture 4"/>
          <p:cNvPicPr>
            <a:picLocks noChangeAspect="1"/>
          </p:cNvPicPr>
          <p:nvPr/>
        </p:nvPicPr>
        <p:blipFill>
          <a:blip r:embed="rId2"/>
          <a:stretch>
            <a:fillRect/>
          </a:stretch>
        </p:blipFill>
        <p:spPr>
          <a:xfrm>
            <a:off x="3886200" y="4648200"/>
            <a:ext cx="3079093" cy="1347788"/>
          </a:xfrm>
          <a:prstGeom prst="rect">
            <a:avLst/>
          </a:prstGeom>
        </p:spPr>
      </p:pic>
    </p:spTree>
    <p:extLst>
      <p:ext uri="{BB962C8B-B14F-4D97-AF65-F5344CB8AC3E}">
        <p14:creationId xmlns:p14="http://schemas.microsoft.com/office/powerpoint/2010/main" val="9233053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Real Cash Income from Financial Assets</a:t>
            </a:r>
            <a:endParaRPr lang="en-US" dirty="0"/>
          </a:p>
        </p:txBody>
      </p:sp>
      <p:sp>
        <p:nvSpPr>
          <p:cNvPr id="3" name="Content Placeholder 2"/>
          <p:cNvSpPr>
            <a:spLocks noGrp="1"/>
          </p:cNvSpPr>
          <p:nvPr>
            <p:ph idx="1"/>
          </p:nvPr>
        </p:nvSpPr>
        <p:spPr/>
        <p:txBody>
          <a:bodyPr/>
          <a:lstStyle/>
          <a:p>
            <a:r>
              <a:rPr lang="en-US" dirty="0" smtClean="0"/>
              <a:t>Detail of Available for Sale Financial Assets</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122</a:t>
            </a:fld>
            <a:endParaRPr lang="ko-KR" altLang="en-US" dirty="0"/>
          </a:p>
        </p:txBody>
      </p:sp>
      <p:pic>
        <p:nvPicPr>
          <p:cNvPr id="5" name="Picture 4"/>
          <p:cNvPicPr>
            <a:picLocks noChangeAspect="1"/>
          </p:cNvPicPr>
          <p:nvPr/>
        </p:nvPicPr>
        <p:blipFill>
          <a:blip r:embed="rId2"/>
          <a:stretch>
            <a:fillRect/>
          </a:stretch>
        </p:blipFill>
        <p:spPr>
          <a:xfrm>
            <a:off x="2450487" y="2077535"/>
            <a:ext cx="6238875" cy="2886075"/>
          </a:xfrm>
          <a:prstGeom prst="rect">
            <a:avLst/>
          </a:prstGeom>
        </p:spPr>
      </p:pic>
      <p:sp>
        <p:nvSpPr>
          <p:cNvPr id="6" name="TextBox 5"/>
          <p:cNvSpPr txBox="1"/>
          <p:nvPr/>
        </p:nvSpPr>
        <p:spPr>
          <a:xfrm>
            <a:off x="304800" y="3429000"/>
            <a:ext cx="1905000" cy="830997"/>
          </a:xfrm>
          <a:prstGeom prst="rect">
            <a:avLst/>
          </a:prstGeom>
          <a:solidFill>
            <a:srgbClr val="FFFF00"/>
          </a:solidFill>
        </p:spPr>
        <p:txBody>
          <a:bodyPr wrap="square" rtlCol="0">
            <a:spAutoFit/>
          </a:bodyPr>
          <a:lstStyle/>
          <a:p>
            <a:r>
              <a:rPr lang="en-US" dirty="0" smtClean="0"/>
              <a:t>Which items are changed on the cash flow statement and which on the income statement</a:t>
            </a:r>
            <a:endParaRPr lang="en-US" dirty="0"/>
          </a:p>
        </p:txBody>
      </p:sp>
      <p:sp>
        <p:nvSpPr>
          <p:cNvPr id="7" name="TextBox 6"/>
          <p:cNvSpPr txBox="1"/>
          <p:nvPr/>
        </p:nvSpPr>
        <p:spPr>
          <a:xfrm>
            <a:off x="1371600" y="5181600"/>
            <a:ext cx="2362200" cy="461665"/>
          </a:xfrm>
          <a:prstGeom prst="rect">
            <a:avLst/>
          </a:prstGeom>
          <a:solidFill>
            <a:srgbClr val="FFFF00"/>
          </a:solidFill>
        </p:spPr>
        <p:txBody>
          <a:bodyPr wrap="square" rtlCol="0">
            <a:spAutoFit/>
          </a:bodyPr>
          <a:lstStyle/>
          <a:p>
            <a:r>
              <a:rPr lang="en-US" dirty="0" smtClean="0"/>
              <a:t>Discuss the foreign exchange differences</a:t>
            </a:r>
            <a:endParaRPr lang="en-US" dirty="0"/>
          </a:p>
        </p:txBody>
      </p:sp>
      <p:cxnSp>
        <p:nvCxnSpPr>
          <p:cNvPr id="9" name="Straight Arrow Connector 8"/>
          <p:cNvCxnSpPr/>
          <p:nvPr/>
        </p:nvCxnSpPr>
        <p:spPr>
          <a:xfrm flipV="1">
            <a:off x="4419600" y="4038600"/>
            <a:ext cx="18288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1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Simple Case Part 1- Impairment without Reducing Income</a:t>
            </a:r>
            <a:endParaRPr lang="en-US" dirty="0"/>
          </a:p>
        </p:txBody>
      </p:sp>
      <p:sp>
        <p:nvSpPr>
          <p:cNvPr id="3" name="Content Placeholder 2"/>
          <p:cNvSpPr>
            <a:spLocks noGrp="1"/>
          </p:cNvSpPr>
          <p:nvPr>
            <p:ph idx="1"/>
          </p:nvPr>
        </p:nvSpPr>
        <p:spPr/>
        <p:txBody>
          <a:bodyPr/>
          <a:lstStyle/>
          <a:p>
            <a:pPr latinLnBrk="0" hangingPunct="0"/>
            <a:r>
              <a:rPr lang="en-US" dirty="0" smtClean="0"/>
              <a:t>This is incorrect – Reduce asset value and do not change income; balance sheet doesn’t balance.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123</a:t>
            </a:fld>
            <a:endParaRPr lang="ko-KR" altLang="en-US" dirty="0"/>
          </a:p>
        </p:txBody>
      </p:sp>
      <p:pic>
        <p:nvPicPr>
          <p:cNvPr id="5" name="Picture 4"/>
          <p:cNvPicPr>
            <a:picLocks noChangeAspect="1"/>
          </p:cNvPicPr>
          <p:nvPr/>
        </p:nvPicPr>
        <p:blipFill>
          <a:blip r:embed="rId2"/>
          <a:stretch>
            <a:fillRect/>
          </a:stretch>
        </p:blipFill>
        <p:spPr>
          <a:xfrm>
            <a:off x="1600200" y="2511439"/>
            <a:ext cx="5695950" cy="3775081"/>
          </a:xfrm>
          <a:prstGeom prst="rect">
            <a:avLst/>
          </a:prstGeom>
        </p:spPr>
      </p:pic>
      <p:sp>
        <p:nvSpPr>
          <p:cNvPr id="6" name="TextBox 5"/>
          <p:cNvSpPr txBox="1"/>
          <p:nvPr/>
        </p:nvSpPr>
        <p:spPr>
          <a:xfrm>
            <a:off x="7543800" y="2590800"/>
            <a:ext cx="1219200" cy="1384995"/>
          </a:xfrm>
          <a:prstGeom prst="rect">
            <a:avLst/>
          </a:prstGeom>
          <a:solidFill>
            <a:srgbClr val="FFFF00"/>
          </a:solidFill>
        </p:spPr>
        <p:txBody>
          <a:bodyPr wrap="square" rtlCol="0">
            <a:spAutoFit/>
          </a:bodyPr>
          <a:lstStyle/>
          <a:p>
            <a:r>
              <a:rPr lang="en-US" dirty="0" smtClean="0"/>
              <a:t>Balance sheet does not balance: Change Asset value without changing income</a:t>
            </a:r>
            <a:endParaRPr lang="en-US" dirty="0"/>
          </a:p>
        </p:txBody>
      </p:sp>
      <p:cxnSp>
        <p:nvCxnSpPr>
          <p:cNvPr id="8" name="Straight Arrow Connector 7"/>
          <p:cNvCxnSpPr/>
          <p:nvPr/>
        </p:nvCxnSpPr>
        <p:spPr>
          <a:xfrm flipH="1">
            <a:off x="4371975" y="3056876"/>
            <a:ext cx="3171825"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907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3320" y="2338387"/>
            <a:ext cx="5701253" cy="3857625"/>
          </a:xfrm>
          <a:prstGeom prst="rect">
            <a:avLst/>
          </a:prstGeom>
        </p:spPr>
      </p:pic>
      <p:sp>
        <p:nvSpPr>
          <p:cNvPr id="2" name="Title 1"/>
          <p:cNvSpPr>
            <a:spLocks noGrp="1"/>
          </p:cNvSpPr>
          <p:nvPr>
            <p:ph type="title"/>
          </p:nvPr>
        </p:nvSpPr>
        <p:spPr/>
        <p:txBody>
          <a:bodyPr>
            <a:normAutofit fontScale="90000"/>
          </a:bodyPr>
          <a:lstStyle/>
          <a:p>
            <a:pPr eaLnBrk="0" latinLnBrk="0" hangingPunct="0"/>
            <a:r>
              <a:rPr lang="en-US" dirty="0" smtClean="0"/>
              <a:t>Simple Case Part 2- Impairment with Impairment on Income Statement</a:t>
            </a:r>
            <a:endParaRPr lang="en-US" dirty="0"/>
          </a:p>
        </p:txBody>
      </p:sp>
      <p:sp>
        <p:nvSpPr>
          <p:cNvPr id="3" name="Content Placeholder 2"/>
          <p:cNvSpPr>
            <a:spLocks noGrp="1"/>
          </p:cNvSpPr>
          <p:nvPr>
            <p:ph idx="1"/>
          </p:nvPr>
        </p:nvSpPr>
        <p:spPr/>
        <p:txBody>
          <a:bodyPr/>
          <a:lstStyle/>
          <a:p>
            <a:pPr latinLnBrk="0" hangingPunct="0"/>
            <a:r>
              <a:rPr lang="en-US" dirty="0" smtClean="0"/>
              <a:t>When include impairment on the income statement the balance sheet balances</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124</a:t>
            </a:fld>
            <a:endParaRPr lang="ko-KR" altLang="en-US" dirty="0"/>
          </a:p>
        </p:txBody>
      </p:sp>
      <p:sp>
        <p:nvSpPr>
          <p:cNvPr id="6" name="TextBox 5"/>
          <p:cNvSpPr txBox="1"/>
          <p:nvPr/>
        </p:nvSpPr>
        <p:spPr>
          <a:xfrm>
            <a:off x="7543800" y="2590800"/>
            <a:ext cx="1219200" cy="1384995"/>
          </a:xfrm>
          <a:prstGeom prst="rect">
            <a:avLst/>
          </a:prstGeom>
          <a:solidFill>
            <a:srgbClr val="FFFF00"/>
          </a:solidFill>
        </p:spPr>
        <p:txBody>
          <a:bodyPr wrap="square" rtlCol="0">
            <a:spAutoFit/>
          </a:bodyPr>
          <a:lstStyle/>
          <a:p>
            <a:r>
              <a:rPr lang="en-US" dirty="0" smtClean="0"/>
              <a:t>Balance sheet does not balance: Change Asset value without changing income</a:t>
            </a:r>
            <a:endParaRPr lang="en-US" dirty="0"/>
          </a:p>
        </p:txBody>
      </p:sp>
      <p:cxnSp>
        <p:nvCxnSpPr>
          <p:cNvPr id="8" name="Straight Arrow Connector 7"/>
          <p:cNvCxnSpPr/>
          <p:nvPr/>
        </p:nvCxnSpPr>
        <p:spPr>
          <a:xfrm flipH="1">
            <a:off x="3602817" y="2819400"/>
            <a:ext cx="3171825"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235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65145" y="2594658"/>
            <a:ext cx="5106187" cy="3448049"/>
          </a:xfrm>
          <a:prstGeom prst="rect">
            <a:avLst/>
          </a:prstGeom>
        </p:spPr>
      </p:pic>
      <p:sp>
        <p:nvSpPr>
          <p:cNvPr id="2" name="Title 1"/>
          <p:cNvSpPr>
            <a:spLocks noGrp="1"/>
          </p:cNvSpPr>
          <p:nvPr>
            <p:ph type="title"/>
          </p:nvPr>
        </p:nvSpPr>
        <p:spPr/>
        <p:txBody>
          <a:bodyPr>
            <a:normAutofit fontScale="90000"/>
          </a:bodyPr>
          <a:lstStyle/>
          <a:p>
            <a:pPr eaLnBrk="0" latinLnBrk="0" hangingPunct="0"/>
            <a:r>
              <a:rPr lang="en-US" dirty="0" smtClean="0"/>
              <a:t>Simple Case Part 3- Write-up of Asset Value (Not Allowed by Accounts)</a:t>
            </a:r>
            <a:endParaRPr lang="en-US" dirty="0"/>
          </a:p>
        </p:txBody>
      </p:sp>
      <p:sp>
        <p:nvSpPr>
          <p:cNvPr id="3" name="Content Placeholder 2"/>
          <p:cNvSpPr>
            <a:spLocks noGrp="1"/>
          </p:cNvSpPr>
          <p:nvPr>
            <p:ph idx="1"/>
          </p:nvPr>
        </p:nvSpPr>
        <p:spPr/>
        <p:txBody>
          <a:bodyPr/>
          <a:lstStyle/>
          <a:p>
            <a:pPr latinLnBrk="0" hangingPunct="0"/>
            <a:r>
              <a:rPr lang="en-US" dirty="0" smtClean="0"/>
              <a:t>When increase the value because pots become more valuable. Need to include income </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125</a:t>
            </a:fld>
            <a:endParaRPr lang="ko-KR" altLang="en-US" dirty="0"/>
          </a:p>
        </p:txBody>
      </p:sp>
      <p:sp>
        <p:nvSpPr>
          <p:cNvPr id="6" name="TextBox 5"/>
          <p:cNvSpPr txBox="1"/>
          <p:nvPr/>
        </p:nvSpPr>
        <p:spPr>
          <a:xfrm>
            <a:off x="7056085" y="2806005"/>
            <a:ext cx="1219200" cy="1384995"/>
          </a:xfrm>
          <a:prstGeom prst="rect">
            <a:avLst/>
          </a:prstGeom>
          <a:solidFill>
            <a:srgbClr val="FFFF00"/>
          </a:solidFill>
        </p:spPr>
        <p:txBody>
          <a:bodyPr wrap="square" rtlCol="0">
            <a:spAutoFit/>
          </a:bodyPr>
          <a:lstStyle/>
          <a:p>
            <a:r>
              <a:rPr lang="en-US" dirty="0" smtClean="0"/>
              <a:t>Balance sheet does not balance: Change Asset value without changing income</a:t>
            </a:r>
            <a:endParaRPr lang="en-US" dirty="0"/>
          </a:p>
        </p:txBody>
      </p:sp>
      <p:cxnSp>
        <p:nvCxnSpPr>
          <p:cNvPr id="8" name="Straight Arrow Connector 7"/>
          <p:cNvCxnSpPr/>
          <p:nvPr/>
        </p:nvCxnSpPr>
        <p:spPr>
          <a:xfrm flipH="1">
            <a:off x="3276601" y="3283297"/>
            <a:ext cx="3876689" cy="907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95600" y="3821909"/>
            <a:ext cx="3810000" cy="1207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1798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Assets are not at Original cost paid</a:t>
            </a:r>
            <a:endParaRPr lang="en-US" dirty="0"/>
          </a:p>
        </p:txBody>
      </p:sp>
      <p:sp>
        <p:nvSpPr>
          <p:cNvPr id="3" name="Content Placeholder 2"/>
          <p:cNvSpPr>
            <a:spLocks noGrp="1"/>
          </p:cNvSpPr>
          <p:nvPr>
            <p:ph idx="1"/>
          </p:nvPr>
        </p:nvSpPr>
        <p:spPr/>
        <p:txBody>
          <a:bodyPr/>
          <a:lstStyle/>
          <a:p>
            <a:r>
              <a:rPr lang="en-US" dirty="0" smtClean="0"/>
              <a:t>Examples </a:t>
            </a:r>
          </a:p>
          <a:p>
            <a:pPr lvl="1"/>
            <a:r>
              <a:rPr lang="en-US" dirty="0" smtClean="0"/>
              <a:t>Samsung value of bonds when currency changes</a:t>
            </a:r>
          </a:p>
          <a:p>
            <a:pPr lvl="1"/>
            <a:r>
              <a:rPr lang="en-US" dirty="0" smtClean="0"/>
              <a:t>Samsung value of stocks when the value changes</a:t>
            </a:r>
          </a:p>
          <a:p>
            <a:pPr lvl="1"/>
            <a:r>
              <a:rPr lang="en-US" dirty="0" smtClean="0"/>
              <a:t>Chesapeake interest rate swaps</a:t>
            </a:r>
          </a:p>
          <a:p>
            <a:pPr lvl="1"/>
            <a:r>
              <a:rPr lang="en-US" dirty="0" smtClean="0"/>
              <a:t>Chesapeake oil price forward contracts</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126</a:t>
            </a:fld>
            <a:endParaRPr lang="ko-KR" altLang="en-US" dirty="0"/>
          </a:p>
        </p:txBody>
      </p:sp>
      <p:sp>
        <p:nvSpPr>
          <p:cNvPr id="5" name="Rectangle 4"/>
          <p:cNvSpPr/>
          <p:nvPr/>
        </p:nvSpPr>
        <p:spPr>
          <a:xfrm>
            <a:off x="1828800" y="4343400"/>
            <a:ext cx="5486400" cy="1631216"/>
          </a:xfrm>
          <a:prstGeom prst="rect">
            <a:avLst/>
          </a:prstGeom>
          <a:solidFill>
            <a:srgbClr val="92D050"/>
          </a:solidFill>
        </p:spPr>
        <p:txBody>
          <a:bodyPr wrap="square">
            <a:spAutoFit/>
          </a:bodyPr>
          <a:lstStyle/>
          <a:p>
            <a:pPr marR="0" lvl="1" algn="l">
              <a:spcBef>
                <a:spcPts val="0"/>
              </a:spcBef>
              <a:spcAft>
                <a:spcPts val="0"/>
              </a:spcAft>
            </a:pPr>
            <a:r>
              <a:rPr lang="en-US" sz="2000" dirty="0">
                <a:latin typeface="Calibri" panose="020F0502020204030204" pitchFamily="34" charset="0"/>
                <a:ea typeface="MS Mincho" panose="02020609040205080304" pitchFamily="49" charset="-128"/>
                <a:cs typeface="Times New Roman" panose="02020603050405020304" pitchFamily="18" charset="0"/>
              </a:rPr>
              <a:t>For purposes of valuation, investment bankers need to understand the value of assets that are not part of the core operations such as derivative assets and securities held so these assets can be added to enterprise value.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389456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AOCI Introduction – Value of Assets and Profit</a:t>
            </a:r>
            <a:endParaRPr lang="en-US" dirty="0"/>
          </a:p>
        </p:txBody>
      </p:sp>
      <p:sp>
        <p:nvSpPr>
          <p:cNvPr id="3" name="Content Placeholder 2"/>
          <p:cNvSpPr>
            <a:spLocks noGrp="1"/>
          </p:cNvSpPr>
          <p:nvPr>
            <p:ph idx="1"/>
          </p:nvPr>
        </p:nvSpPr>
        <p:spPr/>
        <p:txBody>
          <a:bodyPr/>
          <a:lstStyle/>
          <a:p>
            <a:pPr latinLnBrk="0" hangingPunct="0"/>
            <a:r>
              <a:rPr lang="en-US" dirty="0" smtClean="0"/>
              <a:t>When the value of an asset increases, there is profit</a:t>
            </a:r>
          </a:p>
          <a:p>
            <a:pPr latinLnBrk="0" hangingPunct="0"/>
            <a:r>
              <a:rPr lang="en-US" dirty="0" smtClean="0"/>
              <a:t>When the value of an asset decreases, there is a loss</a:t>
            </a:r>
          </a:p>
          <a:p>
            <a:pPr latinLnBrk="0" hangingPunct="0"/>
            <a:r>
              <a:rPr lang="en-US" dirty="0" smtClean="0"/>
              <a:t>Examples</a:t>
            </a:r>
          </a:p>
          <a:p>
            <a:pPr lvl="1" eaLnBrk="0" latinLnBrk="0" hangingPunct="0"/>
            <a:r>
              <a:rPr lang="en-US" dirty="0" smtClean="0"/>
              <a:t>When cash goes up in our street food case, there was profit</a:t>
            </a:r>
          </a:p>
          <a:p>
            <a:pPr lvl="1" eaLnBrk="0" latinLnBrk="0" hangingPunct="0"/>
            <a:r>
              <a:rPr lang="en-US" dirty="0" smtClean="0"/>
              <a:t>When an asset is impaired, profit goes down</a:t>
            </a:r>
          </a:p>
          <a:p>
            <a:pPr lvl="1" eaLnBrk="0" latinLnBrk="0" hangingPunct="0"/>
            <a:r>
              <a:rPr lang="en-US" dirty="0" smtClean="0"/>
              <a:t>When an asset is depreciated or amortized, profit is reduced from depreciation of amortization expense</a:t>
            </a:r>
          </a:p>
          <a:p>
            <a:pPr lvl="1" eaLnBrk="0" latinLnBrk="0" hangingPunct="0"/>
            <a:r>
              <a:rPr lang="en-US" dirty="0" smtClean="0"/>
              <a:t>When an asset declines in value from impairment there is a loss</a:t>
            </a:r>
          </a:p>
          <a:p>
            <a:pPr lvl="1" eaLnBrk="0" latinLnBrk="0" hangingPunct="0"/>
            <a:endParaRPr lang="en-US" dirty="0" smtClean="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127</a:t>
            </a:fld>
            <a:endParaRPr lang="ko-KR" altLang="en-US" dirty="0"/>
          </a:p>
        </p:txBody>
      </p:sp>
    </p:spTree>
    <p:extLst>
      <p:ext uri="{BB962C8B-B14F-4D97-AF65-F5344CB8AC3E}">
        <p14:creationId xmlns:p14="http://schemas.microsoft.com/office/powerpoint/2010/main" val="12092552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AOCI Introduction – Cost Based Accounting</a:t>
            </a:r>
            <a:endParaRPr lang="en-US" dirty="0"/>
          </a:p>
        </p:txBody>
      </p:sp>
      <p:sp>
        <p:nvSpPr>
          <p:cNvPr id="3" name="Content Placeholder 2"/>
          <p:cNvSpPr>
            <a:spLocks noGrp="1"/>
          </p:cNvSpPr>
          <p:nvPr>
            <p:ph idx="1"/>
          </p:nvPr>
        </p:nvSpPr>
        <p:spPr/>
        <p:txBody>
          <a:bodyPr/>
          <a:lstStyle/>
          <a:p>
            <a:pPr latinLnBrk="0" hangingPunct="0"/>
            <a:r>
              <a:rPr lang="en-US" dirty="0" smtClean="0"/>
              <a:t>Assets and liabilities are based on depreciated original cost</a:t>
            </a:r>
          </a:p>
          <a:p>
            <a:pPr lvl="1" eaLnBrk="0" latinLnBrk="0" hangingPunct="0"/>
            <a:r>
              <a:rPr lang="en-US" dirty="0" smtClean="0"/>
              <a:t>Plant assets</a:t>
            </a:r>
          </a:p>
          <a:p>
            <a:pPr lvl="1" eaLnBrk="0" latinLnBrk="0" hangingPunct="0"/>
            <a:r>
              <a:rPr lang="en-US" dirty="0" smtClean="0"/>
              <a:t>Intangible Assets</a:t>
            </a:r>
          </a:p>
          <a:p>
            <a:pPr lvl="1" eaLnBrk="0" latinLnBrk="0" hangingPunct="0"/>
            <a:r>
              <a:rPr lang="en-US" dirty="0" smtClean="0"/>
              <a:t>Inventories</a:t>
            </a:r>
          </a:p>
          <a:p>
            <a:pPr lvl="1" eaLnBrk="0" latinLnBrk="0" hangingPunct="0"/>
            <a:r>
              <a:rPr lang="en-US" dirty="0" smtClean="0"/>
              <a:t>Debt</a:t>
            </a:r>
          </a:p>
          <a:p>
            <a:pPr latinLnBrk="0" hangingPunct="0"/>
            <a:r>
              <a:rPr lang="en-US" dirty="0" smtClean="0"/>
              <a:t>Example of Street Food Company</a:t>
            </a:r>
          </a:p>
          <a:p>
            <a:pPr lvl="1" eaLnBrk="0" latinLnBrk="0" hangingPunct="0"/>
            <a:r>
              <a:rPr lang="en-US" dirty="0" smtClean="0"/>
              <a:t>If the value of the pot increases in the market, there is no change in the balance sheet reporting of the gross plant value of the pot.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128</a:t>
            </a:fld>
            <a:endParaRPr lang="ko-KR" altLang="en-US" dirty="0"/>
          </a:p>
        </p:txBody>
      </p:sp>
    </p:spTree>
    <p:extLst>
      <p:ext uri="{BB962C8B-B14F-4D97-AF65-F5344CB8AC3E}">
        <p14:creationId xmlns:p14="http://schemas.microsoft.com/office/powerpoint/2010/main" val="228804763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Simple Case Part 4 – Put the Value of the Gamble on the Balance Sheet </a:t>
            </a:r>
            <a:endParaRPr lang="en-US" dirty="0"/>
          </a:p>
        </p:txBody>
      </p:sp>
      <p:sp>
        <p:nvSpPr>
          <p:cNvPr id="3" name="Content Placeholder 2"/>
          <p:cNvSpPr>
            <a:spLocks noGrp="1"/>
          </p:cNvSpPr>
          <p:nvPr>
            <p:ph idx="1"/>
          </p:nvPr>
        </p:nvSpPr>
        <p:spPr/>
        <p:txBody>
          <a:bodyPr/>
          <a:lstStyle/>
          <a:p>
            <a:pPr latinLnBrk="0" hangingPunct="0"/>
            <a:r>
              <a:rPr lang="en-US" dirty="0" smtClean="0"/>
              <a:t>When gamble on asset in you could monitor the value of your gamble – Here the Balance Sheet does not balance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129</a:t>
            </a:fld>
            <a:endParaRPr lang="ko-KR" altLang="en-US" dirty="0"/>
          </a:p>
        </p:txBody>
      </p:sp>
      <p:pic>
        <p:nvPicPr>
          <p:cNvPr id="5" name="Picture 4"/>
          <p:cNvPicPr>
            <a:picLocks noChangeAspect="1"/>
          </p:cNvPicPr>
          <p:nvPr/>
        </p:nvPicPr>
        <p:blipFill>
          <a:blip r:embed="rId2"/>
          <a:stretch>
            <a:fillRect/>
          </a:stretch>
        </p:blipFill>
        <p:spPr>
          <a:xfrm>
            <a:off x="3657600" y="2590800"/>
            <a:ext cx="5181600" cy="3536909"/>
          </a:xfrm>
          <a:prstGeom prst="rect">
            <a:avLst/>
          </a:prstGeom>
        </p:spPr>
      </p:pic>
      <p:sp>
        <p:nvSpPr>
          <p:cNvPr id="7" name="TextBox 6"/>
          <p:cNvSpPr txBox="1"/>
          <p:nvPr/>
        </p:nvSpPr>
        <p:spPr>
          <a:xfrm>
            <a:off x="428597" y="3352800"/>
            <a:ext cx="2238403" cy="461665"/>
          </a:xfrm>
          <a:prstGeom prst="rect">
            <a:avLst/>
          </a:prstGeom>
          <a:solidFill>
            <a:srgbClr val="FFFF00"/>
          </a:solidFill>
        </p:spPr>
        <p:txBody>
          <a:bodyPr wrap="square" rtlCol="0">
            <a:spAutoFit/>
          </a:bodyPr>
          <a:lstStyle/>
          <a:p>
            <a:r>
              <a:rPr lang="en-US" dirty="0" smtClean="0"/>
              <a:t>Equity value should go down as lose money on the gamble</a:t>
            </a:r>
            <a:endParaRPr lang="en-US" dirty="0"/>
          </a:p>
        </p:txBody>
      </p:sp>
      <p:cxnSp>
        <p:nvCxnSpPr>
          <p:cNvPr id="11" name="Straight Arrow Connector 10"/>
          <p:cNvCxnSpPr>
            <a:endCxn id="5" idx="1"/>
          </p:cNvCxnSpPr>
          <p:nvPr/>
        </p:nvCxnSpPr>
        <p:spPr>
          <a:xfrm>
            <a:off x="1828800" y="3814465"/>
            <a:ext cx="1828800" cy="54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3774" y="4634248"/>
            <a:ext cx="2238403" cy="830997"/>
          </a:xfrm>
          <a:prstGeom prst="rect">
            <a:avLst/>
          </a:prstGeom>
          <a:solidFill>
            <a:srgbClr val="FFFF00"/>
          </a:solidFill>
        </p:spPr>
        <p:txBody>
          <a:bodyPr wrap="square" rtlCol="0">
            <a:spAutoFit/>
          </a:bodyPr>
          <a:lstStyle/>
          <a:p>
            <a:r>
              <a:rPr lang="en-US" dirty="0" smtClean="0"/>
              <a:t>Equity value must go down from loss on income statement even if there is no cash </a:t>
            </a:r>
            <a:r>
              <a:rPr lang="en-US" dirty="0" err="1" smtClean="0"/>
              <a:t>outlfow</a:t>
            </a:r>
            <a:endParaRPr lang="en-US" dirty="0"/>
          </a:p>
        </p:txBody>
      </p:sp>
    </p:spTree>
    <p:extLst>
      <p:ext uri="{BB962C8B-B14F-4D97-AF65-F5344CB8AC3E}">
        <p14:creationId xmlns:p14="http://schemas.microsoft.com/office/powerpoint/2010/main" val="4168494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Now Compare the Simple Example to Real Financial Statements – </a:t>
            </a:r>
            <a:br>
              <a:rPr lang="en-US" dirty="0" smtClean="0"/>
            </a:br>
            <a:r>
              <a:rPr lang="en-US" dirty="0" smtClean="0"/>
              <a:t>Income Statement</a:t>
            </a:r>
            <a:br>
              <a:rPr lang="en-US" dirty="0" smtClean="0"/>
            </a:br>
            <a:r>
              <a:rPr lang="en-US" dirty="0" smtClean="0"/>
              <a:t>Balance Sheet </a:t>
            </a:r>
            <a:br>
              <a:rPr lang="en-US" dirty="0" smtClean="0"/>
            </a:br>
            <a:r>
              <a:rPr lang="en-US" dirty="0" smtClean="0"/>
              <a:t>Cash Flow Statement</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13</a:t>
            </a:fld>
            <a:endParaRPr lang="ko-KR" altLang="en-US" dirty="0"/>
          </a:p>
        </p:txBody>
      </p:sp>
    </p:spTree>
    <p:extLst>
      <p:ext uri="{BB962C8B-B14F-4D97-AF65-F5344CB8AC3E}">
        <p14:creationId xmlns:p14="http://schemas.microsoft.com/office/powerpoint/2010/main" val="157129704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Simple Case Part 5 – Put the Value of the Gamble on the Balance Sheet and Income Statement</a:t>
            </a:r>
            <a:endParaRPr lang="en-US" dirty="0"/>
          </a:p>
        </p:txBody>
      </p:sp>
      <p:sp>
        <p:nvSpPr>
          <p:cNvPr id="3" name="Content Placeholder 2"/>
          <p:cNvSpPr>
            <a:spLocks noGrp="1"/>
          </p:cNvSpPr>
          <p:nvPr>
            <p:ph idx="1"/>
          </p:nvPr>
        </p:nvSpPr>
        <p:spPr/>
        <p:txBody>
          <a:bodyPr/>
          <a:lstStyle/>
          <a:p>
            <a:pPr latinLnBrk="0" hangingPunct="0"/>
            <a:endParaRPr lang="en-US" dirty="0" smtClean="0"/>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130</a:t>
            </a:fld>
            <a:endParaRPr lang="ko-KR" altLang="en-US" dirty="0"/>
          </a:p>
        </p:txBody>
      </p:sp>
      <p:pic>
        <p:nvPicPr>
          <p:cNvPr id="6" name="Picture 5"/>
          <p:cNvPicPr>
            <a:picLocks noChangeAspect="1"/>
          </p:cNvPicPr>
          <p:nvPr/>
        </p:nvPicPr>
        <p:blipFill>
          <a:blip r:embed="rId2"/>
          <a:stretch>
            <a:fillRect/>
          </a:stretch>
        </p:blipFill>
        <p:spPr>
          <a:xfrm>
            <a:off x="2942634" y="1752600"/>
            <a:ext cx="5899520" cy="4266502"/>
          </a:xfrm>
          <a:prstGeom prst="rect">
            <a:avLst/>
          </a:prstGeom>
        </p:spPr>
      </p:pic>
      <p:sp>
        <p:nvSpPr>
          <p:cNvPr id="8" name="TextBox 7"/>
          <p:cNvSpPr txBox="1"/>
          <p:nvPr/>
        </p:nvSpPr>
        <p:spPr>
          <a:xfrm>
            <a:off x="301848" y="2667000"/>
            <a:ext cx="2619403" cy="830997"/>
          </a:xfrm>
          <a:prstGeom prst="rect">
            <a:avLst/>
          </a:prstGeom>
          <a:solidFill>
            <a:srgbClr val="FFFF00"/>
          </a:solidFill>
        </p:spPr>
        <p:txBody>
          <a:bodyPr wrap="square" rtlCol="0">
            <a:spAutoFit/>
          </a:bodyPr>
          <a:lstStyle/>
          <a:p>
            <a:r>
              <a:rPr lang="en-US" dirty="0" smtClean="0"/>
              <a:t>Now the change in value is on the income statement and the cash paid is also on the income statement</a:t>
            </a:r>
            <a:endParaRPr lang="en-US" dirty="0"/>
          </a:p>
        </p:txBody>
      </p:sp>
    </p:spTree>
    <p:extLst>
      <p:ext uri="{BB962C8B-B14F-4D97-AF65-F5344CB8AC3E}">
        <p14:creationId xmlns:p14="http://schemas.microsoft.com/office/powerpoint/2010/main" val="17475092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Now the Gamble offsets decrease in costs – this is hedge and has different accounting</a:t>
            </a:r>
            <a:endParaRPr lang="en-US" dirty="0"/>
          </a:p>
        </p:txBody>
      </p:sp>
      <p:sp>
        <p:nvSpPr>
          <p:cNvPr id="3" name="Content Placeholder 2"/>
          <p:cNvSpPr>
            <a:spLocks noGrp="1"/>
          </p:cNvSpPr>
          <p:nvPr>
            <p:ph idx="1"/>
          </p:nvPr>
        </p:nvSpPr>
        <p:spPr/>
        <p:txBody>
          <a:bodyPr/>
          <a:lstStyle/>
          <a:p>
            <a:r>
              <a:rPr lang="en-US" dirty="0" smtClean="0"/>
              <a:t>Now do not put the change in value on the income statement</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131</a:t>
            </a:fld>
            <a:endParaRPr lang="ko-KR" altLang="en-US" dirty="0"/>
          </a:p>
        </p:txBody>
      </p:sp>
      <p:pic>
        <p:nvPicPr>
          <p:cNvPr id="5" name="Picture 4"/>
          <p:cNvPicPr>
            <a:picLocks noChangeAspect="1"/>
          </p:cNvPicPr>
          <p:nvPr/>
        </p:nvPicPr>
        <p:blipFill>
          <a:blip r:embed="rId2"/>
          <a:stretch>
            <a:fillRect/>
          </a:stretch>
        </p:blipFill>
        <p:spPr>
          <a:xfrm>
            <a:off x="3124200" y="2209800"/>
            <a:ext cx="5420766" cy="3833918"/>
          </a:xfrm>
          <a:prstGeom prst="rect">
            <a:avLst/>
          </a:prstGeom>
        </p:spPr>
      </p:pic>
    </p:spTree>
    <p:extLst>
      <p:ext uri="{BB962C8B-B14F-4D97-AF65-F5344CB8AC3E}">
        <p14:creationId xmlns:p14="http://schemas.microsoft.com/office/powerpoint/2010/main" val="30960601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Example of Hedge versus Mark to Market Accounting</a:t>
            </a:r>
            <a:endParaRPr lang="en-US" dirty="0"/>
          </a:p>
        </p:txBody>
      </p:sp>
      <p:sp>
        <p:nvSpPr>
          <p:cNvPr id="3" name="Content Placeholder 2"/>
          <p:cNvSpPr>
            <a:spLocks noGrp="1"/>
          </p:cNvSpPr>
          <p:nvPr>
            <p:ph idx="1"/>
          </p:nvPr>
        </p:nvSpPr>
        <p:spPr/>
        <p:txBody>
          <a:bodyPr/>
          <a:lstStyle/>
          <a:p>
            <a:pPr latinLnBrk="0" hangingPunct="0"/>
            <a:r>
              <a:rPr lang="en-SG" dirty="0" smtClean="0"/>
              <a:t>In case where the variable rates increase and the value of the interest rate swap goes up.</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132</a:t>
            </a:fld>
            <a:endParaRPr lang="ko-KR" altLang="en-US" dirty="0"/>
          </a:p>
        </p:txBody>
      </p:sp>
      <p:pic>
        <p:nvPicPr>
          <p:cNvPr id="5" name="Picture 4"/>
          <p:cNvPicPr>
            <a:picLocks noChangeAspect="1"/>
          </p:cNvPicPr>
          <p:nvPr/>
        </p:nvPicPr>
        <p:blipFill>
          <a:blip r:embed="rId2"/>
          <a:stretch>
            <a:fillRect/>
          </a:stretch>
        </p:blipFill>
        <p:spPr>
          <a:xfrm>
            <a:off x="609600" y="2591897"/>
            <a:ext cx="6329362" cy="3694623"/>
          </a:xfrm>
          <a:prstGeom prst="rect">
            <a:avLst/>
          </a:prstGeom>
        </p:spPr>
      </p:pic>
      <p:sp>
        <p:nvSpPr>
          <p:cNvPr id="6" name="TextBox 5"/>
          <p:cNvSpPr txBox="1"/>
          <p:nvPr/>
        </p:nvSpPr>
        <p:spPr>
          <a:xfrm>
            <a:off x="7162800" y="2514600"/>
            <a:ext cx="1752600" cy="1754326"/>
          </a:xfrm>
          <a:prstGeom prst="rect">
            <a:avLst/>
          </a:prstGeom>
          <a:solidFill>
            <a:srgbClr val="FFFF00"/>
          </a:solidFill>
        </p:spPr>
        <p:txBody>
          <a:bodyPr wrap="square" rtlCol="0">
            <a:spAutoFit/>
          </a:bodyPr>
          <a:lstStyle/>
          <a:p>
            <a:r>
              <a:rPr lang="en-SG" dirty="0" smtClean="0"/>
              <a:t>Note the difference in the income between the two cases and note how the cash flow is the same.</a:t>
            </a:r>
          </a:p>
          <a:p>
            <a:endParaRPr lang="en-SG" dirty="0"/>
          </a:p>
          <a:p>
            <a:r>
              <a:rPr lang="en-SG" dirty="0" smtClean="0"/>
              <a:t>In hedge accounting the settlement is included as income.</a:t>
            </a:r>
            <a:endParaRPr lang="en-US" dirty="0"/>
          </a:p>
        </p:txBody>
      </p:sp>
    </p:spTree>
    <p:extLst>
      <p:ext uri="{BB962C8B-B14F-4D97-AF65-F5344CB8AC3E}">
        <p14:creationId xmlns:p14="http://schemas.microsoft.com/office/powerpoint/2010/main" val="26164883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 of Derivatives</a:t>
            </a:r>
            <a:endParaRPr lang="en-US" dirty="0"/>
          </a:p>
        </p:txBody>
      </p:sp>
      <p:sp>
        <p:nvSpPr>
          <p:cNvPr id="3" name="Content Placeholder 2"/>
          <p:cNvSpPr>
            <a:spLocks noGrp="1"/>
          </p:cNvSpPr>
          <p:nvPr>
            <p:ph idx="1"/>
          </p:nvPr>
        </p:nvSpPr>
        <p:spPr/>
        <p:txBody>
          <a:bodyPr>
            <a:normAutofit lnSpcReduction="10000"/>
          </a:bodyPr>
          <a:lstStyle/>
          <a:p>
            <a:r>
              <a:rPr lang="en-GB" dirty="0" smtClean="0"/>
              <a:t>Example </a:t>
            </a:r>
            <a:r>
              <a:rPr lang="en-GB" dirty="0"/>
              <a:t>of Forward </a:t>
            </a:r>
            <a:r>
              <a:rPr lang="en-GB" dirty="0" smtClean="0"/>
              <a:t>Contract</a:t>
            </a:r>
          </a:p>
          <a:p>
            <a:pPr lvl="1"/>
            <a:r>
              <a:rPr lang="en-GB" dirty="0" smtClean="0"/>
              <a:t>Example of Oil Price Contract</a:t>
            </a:r>
          </a:p>
          <a:p>
            <a:pPr lvl="1"/>
            <a:r>
              <a:rPr lang="en-GB" dirty="0" smtClean="0"/>
              <a:t>Term and Futures Price</a:t>
            </a:r>
          </a:p>
          <a:p>
            <a:pPr lvl="1"/>
            <a:r>
              <a:rPr lang="en-GB" dirty="0" smtClean="0"/>
              <a:t>Valuation when Forward Price Changes over Time</a:t>
            </a:r>
            <a:endParaRPr lang="en-US" dirty="0"/>
          </a:p>
          <a:p>
            <a:r>
              <a:rPr lang="en-GB" dirty="0"/>
              <a:t>Example of Interest </a:t>
            </a:r>
            <a:r>
              <a:rPr lang="en-GB" dirty="0" smtClean="0"/>
              <a:t>Rates</a:t>
            </a:r>
          </a:p>
          <a:p>
            <a:pPr lvl="1"/>
            <a:r>
              <a:rPr lang="en-GB" dirty="0" smtClean="0"/>
              <a:t>Valuation of Debt with Changing Interest Rates</a:t>
            </a:r>
          </a:p>
          <a:p>
            <a:pPr lvl="1"/>
            <a:r>
              <a:rPr lang="en-GB" dirty="0" smtClean="0"/>
              <a:t>Valuation of Interest Rate Swap</a:t>
            </a:r>
            <a:endParaRPr lang="en-US" dirty="0"/>
          </a:p>
          <a:p>
            <a:r>
              <a:rPr lang="en-GB" dirty="0"/>
              <a:t>Example of </a:t>
            </a:r>
            <a:r>
              <a:rPr lang="en-GB" dirty="0" smtClean="0"/>
              <a:t>Option</a:t>
            </a:r>
          </a:p>
          <a:p>
            <a:pPr lvl="1"/>
            <a:r>
              <a:rPr lang="en-GB" dirty="0" smtClean="0"/>
              <a:t>Using the Black Sholes Model</a:t>
            </a:r>
          </a:p>
          <a:p>
            <a:pPr lvl="1"/>
            <a:r>
              <a:rPr lang="en-GB" dirty="0" smtClean="0"/>
              <a:t>Valuation of Band of Oil Prices</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133</a:t>
            </a:fld>
            <a:endParaRPr lang="ko-KR" altLang="en-US" dirty="0"/>
          </a:p>
        </p:txBody>
      </p:sp>
    </p:spTree>
    <p:extLst>
      <p:ext uri="{BB962C8B-B14F-4D97-AF65-F5344CB8AC3E}">
        <p14:creationId xmlns:p14="http://schemas.microsoft.com/office/powerpoint/2010/main" val="365676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Swap</a:t>
            </a:r>
            <a:endParaRPr lang="en-US" dirty="0"/>
          </a:p>
        </p:txBody>
      </p:sp>
      <p:sp>
        <p:nvSpPr>
          <p:cNvPr id="3" name="Content Placeholder 2"/>
          <p:cNvSpPr>
            <a:spLocks noGrp="1"/>
          </p:cNvSpPr>
          <p:nvPr>
            <p:ph idx="1"/>
          </p:nvPr>
        </p:nvSpPr>
        <p:spPr/>
        <p:txBody>
          <a:bodyPr/>
          <a:lstStyle/>
          <a:p>
            <a:pPr latinLnBrk="0" hangingPunct="0"/>
            <a:r>
              <a:rPr lang="en-US" dirty="0" smtClean="0"/>
              <a:t>A company has a loan at a floating interest rate and would like to pay a fixed rate.</a:t>
            </a:r>
          </a:p>
          <a:p>
            <a:pPr latinLnBrk="0" hangingPunct="0"/>
            <a:r>
              <a:rPr lang="en-US" dirty="0" smtClean="0"/>
              <a:t>It arranges a swap where it RECIEVES floating as revenue and PAYS fixed</a:t>
            </a:r>
          </a:p>
          <a:p>
            <a:pPr latinLnBrk="0" hangingPunct="0"/>
            <a:r>
              <a:rPr lang="en-US" dirty="0" smtClean="0"/>
              <a:t>The profit on the swap goes UP when the floating rate goes up and the interest rate goes up</a:t>
            </a:r>
          </a:p>
          <a:p>
            <a:pPr latinLnBrk="0" hangingPunct="0"/>
            <a:r>
              <a:rPr lang="en-US" dirty="0" smtClean="0"/>
              <a:t>The end result of the profit on the swap and the cost of the variable interest is that the interest is fixed</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134</a:t>
            </a:fld>
            <a:endParaRPr lang="ko-KR" altLang="en-US" dirty="0"/>
          </a:p>
        </p:txBody>
      </p:sp>
    </p:spTree>
    <p:extLst>
      <p:ext uri="{BB962C8B-B14F-4D97-AF65-F5344CB8AC3E}">
        <p14:creationId xmlns:p14="http://schemas.microsoft.com/office/powerpoint/2010/main" val="2587820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Value of Derivatives Changes when Interest Rates, Commodity Prices, Exchange Rates and Stock Prices Change</a:t>
            </a:r>
            <a:endParaRPr lang="en-US" dirty="0"/>
          </a:p>
        </p:txBody>
      </p:sp>
      <p:sp>
        <p:nvSpPr>
          <p:cNvPr id="3" name="Content Placeholder 2"/>
          <p:cNvSpPr>
            <a:spLocks noGrp="1"/>
          </p:cNvSpPr>
          <p:nvPr>
            <p:ph idx="1"/>
          </p:nvPr>
        </p:nvSpPr>
        <p:spPr/>
        <p:txBody>
          <a:bodyPr>
            <a:normAutofit fontScale="92500" lnSpcReduction="20000"/>
          </a:bodyPr>
          <a:lstStyle/>
          <a:p>
            <a:pPr latinLnBrk="0" hangingPunct="0"/>
            <a:r>
              <a:rPr lang="en-US" dirty="0" smtClean="0"/>
              <a:t>If </a:t>
            </a:r>
            <a:r>
              <a:rPr lang="en-US" dirty="0"/>
              <a:t>a company agrees to </a:t>
            </a:r>
            <a:r>
              <a:rPr lang="en-US" b="1" i="1" dirty="0"/>
              <a:t>receive</a:t>
            </a:r>
            <a:r>
              <a:rPr lang="en-US" dirty="0"/>
              <a:t> floating interest rate debt as part of an interest rate swap, if the interest rate increases, the value of the swap </a:t>
            </a:r>
            <a:r>
              <a:rPr lang="en-US" b="1" i="1" dirty="0"/>
              <a:t>increases</a:t>
            </a:r>
            <a:r>
              <a:rPr lang="en-US" dirty="0"/>
              <a:t>.</a:t>
            </a:r>
          </a:p>
          <a:p>
            <a:pPr latinLnBrk="0" hangingPunct="0"/>
            <a:r>
              <a:rPr lang="en-US" dirty="0" smtClean="0"/>
              <a:t>If </a:t>
            </a:r>
            <a:r>
              <a:rPr lang="en-US" dirty="0"/>
              <a:t>a company agrees to </a:t>
            </a:r>
            <a:r>
              <a:rPr lang="en-US" b="1" i="1" dirty="0" smtClean="0"/>
              <a:t>sell</a:t>
            </a:r>
            <a:r>
              <a:rPr lang="en-US" dirty="0" smtClean="0"/>
              <a:t> </a:t>
            </a:r>
            <a:r>
              <a:rPr lang="en-US" dirty="0"/>
              <a:t>oil in the future at a fixed price and if the oil price declines, then the value of the derivative </a:t>
            </a:r>
            <a:r>
              <a:rPr lang="en-US" b="1" i="1" dirty="0"/>
              <a:t>increases </a:t>
            </a:r>
            <a:r>
              <a:rPr lang="en-US" dirty="0"/>
              <a:t>in value.</a:t>
            </a:r>
          </a:p>
          <a:p>
            <a:pPr latinLnBrk="0" hangingPunct="0"/>
            <a:r>
              <a:rPr lang="en-US" dirty="0" smtClean="0"/>
              <a:t>If </a:t>
            </a:r>
            <a:r>
              <a:rPr lang="en-US" dirty="0"/>
              <a:t>a company agrees to </a:t>
            </a:r>
            <a:r>
              <a:rPr lang="en-US" b="1" i="1" dirty="0"/>
              <a:t>receive</a:t>
            </a:r>
            <a:r>
              <a:rPr lang="en-US" dirty="0"/>
              <a:t> fixed interest rate as part of an interest rate swap and if the interest rate increases, then the value of the swap </a:t>
            </a:r>
            <a:r>
              <a:rPr lang="en-US" b="1" i="1" dirty="0" smtClean="0"/>
              <a:t>decreases</a:t>
            </a:r>
            <a:r>
              <a:rPr lang="en-US" dirty="0" smtClean="0"/>
              <a:t>.</a:t>
            </a:r>
            <a:endParaRPr lang="en-US" dirty="0"/>
          </a:p>
          <a:p>
            <a:pPr latinLnBrk="0" hangingPunct="0"/>
            <a:r>
              <a:rPr lang="en-US" dirty="0" smtClean="0"/>
              <a:t>If </a:t>
            </a:r>
            <a:r>
              <a:rPr lang="en-US" dirty="0"/>
              <a:t>the company buys a call option to buy a stock at a fixed price and the stock price increases, the option increases in value and the increased value is recorded on the balance sheet.</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135</a:t>
            </a:fld>
            <a:endParaRPr lang="ko-KR" altLang="en-US" dirty="0"/>
          </a:p>
        </p:txBody>
      </p:sp>
    </p:spTree>
    <p:extLst>
      <p:ext uri="{BB962C8B-B14F-4D97-AF65-F5344CB8AC3E}">
        <p14:creationId xmlns:p14="http://schemas.microsoft.com/office/powerpoint/2010/main" val="14076144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latinLnBrk="0" hangingPunct="0"/>
            <a:r>
              <a:rPr lang="en-US" dirty="0" smtClean="0"/>
              <a:t>Multi-Year Hedge – Mark to Market Accounting</a:t>
            </a:r>
            <a:endParaRPr lang="en-US" dirty="0"/>
          </a:p>
        </p:txBody>
      </p:sp>
      <p:sp>
        <p:nvSpPr>
          <p:cNvPr id="3" name="Content Placeholder 2"/>
          <p:cNvSpPr>
            <a:spLocks noGrp="1"/>
          </p:cNvSpPr>
          <p:nvPr>
            <p:ph idx="1"/>
          </p:nvPr>
        </p:nvSpPr>
        <p:spPr/>
        <p:txBody>
          <a:bodyPr/>
          <a:lstStyle/>
          <a:p>
            <a:pPr latinLnBrk="0" hangingPunct="0"/>
            <a:r>
              <a:rPr lang="en-US" dirty="0" smtClean="0"/>
              <a:t>What is the financial statement accounting for value of swap that settles in three years using mark to market.  </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136</a:t>
            </a:fld>
            <a:endParaRPr lang="ko-KR" altLang="en-US" dirty="0"/>
          </a:p>
        </p:txBody>
      </p:sp>
      <p:pic>
        <p:nvPicPr>
          <p:cNvPr id="5" name="Picture 4"/>
          <p:cNvPicPr>
            <a:picLocks noChangeAspect="1"/>
          </p:cNvPicPr>
          <p:nvPr/>
        </p:nvPicPr>
        <p:blipFill>
          <a:blip r:embed="rId2"/>
          <a:stretch>
            <a:fillRect/>
          </a:stretch>
        </p:blipFill>
        <p:spPr>
          <a:xfrm>
            <a:off x="1752600" y="5857895"/>
            <a:ext cx="7219950" cy="857250"/>
          </a:xfrm>
          <a:prstGeom prst="rect">
            <a:avLst/>
          </a:prstGeom>
        </p:spPr>
      </p:pic>
      <p:pic>
        <p:nvPicPr>
          <p:cNvPr id="7" name="Picture 6"/>
          <p:cNvPicPr>
            <a:picLocks noChangeAspect="1"/>
          </p:cNvPicPr>
          <p:nvPr/>
        </p:nvPicPr>
        <p:blipFill>
          <a:blip r:embed="rId3"/>
          <a:stretch>
            <a:fillRect/>
          </a:stretch>
        </p:blipFill>
        <p:spPr>
          <a:xfrm>
            <a:off x="2033618" y="2773370"/>
            <a:ext cx="6681787" cy="2905930"/>
          </a:xfrm>
          <a:prstGeom prst="rect">
            <a:avLst/>
          </a:prstGeom>
        </p:spPr>
      </p:pic>
    </p:spTree>
    <p:extLst>
      <p:ext uri="{BB962C8B-B14F-4D97-AF65-F5344CB8AC3E}">
        <p14:creationId xmlns:p14="http://schemas.microsoft.com/office/powerpoint/2010/main" val="299176095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latinLnBrk="0" hangingPunct="0"/>
            <a:r>
              <a:rPr lang="en-US" dirty="0" smtClean="0"/>
              <a:t>Multi-Year Hedge – Hedge Accounting</a:t>
            </a:r>
            <a:endParaRPr lang="en-US" dirty="0"/>
          </a:p>
        </p:txBody>
      </p:sp>
      <p:sp>
        <p:nvSpPr>
          <p:cNvPr id="3" name="Content Placeholder 2"/>
          <p:cNvSpPr>
            <a:spLocks noGrp="1"/>
          </p:cNvSpPr>
          <p:nvPr>
            <p:ph idx="1"/>
          </p:nvPr>
        </p:nvSpPr>
        <p:spPr/>
        <p:txBody>
          <a:bodyPr/>
          <a:lstStyle/>
          <a:p>
            <a:pPr latinLnBrk="0" hangingPunct="0"/>
            <a:r>
              <a:rPr lang="en-US" dirty="0" smtClean="0"/>
              <a:t>What is the financial statement accounting for value of swap that settles in three years.  </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137</a:t>
            </a:fld>
            <a:endParaRPr lang="ko-KR" altLang="en-US" dirty="0"/>
          </a:p>
        </p:txBody>
      </p:sp>
      <p:pic>
        <p:nvPicPr>
          <p:cNvPr id="6" name="Picture 5"/>
          <p:cNvPicPr>
            <a:picLocks noChangeAspect="1"/>
          </p:cNvPicPr>
          <p:nvPr/>
        </p:nvPicPr>
        <p:blipFill>
          <a:blip r:embed="rId2"/>
          <a:stretch>
            <a:fillRect/>
          </a:stretch>
        </p:blipFill>
        <p:spPr>
          <a:xfrm>
            <a:off x="232849" y="2667000"/>
            <a:ext cx="8725199" cy="3168276"/>
          </a:xfrm>
          <a:prstGeom prst="rect">
            <a:avLst/>
          </a:prstGeom>
        </p:spPr>
      </p:pic>
    </p:spTree>
    <p:extLst>
      <p:ext uri="{BB962C8B-B14F-4D97-AF65-F5344CB8AC3E}">
        <p14:creationId xmlns:p14="http://schemas.microsoft.com/office/powerpoint/2010/main" val="276308118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Hedge Accounting versus Mark to Market Accounting</a:t>
            </a:r>
            <a:endParaRPr lang="en-US" dirty="0"/>
          </a:p>
        </p:txBody>
      </p:sp>
      <p:sp>
        <p:nvSpPr>
          <p:cNvPr id="3" name="Content Placeholder 2"/>
          <p:cNvSpPr>
            <a:spLocks noGrp="1"/>
          </p:cNvSpPr>
          <p:nvPr>
            <p:ph idx="1"/>
          </p:nvPr>
        </p:nvSpPr>
        <p:spPr/>
        <p:txBody>
          <a:bodyPr>
            <a:normAutofit lnSpcReduction="10000"/>
          </a:bodyPr>
          <a:lstStyle/>
          <a:p>
            <a:pPr lvl="0" latinLnBrk="0" hangingPunct="0"/>
            <a:r>
              <a:rPr lang="en-GB" dirty="0" smtClean="0"/>
              <a:t>Market to Market</a:t>
            </a:r>
          </a:p>
          <a:p>
            <a:pPr lvl="1" eaLnBrk="0" latinLnBrk="0" hangingPunct="0"/>
            <a:r>
              <a:rPr lang="en-GB" dirty="0" smtClean="0"/>
              <a:t>Changes in value of derivative reported on income statement- may be in operations or interest expense or other income</a:t>
            </a:r>
          </a:p>
          <a:p>
            <a:pPr lvl="1" eaLnBrk="0" latinLnBrk="0" hangingPunct="0"/>
            <a:r>
              <a:rPr lang="en-GB" dirty="0" smtClean="0"/>
              <a:t>When the derivative is settled, there is no income but the cash flow is affected</a:t>
            </a:r>
          </a:p>
          <a:p>
            <a:pPr lvl="1" eaLnBrk="0" latinLnBrk="0" hangingPunct="0"/>
            <a:r>
              <a:rPr lang="en-GB" dirty="0" smtClean="0"/>
              <a:t>No effect on other comprehensive income</a:t>
            </a:r>
          </a:p>
          <a:p>
            <a:pPr latinLnBrk="0" hangingPunct="0"/>
            <a:r>
              <a:rPr lang="en-GB" dirty="0" smtClean="0"/>
              <a:t>Hedge Accounting</a:t>
            </a:r>
            <a:endParaRPr lang="en-US" dirty="0"/>
          </a:p>
          <a:p>
            <a:pPr lvl="1" eaLnBrk="0" latinLnBrk="0" hangingPunct="0"/>
            <a:r>
              <a:rPr lang="en-GB" dirty="0" smtClean="0"/>
              <a:t>No effect on income statement when the value of the derivative changes</a:t>
            </a:r>
          </a:p>
          <a:p>
            <a:pPr lvl="1" eaLnBrk="0" latinLnBrk="0" hangingPunct="0"/>
            <a:r>
              <a:rPr lang="en-GB" dirty="0" smtClean="0"/>
              <a:t>Settlement of the contract affects income</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138</a:t>
            </a:fld>
            <a:endParaRPr lang="ko-KR" altLang="en-US" dirty="0"/>
          </a:p>
        </p:txBody>
      </p:sp>
    </p:spTree>
    <p:extLst>
      <p:ext uri="{BB962C8B-B14F-4D97-AF65-F5344CB8AC3E}">
        <p14:creationId xmlns:p14="http://schemas.microsoft.com/office/powerpoint/2010/main" val="261605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Hedge Accounting</a:t>
            </a:r>
            <a:endParaRPr lang="en-US" dirty="0"/>
          </a:p>
        </p:txBody>
      </p:sp>
      <p:sp>
        <p:nvSpPr>
          <p:cNvPr id="3" name="Content Placeholder 2"/>
          <p:cNvSpPr>
            <a:spLocks noGrp="1"/>
          </p:cNvSpPr>
          <p:nvPr>
            <p:ph idx="1"/>
          </p:nvPr>
        </p:nvSpPr>
        <p:spPr/>
        <p:txBody>
          <a:bodyPr/>
          <a:lstStyle/>
          <a:p>
            <a:pPr latinLnBrk="0" hangingPunct="0"/>
            <a:r>
              <a:rPr lang="en-US" dirty="0" smtClean="0"/>
              <a:t>Settlement of the hedge represents the true cash paid for interest</a:t>
            </a:r>
          </a:p>
          <a:p>
            <a:pPr latinLnBrk="0" hangingPunct="0"/>
            <a:r>
              <a:rPr lang="en-US" dirty="0" smtClean="0"/>
              <a:t>There are fewer adjustments in the cash flow statement</a:t>
            </a:r>
          </a:p>
          <a:p>
            <a:pPr latinLnBrk="0" hangingPunct="0"/>
            <a:r>
              <a:rPr lang="en-US" dirty="0" smtClean="0"/>
              <a:t>The balance sheet still represents the assets at market value, but the increase or decrease in value is outside the normal income statement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139</a:t>
            </a:fld>
            <a:endParaRPr lang="ko-KR" altLang="en-US" dirty="0"/>
          </a:p>
        </p:txBody>
      </p:sp>
    </p:spTree>
    <p:extLst>
      <p:ext uri="{BB962C8B-B14F-4D97-AF65-F5344CB8AC3E}">
        <p14:creationId xmlns:p14="http://schemas.microsoft.com/office/powerpoint/2010/main" val="854218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Income Statement</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a:t>
            </a:fld>
            <a:endParaRPr lang="ko-KR" altLang="en-US" dirty="0"/>
          </a:p>
        </p:txBody>
      </p:sp>
      <p:pic>
        <p:nvPicPr>
          <p:cNvPr id="7" name="Content Placeholder 6"/>
          <p:cNvPicPr>
            <a:picLocks noGrp="1" noChangeAspect="1"/>
          </p:cNvPicPr>
          <p:nvPr>
            <p:ph idx="1"/>
          </p:nvPr>
        </p:nvPicPr>
        <p:blipFill>
          <a:blip r:embed="rId2"/>
          <a:stretch>
            <a:fillRect/>
          </a:stretch>
        </p:blipFill>
        <p:spPr>
          <a:xfrm>
            <a:off x="1676401" y="1077451"/>
            <a:ext cx="5495924" cy="5209049"/>
          </a:xfrm>
          <a:prstGeom prst="rect">
            <a:avLst/>
          </a:prstGeom>
        </p:spPr>
      </p:pic>
      <p:sp>
        <p:nvSpPr>
          <p:cNvPr id="8" name="TextBox 7"/>
          <p:cNvSpPr txBox="1"/>
          <p:nvPr/>
        </p:nvSpPr>
        <p:spPr>
          <a:xfrm>
            <a:off x="7391400" y="1077451"/>
            <a:ext cx="1600200" cy="461665"/>
          </a:xfrm>
          <a:prstGeom prst="rect">
            <a:avLst/>
          </a:prstGeom>
          <a:solidFill>
            <a:srgbClr val="FFFF00"/>
          </a:solidFill>
        </p:spPr>
        <p:txBody>
          <a:bodyPr wrap="square" rtlCol="0">
            <a:spAutoFit/>
          </a:bodyPr>
          <a:lstStyle/>
          <a:p>
            <a:r>
              <a:rPr lang="en-GB" dirty="0" smtClean="0"/>
              <a:t>Note the Date: Year Ended</a:t>
            </a:r>
            <a:endParaRPr lang="en-GB" dirty="0"/>
          </a:p>
        </p:txBody>
      </p:sp>
      <p:cxnSp>
        <p:nvCxnSpPr>
          <p:cNvPr id="10" name="Straight Arrow Connector 9"/>
          <p:cNvCxnSpPr/>
          <p:nvPr/>
        </p:nvCxnSpPr>
        <p:spPr>
          <a:xfrm flipH="1">
            <a:off x="6629400" y="1000108"/>
            <a:ext cx="542925" cy="295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1295400"/>
            <a:ext cx="1295400" cy="830997"/>
          </a:xfrm>
          <a:prstGeom prst="rect">
            <a:avLst/>
          </a:prstGeom>
          <a:solidFill>
            <a:srgbClr val="FFFF00"/>
          </a:solidFill>
        </p:spPr>
        <p:txBody>
          <a:bodyPr wrap="square" rtlCol="0">
            <a:spAutoFit/>
          </a:bodyPr>
          <a:lstStyle/>
          <a:p>
            <a:pPr algn="l"/>
            <a:r>
              <a:rPr lang="en-GB" dirty="0" smtClean="0"/>
              <a:t>Revenues from Billed Amounts Not Cash Collected</a:t>
            </a:r>
            <a:endParaRPr lang="en-GB" dirty="0"/>
          </a:p>
        </p:txBody>
      </p:sp>
      <p:sp>
        <p:nvSpPr>
          <p:cNvPr id="12" name="TextBox 11"/>
          <p:cNvSpPr txBox="1"/>
          <p:nvPr/>
        </p:nvSpPr>
        <p:spPr>
          <a:xfrm>
            <a:off x="7315200" y="2126397"/>
            <a:ext cx="1524000" cy="830997"/>
          </a:xfrm>
          <a:prstGeom prst="rect">
            <a:avLst/>
          </a:prstGeom>
          <a:solidFill>
            <a:srgbClr val="FFFF00"/>
          </a:solidFill>
        </p:spPr>
        <p:txBody>
          <a:bodyPr wrap="square" rtlCol="0">
            <a:spAutoFit/>
          </a:bodyPr>
          <a:lstStyle/>
          <a:p>
            <a:pPr algn="l"/>
            <a:r>
              <a:rPr lang="en-GB" dirty="0" smtClean="0"/>
              <a:t>How should restructuring costs be treated for EBITDA</a:t>
            </a:r>
            <a:endParaRPr lang="en-GB" dirty="0"/>
          </a:p>
        </p:txBody>
      </p:sp>
      <p:cxnSp>
        <p:nvCxnSpPr>
          <p:cNvPr id="14" name="Straight Arrow Connector 13"/>
          <p:cNvCxnSpPr/>
          <p:nvPr/>
        </p:nvCxnSpPr>
        <p:spPr>
          <a:xfrm flipH="1">
            <a:off x="3733800" y="2438400"/>
            <a:ext cx="3438525"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2743200"/>
            <a:ext cx="1600200" cy="646331"/>
          </a:xfrm>
          <a:prstGeom prst="rect">
            <a:avLst/>
          </a:prstGeom>
          <a:solidFill>
            <a:srgbClr val="FFFF00"/>
          </a:solidFill>
        </p:spPr>
        <p:txBody>
          <a:bodyPr wrap="square" rtlCol="0">
            <a:spAutoFit/>
          </a:bodyPr>
          <a:lstStyle/>
          <a:p>
            <a:pPr algn="l"/>
            <a:r>
              <a:rPr lang="en-GB" dirty="0" smtClean="0"/>
              <a:t>How to treat gains, impairment and settlement</a:t>
            </a:r>
            <a:endParaRPr lang="en-GB" dirty="0"/>
          </a:p>
        </p:txBody>
      </p:sp>
      <p:sp>
        <p:nvSpPr>
          <p:cNvPr id="16" name="TextBox 15"/>
          <p:cNvSpPr txBox="1"/>
          <p:nvPr/>
        </p:nvSpPr>
        <p:spPr>
          <a:xfrm>
            <a:off x="152400" y="3733800"/>
            <a:ext cx="1295400" cy="830997"/>
          </a:xfrm>
          <a:prstGeom prst="rect">
            <a:avLst/>
          </a:prstGeom>
          <a:solidFill>
            <a:srgbClr val="FFFF00"/>
          </a:solidFill>
        </p:spPr>
        <p:txBody>
          <a:bodyPr wrap="square" rtlCol="0">
            <a:spAutoFit/>
          </a:bodyPr>
          <a:lstStyle/>
          <a:p>
            <a:pPr algn="l"/>
            <a:r>
              <a:rPr lang="en-GB" dirty="0" smtClean="0"/>
              <a:t>What is the true interest expense paid to banks</a:t>
            </a:r>
            <a:endParaRPr lang="en-GB" dirty="0"/>
          </a:p>
        </p:txBody>
      </p:sp>
      <p:sp>
        <p:nvSpPr>
          <p:cNvPr id="17" name="TextBox 16"/>
          <p:cNvSpPr txBox="1"/>
          <p:nvPr/>
        </p:nvSpPr>
        <p:spPr>
          <a:xfrm>
            <a:off x="7172325" y="4724400"/>
            <a:ext cx="1438275" cy="461665"/>
          </a:xfrm>
          <a:prstGeom prst="rect">
            <a:avLst/>
          </a:prstGeom>
          <a:solidFill>
            <a:srgbClr val="FFFF00"/>
          </a:solidFill>
        </p:spPr>
        <p:txBody>
          <a:bodyPr wrap="square" rtlCol="0">
            <a:spAutoFit/>
          </a:bodyPr>
          <a:lstStyle/>
          <a:p>
            <a:pPr algn="l"/>
            <a:r>
              <a:rPr lang="en-GB" dirty="0" smtClean="0"/>
              <a:t>What do deferred taxes really mean</a:t>
            </a:r>
            <a:endParaRPr lang="en-GB" dirty="0"/>
          </a:p>
        </p:txBody>
      </p:sp>
      <p:cxnSp>
        <p:nvCxnSpPr>
          <p:cNvPr id="19" name="Straight Arrow Connector 18"/>
          <p:cNvCxnSpPr/>
          <p:nvPr/>
        </p:nvCxnSpPr>
        <p:spPr>
          <a:xfrm flipH="1">
            <a:off x="5715000" y="4572000"/>
            <a:ext cx="1676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5730428"/>
            <a:ext cx="1371600" cy="461665"/>
          </a:xfrm>
          <a:prstGeom prst="rect">
            <a:avLst/>
          </a:prstGeom>
          <a:solidFill>
            <a:srgbClr val="FFFF00"/>
          </a:solidFill>
        </p:spPr>
        <p:txBody>
          <a:bodyPr wrap="square" rtlCol="0">
            <a:spAutoFit/>
          </a:bodyPr>
          <a:lstStyle/>
          <a:p>
            <a:r>
              <a:rPr lang="en-GB" dirty="0" smtClean="0"/>
              <a:t>How to treat minority interests</a:t>
            </a:r>
            <a:endParaRPr lang="en-GB" dirty="0"/>
          </a:p>
        </p:txBody>
      </p:sp>
      <p:sp>
        <p:nvSpPr>
          <p:cNvPr id="21" name="TextBox 20"/>
          <p:cNvSpPr txBox="1"/>
          <p:nvPr/>
        </p:nvSpPr>
        <p:spPr>
          <a:xfrm>
            <a:off x="152400" y="4639781"/>
            <a:ext cx="1295400" cy="830997"/>
          </a:xfrm>
          <a:prstGeom prst="rect">
            <a:avLst/>
          </a:prstGeom>
          <a:solidFill>
            <a:srgbClr val="FFFF00"/>
          </a:solidFill>
        </p:spPr>
        <p:txBody>
          <a:bodyPr wrap="square" rtlCol="0">
            <a:spAutoFit/>
          </a:bodyPr>
          <a:lstStyle/>
          <a:p>
            <a:r>
              <a:rPr lang="en-GB" dirty="0" smtClean="0"/>
              <a:t>Where are gains and losses on derivatives</a:t>
            </a:r>
            <a:endParaRPr lang="en-GB" dirty="0"/>
          </a:p>
        </p:txBody>
      </p:sp>
      <p:cxnSp>
        <p:nvCxnSpPr>
          <p:cNvPr id="23" name="Straight Arrow Connector 22"/>
          <p:cNvCxnSpPr/>
          <p:nvPr/>
        </p:nvCxnSpPr>
        <p:spPr>
          <a:xfrm flipV="1">
            <a:off x="1524000" y="1710898"/>
            <a:ext cx="371475" cy="23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p:cNvCxnSpPr>
          <p:nvPr/>
        </p:nvCxnSpPr>
        <p:spPr>
          <a:xfrm flipV="1">
            <a:off x="1447800" y="4114800"/>
            <a:ext cx="3886200" cy="3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18681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Swaps – Standard and Poors</a:t>
            </a:r>
            <a:endParaRPr lang="en-US" dirty="0"/>
          </a:p>
        </p:txBody>
      </p:sp>
      <p:sp>
        <p:nvSpPr>
          <p:cNvPr id="3" name="Content Placeholder 2"/>
          <p:cNvSpPr>
            <a:spLocks noGrp="1"/>
          </p:cNvSpPr>
          <p:nvPr>
            <p:ph idx="1"/>
          </p:nvPr>
        </p:nvSpPr>
        <p:spPr/>
        <p:txBody>
          <a:bodyPr/>
          <a:lstStyle/>
          <a:p>
            <a:pPr latinLnBrk="0" hangingPunct="0"/>
            <a:r>
              <a:rPr lang="en-US" dirty="0"/>
              <a:t>It is not necessary to adjust interest expense in this case because the fair-value adjustments the company makes in </a:t>
            </a:r>
            <a:r>
              <a:rPr lang="en-US" dirty="0" smtClean="0"/>
              <a:t>the income </a:t>
            </a:r>
            <a:r>
              <a:rPr lang="en-US" dirty="0"/>
              <a:t>statement generally offset each other, and settlements under the derivative are reported as an interest expense.</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140</a:t>
            </a:fld>
            <a:endParaRPr lang="ko-KR" altLang="en-US" dirty="0"/>
          </a:p>
        </p:txBody>
      </p:sp>
    </p:spTree>
    <p:extLst>
      <p:ext uri="{BB962C8B-B14F-4D97-AF65-F5344CB8AC3E}">
        <p14:creationId xmlns:p14="http://schemas.microsoft.com/office/powerpoint/2010/main" val="1032275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Converting Floating Rate to Fixed Rate</a:t>
            </a:r>
            <a:endParaRPr lang="en-US" dirty="0"/>
          </a:p>
        </p:txBody>
      </p:sp>
      <p:pic>
        <p:nvPicPr>
          <p:cNvPr id="5" name="Content Placeholder 4"/>
          <p:cNvPicPr>
            <a:picLocks noGrp="1" noChangeAspect="1"/>
          </p:cNvPicPr>
          <p:nvPr>
            <p:ph idx="1"/>
          </p:nvPr>
        </p:nvPicPr>
        <p:blipFill>
          <a:blip r:embed="rId2"/>
          <a:stretch>
            <a:fillRect/>
          </a:stretch>
        </p:blipFill>
        <p:spPr>
          <a:xfrm>
            <a:off x="428625" y="1429601"/>
            <a:ext cx="8286750" cy="4784611"/>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141</a:t>
            </a:fld>
            <a:endParaRPr lang="ko-KR" altLang="en-US" dirty="0"/>
          </a:p>
        </p:txBody>
      </p:sp>
    </p:spTree>
    <p:extLst>
      <p:ext uri="{BB962C8B-B14F-4D97-AF65-F5344CB8AC3E}">
        <p14:creationId xmlns:p14="http://schemas.microsoft.com/office/powerpoint/2010/main" val="24960820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Converting Fixed Rate to Floating Rate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142</a:t>
            </a:fld>
            <a:endParaRPr lang="ko-KR" altLang="en-US" dirty="0"/>
          </a:p>
        </p:txBody>
      </p:sp>
      <p:pic>
        <p:nvPicPr>
          <p:cNvPr id="6" name="Content Placeholder 5"/>
          <p:cNvPicPr>
            <a:picLocks noGrp="1" noChangeAspect="1"/>
          </p:cNvPicPr>
          <p:nvPr>
            <p:ph idx="1"/>
          </p:nvPr>
        </p:nvPicPr>
        <p:blipFill>
          <a:blip r:embed="rId2"/>
          <a:stretch>
            <a:fillRect/>
          </a:stretch>
        </p:blipFill>
        <p:spPr>
          <a:xfrm>
            <a:off x="465250" y="1362029"/>
            <a:ext cx="8008910" cy="4929187"/>
          </a:xfrm>
          <a:prstGeom prst="rect">
            <a:avLst/>
          </a:prstGeom>
        </p:spPr>
      </p:pic>
    </p:spTree>
    <p:extLst>
      <p:ext uri="{BB962C8B-B14F-4D97-AF65-F5344CB8AC3E}">
        <p14:creationId xmlns:p14="http://schemas.microsoft.com/office/powerpoint/2010/main" val="30193885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latinLnBrk="0" hangingPunct="0"/>
            <a:r>
              <a:rPr lang="en-US" dirty="0" smtClean="0"/>
              <a:t>Multi-Year Hedge – Floating to Fixed</a:t>
            </a:r>
            <a:endParaRPr lang="en-US" dirty="0"/>
          </a:p>
        </p:txBody>
      </p:sp>
      <p:sp>
        <p:nvSpPr>
          <p:cNvPr id="3" name="Content Placeholder 2"/>
          <p:cNvSpPr>
            <a:spLocks noGrp="1"/>
          </p:cNvSpPr>
          <p:nvPr>
            <p:ph idx="1"/>
          </p:nvPr>
        </p:nvSpPr>
        <p:spPr/>
        <p:txBody>
          <a:bodyPr/>
          <a:lstStyle/>
          <a:p>
            <a:pPr latinLnBrk="0" hangingPunct="0"/>
            <a:r>
              <a:rPr lang="en-US" dirty="0" smtClean="0"/>
              <a:t>What is the financial statement accounting for value of swap that settles in three years.  </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143</a:t>
            </a:fld>
            <a:endParaRPr lang="ko-KR" altLang="en-US" dirty="0"/>
          </a:p>
        </p:txBody>
      </p:sp>
      <p:pic>
        <p:nvPicPr>
          <p:cNvPr id="5" name="Picture 4"/>
          <p:cNvPicPr>
            <a:picLocks noChangeAspect="1"/>
          </p:cNvPicPr>
          <p:nvPr/>
        </p:nvPicPr>
        <p:blipFill>
          <a:blip r:embed="rId2"/>
          <a:stretch>
            <a:fillRect/>
          </a:stretch>
        </p:blipFill>
        <p:spPr>
          <a:xfrm>
            <a:off x="2250110" y="2738211"/>
            <a:ext cx="4643782" cy="3553132"/>
          </a:xfrm>
          <a:prstGeom prst="rect">
            <a:avLst/>
          </a:prstGeom>
        </p:spPr>
      </p:pic>
    </p:spTree>
    <p:extLst>
      <p:ext uri="{BB962C8B-B14F-4D97-AF65-F5344CB8AC3E}">
        <p14:creationId xmlns:p14="http://schemas.microsoft.com/office/powerpoint/2010/main" val="384723837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for Financial Analysis</a:t>
            </a:r>
            <a:endParaRPr lang="en-US" dirty="0"/>
          </a:p>
        </p:txBody>
      </p:sp>
      <p:sp>
        <p:nvSpPr>
          <p:cNvPr id="3" name="Content Placeholder 2"/>
          <p:cNvSpPr>
            <a:spLocks noGrp="1"/>
          </p:cNvSpPr>
          <p:nvPr>
            <p:ph idx="1"/>
          </p:nvPr>
        </p:nvSpPr>
        <p:spPr/>
        <p:txBody>
          <a:bodyPr/>
          <a:lstStyle/>
          <a:p>
            <a:pPr latinLnBrk="0" hangingPunct="0"/>
            <a:r>
              <a:rPr lang="en-US" dirty="0" smtClean="0"/>
              <a:t>The interest expense reported on the income statement includes changes in value that are non-cash</a:t>
            </a:r>
          </a:p>
          <a:p>
            <a:pPr latinLnBrk="0" hangingPunct="0"/>
            <a:r>
              <a:rPr lang="en-US" dirty="0" smtClean="0"/>
              <a:t>This is not the true interest expense really paid in cash</a:t>
            </a:r>
          </a:p>
          <a:p>
            <a:pPr latinLnBrk="0" hangingPunct="0"/>
            <a:r>
              <a:rPr lang="en-US" dirty="0" smtClean="0"/>
              <a:t>It may not be possible to find the actual settlement</a:t>
            </a:r>
          </a:p>
          <a:p>
            <a:pPr latinLnBrk="0" hangingPunct="0"/>
            <a:r>
              <a:rPr lang="en-US" dirty="0" smtClean="0"/>
              <a:t>Do not include the change in the value of derivative in interest expense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144</a:t>
            </a:fld>
            <a:endParaRPr lang="ko-KR" altLang="en-US" dirty="0"/>
          </a:p>
        </p:txBody>
      </p:sp>
    </p:spTree>
    <p:extLst>
      <p:ext uri="{BB962C8B-B14F-4D97-AF65-F5344CB8AC3E}">
        <p14:creationId xmlns:p14="http://schemas.microsoft.com/office/powerpoint/2010/main" val="193936250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Interest Expense: Gain on Terminated Fair Value of Hedges</a:t>
            </a:r>
            <a:endParaRPr lang="en-GB" dirty="0"/>
          </a:p>
        </p:txBody>
      </p:sp>
      <p:sp>
        <p:nvSpPr>
          <p:cNvPr id="3" name="Content Placeholder 2"/>
          <p:cNvSpPr>
            <a:spLocks noGrp="1"/>
          </p:cNvSpPr>
          <p:nvPr>
            <p:ph idx="1"/>
          </p:nvPr>
        </p:nvSpPr>
        <p:spPr>
          <a:xfrm>
            <a:off x="428597" y="1357298"/>
            <a:ext cx="7801003" cy="2728947"/>
          </a:xfrm>
        </p:spPr>
        <p:txBody>
          <a:bodyPr>
            <a:normAutofit fontScale="85000" lnSpcReduction="20000"/>
          </a:bodyPr>
          <a:lstStyle/>
          <a:p>
            <a:pPr latinLnBrk="0" hangingPunct="0"/>
            <a:r>
              <a:rPr lang="en-GB" dirty="0" smtClean="0"/>
              <a:t>Interest Rate Swap:</a:t>
            </a:r>
          </a:p>
          <a:p>
            <a:pPr lvl="1" eaLnBrk="0" latinLnBrk="0" hangingPunct="0"/>
            <a:r>
              <a:rPr lang="en-GB" dirty="0" smtClean="0"/>
              <a:t>Notional amount of swap – can be similar to the debt outstanding</a:t>
            </a:r>
          </a:p>
          <a:p>
            <a:pPr lvl="1" eaLnBrk="0" latinLnBrk="0" hangingPunct="0"/>
            <a:r>
              <a:rPr lang="en-GB" dirty="0" smtClean="0"/>
              <a:t>Loss or gain on swap off-sets the interest expense so the total interest rate is fixed or floating</a:t>
            </a:r>
          </a:p>
          <a:p>
            <a:pPr lvl="1" eaLnBrk="0" latinLnBrk="0" hangingPunct="0"/>
            <a:r>
              <a:rPr lang="en-GB" dirty="0" smtClean="0"/>
              <a:t>Terminated fair value of hedge makes floating = fixed or fixed = floating.</a:t>
            </a:r>
          </a:p>
          <a:p>
            <a:pPr lvl="1" eaLnBrk="0" latinLnBrk="0" hangingPunct="0"/>
            <a:r>
              <a:rPr lang="en-GB" dirty="0" smtClean="0"/>
              <a:t>Should be part of the interest expense</a:t>
            </a:r>
          </a:p>
          <a:p>
            <a:pPr lvl="1" eaLnBrk="0"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145</a:t>
            </a:fld>
            <a:endParaRPr lang="ko-KR" altLang="en-US" dirty="0"/>
          </a:p>
        </p:txBody>
      </p:sp>
      <p:pic>
        <p:nvPicPr>
          <p:cNvPr id="6" name="Picture 5"/>
          <p:cNvPicPr>
            <a:picLocks noChangeAspect="1"/>
          </p:cNvPicPr>
          <p:nvPr/>
        </p:nvPicPr>
        <p:blipFill>
          <a:blip r:embed="rId2"/>
          <a:stretch>
            <a:fillRect/>
          </a:stretch>
        </p:blipFill>
        <p:spPr>
          <a:xfrm>
            <a:off x="1033463" y="4086245"/>
            <a:ext cx="7077075" cy="2200275"/>
          </a:xfrm>
          <a:prstGeom prst="rect">
            <a:avLst/>
          </a:prstGeom>
        </p:spPr>
      </p:pic>
      <p:sp>
        <p:nvSpPr>
          <p:cNvPr id="7" name="TextBox 6"/>
          <p:cNvSpPr txBox="1"/>
          <p:nvPr/>
        </p:nvSpPr>
        <p:spPr>
          <a:xfrm>
            <a:off x="0" y="4800600"/>
            <a:ext cx="1219200" cy="1200329"/>
          </a:xfrm>
          <a:prstGeom prst="rect">
            <a:avLst/>
          </a:prstGeom>
          <a:solidFill>
            <a:srgbClr val="FFFF00"/>
          </a:solidFill>
        </p:spPr>
        <p:txBody>
          <a:bodyPr wrap="square" rtlCol="0">
            <a:spAutoFit/>
          </a:bodyPr>
          <a:lstStyle/>
          <a:p>
            <a:r>
              <a:rPr lang="en-GB" dirty="0" smtClean="0"/>
              <a:t>Note the gains on undesignated derivatives from mark to market</a:t>
            </a:r>
            <a:endParaRPr lang="en-GB" dirty="0"/>
          </a:p>
        </p:txBody>
      </p:sp>
      <p:sp>
        <p:nvSpPr>
          <p:cNvPr id="8" name="TextBox 7"/>
          <p:cNvSpPr txBox="1"/>
          <p:nvPr/>
        </p:nvSpPr>
        <p:spPr>
          <a:xfrm>
            <a:off x="8016502" y="2721771"/>
            <a:ext cx="1127498" cy="1754326"/>
          </a:xfrm>
          <a:prstGeom prst="rect">
            <a:avLst/>
          </a:prstGeom>
          <a:solidFill>
            <a:srgbClr val="FFFF00"/>
          </a:solidFill>
        </p:spPr>
        <p:txBody>
          <a:bodyPr wrap="square" rtlCol="0">
            <a:spAutoFit/>
          </a:bodyPr>
          <a:lstStyle/>
          <a:p>
            <a:r>
              <a:rPr lang="en-GB" dirty="0" smtClean="0"/>
              <a:t>Note that the Settlements are called gains or losses. This means that they are from hedge accounting</a:t>
            </a:r>
            <a:endParaRPr lang="en-GB" dirty="0"/>
          </a:p>
        </p:txBody>
      </p:sp>
      <p:cxnSp>
        <p:nvCxnSpPr>
          <p:cNvPr id="9" name="Straight Arrow Connector 8"/>
          <p:cNvCxnSpPr/>
          <p:nvPr/>
        </p:nvCxnSpPr>
        <p:spPr>
          <a:xfrm flipH="1">
            <a:off x="7620000" y="3283684"/>
            <a:ext cx="396502" cy="2163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6795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Mark to Market Accounting and Hedge Accounting and Comprehensive Income</a:t>
            </a:r>
            <a:endParaRPr lang="en-US"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a:t>When accounting for derivatives, a company can use mark to market accounting or hedge </a:t>
            </a:r>
            <a:r>
              <a:rPr lang="en-US" dirty="0" smtClean="0"/>
              <a:t>accounting depending on if the derivative qualifies for hedge accounting. </a:t>
            </a:r>
          </a:p>
          <a:p>
            <a:pPr latinLnBrk="0" hangingPunct="0"/>
            <a:r>
              <a:rPr lang="en-US" dirty="0" smtClean="0"/>
              <a:t>When </a:t>
            </a:r>
            <a:r>
              <a:rPr lang="en-US" dirty="0"/>
              <a:t>computing EBITDA, you generally want to remove amounts associated with the changes in the value of derivatives and other assets from income. </a:t>
            </a:r>
            <a:endParaRPr lang="en-US" dirty="0" smtClean="0"/>
          </a:p>
          <a:p>
            <a:pPr latinLnBrk="0" hangingPunct="0"/>
            <a:r>
              <a:rPr lang="en-US" dirty="0" smtClean="0"/>
              <a:t>If </a:t>
            </a:r>
            <a:r>
              <a:rPr lang="en-US" dirty="0"/>
              <a:t>hedge accounting is used, the change in value is not directly on the income statement until the derivative is settled. </a:t>
            </a:r>
            <a:r>
              <a:rPr lang="en-US" dirty="0" smtClean="0"/>
              <a:t>Instead, changes are in other comprehensive income.</a:t>
            </a:r>
          </a:p>
          <a:p>
            <a:pPr latinLnBrk="0" hangingPunct="0"/>
            <a:r>
              <a:rPr lang="en-US" dirty="0" smtClean="0"/>
              <a:t>If </a:t>
            </a:r>
            <a:r>
              <a:rPr lang="en-US" dirty="0"/>
              <a:t>mark to market accounting is used, the value of the derivative change is on the income statement for each period before it is settled</a:t>
            </a:r>
            <a:r>
              <a:rPr lang="en-US" dirty="0" smtClean="0"/>
              <a:t>. The change is not on the income statement.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146</a:t>
            </a:fld>
            <a:endParaRPr lang="ko-KR" altLang="en-US" dirty="0"/>
          </a:p>
        </p:txBody>
      </p:sp>
    </p:spTree>
    <p:extLst>
      <p:ext uri="{BB962C8B-B14F-4D97-AF65-F5344CB8AC3E}">
        <p14:creationId xmlns:p14="http://schemas.microsoft.com/office/powerpoint/2010/main" val="374976472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Accounting for Changes in Value -</a:t>
            </a:r>
            <a:r>
              <a:rPr lang="en-US" dirty="0"/>
              <a:t> </a:t>
            </a:r>
            <a:r>
              <a:rPr lang="en-US" dirty="0" smtClean="0"/>
              <a:t>Unrealized </a:t>
            </a:r>
            <a:r>
              <a:rPr lang="en-US" dirty="0"/>
              <a:t>gains or losses on </a:t>
            </a:r>
            <a:r>
              <a:rPr lang="en-US" dirty="0" smtClean="0"/>
              <a:t>derivatives (S&amp;P)</a:t>
            </a:r>
            <a:endParaRPr lang="en-US"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If </a:t>
            </a:r>
            <a:r>
              <a:rPr lang="en-US" dirty="0"/>
              <a:t>a company has </a:t>
            </a:r>
            <a:r>
              <a:rPr lang="en-US" b="1" dirty="0" smtClean="0"/>
              <a:t>NOT</a:t>
            </a:r>
            <a:r>
              <a:rPr lang="en-US" dirty="0" smtClean="0"/>
              <a:t> </a:t>
            </a:r>
            <a:r>
              <a:rPr lang="en-US" dirty="0"/>
              <a:t>achieved the requirements of technical </a:t>
            </a:r>
            <a:r>
              <a:rPr lang="en-US" dirty="0" smtClean="0"/>
              <a:t>hedge accounting </a:t>
            </a:r>
            <a:r>
              <a:rPr lang="en-US" dirty="0"/>
              <a:t>(even though an effective economic hedge may exist), it reports all mark-to-market gains or losses </a:t>
            </a:r>
            <a:r>
              <a:rPr lang="en-US" dirty="0" smtClean="0"/>
              <a:t>related to </a:t>
            </a:r>
            <a:r>
              <a:rPr lang="en-US" dirty="0"/>
              <a:t>the fair-valuing of derivative contracts in the income statement. </a:t>
            </a:r>
            <a:endParaRPr lang="en-US" dirty="0" smtClean="0"/>
          </a:p>
          <a:p>
            <a:pPr latinLnBrk="0" hangingPunct="0"/>
            <a:r>
              <a:rPr lang="en-US" dirty="0" smtClean="0"/>
              <a:t>Although </a:t>
            </a:r>
            <a:r>
              <a:rPr lang="en-US" dirty="0"/>
              <a:t>the nature of the underlying activity </a:t>
            </a:r>
            <a:r>
              <a:rPr lang="en-US" dirty="0" smtClean="0"/>
              <a:t>is often </a:t>
            </a:r>
            <a:r>
              <a:rPr lang="en-US" dirty="0"/>
              <a:t>integral to EBITDA, FFO, or both, using mark-to-market accounting can distort these metrics because </a:t>
            </a:r>
            <a:r>
              <a:rPr lang="en-US" dirty="0" smtClean="0"/>
              <a:t>the derivative </a:t>
            </a:r>
            <a:r>
              <a:rPr lang="en-US" dirty="0"/>
              <a:t>contract may be used to hedge several future </a:t>
            </a:r>
            <a:r>
              <a:rPr lang="en-US" dirty="0" smtClean="0"/>
              <a:t>periods.</a:t>
            </a:r>
          </a:p>
          <a:p>
            <a:pPr latinLnBrk="0" hangingPunct="0"/>
            <a:r>
              <a:rPr lang="en-US" dirty="0" smtClean="0"/>
              <a:t>Therefore</a:t>
            </a:r>
            <a:r>
              <a:rPr lang="en-US" dirty="0"/>
              <a:t>, when we have sufficient information, </a:t>
            </a:r>
            <a:r>
              <a:rPr lang="en-US" b="1" i="1" dirty="0"/>
              <a:t>we exclude the unrealized gains or losses not related to </a:t>
            </a:r>
            <a:r>
              <a:rPr lang="en-US" b="1" i="1" dirty="0" smtClean="0"/>
              <a:t>current-year activity</a:t>
            </a:r>
            <a:r>
              <a:rPr lang="en-US" dirty="0"/>
              <a:t>, so that the income statement represents the economic hedge position achieved in the current financial </a:t>
            </a:r>
            <a:r>
              <a:rPr lang="en-US" dirty="0" smtClean="0"/>
              <a:t>year (that </a:t>
            </a:r>
            <a:r>
              <a:rPr lang="en-US" dirty="0"/>
              <a:t>is, as if hedge accounting had been used). </a:t>
            </a:r>
            <a:endParaRPr lang="en-US" dirty="0" smtClean="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147</a:t>
            </a:fld>
            <a:endParaRPr lang="ko-KR" altLang="en-US" dirty="0"/>
          </a:p>
        </p:txBody>
      </p:sp>
    </p:spTree>
    <p:extLst>
      <p:ext uri="{BB962C8B-B14F-4D97-AF65-F5344CB8AC3E}">
        <p14:creationId xmlns:p14="http://schemas.microsoft.com/office/powerpoint/2010/main" val="100895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92" y="346076"/>
            <a:ext cx="8286808" cy="654032"/>
          </a:xfrm>
        </p:spPr>
        <p:txBody>
          <a:bodyPr>
            <a:normAutofit fontScale="90000"/>
          </a:bodyPr>
          <a:lstStyle/>
          <a:p>
            <a:pPr eaLnBrk="0" latinLnBrk="0" hangingPunct="0"/>
            <a:r>
              <a:rPr lang="en-GB" dirty="0" smtClean="0"/>
              <a:t>Hedging Gains and Losses: Derivative Accounting and Debt and Effect on Income Statement</a:t>
            </a:r>
            <a:endParaRPr lang="en-GB" dirty="0"/>
          </a:p>
        </p:txBody>
      </p:sp>
      <p:sp>
        <p:nvSpPr>
          <p:cNvPr id="3" name="Content Placeholder 2"/>
          <p:cNvSpPr>
            <a:spLocks noGrp="1"/>
          </p:cNvSpPr>
          <p:nvPr>
            <p:ph idx="1"/>
          </p:nvPr>
        </p:nvSpPr>
        <p:spPr/>
        <p:txBody>
          <a:bodyPr>
            <a:normAutofit fontScale="77500" lnSpcReduction="20000"/>
          </a:bodyPr>
          <a:lstStyle/>
          <a:p>
            <a:pPr latinLnBrk="0" hangingPunct="0"/>
            <a:r>
              <a:rPr lang="en-US" dirty="0"/>
              <a:t>A company may issue fixed-rate debt and at the same time enter a derivative contract to synthetically create </a:t>
            </a:r>
            <a:r>
              <a:rPr lang="en-US" dirty="0" smtClean="0"/>
              <a:t>a variable-rate </a:t>
            </a:r>
            <a:r>
              <a:rPr lang="en-US" dirty="0"/>
              <a:t>debt instrument. If all necessary conditions are met, companies may elect to apply fair-value </a:t>
            </a:r>
            <a:r>
              <a:rPr lang="en-US" dirty="0" smtClean="0"/>
              <a:t>hedge accounting </a:t>
            </a:r>
            <a:r>
              <a:rPr lang="en-US" dirty="0"/>
              <a:t>to such an arrangement. </a:t>
            </a:r>
            <a:endParaRPr lang="en-US" dirty="0" smtClean="0"/>
          </a:p>
          <a:p>
            <a:pPr latinLnBrk="0" hangingPunct="0"/>
            <a:r>
              <a:rPr lang="en-US" dirty="0" smtClean="0"/>
              <a:t>The </a:t>
            </a:r>
            <a:r>
              <a:rPr lang="en-US" dirty="0"/>
              <a:t>effect of this accounting approach is that a company would report both </a:t>
            </a:r>
            <a:r>
              <a:rPr lang="en-US" dirty="0" smtClean="0"/>
              <a:t>the derivative </a:t>
            </a:r>
            <a:r>
              <a:rPr lang="en-US" dirty="0"/>
              <a:t>instrument and the </a:t>
            </a:r>
            <a:r>
              <a:rPr lang="en-US" dirty="0" smtClean="0"/>
              <a:t>debt </a:t>
            </a:r>
            <a:r>
              <a:rPr lang="en-US" dirty="0"/>
              <a:t>at fair value. Changes in the fair values of </a:t>
            </a:r>
            <a:r>
              <a:rPr lang="en-US" dirty="0" smtClean="0"/>
              <a:t>both items </a:t>
            </a:r>
            <a:r>
              <a:rPr lang="en-US" dirty="0"/>
              <a:t>from one reporting date to the </a:t>
            </a:r>
            <a:r>
              <a:rPr lang="en-US" dirty="0" smtClean="0"/>
              <a:t>next (change in derivative value and change in debt value) are </a:t>
            </a:r>
            <a:r>
              <a:rPr lang="en-US" dirty="0"/>
              <a:t>netted off against each other in the income statement.</a:t>
            </a:r>
          </a:p>
          <a:p>
            <a:pPr latinLnBrk="0" hangingPunct="0"/>
            <a:r>
              <a:rPr lang="en-US" dirty="0" smtClean="0"/>
              <a:t>When </a:t>
            </a:r>
            <a:r>
              <a:rPr lang="en-US" dirty="0"/>
              <a:t>a company applies fair-value hedge accounting to debt, </a:t>
            </a:r>
            <a:r>
              <a:rPr lang="en-US" dirty="0" smtClean="0"/>
              <a:t>adjust </a:t>
            </a:r>
            <a:r>
              <a:rPr lang="en-US" dirty="0"/>
              <a:t>the reported debt figure to reflect </a:t>
            </a:r>
            <a:r>
              <a:rPr lang="en-US" dirty="0" smtClean="0"/>
              <a:t>the amortized </a:t>
            </a:r>
            <a:r>
              <a:rPr lang="en-US" dirty="0"/>
              <a:t>cost method.</a:t>
            </a:r>
          </a:p>
          <a:p>
            <a:pPr latinLnBrk="0" hangingPunct="0"/>
            <a:r>
              <a:rPr lang="en-US" dirty="0" smtClean="0"/>
              <a:t>It </a:t>
            </a:r>
            <a:r>
              <a:rPr lang="en-US" dirty="0"/>
              <a:t>is not necessary to adjust interest expense in this case because the fair-value adjustments the company makes in </a:t>
            </a:r>
            <a:r>
              <a:rPr lang="en-US" dirty="0" smtClean="0"/>
              <a:t>the income </a:t>
            </a:r>
            <a:r>
              <a:rPr lang="en-US" dirty="0"/>
              <a:t>statement generally offset each other, and settlements under the derivative are reported as an interest </a:t>
            </a:r>
            <a:r>
              <a:rPr lang="en-US" dirty="0" smtClean="0"/>
              <a:t>expense.</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148</a:t>
            </a:fld>
            <a:endParaRPr lang="ko-KR" altLang="en-US" dirty="0"/>
          </a:p>
        </p:txBody>
      </p:sp>
    </p:spTree>
    <p:extLst>
      <p:ext uri="{BB962C8B-B14F-4D97-AF65-F5344CB8AC3E}">
        <p14:creationId xmlns:p14="http://schemas.microsoft.com/office/powerpoint/2010/main" val="13138503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 Sheet – Find Derivative Assets</a:t>
            </a:r>
            <a:endParaRPr lang="en-GB" dirty="0"/>
          </a:p>
        </p:txBody>
      </p:sp>
      <p:pic>
        <p:nvPicPr>
          <p:cNvPr id="5" name="Content Placeholder 4"/>
          <p:cNvPicPr>
            <a:picLocks noGrp="1" noChangeAspect="1"/>
          </p:cNvPicPr>
          <p:nvPr>
            <p:ph idx="1"/>
          </p:nvPr>
        </p:nvPicPr>
        <p:blipFill>
          <a:blip r:embed="rId2"/>
          <a:stretch>
            <a:fillRect/>
          </a:stretch>
        </p:blipFill>
        <p:spPr>
          <a:xfrm>
            <a:off x="1109662" y="1640681"/>
            <a:ext cx="6924675" cy="4362450"/>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149</a:t>
            </a:fld>
            <a:endParaRPr lang="ko-KR" altLang="en-US" dirty="0"/>
          </a:p>
        </p:txBody>
      </p:sp>
      <p:sp>
        <p:nvSpPr>
          <p:cNvPr id="6" name="TextBox 5"/>
          <p:cNvSpPr txBox="1"/>
          <p:nvPr/>
        </p:nvSpPr>
        <p:spPr>
          <a:xfrm>
            <a:off x="152400" y="1132849"/>
            <a:ext cx="1524000" cy="461665"/>
          </a:xfrm>
          <a:prstGeom prst="rect">
            <a:avLst/>
          </a:prstGeom>
          <a:solidFill>
            <a:srgbClr val="FFFF00"/>
          </a:solidFill>
        </p:spPr>
        <p:txBody>
          <a:bodyPr wrap="square" rtlCol="0">
            <a:spAutoFit/>
          </a:bodyPr>
          <a:lstStyle/>
          <a:p>
            <a:r>
              <a:rPr lang="en-GB" dirty="0" smtClean="0"/>
              <a:t>How to define cash in financial analysis</a:t>
            </a:r>
            <a:endParaRPr lang="en-GB" dirty="0"/>
          </a:p>
        </p:txBody>
      </p:sp>
      <p:sp>
        <p:nvSpPr>
          <p:cNvPr id="7" name="TextBox 6"/>
          <p:cNvSpPr txBox="1"/>
          <p:nvPr/>
        </p:nvSpPr>
        <p:spPr>
          <a:xfrm>
            <a:off x="152400" y="2590800"/>
            <a:ext cx="838200" cy="646331"/>
          </a:xfrm>
          <a:prstGeom prst="rect">
            <a:avLst/>
          </a:prstGeom>
          <a:solidFill>
            <a:srgbClr val="FFFF00"/>
          </a:solidFill>
        </p:spPr>
        <p:txBody>
          <a:bodyPr wrap="square" rtlCol="0">
            <a:spAutoFit/>
          </a:bodyPr>
          <a:lstStyle/>
          <a:p>
            <a:r>
              <a:rPr lang="en-GB" dirty="0" smtClean="0"/>
              <a:t>What are derivative assets</a:t>
            </a:r>
            <a:endParaRPr lang="en-GB" dirty="0"/>
          </a:p>
        </p:txBody>
      </p:sp>
      <p:sp>
        <p:nvSpPr>
          <p:cNvPr id="8" name="TextBox 7"/>
          <p:cNvSpPr txBox="1"/>
          <p:nvPr/>
        </p:nvSpPr>
        <p:spPr>
          <a:xfrm>
            <a:off x="152400" y="3581400"/>
            <a:ext cx="957262" cy="830997"/>
          </a:xfrm>
          <a:prstGeom prst="rect">
            <a:avLst/>
          </a:prstGeom>
          <a:solidFill>
            <a:srgbClr val="FFFF00"/>
          </a:solidFill>
        </p:spPr>
        <p:txBody>
          <a:bodyPr wrap="square" rtlCol="0">
            <a:spAutoFit/>
          </a:bodyPr>
          <a:lstStyle/>
          <a:p>
            <a:r>
              <a:rPr lang="en-GB" dirty="0" smtClean="0"/>
              <a:t>Why can deferred taxes be an asset</a:t>
            </a:r>
            <a:endParaRPr lang="en-GB" dirty="0"/>
          </a:p>
        </p:txBody>
      </p:sp>
      <p:sp>
        <p:nvSpPr>
          <p:cNvPr id="9" name="TextBox 8"/>
          <p:cNvSpPr txBox="1"/>
          <p:nvPr/>
        </p:nvSpPr>
        <p:spPr>
          <a:xfrm>
            <a:off x="7864102" y="2590800"/>
            <a:ext cx="1051298" cy="830997"/>
          </a:xfrm>
          <a:prstGeom prst="rect">
            <a:avLst/>
          </a:prstGeom>
          <a:solidFill>
            <a:srgbClr val="FFFF00"/>
          </a:solidFill>
        </p:spPr>
        <p:txBody>
          <a:bodyPr wrap="square" rtlCol="0">
            <a:spAutoFit/>
          </a:bodyPr>
          <a:lstStyle/>
          <a:p>
            <a:r>
              <a:rPr lang="en-GB" dirty="0" smtClean="0"/>
              <a:t>What does it mean that use full cost accounting</a:t>
            </a:r>
            <a:endParaRPr lang="en-GB" dirty="0"/>
          </a:p>
        </p:txBody>
      </p:sp>
      <p:sp>
        <p:nvSpPr>
          <p:cNvPr id="10" name="TextBox 9"/>
          <p:cNvSpPr txBox="1"/>
          <p:nvPr/>
        </p:nvSpPr>
        <p:spPr>
          <a:xfrm>
            <a:off x="8034336" y="4412397"/>
            <a:ext cx="881063" cy="1226403"/>
          </a:xfrm>
          <a:prstGeom prst="rect">
            <a:avLst/>
          </a:prstGeom>
          <a:solidFill>
            <a:srgbClr val="FFFF00"/>
          </a:solidFill>
        </p:spPr>
        <p:txBody>
          <a:bodyPr wrap="square" rtlCol="0">
            <a:spAutoFit/>
          </a:bodyPr>
          <a:lstStyle/>
          <a:p>
            <a:r>
              <a:rPr lang="en-GB" dirty="0" smtClean="0"/>
              <a:t>How should property held for sale be treated</a:t>
            </a:r>
            <a:endParaRPr lang="en-GB" dirty="0"/>
          </a:p>
        </p:txBody>
      </p:sp>
    </p:spTree>
    <p:extLst>
      <p:ext uri="{BB962C8B-B14F-4D97-AF65-F5344CB8AC3E}">
        <p14:creationId xmlns:p14="http://schemas.microsoft.com/office/powerpoint/2010/main" val="61789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 Sheet</a:t>
            </a:r>
            <a:endParaRPr lang="en-GB" dirty="0"/>
          </a:p>
        </p:txBody>
      </p:sp>
      <p:pic>
        <p:nvPicPr>
          <p:cNvPr id="5" name="Content Placeholder 4"/>
          <p:cNvPicPr>
            <a:picLocks noGrp="1" noChangeAspect="1"/>
          </p:cNvPicPr>
          <p:nvPr>
            <p:ph idx="1"/>
          </p:nvPr>
        </p:nvPicPr>
        <p:blipFill>
          <a:blip r:embed="rId2"/>
          <a:stretch>
            <a:fillRect/>
          </a:stretch>
        </p:blipFill>
        <p:spPr>
          <a:xfrm>
            <a:off x="1109662" y="1640681"/>
            <a:ext cx="6924675" cy="4362450"/>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a:t>
            </a:fld>
            <a:endParaRPr lang="ko-KR" altLang="en-US" dirty="0"/>
          </a:p>
        </p:txBody>
      </p:sp>
      <p:sp>
        <p:nvSpPr>
          <p:cNvPr id="6" name="TextBox 5"/>
          <p:cNvSpPr txBox="1"/>
          <p:nvPr/>
        </p:nvSpPr>
        <p:spPr>
          <a:xfrm>
            <a:off x="152400" y="1132849"/>
            <a:ext cx="1524000" cy="461665"/>
          </a:xfrm>
          <a:prstGeom prst="rect">
            <a:avLst/>
          </a:prstGeom>
          <a:solidFill>
            <a:srgbClr val="FFFF00"/>
          </a:solidFill>
        </p:spPr>
        <p:txBody>
          <a:bodyPr wrap="square" rtlCol="0">
            <a:spAutoFit/>
          </a:bodyPr>
          <a:lstStyle/>
          <a:p>
            <a:r>
              <a:rPr lang="en-GB" dirty="0" smtClean="0"/>
              <a:t>How to define cash in financial analysis</a:t>
            </a:r>
            <a:endParaRPr lang="en-GB" dirty="0"/>
          </a:p>
        </p:txBody>
      </p:sp>
      <p:sp>
        <p:nvSpPr>
          <p:cNvPr id="7" name="TextBox 6"/>
          <p:cNvSpPr txBox="1"/>
          <p:nvPr/>
        </p:nvSpPr>
        <p:spPr>
          <a:xfrm>
            <a:off x="152400" y="2590800"/>
            <a:ext cx="838200" cy="646331"/>
          </a:xfrm>
          <a:prstGeom prst="rect">
            <a:avLst/>
          </a:prstGeom>
          <a:solidFill>
            <a:srgbClr val="FFFF00"/>
          </a:solidFill>
        </p:spPr>
        <p:txBody>
          <a:bodyPr wrap="square" rtlCol="0">
            <a:spAutoFit/>
          </a:bodyPr>
          <a:lstStyle/>
          <a:p>
            <a:r>
              <a:rPr lang="en-GB" dirty="0" smtClean="0"/>
              <a:t>What are derivative assets</a:t>
            </a:r>
            <a:endParaRPr lang="en-GB" dirty="0"/>
          </a:p>
        </p:txBody>
      </p:sp>
      <p:sp>
        <p:nvSpPr>
          <p:cNvPr id="8" name="TextBox 7"/>
          <p:cNvSpPr txBox="1"/>
          <p:nvPr/>
        </p:nvSpPr>
        <p:spPr>
          <a:xfrm>
            <a:off x="152400" y="3581400"/>
            <a:ext cx="957262" cy="830997"/>
          </a:xfrm>
          <a:prstGeom prst="rect">
            <a:avLst/>
          </a:prstGeom>
          <a:solidFill>
            <a:srgbClr val="FFFF00"/>
          </a:solidFill>
        </p:spPr>
        <p:txBody>
          <a:bodyPr wrap="square" rtlCol="0">
            <a:spAutoFit/>
          </a:bodyPr>
          <a:lstStyle/>
          <a:p>
            <a:r>
              <a:rPr lang="en-GB" dirty="0" smtClean="0"/>
              <a:t>Why can deferred taxes be an asset</a:t>
            </a:r>
            <a:endParaRPr lang="en-GB" dirty="0"/>
          </a:p>
        </p:txBody>
      </p:sp>
      <p:sp>
        <p:nvSpPr>
          <p:cNvPr id="9" name="TextBox 8"/>
          <p:cNvSpPr txBox="1"/>
          <p:nvPr/>
        </p:nvSpPr>
        <p:spPr>
          <a:xfrm>
            <a:off x="7864102" y="2590800"/>
            <a:ext cx="1051298" cy="830997"/>
          </a:xfrm>
          <a:prstGeom prst="rect">
            <a:avLst/>
          </a:prstGeom>
          <a:solidFill>
            <a:srgbClr val="FFFF00"/>
          </a:solidFill>
        </p:spPr>
        <p:txBody>
          <a:bodyPr wrap="square" rtlCol="0">
            <a:spAutoFit/>
          </a:bodyPr>
          <a:lstStyle/>
          <a:p>
            <a:r>
              <a:rPr lang="en-GB" dirty="0" smtClean="0"/>
              <a:t>What does it mean that use full cost accounting</a:t>
            </a:r>
            <a:endParaRPr lang="en-GB" dirty="0"/>
          </a:p>
        </p:txBody>
      </p:sp>
      <p:sp>
        <p:nvSpPr>
          <p:cNvPr id="10" name="TextBox 9"/>
          <p:cNvSpPr txBox="1"/>
          <p:nvPr/>
        </p:nvSpPr>
        <p:spPr>
          <a:xfrm>
            <a:off x="8034336" y="4412397"/>
            <a:ext cx="881063" cy="1226403"/>
          </a:xfrm>
          <a:prstGeom prst="rect">
            <a:avLst/>
          </a:prstGeom>
          <a:solidFill>
            <a:srgbClr val="FFFF00"/>
          </a:solidFill>
        </p:spPr>
        <p:txBody>
          <a:bodyPr wrap="square" rtlCol="0">
            <a:spAutoFit/>
          </a:bodyPr>
          <a:lstStyle/>
          <a:p>
            <a:r>
              <a:rPr lang="en-GB" dirty="0" smtClean="0"/>
              <a:t>How should property held for sale be treated</a:t>
            </a:r>
            <a:endParaRPr lang="en-GB" dirty="0"/>
          </a:p>
        </p:txBody>
      </p:sp>
    </p:spTree>
    <p:extLst>
      <p:ext uri="{BB962C8B-B14F-4D97-AF65-F5344CB8AC3E}">
        <p14:creationId xmlns:p14="http://schemas.microsoft.com/office/powerpoint/2010/main" val="41570170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Balance Sheet – Derivative Liabilities and AOCI</a:t>
            </a:r>
            <a:endParaRPr lang="en-GB" dirty="0"/>
          </a:p>
        </p:txBody>
      </p:sp>
      <p:pic>
        <p:nvPicPr>
          <p:cNvPr id="5" name="Content Placeholder 4"/>
          <p:cNvPicPr>
            <a:picLocks noGrp="1" noChangeAspect="1"/>
          </p:cNvPicPr>
          <p:nvPr>
            <p:ph idx="1"/>
          </p:nvPr>
        </p:nvPicPr>
        <p:blipFill>
          <a:blip r:embed="rId2"/>
          <a:stretch>
            <a:fillRect/>
          </a:stretch>
        </p:blipFill>
        <p:spPr>
          <a:xfrm>
            <a:off x="1500869" y="1357313"/>
            <a:ext cx="6142262"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150</a:t>
            </a:fld>
            <a:endParaRPr lang="ko-KR" altLang="en-US" dirty="0"/>
          </a:p>
        </p:txBody>
      </p:sp>
      <p:sp>
        <p:nvSpPr>
          <p:cNvPr id="6" name="TextBox 5"/>
          <p:cNvSpPr txBox="1"/>
          <p:nvPr/>
        </p:nvSpPr>
        <p:spPr>
          <a:xfrm>
            <a:off x="304800" y="2362200"/>
            <a:ext cx="1066800" cy="830997"/>
          </a:xfrm>
          <a:prstGeom prst="rect">
            <a:avLst/>
          </a:prstGeom>
          <a:solidFill>
            <a:srgbClr val="FFFF00"/>
          </a:solidFill>
        </p:spPr>
        <p:txBody>
          <a:bodyPr wrap="square" rtlCol="0">
            <a:spAutoFit/>
          </a:bodyPr>
          <a:lstStyle/>
          <a:p>
            <a:r>
              <a:rPr lang="en-GB" dirty="0" smtClean="0"/>
              <a:t>How do Liabilities instead of assets arise</a:t>
            </a:r>
            <a:endParaRPr lang="en-GB" dirty="0"/>
          </a:p>
        </p:txBody>
      </p:sp>
      <p:sp>
        <p:nvSpPr>
          <p:cNvPr id="7" name="TextBox 6"/>
          <p:cNvSpPr txBox="1"/>
          <p:nvPr/>
        </p:nvSpPr>
        <p:spPr>
          <a:xfrm>
            <a:off x="7772400" y="3193197"/>
            <a:ext cx="1066800" cy="1569660"/>
          </a:xfrm>
          <a:prstGeom prst="rect">
            <a:avLst/>
          </a:prstGeom>
          <a:solidFill>
            <a:srgbClr val="FFFF00"/>
          </a:solidFill>
        </p:spPr>
        <p:txBody>
          <a:bodyPr wrap="square" rtlCol="0">
            <a:spAutoFit/>
          </a:bodyPr>
          <a:lstStyle/>
          <a:p>
            <a:r>
              <a:rPr lang="en-GB" dirty="0" smtClean="0"/>
              <a:t>What are asset retirement obligations and should they be treated as debt</a:t>
            </a:r>
            <a:endParaRPr lang="en-GB" dirty="0"/>
          </a:p>
        </p:txBody>
      </p:sp>
      <p:sp>
        <p:nvSpPr>
          <p:cNvPr id="8" name="TextBox 7"/>
          <p:cNvSpPr txBox="1"/>
          <p:nvPr/>
        </p:nvSpPr>
        <p:spPr>
          <a:xfrm>
            <a:off x="152400" y="4876800"/>
            <a:ext cx="1348469" cy="1015663"/>
          </a:xfrm>
          <a:prstGeom prst="rect">
            <a:avLst/>
          </a:prstGeom>
          <a:solidFill>
            <a:srgbClr val="FFFF00"/>
          </a:solidFill>
        </p:spPr>
        <p:txBody>
          <a:bodyPr wrap="square" rtlCol="0">
            <a:spAutoFit/>
          </a:bodyPr>
          <a:lstStyle/>
          <a:p>
            <a:r>
              <a:rPr lang="en-GB" dirty="0" smtClean="0"/>
              <a:t>What is Accumulated Other Comprehensive Income</a:t>
            </a:r>
            <a:endParaRPr lang="en-GB" dirty="0"/>
          </a:p>
        </p:txBody>
      </p:sp>
    </p:spTree>
    <p:extLst>
      <p:ext uri="{BB962C8B-B14F-4D97-AF65-F5344CB8AC3E}">
        <p14:creationId xmlns:p14="http://schemas.microsoft.com/office/powerpoint/2010/main" val="275257279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Comprehensive Income</a:t>
            </a:r>
            <a:endParaRPr lang="en-US" dirty="0"/>
          </a:p>
        </p:txBody>
      </p:sp>
      <p:sp>
        <p:nvSpPr>
          <p:cNvPr id="3" name="Content Placeholder 2"/>
          <p:cNvSpPr>
            <a:spLocks noGrp="1"/>
          </p:cNvSpPr>
          <p:nvPr>
            <p:ph idx="1"/>
          </p:nvPr>
        </p:nvSpPr>
        <p:spPr/>
        <p:txBody>
          <a:bodyPr/>
          <a:lstStyle/>
          <a:p>
            <a:r>
              <a:rPr lang="en-US" dirty="0" smtClean="0"/>
              <a:t>What does the ACOI Really Mean</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151</a:t>
            </a:fld>
            <a:endParaRPr lang="ko-KR" altLang="en-US" dirty="0"/>
          </a:p>
        </p:txBody>
      </p:sp>
      <p:pic>
        <p:nvPicPr>
          <p:cNvPr id="6" name="Picture 5"/>
          <p:cNvPicPr>
            <a:picLocks noChangeAspect="1"/>
          </p:cNvPicPr>
          <p:nvPr/>
        </p:nvPicPr>
        <p:blipFill>
          <a:blip r:embed="rId2"/>
          <a:stretch>
            <a:fillRect/>
          </a:stretch>
        </p:blipFill>
        <p:spPr>
          <a:xfrm>
            <a:off x="2286000" y="1905000"/>
            <a:ext cx="4895850" cy="4181475"/>
          </a:xfrm>
          <a:prstGeom prst="rect">
            <a:avLst/>
          </a:prstGeom>
        </p:spPr>
      </p:pic>
    </p:spTree>
    <p:extLst>
      <p:ext uri="{BB962C8B-B14F-4D97-AF65-F5344CB8AC3E}">
        <p14:creationId xmlns:p14="http://schemas.microsoft.com/office/powerpoint/2010/main" val="96325979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Accumulated Other Comprehensive Income - Chesapeake</a:t>
            </a:r>
            <a:endParaRPr lang="en-US" dirty="0"/>
          </a:p>
        </p:txBody>
      </p:sp>
      <p:sp>
        <p:nvSpPr>
          <p:cNvPr id="3" name="Content Placeholder 2"/>
          <p:cNvSpPr>
            <a:spLocks noGrp="1"/>
          </p:cNvSpPr>
          <p:nvPr>
            <p:ph idx="1"/>
          </p:nvPr>
        </p:nvSpPr>
        <p:spPr/>
        <p:txBody>
          <a:bodyPr/>
          <a:lstStyle/>
          <a:p>
            <a:r>
              <a:rPr lang="en-US" dirty="0" smtClean="0"/>
              <a:t>What income was used on the cash flow statement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152</a:t>
            </a:fld>
            <a:endParaRPr lang="ko-KR" altLang="en-US" dirty="0"/>
          </a:p>
        </p:txBody>
      </p:sp>
      <p:pic>
        <p:nvPicPr>
          <p:cNvPr id="5" name="Picture 4"/>
          <p:cNvPicPr>
            <a:picLocks noChangeAspect="1"/>
          </p:cNvPicPr>
          <p:nvPr/>
        </p:nvPicPr>
        <p:blipFill>
          <a:blip r:embed="rId2"/>
          <a:stretch>
            <a:fillRect/>
          </a:stretch>
        </p:blipFill>
        <p:spPr>
          <a:xfrm>
            <a:off x="909638" y="2362200"/>
            <a:ext cx="7324725" cy="3457575"/>
          </a:xfrm>
          <a:prstGeom prst="rect">
            <a:avLst/>
          </a:prstGeom>
        </p:spPr>
      </p:pic>
    </p:spTree>
    <p:extLst>
      <p:ext uri="{BB962C8B-B14F-4D97-AF65-F5344CB8AC3E}">
        <p14:creationId xmlns:p14="http://schemas.microsoft.com/office/powerpoint/2010/main" val="3244739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Accumulated Other Comprehensive Income - Chesapeake</a:t>
            </a:r>
            <a:endParaRPr lang="en-US" dirty="0"/>
          </a:p>
        </p:txBody>
      </p:sp>
      <p:sp>
        <p:nvSpPr>
          <p:cNvPr id="3" name="Content Placeholder 2"/>
          <p:cNvSpPr>
            <a:spLocks noGrp="1"/>
          </p:cNvSpPr>
          <p:nvPr>
            <p:ph idx="1"/>
          </p:nvPr>
        </p:nvSpPr>
        <p:spPr/>
        <p:txBody>
          <a:bodyPr/>
          <a:lstStyle/>
          <a:p>
            <a:pPr latinLnBrk="0" hangingPunct="0"/>
            <a:r>
              <a:rPr lang="en-US" dirty="0" smtClean="0"/>
              <a:t>Note that the Net Income starting point does not include the Other Comprehensive Income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153</a:t>
            </a:fld>
            <a:endParaRPr lang="ko-KR" altLang="en-US" dirty="0"/>
          </a:p>
        </p:txBody>
      </p:sp>
      <p:pic>
        <p:nvPicPr>
          <p:cNvPr id="6" name="Picture 5"/>
          <p:cNvPicPr>
            <a:picLocks noChangeAspect="1"/>
          </p:cNvPicPr>
          <p:nvPr/>
        </p:nvPicPr>
        <p:blipFill>
          <a:blip r:embed="rId2"/>
          <a:stretch>
            <a:fillRect/>
          </a:stretch>
        </p:blipFill>
        <p:spPr>
          <a:xfrm>
            <a:off x="1402557" y="2286000"/>
            <a:ext cx="6338887" cy="3398997"/>
          </a:xfrm>
          <a:prstGeom prst="rect">
            <a:avLst/>
          </a:prstGeom>
        </p:spPr>
      </p:pic>
    </p:spTree>
    <p:extLst>
      <p:ext uri="{BB962C8B-B14F-4D97-AF65-F5344CB8AC3E}">
        <p14:creationId xmlns:p14="http://schemas.microsoft.com/office/powerpoint/2010/main" val="36442231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Derivative Instruments</a:t>
            </a:r>
            <a:endParaRPr lang="en-GB" dirty="0"/>
          </a:p>
        </p:txBody>
      </p:sp>
      <p:sp>
        <p:nvSpPr>
          <p:cNvPr id="3" name="Content Placeholder 2"/>
          <p:cNvSpPr>
            <a:spLocks noGrp="1"/>
          </p:cNvSpPr>
          <p:nvPr>
            <p:ph idx="1"/>
          </p:nvPr>
        </p:nvSpPr>
        <p:spPr/>
        <p:txBody>
          <a:bodyPr/>
          <a:lstStyle/>
          <a:p>
            <a:pPr latinLnBrk="0" hangingPunct="0"/>
            <a:r>
              <a:rPr lang="en-GB" dirty="0" smtClean="0"/>
              <a:t>Why was value positive in 2014 and negative in 2013</a:t>
            </a:r>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154</a:t>
            </a:fld>
            <a:endParaRPr lang="ko-KR" altLang="en-US" dirty="0"/>
          </a:p>
        </p:txBody>
      </p:sp>
      <p:pic>
        <p:nvPicPr>
          <p:cNvPr id="5" name="Picture 4"/>
          <p:cNvPicPr>
            <a:picLocks noChangeAspect="1"/>
          </p:cNvPicPr>
          <p:nvPr/>
        </p:nvPicPr>
        <p:blipFill>
          <a:blip r:embed="rId2"/>
          <a:stretch>
            <a:fillRect/>
          </a:stretch>
        </p:blipFill>
        <p:spPr>
          <a:xfrm>
            <a:off x="1171576" y="2590800"/>
            <a:ext cx="6800850" cy="3181350"/>
          </a:xfrm>
          <a:prstGeom prst="rect">
            <a:avLst/>
          </a:prstGeom>
        </p:spPr>
      </p:pic>
    </p:spTree>
    <p:extLst>
      <p:ext uri="{BB962C8B-B14F-4D97-AF65-F5344CB8AC3E}">
        <p14:creationId xmlns:p14="http://schemas.microsoft.com/office/powerpoint/2010/main" val="94234275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 other than Swaps on Balance Sheet</a:t>
            </a:r>
            <a:endParaRPr lang="en-US" dirty="0"/>
          </a:p>
        </p:txBody>
      </p:sp>
      <p:pic>
        <p:nvPicPr>
          <p:cNvPr id="5" name="Content Placeholder 4"/>
          <p:cNvPicPr>
            <a:picLocks noGrp="1" noChangeAspect="1"/>
          </p:cNvPicPr>
          <p:nvPr>
            <p:ph idx="1"/>
          </p:nvPr>
        </p:nvPicPr>
        <p:blipFill>
          <a:blip r:embed="rId2"/>
          <a:stretch>
            <a:fillRect/>
          </a:stretch>
        </p:blipFill>
        <p:spPr>
          <a:xfrm>
            <a:off x="428597" y="1752600"/>
            <a:ext cx="8090986" cy="3621881"/>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155</a:t>
            </a:fld>
            <a:endParaRPr lang="ko-KR" altLang="en-US" dirty="0"/>
          </a:p>
        </p:txBody>
      </p:sp>
    </p:spTree>
    <p:extLst>
      <p:ext uri="{BB962C8B-B14F-4D97-AF65-F5344CB8AC3E}">
        <p14:creationId xmlns:p14="http://schemas.microsoft.com/office/powerpoint/2010/main" val="277625436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 on the Balance Sheet</a:t>
            </a:r>
            <a:endParaRPr lang="en-US" dirty="0"/>
          </a:p>
        </p:txBody>
      </p:sp>
      <p:pic>
        <p:nvPicPr>
          <p:cNvPr id="5" name="Content Placeholder 4"/>
          <p:cNvPicPr>
            <a:picLocks noGrp="1" noChangeAspect="1"/>
          </p:cNvPicPr>
          <p:nvPr>
            <p:ph idx="1"/>
          </p:nvPr>
        </p:nvPicPr>
        <p:blipFill>
          <a:blip r:embed="rId2"/>
          <a:stretch>
            <a:fillRect/>
          </a:stretch>
        </p:blipFill>
        <p:spPr>
          <a:xfrm>
            <a:off x="957262" y="1893094"/>
            <a:ext cx="7229475" cy="3857625"/>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156</a:t>
            </a:fld>
            <a:endParaRPr lang="ko-KR" altLang="en-US" dirty="0"/>
          </a:p>
        </p:txBody>
      </p:sp>
    </p:spTree>
    <p:extLst>
      <p:ext uri="{BB962C8B-B14F-4D97-AF65-F5344CB8AC3E}">
        <p14:creationId xmlns:p14="http://schemas.microsoft.com/office/powerpoint/2010/main" val="274175770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Gains and Losses in Revenues</a:t>
            </a:r>
            <a:endParaRPr lang="en-US" dirty="0"/>
          </a:p>
        </p:txBody>
      </p:sp>
      <p:sp>
        <p:nvSpPr>
          <p:cNvPr id="3" name="Content Placeholder 2"/>
          <p:cNvSpPr>
            <a:spLocks noGrp="1"/>
          </p:cNvSpPr>
          <p:nvPr>
            <p:ph idx="1"/>
          </p:nvPr>
        </p:nvSpPr>
        <p:spPr/>
        <p:txBody>
          <a:bodyPr/>
          <a:lstStyle/>
          <a:p>
            <a:r>
              <a:rPr lang="en-US" dirty="0" smtClean="0"/>
              <a:t>Gains on hedges came from declining oil prices</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157</a:t>
            </a:fld>
            <a:endParaRPr lang="ko-KR" altLang="en-US" dirty="0"/>
          </a:p>
        </p:txBody>
      </p:sp>
      <p:pic>
        <p:nvPicPr>
          <p:cNvPr id="6" name="Picture 5"/>
          <p:cNvPicPr>
            <a:picLocks noChangeAspect="1"/>
          </p:cNvPicPr>
          <p:nvPr/>
        </p:nvPicPr>
        <p:blipFill>
          <a:blip r:embed="rId2"/>
          <a:stretch>
            <a:fillRect/>
          </a:stretch>
        </p:blipFill>
        <p:spPr>
          <a:xfrm>
            <a:off x="304800" y="2743200"/>
            <a:ext cx="8273845" cy="1676400"/>
          </a:xfrm>
          <a:prstGeom prst="rect">
            <a:avLst/>
          </a:prstGeom>
        </p:spPr>
      </p:pic>
    </p:spTree>
    <p:extLst>
      <p:ext uri="{BB962C8B-B14F-4D97-AF65-F5344CB8AC3E}">
        <p14:creationId xmlns:p14="http://schemas.microsoft.com/office/powerpoint/2010/main" val="6900948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Gains and Losses in Revenues</a:t>
            </a:r>
            <a:endParaRPr lang="en-US" dirty="0"/>
          </a:p>
        </p:txBody>
      </p:sp>
      <p:sp>
        <p:nvSpPr>
          <p:cNvPr id="3" name="Content Placeholder 2"/>
          <p:cNvSpPr>
            <a:spLocks noGrp="1"/>
          </p:cNvSpPr>
          <p:nvPr>
            <p:ph idx="1"/>
          </p:nvPr>
        </p:nvSpPr>
        <p:spPr/>
        <p:txBody>
          <a:bodyPr/>
          <a:lstStyle/>
          <a:p>
            <a:pPr latinLnBrk="0" hangingPunct="0"/>
            <a:r>
              <a:rPr lang="en-US" dirty="0" smtClean="0"/>
              <a:t>How much of revenue came from gain on derivatives – should this be in EBITDA</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158</a:t>
            </a:fld>
            <a:endParaRPr lang="ko-KR" altLang="en-US" dirty="0"/>
          </a:p>
        </p:txBody>
      </p:sp>
      <p:pic>
        <p:nvPicPr>
          <p:cNvPr id="6" name="Picture 5"/>
          <p:cNvPicPr>
            <a:picLocks noChangeAspect="1"/>
          </p:cNvPicPr>
          <p:nvPr/>
        </p:nvPicPr>
        <p:blipFill>
          <a:blip r:embed="rId2"/>
          <a:stretch>
            <a:fillRect/>
          </a:stretch>
        </p:blipFill>
        <p:spPr>
          <a:xfrm>
            <a:off x="304800" y="2743200"/>
            <a:ext cx="8273845" cy="1676400"/>
          </a:xfrm>
          <a:prstGeom prst="rect">
            <a:avLst/>
          </a:prstGeom>
        </p:spPr>
      </p:pic>
    </p:spTree>
    <p:extLst>
      <p:ext uri="{BB962C8B-B14F-4D97-AF65-F5344CB8AC3E}">
        <p14:creationId xmlns:p14="http://schemas.microsoft.com/office/powerpoint/2010/main" val="37925386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Oil Price Contract</a:t>
            </a:r>
            <a:endParaRPr lang="en-US" dirty="0"/>
          </a:p>
        </p:txBody>
      </p:sp>
      <p:sp>
        <p:nvSpPr>
          <p:cNvPr id="3" name="Content Placeholder 2"/>
          <p:cNvSpPr>
            <a:spLocks noGrp="1"/>
          </p:cNvSpPr>
          <p:nvPr>
            <p:ph idx="1"/>
          </p:nvPr>
        </p:nvSpPr>
        <p:spPr/>
        <p:txBody>
          <a:bodyPr/>
          <a:lstStyle/>
          <a:p>
            <a:r>
              <a:rPr lang="en-US" dirty="0" smtClean="0"/>
              <a:t>Oil Contract with Mark to Market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159</a:t>
            </a:fld>
            <a:endParaRPr lang="ko-KR" altLang="en-US" dirty="0"/>
          </a:p>
        </p:txBody>
      </p:sp>
      <p:pic>
        <p:nvPicPr>
          <p:cNvPr id="6" name="Picture 5"/>
          <p:cNvPicPr>
            <a:picLocks noChangeAspect="1"/>
          </p:cNvPicPr>
          <p:nvPr/>
        </p:nvPicPr>
        <p:blipFill>
          <a:blip r:embed="rId2"/>
          <a:stretch>
            <a:fillRect/>
          </a:stretch>
        </p:blipFill>
        <p:spPr>
          <a:xfrm>
            <a:off x="177527" y="2560547"/>
            <a:ext cx="8537878" cy="2649422"/>
          </a:xfrm>
          <a:prstGeom prst="rect">
            <a:avLst/>
          </a:prstGeom>
        </p:spPr>
      </p:pic>
    </p:spTree>
    <p:extLst>
      <p:ext uri="{BB962C8B-B14F-4D97-AF65-F5344CB8AC3E}">
        <p14:creationId xmlns:p14="http://schemas.microsoft.com/office/powerpoint/2010/main" val="88830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 Sheet - Continued</a:t>
            </a:r>
            <a:endParaRPr lang="en-GB" dirty="0"/>
          </a:p>
        </p:txBody>
      </p:sp>
      <p:pic>
        <p:nvPicPr>
          <p:cNvPr id="5" name="Content Placeholder 4"/>
          <p:cNvPicPr>
            <a:picLocks noGrp="1" noChangeAspect="1"/>
          </p:cNvPicPr>
          <p:nvPr>
            <p:ph idx="1"/>
          </p:nvPr>
        </p:nvPicPr>
        <p:blipFill>
          <a:blip r:embed="rId2"/>
          <a:stretch>
            <a:fillRect/>
          </a:stretch>
        </p:blipFill>
        <p:spPr>
          <a:xfrm>
            <a:off x="1500869" y="1357313"/>
            <a:ext cx="6142262"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a:t>
            </a:fld>
            <a:endParaRPr lang="ko-KR" altLang="en-US" dirty="0"/>
          </a:p>
        </p:txBody>
      </p:sp>
      <p:sp>
        <p:nvSpPr>
          <p:cNvPr id="6" name="TextBox 5"/>
          <p:cNvSpPr txBox="1"/>
          <p:nvPr/>
        </p:nvSpPr>
        <p:spPr>
          <a:xfrm>
            <a:off x="304800" y="2362200"/>
            <a:ext cx="1066800" cy="830997"/>
          </a:xfrm>
          <a:prstGeom prst="rect">
            <a:avLst/>
          </a:prstGeom>
          <a:solidFill>
            <a:srgbClr val="FFFF00"/>
          </a:solidFill>
        </p:spPr>
        <p:txBody>
          <a:bodyPr wrap="square" rtlCol="0">
            <a:spAutoFit/>
          </a:bodyPr>
          <a:lstStyle/>
          <a:p>
            <a:r>
              <a:rPr lang="en-GB" dirty="0" smtClean="0"/>
              <a:t>How do Liabilities instead of assets arise</a:t>
            </a:r>
            <a:endParaRPr lang="en-GB" dirty="0"/>
          </a:p>
        </p:txBody>
      </p:sp>
      <p:sp>
        <p:nvSpPr>
          <p:cNvPr id="7" name="TextBox 6"/>
          <p:cNvSpPr txBox="1"/>
          <p:nvPr/>
        </p:nvSpPr>
        <p:spPr>
          <a:xfrm>
            <a:off x="7772400" y="3193197"/>
            <a:ext cx="1066800" cy="1569660"/>
          </a:xfrm>
          <a:prstGeom prst="rect">
            <a:avLst/>
          </a:prstGeom>
          <a:solidFill>
            <a:srgbClr val="FFFF00"/>
          </a:solidFill>
        </p:spPr>
        <p:txBody>
          <a:bodyPr wrap="square" rtlCol="0">
            <a:spAutoFit/>
          </a:bodyPr>
          <a:lstStyle/>
          <a:p>
            <a:r>
              <a:rPr lang="en-GB" dirty="0" smtClean="0"/>
              <a:t>What are asset retirement obligations and should they be treated as debt</a:t>
            </a:r>
            <a:endParaRPr lang="en-GB" dirty="0"/>
          </a:p>
        </p:txBody>
      </p:sp>
      <p:sp>
        <p:nvSpPr>
          <p:cNvPr id="8" name="TextBox 7"/>
          <p:cNvSpPr txBox="1"/>
          <p:nvPr/>
        </p:nvSpPr>
        <p:spPr>
          <a:xfrm>
            <a:off x="152400" y="4876800"/>
            <a:ext cx="1348469" cy="1015663"/>
          </a:xfrm>
          <a:prstGeom prst="rect">
            <a:avLst/>
          </a:prstGeom>
          <a:solidFill>
            <a:srgbClr val="FFFF00"/>
          </a:solidFill>
        </p:spPr>
        <p:txBody>
          <a:bodyPr wrap="square" rtlCol="0">
            <a:spAutoFit/>
          </a:bodyPr>
          <a:lstStyle/>
          <a:p>
            <a:r>
              <a:rPr lang="en-GB" dirty="0" smtClean="0"/>
              <a:t>What is Accumulated Other Comprehensive Income</a:t>
            </a:r>
            <a:endParaRPr lang="en-GB" dirty="0"/>
          </a:p>
        </p:txBody>
      </p:sp>
    </p:spTree>
    <p:extLst>
      <p:ext uri="{BB962C8B-B14F-4D97-AF65-F5344CB8AC3E}">
        <p14:creationId xmlns:p14="http://schemas.microsoft.com/office/powerpoint/2010/main" val="401950748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Valuation - Simple Case</a:t>
            </a:r>
            <a:endParaRPr lang="en-US" dirty="0"/>
          </a:p>
        </p:txBody>
      </p:sp>
      <p:sp>
        <p:nvSpPr>
          <p:cNvPr id="3" name="Content Placeholder 2"/>
          <p:cNvSpPr>
            <a:spLocks noGrp="1"/>
          </p:cNvSpPr>
          <p:nvPr>
            <p:ph idx="1"/>
          </p:nvPr>
        </p:nvSpPr>
        <p:spPr/>
        <p:txBody>
          <a:bodyPr/>
          <a:lstStyle/>
          <a:p>
            <a:r>
              <a:rPr lang="en-US" dirty="0" smtClean="0"/>
              <a:t>Financial securities are valued at the balance sheet</a:t>
            </a:r>
          </a:p>
          <a:p>
            <a:r>
              <a:rPr lang="en-US" dirty="0" smtClean="0"/>
              <a:t>Measured in currency of the balance sheet</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160</a:t>
            </a:fld>
            <a:endParaRPr lang="ko-KR" altLang="en-US" dirty="0"/>
          </a:p>
        </p:txBody>
      </p:sp>
      <p:pic>
        <p:nvPicPr>
          <p:cNvPr id="5" name="Picture 4"/>
          <p:cNvPicPr>
            <a:picLocks noChangeAspect="1"/>
          </p:cNvPicPr>
          <p:nvPr/>
        </p:nvPicPr>
        <p:blipFill>
          <a:blip r:embed="rId2"/>
          <a:stretch>
            <a:fillRect/>
          </a:stretch>
        </p:blipFill>
        <p:spPr>
          <a:xfrm>
            <a:off x="1524000" y="2590800"/>
            <a:ext cx="5695950" cy="3604723"/>
          </a:xfrm>
          <a:prstGeom prst="rect">
            <a:avLst/>
          </a:prstGeom>
        </p:spPr>
      </p:pic>
    </p:spTree>
    <p:extLst>
      <p:ext uri="{BB962C8B-B14F-4D97-AF65-F5344CB8AC3E}">
        <p14:creationId xmlns:p14="http://schemas.microsoft.com/office/powerpoint/2010/main" val="271037123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Translation</a:t>
            </a:r>
            <a:endParaRPr lang="en-US" dirty="0"/>
          </a:p>
        </p:txBody>
      </p:sp>
      <p:sp>
        <p:nvSpPr>
          <p:cNvPr id="3" name="Content Placeholder 2"/>
          <p:cNvSpPr>
            <a:spLocks noGrp="1"/>
          </p:cNvSpPr>
          <p:nvPr>
            <p:ph idx="1"/>
          </p:nvPr>
        </p:nvSpPr>
        <p:spPr/>
        <p:txBody>
          <a:bodyPr/>
          <a:lstStyle/>
          <a:p>
            <a:pPr latinLnBrk="0" hangingPunct="0"/>
            <a:r>
              <a:rPr lang="en-US" dirty="0" smtClean="0"/>
              <a:t>Gains and losses from currency translation are non cash items that change in value</a:t>
            </a:r>
          </a:p>
          <a:p>
            <a:pPr latinLnBrk="0" hangingPunct="0"/>
            <a:r>
              <a:rPr lang="en-US" dirty="0" smtClean="0"/>
              <a:t>They can be either assets (investments) or liabilities (debt)</a:t>
            </a:r>
          </a:p>
          <a:p>
            <a:pPr latinLnBrk="0" hangingPunct="0"/>
            <a:r>
              <a:rPr lang="en-US" dirty="0" smtClean="0"/>
              <a:t>Note concept of net debt</a:t>
            </a:r>
          </a:p>
          <a:p>
            <a:pPr lvl="1" eaLnBrk="0" latinLnBrk="0" hangingPunct="0"/>
            <a:r>
              <a:rPr lang="en-US" dirty="0" smtClean="0"/>
              <a:t>Debt minus cash and cash like instruments</a:t>
            </a:r>
          </a:p>
          <a:p>
            <a:pPr lvl="1" eaLnBrk="0" latinLnBrk="0" hangingPunct="0"/>
            <a:r>
              <a:rPr lang="en-US" dirty="0" smtClean="0"/>
              <a:t>Could use debt to repay cash</a:t>
            </a:r>
          </a:p>
          <a:p>
            <a:pPr latinLnBrk="0" hangingPunct="0"/>
            <a:r>
              <a:rPr lang="en-US" dirty="0" smtClean="0"/>
              <a:t>Translation gains or losses become cash when the debt is repaid or the asset is sold for cash</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161</a:t>
            </a:fld>
            <a:endParaRPr lang="ko-KR" altLang="en-US" dirty="0"/>
          </a:p>
        </p:txBody>
      </p:sp>
    </p:spTree>
    <p:extLst>
      <p:ext uri="{BB962C8B-B14F-4D97-AF65-F5344CB8AC3E}">
        <p14:creationId xmlns:p14="http://schemas.microsoft.com/office/powerpoint/2010/main" val="146935367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on Foreign Currency Translation</a:t>
            </a:r>
            <a:endParaRPr lang="en-US" dirty="0"/>
          </a:p>
        </p:txBody>
      </p:sp>
      <p:pic>
        <p:nvPicPr>
          <p:cNvPr id="5" name="Content Placeholder 4"/>
          <p:cNvPicPr>
            <a:picLocks noGrp="1" noChangeAspect="1"/>
          </p:cNvPicPr>
          <p:nvPr>
            <p:ph idx="1"/>
          </p:nvPr>
        </p:nvPicPr>
        <p:blipFill>
          <a:blip r:embed="rId2"/>
          <a:stretch>
            <a:fillRect/>
          </a:stretch>
        </p:blipFill>
        <p:spPr>
          <a:xfrm>
            <a:off x="1672713" y="1357313"/>
            <a:ext cx="5798574"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162</a:t>
            </a:fld>
            <a:endParaRPr lang="ko-KR" altLang="en-US" dirty="0"/>
          </a:p>
        </p:txBody>
      </p:sp>
    </p:spTree>
    <p:extLst>
      <p:ext uri="{BB962C8B-B14F-4D97-AF65-F5344CB8AC3E}">
        <p14:creationId xmlns:p14="http://schemas.microsoft.com/office/powerpoint/2010/main" val="175466839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a:t>
            </a:r>
            <a:r>
              <a:rPr lang="en-US" dirty="0"/>
              <a:t>sensitivities for FX gains and losses</a:t>
            </a:r>
            <a:endParaRPr lang="en-GB"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a:t>Foreign-currency-denominated debt is typically included in consolidated debt on the balance sheet at the amount </a:t>
            </a:r>
            <a:r>
              <a:rPr lang="en-US" dirty="0" smtClean="0"/>
              <a:t>of foreign </a:t>
            </a:r>
            <a:r>
              <a:rPr lang="en-US" dirty="0"/>
              <a:t>currency, translated at the </a:t>
            </a:r>
            <a:r>
              <a:rPr lang="en-US" b="1" i="1" dirty="0"/>
              <a:t>spot rate on the balance-sheet </a:t>
            </a:r>
            <a:r>
              <a:rPr lang="en-US" b="1" i="1" dirty="0" smtClean="0"/>
              <a:t>date</a:t>
            </a:r>
            <a:r>
              <a:rPr lang="en-US" dirty="0" smtClean="0"/>
              <a:t>. Many </a:t>
            </a:r>
            <a:r>
              <a:rPr lang="en-US" dirty="0"/>
              <a:t>companies hedge the foreign currency exposure by entering into derivatives that fix the foreign exchange </a:t>
            </a:r>
            <a:r>
              <a:rPr lang="en-US" dirty="0" smtClean="0"/>
              <a:t>rate that </a:t>
            </a:r>
            <a:r>
              <a:rPr lang="en-US" dirty="0"/>
              <a:t>will apply on the debt's repayment date. </a:t>
            </a:r>
          </a:p>
          <a:p>
            <a:pPr latinLnBrk="0" hangingPunct="0"/>
            <a:r>
              <a:rPr lang="en-US" dirty="0" smtClean="0"/>
              <a:t>The hedged </a:t>
            </a:r>
            <a:r>
              <a:rPr lang="en-US" dirty="0"/>
              <a:t>debt principal </a:t>
            </a:r>
            <a:r>
              <a:rPr lang="en-US" dirty="0" smtClean="0"/>
              <a:t>can be restated using </a:t>
            </a:r>
            <a:r>
              <a:rPr lang="en-US" dirty="0"/>
              <a:t>the "locked-in" foreign exchange </a:t>
            </a:r>
            <a:r>
              <a:rPr lang="en-US" dirty="0" smtClean="0"/>
              <a:t>rate achieved </a:t>
            </a:r>
            <a:r>
              <a:rPr lang="en-US" dirty="0"/>
              <a:t>through the derivative. </a:t>
            </a:r>
            <a:endParaRPr lang="en-US" dirty="0" smtClean="0"/>
          </a:p>
          <a:p>
            <a:pPr latinLnBrk="0" hangingPunct="0"/>
            <a:r>
              <a:rPr lang="en-US" dirty="0" smtClean="0"/>
              <a:t>The </a:t>
            </a:r>
            <a:r>
              <a:rPr lang="en-US" dirty="0"/>
              <a:t>adjustment </a:t>
            </a:r>
            <a:r>
              <a:rPr lang="en-US" dirty="0" smtClean="0"/>
              <a:t>to re-state debt is about </a:t>
            </a:r>
            <a:r>
              <a:rPr lang="en-US" dirty="0"/>
              <a:t>equivalent to the fair value of a </a:t>
            </a:r>
            <a:r>
              <a:rPr lang="en-US" dirty="0" smtClean="0"/>
              <a:t>derivative representing </a:t>
            </a:r>
            <a:r>
              <a:rPr lang="en-US" dirty="0"/>
              <a:t>a foreign currency hedge of debt </a:t>
            </a:r>
            <a:r>
              <a:rPr lang="en-US" dirty="0" smtClean="0"/>
              <a:t>principal. But it </a:t>
            </a:r>
            <a:r>
              <a:rPr lang="en-US" dirty="0"/>
              <a:t>may differ for various </a:t>
            </a:r>
            <a:r>
              <a:rPr lang="en-US" dirty="0" smtClean="0"/>
              <a:t>reasons. For example the derivative's </a:t>
            </a:r>
            <a:r>
              <a:rPr lang="en-US" dirty="0"/>
              <a:t>fair value </a:t>
            </a:r>
            <a:r>
              <a:rPr lang="en-US" dirty="0" smtClean="0"/>
              <a:t>may also reflect </a:t>
            </a:r>
            <a:r>
              <a:rPr lang="en-US" dirty="0"/>
              <a:t>liquidity and counterparty risk</a:t>
            </a:r>
            <a:r>
              <a:rPr lang="en-US" dirty="0" smtClean="0"/>
              <a: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163</a:t>
            </a:fld>
            <a:endParaRPr lang="ko-KR" altLang="en-US" dirty="0"/>
          </a:p>
        </p:txBody>
      </p:sp>
    </p:spTree>
    <p:extLst>
      <p:ext uri="{BB962C8B-B14F-4D97-AF65-F5344CB8AC3E}">
        <p14:creationId xmlns:p14="http://schemas.microsoft.com/office/powerpoint/2010/main" val="6946824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t>
            </a:r>
            <a:r>
              <a:rPr lang="en-US" dirty="0" smtClean="0"/>
              <a:t>Sensitivities </a:t>
            </a:r>
            <a:r>
              <a:rPr lang="en-US" dirty="0"/>
              <a:t>for FX </a:t>
            </a:r>
            <a:r>
              <a:rPr lang="en-US" dirty="0" smtClean="0"/>
              <a:t>Gains </a:t>
            </a:r>
            <a:r>
              <a:rPr lang="en-US" dirty="0"/>
              <a:t>and </a:t>
            </a:r>
            <a:r>
              <a:rPr lang="en-US" dirty="0" smtClean="0"/>
              <a:t>Losses</a:t>
            </a:r>
            <a:endParaRPr lang="en-GB"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Companies </a:t>
            </a:r>
            <a:r>
              <a:rPr lang="en-US" dirty="0"/>
              <a:t>often hedge the foreign currency exposure related to debt principal and interest simultaneously. </a:t>
            </a:r>
          </a:p>
          <a:p>
            <a:pPr latinLnBrk="0" hangingPunct="0"/>
            <a:r>
              <a:rPr lang="en-US" dirty="0" smtClean="0"/>
              <a:t>To make an adjustment to the debt, the </a:t>
            </a:r>
            <a:r>
              <a:rPr lang="en-US" dirty="0"/>
              <a:t>amount of hedged foreign-currency-denominated </a:t>
            </a:r>
            <a:r>
              <a:rPr lang="en-US" dirty="0" smtClean="0"/>
              <a:t>debt must be known </a:t>
            </a:r>
            <a:r>
              <a:rPr lang="en-US" dirty="0"/>
              <a:t>(from the balance sheet</a:t>
            </a:r>
            <a:r>
              <a:rPr lang="en-US" dirty="0" smtClean="0"/>
              <a:t>). In addition the </a:t>
            </a:r>
            <a:r>
              <a:rPr lang="en-US" dirty="0"/>
              <a:t>locked-in foreign exchange rate (or locked-in principal value of outstanding debt) achieved via the hedge transaction. Alternatively, the fair value of the derivative that applies only to the principal (that is, excluding any fair value associated with hedged interest payments).</a:t>
            </a:r>
          </a:p>
          <a:p>
            <a:pPr latinLnBrk="0" hangingPunct="0"/>
            <a:r>
              <a:rPr lang="en-US" dirty="0" smtClean="0"/>
              <a:t>Retranslate </a:t>
            </a:r>
            <a:r>
              <a:rPr lang="en-US" dirty="0"/>
              <a:t>foreign-currency-denominated debt using the locked-in foreign exchange rate (or adjust the balance-sheet value of debt to equal the locked-in principal value). Alternatively, add to or subtract from reported debt the fair value of the hedging instrument on the balance-sheet date.</a:t>
            </a:r>
            <a:endParaRPr lang="en-GB" dirty="0"/>
          </a:p>
          <a:p>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164</a:t>
            </a:fld>
            <a:endParaRPr lang="ko-KR" altLang="en-US" dirty="0"/>
          </a:p>
        </p:txBody>
      </p:sp>
    </p:spTree>
    <p:extLst>
      <p:ext uri="{BB962C8B-B14F-4D97-AF65-F5344CB8AC3E}">
        <p14:creationId xmlns:p14="http://schemas.microsoft.com/office/powerpoint/2010/main" val="1190472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Derivative Accounting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Constellation Energy had stated that it was hedged. But:</a:t>
            </a:r>
          </a:p>
          <a:p>
            <a:pPr lvl="1" eaLnBrk="0" latinLnBrk="0" hangingPunct="0"/>
            <a:r>
              <a:rPr lang="en-US" dirty="0"/>
              <a:t>$282 million of lower gross margin related to our portfolio of contracts subject to mark-to-market accounting</a:t>
            </a:r>
            <a:r>
              <a:rPr lang="en-US" dirty="0" smtClean="0"/>
              <a:t>.</a:t>
            </a:r>
          </a:p>
          <a:p>
            <a:pPr lvl="1" eaLnBrk="0" latinLnBrk="0" hangingPunct="0"/>
            <a:r>
              <a:rPr lang="en-US" dirty="0"/>
              <a:t>On October 31, 2008, we discontinued the use of hedge accounting for derivative contracts that previously were accounted for as cash-flow hedges within the international commodities operation. From that date, subsequent changes in fair value of those derivative contracts have been recorded in earnings. </a:t>
            </a:r>
            <a:r>
              <a:rPr lang="en-US" dirty="0" smtClean="0"/>
              <a:t>We </a:t>
            </a:r>
            <a:r>
              <a:rPr lang="en-US" dirty="0"/>
              <a:t>concluded that the combination of the decline in value associated with the previously hedged transactions together with the related balances remaining in accumulated other comprehensive income, would lead to the recognition of a net loss in one or more future periods. As such, we recognized a loss of $42 million during the fourth quarter of 2008.</a:t>
            </a:r>
          </a:p>
        </p:txBody>
      </p:sp>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165</a:t>
            </a:fld>
            <a:endParaRPr lang="ko-KR" altLang="en-US" dirty="0"/>
          </a:p>
        </p:txBody>
      </p:sp>
    </p:spTree>
    <p:extLst>
      <p:ext uri="{BB962C8B-B14F-4D97-AF65-F5344CB8AC3E}">
        <p14:creationId xmlns:p14="http://schemas.microsoft.com/office/powerpoint/2010/main" val="26197959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Minority and Non-Controlling Interests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166</a:t>
            </a:fld>
            <a:endParaRPr lang="ko-KR" altLang="en-US" dirty="0"/>
          </a:p>
        </p:txBody>
      </p:sp>
    </p:spTree>
    <p:extLst>
      <p:ext uri="{BB962C8B-B14F-4D97-AF65-F5344CB8AC3E}">
        <p14:creationId xmlns:p14="http://schemas.microsoft.com/office/powerpoint/2010/main" val="410731495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Income and Assets to Different Investors</a:t>
            </a:r>
            <a:endParaRPr lang="en-US" dirty="0"/>
          </a:p>
        </p:txBody>
      </p:sp>
      <p:sp>
        <p:nvSpPr>
          <p:cNvPr id="3" name="Content Placeholder 2"/>
          <p:cNvSpPr>
            <a:spLocks noGrp="1"/>
          </p:cNvSpPr>
          <p:nvPr>
            <p:ph idx="1"/>
          </p:nvPr>
        </p:nvSpPr>
        <p:spPr/>
        <p:txBody>
          <a:bodyPr/>
          <a:lstStyle/>
          <a:p>
            <a:r>
              <a:rPr lang="en-US" dirty="0" smtClean="0"/>
              <a:t>In simple example</a:t>
            </a:r>
          </a:p>
          <a:p>
            <a:pPr lvl="1"/>
            <a:r>
              <a:rPr lang="en-US" dirty="0" smtClean="0"/>
              <a:t>Brother invests in company</a:t>
            </a:r>
          </a:p>
          <a:p>
            <a:pPr lvl="1"/>
            <a:r>
              <a:rPr lang="en-US" dirty="0" smtClean="0"/>
              <a:t>Has 15% of company</a:t>
            </a:r>
          </a:p>
          <a:p>
            <a:pPr lvl="1"/>
            <a:r>
              <a:rPr lang="en-US" dirty="0" smtClean="0"/>
              <a:t>Gets 15% of dividends</a:t>
            </a:r>
          </a:p>
          <a:p>
            <a:pPr lvl="1"/>
            <a:r>
              <a:rPr lang="en-US" dirty="0" smtClean="0"/>
              <a:t>Gets 15% of income</a:t>
            </a:r>
          </a:p>
          <a:p>
            <a:r>
              <a:rPr lang="en-US" dirty="0" smtClean="0"/>
              <a:t>In Income Statement</a:t>
            </a:r>
          </a:p>
          <a:p>
            <a:pPr lvl="1"/>
            <a:r>
              <a:rPr lang="en-US" dirty="0" smtClean="0"/>
              <a:t>Total Income</a:t>
            </a:r>
          </a:p>
          <a:p>
            <a:pPr lvl="1"/>
            <a:r>
              <a:rPr lang="en-US" dirty="0" smtClean="0"/>
              <a:t>Less: Income to Non-Controlling Interests</a:t>
            </a:r>
          </a:p>
          <a:p>
            <a:pPr lvl="1"/>
            <a:r>
              <a:rPr lang="en-US" dirty="0" smtClean="0"/>
              <a:t>Equity Split between Controlling and Non-Controlling</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167</a:t>
            </a:fld>
            <a:endParaRPr lang="ko-KR" altLang="en-US" dirty="0"/>
          </a:p>
        </p:txBody>
      </p:sp>
    </p:spTree>
    <p:extLst>
      <p:ext uri="{BB962C8B-B14F-4D97-AF65-F5344CB8AC3E}">
        <p14:creationId xmlns:p14="http://schemas.microsoft.com/office/powerpoint/2010/main" val="9176608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Minority Interest in Simple Example</a:t>
            </a:r>
            <a:endParaRPr lang="en-US" dirty="0"/>
          </a:p>
        </p:txBody>
      </p:sp>
      <p:pic>
        <p:nvPicPr>
          <p:cNvPr id="5" name="Content Placeholder 4"/>
          <p:cNvPicPr>
            <a:picLocks noGrp="1" noChangeAspect="1"/>
          </p:cNvPicPr>
          <p:nvPr>
            <p:ph idx="1"/>
          </p:nvPr>
        </p:nvPicPr>
        <p:blipFill>
          <a:blip r:embed="rId2"/>
          <a:stretch>
            <a:fillRect/>
          </a:stretch>
        </p:blipFill>
        <p:spPr>
          <a:xfrm>
            <a:off x="1408150" y="1357313"/>
            <a:ext cx="6327700"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168</a:t>
            </a:fld>
            <a:endParaRPr lang="ko-KR" altLang="en-US" dirty="0"/>
          </a:p>
        </p:txBody>
      </p:sp>
    </p:spTree>
    <p:extLst>
      <p:ext uri="{BB962C8B-B14F-4D97-AF65-F5344CB8AC3E}">
        <p14:creationId xmlns:p14="http://schemas.microsoft.com/office/powerpoint/2010/main" val="283348865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Provisions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169</a:t>
            </a:fld>
            <a:endParaRPr lang="ko-KR" altLang="en-US" dirty="0"/>
          </a:p>
        </p:txBody>
      </p:sp>
    </p:spTree>
    <p:extLst>
      <p:ext uri="{BB962C8B-B14F-4D97-AF65-F5344CB8AC3E}">
        <p14:creationId xmlns:p14="http://schemas.microsoft.com/office/powerpoint/2010/main" val="35553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2768"/>
            <a:ext cx="8286808" cy="654032"/>
          </a:xfrm>
        </p:spPr>
        <p:txBody>
          <a:bodyPr>
            <a:normAutofit fontScale="90000"/>
          </a:bodyPr>
          <a:lstStyle/>
          <a:p>
            <a:pPr eaLnBrk="0" latinLnBrk="0" hangingPunct="0"/>
            <a:r>
              <a:rPr lang="en-GB" dirty="0" smtClean="0"/>
              <a:t>Cash Flow Statement Part 1 – Cash Flow from Operations and Cash Flow from Investing – Find the Capital Expenditures</a:t>
            </a:r>
            <a:endParaRPr lang="en-GB" dirty="0"/>
          </a:p>
        </p:txBody>
      </p:sp>
      <p:pic>
        <p:nvPicPr>
          <p:cNvPr id="5" name="Content Placeholder 4"/>
          <p:cNvPicPr>
            <a:picLocks noGrp="1" noChangeAspect="1"/>
          </p:cNvPicPr>
          <p:nvPr>
            <p:ph idx="1"/>
          </p:nvPr>
        </p:nvPicPr>
        <p:blipFill>
          <a:blip r:embed="rId2"/>
          <a:stretch>
            <a:fillRect/>
          </a:stretch>
        </p:blipFill>
        <p:spPr>
          <a:xfrm>
            <a:off x="1910531" y="1357313"/>
            <a:ext cx="5322938"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17</a:t>
            </a:fld>
            <a:endParaRPr lang="ko-KR" altLang="en-US" dirty="0"/>
          </a:p>
        </p:txBody>
      </p:sp>
      <p:sp>
        <p:nvSpPr>
          <p:cNvPr id="6" name="TextBox 5"/>
          <p:cNvSpPr txBox="1"/>
          <p:nvPr/>
        </p:nvSpPr>
        <p:spPr>
          <a:xfrm>
            <a:off x="7315200" y="1600200"/>
            <a:ext cx="1676400" cy="276999"/>
          </a:xfrm>
          <a:prstGeom prst="rect">
            <a:avLst/>
          </a:prstGeom>
          <a:solidFill>
            <a:srgbClr val="FFFF00"/>
          </a:solidFill>
        </p:spPr>
        <p:txBody>
          <a:bodyPr wrap="square" rtlCol="0">
            <a:spAutoFit/>
          </a:bodyPr>
          <a:lstStyle/>
          <a:p>
            <a:r>
              <a:rPr lang="en-GB" dirty="0" smtClean="0"/>
              <a:t>Note the Periods</a:t>
            </a:r>
            <a:endParaRPr lang="en-GB" dirty="0"/>
          </a:p>
        </p:txBody>
      </p:sp>
      <p:sp>
        <p:nvSpPr>
          <p:cNvPr id="7" name="TextBox 6"/>
          <p:cNvSpPr txBox="1"/>
          <p:nvPr/>
        </p:nvSpPr>
        <p:spPr>
          <a:xfrm>
            <a:off x="228600" y="2057400"/>
            <a:ext cx="1600200" cy="461665"/>
          </a:xfrm>
          <a:prstGeom prst="rect">
            <a:avLst/>
          </a:prstGeom>
          <a:solidFill>
            <a:srgbClr val="FFFF00"/>
          </a:solidFill>
        </p:spPr>
        <p:txBody>
          <a:bodyPr wrap="square" rtlCol="0">
            <a:spAutoFit/>
          </a:bodyPr>
          <a:lstStyle/>
          <a:p>
            <a:r>
              <a:rPr lang="en-GB" dirty="0" smtClean="0"/>
              <a:t>Why is the deferred tax added</a:t>
            </a:r>
            <a:endParaRPr lang="en-GB" dirty="0"/>
          </a:p>
        </p:txBody>
      </p:sp>
      <p:cxnSp>
        <p:nvCxnSpPr>
          <p:cNvPr id="9" name="Straight Arrow Connector 8"/>
          <p:cNvCxnSpPr/>
          <p:nvPr/>
        </p:nvCxnSpPr>
        <p:spPr>
          <a:xfrm>
            <a:off x="1524000" y="2590800"/>
            <a:ext cx="2514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3469" y="2519065"/>
            <a:ext cx="1758131" cy="646331"/>
          </a:xfrm>
          <a:prstGeom prst="rect">
            <a:avLst/>
          </a:prstGeom>
          <a:solidFill>
            <a:srgbClr val="FFFF00"/>
          </a:solidFill>
        </p:spPr>
        <p:txBody>
          <a:bodyPr wrap="square" rtlCol="0">
            <a:spAutoFit/>
          </a:bodyPr>
          <a:lstStyle/>
          <a:p>
            <a:r>
              <a:rPr lang="en-GB" dirty="0" smtClean="0"/>
              <a:t>Where were derivative gains and losses in income statement</a:t>
            </a:r>
            <a:endParaRPr lang="en-GB" dirty="0"/>
          </a:p>
        </p:txBody>
      </p:sp>
      <p:cxnSp>
        <p:nvCxnSpPr>
          <p:cNvPr id="12" name="Straight Arrow Connector 11"/>
          <p:cNvCxnSpPr/>
          <p:nvPr/>
        </p:nvCxnSpPr>
        <p:spPr>
          <a:xfrm flipH="1">
            <a:off x="7010400" y="2519065"/>
            <a:ext cx="457200" cy="4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2971800"/>
            <a:ext cx="1447800" cy="830997"/>
          </a:xfrm>
          <a:prstGeom prst="rect">
            <a:avLst/>
          </a:prstGeom>
          <a:solidFill>
            <a:srgbClr val="FFFF00"/>
          </a:solidFill>
        </p:spPr>
        <p:txBody>
          <a:bodyPr wrap="square" rtlCol="0">
            <a:spAutoFit/>
          </a:bodyPr>
          <a:lstStyle/>
          <a:p>
            <a:r>
              <a:rPr lang="en-GB" dirty="0" smtClean="0"/>
              <a:t>How should treat the stock based compensation for EBITDA</a:t>
            </a:r>
            <a:endParaRPr lang="en-GB" dirty="0"/>
          </a:p>
        </p:txBody>
      </p:sp>
      <p:cxnSp>
        <p:nvCxnSpPr>
          <p:cNvPr id="15" name="Straight Arrow Connector 14"/>
          <p:cNvCxnSpPr/>
          <p:nvPr/>
        </p:nvCxnSpPr>
        <p:spPr>
          <a:xfrm flipV="1">
            <a:off x="1828800" y="3165396"/>
            <a:ext cx="304800" cy="416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3581400"/>
            <a:ext cx="1524000" cy="461665"/>
          </a:xfrm>
          <a:prstGeom prst="rect">
            <a:avLst/>
          </a:prstGeom>
          <a:solidFill>
            <a:srgbClr val="FFFF00"/>
          </a:solidFill>
        </p:spPr>
        <p:txBody>
          <a:bodyPr wrap="square" rtlCol="0">
            <a:spAutoFit/>
          </a:bodyPr>
          <a:lstStyle/>
          <a:p>
            <a:r>
              <a:rPr lang="en-GB" dirty="0" smtClean="0"/>
              <a:t>Why are losses on sale not cash</a:t>
            </a:r>
            <a:endParaRPr lang="en-GB" dirty="0"/>
          </a:p>
        </p:txBody>
      </p:sp>
      <p:sp>
        <p:nvSpPr>
          <p:cNvPr id="17" name="TextBox 16"/>
          <p:cNvSpPr txBox="1"/>
          <p:nvPr/>
        </p:nvSpPr>
        <p:spPr>
          <a:xfrm>
            <a:off x="228600" y="4876800"/>
            <a:ext cx="1447800" cy="646331"/>
          </a:xfrm>
          <a:prstGeom prst="rect">
            <a:avLst/>
          </a:prstGeom>
          <a:solidFill>
            <a:srgbClr val="FFFF00"/>
          </a:solidFill>
        </p:spPr>
        <p:txBody>
          <a:bodyPr wrap="square" rtlCol="0">
            <a:spAutoFit/>
          </a:bodyPr>
          <a:lstStyle/>
          <a:p>
            <a:r>
              <a:rPr lang="en-GB" dirty="0" smtClean="0"/>
              <a:t>Are Proceeds from sales non cash</a:t>
            </a:r>
            <a:endParaRPr lang="en-GB" dirty="0"/>
          </a:p>
        </p:txBody>
      </p:sp>
      <p:sp>
        <p:nvSpPr>
          <p:cNvPr id="18" name="TextBox 17"/>
          <p:cNvSpPr txBox="1"/>
          <p:nvPr/>
        </p:nvSpPr>
        <p:spPr>
          <a:xfrm>
            <a:off x="7233469" y="5029200"/>
            <a:ext cx="1605731" cy="646331"/>
          </a:xfrm>
          <a:prstGeom prst="rect">
            <a:avLst/>
          </a:prstGeom>
          <a:solidFill>
            <a:srgbClr val="FFFF00"/>
          </a:solidFill>
        </p:spPr>
        <p:txBody>
          <a:bodyPr wrap="square" rtlCol="0">
            <a:spAutoFit/>
          </a:bodyPr>
          <a:lstStyle/>
          <a:p>
            <a:r>
              <a:rPr lang="en-GB" dirty="0" smtClean="0"/>
              <a:t>What are Maintenance Capital Expenditures</a:t>
            </a:r>
            <a:endParaRPr lang="en-GB" dirty="0"/>
          </a:p>
        </p:txBody>
      </p:sp>
    </p:spTree>
    <p:extLst>
      <p:ext uri="{BB962C8B-B14F-4D97-AF65-F5344CB8AC3E}">
        <p14:creationId xmlns:p14="http://schemas.microsoft.com/office/powerpoint/2010/main" val="94043317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0" latinLnBrk="0" hangingPunct="0"/>
            <a:r>
              <a:rPr lang="en-US" dirty="0" smtClean="0"/>
              <a:t>How do Provisions Arise and Where Are they on the Balance Sheet</a:t>
            </a:r>
            <a:endParaRPr lang="en-US" dirty="0"/>
          </a:p>
        </p:txBody>
      </p:sp>
      <p:sp>
        <p:nvSpPr>
          <p:cNvPr id="6" name="Content Placeholder 5"/>
          <p:cNvSpPr>
            <a:spLocks noGrp="1"/>
          </p:cNvSpPr>
          <p:nvPr>
            <p:ph idx="1"/>
          </p:nvPr>
        </p:nvSpPr>
        <p:spPr/>
        <p:txBody>
          <a:bodyPr>
            <a:normAutofit fontScale="92500" lnSpcReduction="10000"/>
          </a:bodyPr>
          <a:lstStyle/>
          <a:p>
            <a:pPr latinLnBrk="0" hangingPunct="0"/>
            <a:r>
              <a:rPr lang="en-US" dirty="0" smtClean="0"/>
              <a:t>When record revenues make provision for potential refunds and warranties</a:t>
            </a:r>
          </a:p>
          <a:p>
            <a:pPr latinLnBrk="0" hangingPunct="0"/>
            <a:r>
              <a:rPr lang="en-US" dirty="0" smtClean="0"/>
              <a:t>Example</a:t>
            </a:r>
          </a:p>
          <a:p>
            <a:pPr lvl="1" eaLnBrk="0" latinLnBrk="0" hangingPunct="0"/>
            <a:r>
              <a:rPr lang="en-US" dirty="0" smtClean="0"/>
              <a:t>Revenues from selling TV’s</a:t>
            </a:r>
          </a:p>
          <a:p>
            <a:pPr lvl="1" eaLnBrk="0" latinLnBrk="0" hangingPunct="0"/>
            <a:r>
              <a:rPr lang="en-US" dirty="0" smtClean="0"/>
              <a:t>Less: potential refunds</a:t>
            </a:r>
          </a:p>
          <a:p>
            <a:pPr latinLnBrk="0" hangingPunct="0"/>
            <a:r>
              <a:rPr lang="en-US" dirty="0" smtClean="0"/>
              <a:t>Note that the refunds are non-cash. They are not cash outflows.</a:t>
            </a:r>
          </a:p>
          <a:p>
            <a:pPr lvl="1" latinLnBrk="0" hangingPunct="0"/>
            <a:r>
              <a:rPr lang="en-US" dirty="0" smtClean="0"/>
              <a:t>Record as a liability for future outflow</a:t>
            </a:r>
          </a:p>
          <a:p>
            <a:pPr lvl="1" latinLnBrk="0" hangingPunct="0"/>
            <a:r>
              <a:rPr lang="en-US" dirty="0" smtClean="0"/>
              <a:t>When refunds occur the liability is reduced like when you pay a loan the liability from the loan is reduced</a:t>
            </a:r>
          </a:p>
          <a:p>
            <a:pPr lvl="1" latinLnBrk="0" hangingPunct="0"/>
            <a:r>
              <a:rPr lang="en-US" dirty="0" smtClean="0"/>
              <a:t>The liability is called provisions</a:t>
            </a:r>
          </a:p>
          <a:p>
            <a:pPr lvl="1" latinLnBrk="0" hangingPunct="0"/>
            <a:r>
              <a:rPr lang="en-US" dirty="0" smtClean="0"/>
              <a:t>Find provisions on Samsung Balance Sheet</a:t>
            </a:r>
          </a:p>
          <a:p>
            <a:pPr lvl="1" latinLnBrk="0" hangingPunct="0"/>
            <a:endParaRPr lang="en-US" dirty="0" smtClean="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170</a:t>
            </a:fld>
            <a:endParaRPr lang="ko-KR" altLang="en-US" dirty="0"/>
          </a:p>
        </p:txBody>
      </p:sp>
    </p:spTree>
    <p:extLst>
      <p:ext uri="{BB962C8B-B14F-4D97-AF65-F5344CB8AC3E}">
        <p14:creationId xmlns:p14="http://schemas.microsoft.com/office/powerpoint/2010/main" val="350235443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Provision Account Works</a:t>
            </a:r>
            <a:endParaRPr lang="en-US" dirty="0"/>
          </a:p>
        </p:txBody>
      </p:sp>
      <p:sp>
        <p:nvSpPr>
          <p:cNvPr id="3" name="Content Placeholder 2"/>
          <p:cNvSpPr>
            <a:spLocks noGrp="1"/>
          </p:cNvSpPr>
          <p:nvPr>
            <p:ph idx="1"/>
          </p:nvPr>
        </p:nvSpPr>
        <p:spPr/>
        <p:txBody>
          <a:bodyPr/>
          <a:lstStyle/>
          <a:p>
            <a:r>
              <a:rPr lang="en-US" dirty="0" smtClean="0"/>
              <a:t>Provision Balance</a:t>
            </a:r>
          </a:p>
          <a:p>
            <a:pPr lvl="1"/>
            <a:r>
              <a:rPr lang="en-US" dirty="0" smtClean="0"/>
              <a:t>Opening Balance</a:t>
            </a:r>
          </a:p>
          <a:p>
            <a:pPr lvl="1"/>
            <a:r>
              <a:rPr lang="en-US" dirty="0" smtClean="0"/>
              <a:t>Add: Liability from future refunds (not cash)</a:t>
            </a:r>
          </a:p>
          <a:p>
            <a:pPr lvl="1"/>
            <a:r>
              <a:rPr lang="en-US" dirty="0" smtClean="0"/>
              <a:t>Less: refunds paid</a:t>
            </a:r>
          </a:p>
          <a:p>
            <a:pPr lvl="1"/>
            <a:r>
              <a:rPr lang="en-US" dirty="0" smtClean="0"/>
              <a:t>Closing Balance</a:t>
            </a:r>
          </a:p>
          <a:p>
            <a:r>
              <a:rPr lang="en-US" dirty="0" smtClean="0"/>
              <a:t>With a growing company, provisions never repaid</a:t>
            </a:r>
          </a:p>
          <a:p>
            <a:r>
              <a:rPr lang="en-US" dirty="0" smtClean="0"/>
              <a:t>Treat like change in working capital</a:t>
            </a:r>
          </a:p>
        </p:txBody>
      </p:sp>
    </p:spTree>
    <p:extLst>
      <p:ext uri="{BB962C8B-B14F-4D97-AF65-F5344CB8AC3E}">
        <p14:creationId xmlns:p14="http://schemas.microsoft.com/office/powerpoint/2010/main" val="254871481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Review of Financial Statement Analysis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172</a:t>
            </a:fld>
            <a:endParaRPr lang="ko-KR" altLang="en-US" dirty="0"/>
          </a:p>
        </p:txBody>
      </p:sp>
    </p:spTree>
    <p:extLst>
      <p:ext uri="{BB962C8B-B14F-4D97-AF65-F5344CB8AC3E}">
        <p14:creationId xmlns:p14="http://schemas.microsoft.com/office/powerpoint/2010/main" val="53158136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Asset Analysis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173</a:t>
            </a:fld>
            <a:endParaRPr lang="ko-KR" altLang="en-US" dirty="0"/>
          </a:p>
        </p:txBody>
      </p:sp>
    </p:spTree>
    <p:extLst>
      <p:ext uri="{BB962C8B-B14F-4D97-AF65-F5344CB8AC3E}">
        <p14:creationId xmlns:p14="http://schemas.microsoft.com/office/powerpoint/2010/main" val="345510684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Assets Related to EBITDA and Assets Related to Financing</a:t>
            </a:r>
            <a:endParaRPr lang="en-US" dirty="0"/>
          </a:p>
        </p:txBody>
      </p:sp>
      <p:sp>
        <p:nvSpPr>
          <p:cNvPr id="3" name="Content Placeholder 2"/>
          <p:cNvSpPr>
            <a:spLocks noGrp="1"/>
          </p:cNvSpPr>
          <p:nvPr>
            <p:ph idx="1"/>
          </p:nvPr>
        </p:nvSpPr>
        <p:spPr/>
        <p:txBody>
          <a:bodyPr/>
          <a:lstStyle/>
          <a:p>
            <a:pPr latinLnBrk="0" hangingPunct="0"/>
            <a:r>
              <a:rPr lang="en-US" dirty="0" smtClean="0"/>
              <a:t>Some assets have nothing to do with EBITDA. Remember the case with Apple.</a:t>
            </a:r>
          </a:p>
          <a:p>
            <a:pPr latinLnBrk="0" hangingPunct="0"/>
            <a:r>
              <a:rPr lang="en-US" dirty="0" smtClean="0"/>
              <a:t>The USD 160 billion in cash does not make phones or </a:t>
            </a:r>
            <a:r>
              <a:rPr lang="en-US" dirty="0" err="1" smtClean="0"/>
              <a:t>i</a:t>
            </a:r>
            <a:r>
              <a:rPr lang="en-US" dirty="0" smtClean="0"/>
              <a:t>-pads or computers</a:t>
            </a:r>
          </a:p>
          <a:p>
            <a:pPr latinLnBrk="0" hangingPunct="0"/>
            <a:r>
              <a:rPr lang="en-US" dirty="0" smtClean="0"/>
              <a:t>If Apple sells computers they must have factories and they must have accounts receivable to allow suppliers to pay later on.</a:t>
            </a:r>
          </a:p>
          <a:p>
            <a:pPr latinLnBrk="0" hangingPunct="0"/>
            <a:r>
              <a:rPr lang="en-US" dirty="0" smtClean="0"/>
              <a:t>They also must have inventories to sell the goods.</a:t>
            </a:r>
          </a:p>
          <a:p>
            <a:pPr latinLnBrk="0" hangingPunct="0"/>
            <a:endParaRPr lang="en-US" dirty="0" smtClean="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174</a:t>
            </a:fld>
            <a:endParaRPr lang="ko-KR" altLang="en-US" dirty="0"/>
          </a:p>
        </p:txBody>
      </p:sp>
    </p:spTree>
    <p:extLst>
      <p:ext uri="{BB962C8B-B14F-4D97-AF65-F5344CB8AC3E}">
        <p14:creationId xmlns:p14="http://schemas.microsoft.com/office/powerpoint/2010/main" val="400985229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Splitting-Up Assets to Focus on EBITDA and Core Operations</a:t>
            </a:r>
            <a:endParaRPr lang="en-US" dirty="0"/>
          </a:p>
        </p:txBody>
      </p:sp>
      <p:pic>
        <p:nvPicPr>
          <p:cNvPr id="5" name="Content Placeholder 4"/>
          <p:cNvPicPr>
            <a:picLocks noGrp="1" noChangeAspect="1"/>
          </p:cNvPicPr>
          <p:nvPr>
            <p:ph idx="1"/>
          </p:nvPr>
        </p:nvPicPr>
        <p:blipFill>
          <a:blip r:embed="rId2"/>
          <a:stretch>
            <a:fillRect/>
          </a:stretch>
        </p:blipFill>
        <p:spPr>
          <a:xfrm>
            <a:off x="939556" y="1357313"/>
            <a:ext cx="7264887"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175</a:t>
            </a:fld>
            <a:endParaRPr lang="ko-KR" altLang="en-US" dirty="0"/>
          </a:p>
        </p:txBody>
      </p:sp>
    </p:spTree>
    <p:extLst>
      <p:ext uri="{BB962C8B-B14F-4D97-AF65-F5344CB8AC3E}">
        <p14:creationId xmlns:p14="http://schemas.microsoft.com/office/powerpoint/2010/main" val="218190054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Samsung Case</a:t>
            </a:r>
            <a:endParaRPr lang="en-GB" dirty="0"/>
          </a:p>
        </p:txBody>
      </p:sp>
      <p:sp>
        <p:nvSpPr>
          <p:cNvPr id="3" name="Content Placeholder 2"/>
          <p:cNvSpPr>
            <a:spLocks noGrp="1"/>
          </p:cNvSpPr>
          <p:nvPr>
            <p:ph idx="1"/>
          </p:nvPr>
        </p:nvSpPr>
        <p:spPr/>
        <p:txBody>
          <a:bodyPr>
            <a:normAutofit/>
          </a:bodyPr>
          <a:lstStyle/>
          <a:p>
            <a:pPr latinLnBrk="0" hangingPunct="0"/>
            <a:r>
              <a:rPr lang="en-GB" dirty="0" smtClean="0"/>
              <a:t>Compute EBITDA</a:t>
            </a:r>
          </a:p>
          <a:p>
            <a:pPr latinLnBrk="0" hangingPunct="0"/>
            <a:r>
              <a:rPr lang="en-GB" dirty="0" smtClean="0"/>
              <a:t>Compute FFO</a:t>
            </a:r>
          </a:p>
          <a:p>
            <a:pPr latinLnBrk="0" hangingPunct="0"/>
            <a:r>
              <a:rPr lang="en-GB" dirty="0" smtClean="0"/>
              <a:t>Compute Interest Expense</a:t>
            </a:r>
          </a:p>
          <a:p>
            <a:pPr lvl="1" eaLnBrk="0" latinLnBrk="0" hangingPunct="0"/>
            <a:r>
              <a:rPr lang="en-GB" dirty="0" smtClean="0"/>
              <a:t>Idea – Find out what are fundamental operations of the company</a:t>
            </a:r>
          </a:p>
          <a:p>
            <a:pPr lvl="1" eaLnBrk="0" latinLnBrk="0" hangingPunct="0"/>
            <a:r>
              <a:rPr lang="en-GB" dirty="0" smtClean="0"/>
              <a:t>Complexities</a:t>
            </a:r>
          </a:p>
          <a:p>
            <a:pPr lvl="2" eaLnBrk="0" latinLnBrk="0" hangingPunct="0"/>
            <a:r>
              <a:rPr lang="en-GB" dirty="0" smtClean="0"/>
              <a:t>Depreciation and Amortisation not in Income Statement</a:t>
            </a:r>
          </a:p>
          <a:p>
            <a:pPr lvl="2" eaLnBrk="0" latinLnBrk="0" hangingPunct="0"/>
            <a:r>
              <a:rPr lang="en-GB" dirty="0" smtClean="0"/>
              <a:t>Impairment and Scraping of Inventories – Why is Scraping of Inventories like Impairment</a:t>
            </a:r>
          </a:p>
          <a:p>
            <a:pPr lvl="2" eaLnBrk="0" latinLnBrk="0" hangingPunct="0"/>
            <a:r>
              <a:rPr lang="en-GB" dirty="0" smtClean="0"/>
              <a:t>Gain on sale of investments, disposal of investments should be removed from EBITDA</a:t>
            </a:r>
          </a:p>
          <a:p>
            <a:pPr lvl="2" eaLnBrk="0"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176</a:t>
            </a:fld>
            <a:endParaRPr lang="ko-KR" altLang="en-US" dirty="0"/>
          </a:p>
        </p:txBody>
      </p:sp>
    </p:spTree>
    <p:extLst>
      <p:ext uri="{BB962C8B-B14F-4D97-AF65-F5344CB8AC3E}">
        <p14:creationId xmlns:p14="http://schemas.microsoft.com/office/powerpoint/2010/main" val="311565999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Forecasts in Corporate Analysis</a:t>
            </a:r>
            <a:endParaRPr lang="en-US" dirty="0"/>
          </a:p>
        </p:txBody>
      </p:sp>
      <p:sp>
        <p:nvSpPr>
          <p:cNvPr id="3" name="Content Placeholder 2"/>
          <p:cNvSpPr>
            <a:spLocks noGrp="1"/>
          </p:cNvSpPr>
          <p:nvPr>
            <p:ph idx="1"/>
          </p:nvPr>
        </p:nvSpPr>
        <p:spPr/>
        <p:txBody>
          <a:bodyPr>
            <a:normAutofit fontScale="92500" lnSpcReduction="10000"/>
          </a:bodyPr>
          <a:lstStyle/>
          <a:p>
            <a:pPr latinLnBrk="0" hangingPunct="0"/>
            <a:r>
              <a:rPr lang="en-US" dirty="0" smtClean="0"/>
              <a:t>History in Corporate Forecasts</a:t>
            </a:r>
          </a:p>
          <a:p>
            <a:pPr lvl="1" eaLnBrk="0" latinLnBrk="0" hangingPunct="0"/>
            <a:r>
              <a:rPr lang="en-US" dirty="0" smtClean="0"/>
              <a:t>Project Finance versus Corporate Finance</a:t>
            </a:r>
          </a:p>
          <a:p>
            <a:pPr lvl="1" eaLnBrk="0" latinLnBrk="0" hangingPunct="0"/>
            <a:r>
              <a:rPr lang="en-US" dirty="0" smtClean="0"/>
              <a:t>Example of Financial Ratio </a:t>
            </a:r>
          </a:p>
          <a:p>
            <a:pPr lvl="2" eaLnBrk="0" latinLnBrk="0" hangingPunct="0"/>
            <a:r>
              <a:rPr lang="en-US" dirty="0" smtClean="0"/>
              <a:t>Interest Coverage Ratio</a:t>
            </a:r>
          </a:p>
          <a:p>
            <a:pPr lvl="2" eaLnBrk="0" latinLnBrk="0" hangingPunct="0"/>
            <a:r>
              <a:rPr lang="en-US" dirty="0" smtClean="0"/>
              <a:t>Debt Service Coverage Ratio</a:t>
            </a:r>
          </a:p>
          <a:p>
            <a:pPr lvl="1" eaLnBrk="0" latinLnBrk="0" hangingPunct="0"/>
            <a:r>
              <a:rPr lang="en-US" dirty="0" smtClean="0"/>
              <a:t>Formula to Interpret Financial Ratio</a:t>
            </a:r>
          </a:p>
          <a:p>
            <a:pPr lvl="2" eaLnBrk="0" latinLnBrk="0" hangingPunct="0"/>
            <a:r>
              <a:rPr lang="en-US" dirty="0" smtClean="0"/>
              <a:t>Percent Reduction in Cash Flow = (ICR-1)/ICR or (DSCR-1)/DSCR</a:t>
            </a:r>
          </a:p>
          <a:p>
            <a:pPr lvl="2" eaLnBrk="0" latinLnBrk="0" hangingPunct="0"/>
            <a:r>
              <a:rPr lang="en-US" dirty="0" smtClean="0"/>
              <a:t>Cash Flow = 150, Interest is 75: Percent Reduction is 50%</a:t>
            </a:r>
          </a:p>
          <a:p>
            <a:pPr lvl="2" eaLnBrk="0" latinLnBrk="0" hangingPunct="0"/>
            <a:r>
              <a:rPr lang="en-US" dirty="0" smtClean="0"/>
              <a:t>Compute Interest Coverage Ratio for Case</a:t>
            </a:r>
          </a:p>
          <a:p>
            <a:pPr latinLnBrk="0" hangingPunct="0"/>
            <a:r>
              <a:rPr lang="en-US" dirty="0" smtClean="0"/>
              <a:t>Problem with Using History in Financial Analysis</a:t>
            </a:r>
          </a:p>
          <a:p>
            <a:pPr lvl="1" eaLnBrk="0" latinLnBrk="0" hangingPunct="0"/>
            <a:r>
              <a:rPr lang="en-US" dirty="0" smtClean="0"/>
              <a:t>Not available in project finance</a:t>
            </a:r>
          </a:p>
          <a:p>
            <a:pPr lvl="1" eaLnBrk="0" latinLnBrk="0" hangingPunct="0"/>
            <a:r>
              <a:rPr lang="en-US" dirty="0" smtClean="0"/>
              <a:t>Sudden changes from historic numbers</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177</a:t>
            </a:fld>
            <a:endParaRPr lang="ko-KR" altLang="en-US" dirty="0"/>
          </a:p>
        </p:txBody>
      </p:sp>
    </p:spTree>
    <p:extLst>
      <p:ext uri="{BB962C8B-B14F-4D97-AF65-F5344CB8AC3E}">
        <p14:creationId xmlns:p14="http://schemas.microsoft.com/office/powerpoint/2010/main" val="265931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Industry versus Firm Analysis to Evaluate Potential Cash Flow Variation</a:t>
            </a:r>
            <a:endParaRPr lang="en-US"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Industry Analysis</a:t>
            </a:r>
          </a:p>
          <a:p>
            <a:pPr lvl="1" eaLnBrk="0" latinLnBrk="0" hangingPunct="0"/>
            <a:r>
              <a:rPr lang="en-US" dirty="0" smtClean="0"/>
              <a:t>Drivers of price and demand volatility</a:t>
            </a:r>
          </a:p>
          <a:p>
            <a:pPr lvl="1" eaLnBrk="0" latinLnBrk="0" hangingPunct="0"/>
            <a:r>
              <a:rPr lang="en-US" dirty="0" smtClean="0"/>
              <a:t>Cost Structure of industry, fixed and variable cost</a:t>
            </a:r>
          </a:p>
          <a:p>
            <a:pPr lvl="1" eaLnBrk="0" latinLnBrk="0" hangingPunct="0"/>
            <a:r>
              <a:rPr lang="en-US" dirty="0" smtClean="0"/>
              <a:t>Long-run and short-run </a:t>
            </a:r>
            <a:r>
              <a:rPr lang="en-US" dirty="0"/>
              <a:t>m</a:t>
            </a:r>
            <a:r>
              <a:rPr lang="en-US" dirty="0" smtClean="0"/>
              <a:t>arginal </a:t>
            </a:r>
            <a:r>
              <a:rPr lang="en-US" dirty="0"/>
              <a:t>c</a:t>
            </a:r>
            <a:r>
              <a:rPr lang="en-US" dirty="0" smtClean="0"/>
              <a:t>ost</a:t>
            </a:r>
          </a:p>
          <a:p>
            <a:pPr lvl="1" eaLnBrk="0" latinLnBrk="0" hangingPunct="0"/>
            <a:r>
              <a:rPr lang="en-US" dirty="0" smtClean="0"/>
              <a:t>Capitals expenditures required to sustain EBITDA</a:t>
            </a:r>
          </a:p>
          <a:p>
            <a:pPr lvl="1" eaLnBrk="0" latinLnBrk="0" hangingPunct="0"/>
            <a:r>
              <a:rPr lang="en-US" dirty="0" smtClean="0"/>
              <a:t>Product life cycle</a:t>
            </a:r>
          </a:p>
          <a:p>
            <a:pPr lvl="1" eaLnBrk="0" latinLnBrk="0" hangingPunct="0"/>
            <a:r>
              <a:rPr lang="en-US" dirty="0" smtClean="0"/>
              <a:t>Price Bubbles: </a:t>
            </a:r>
            <a:r>
              <a:rPr lang="en-US" smtClean="0"/>
              <a:t>Price above LRMC</a:t>
            </a:r>
            <a:endParaRPr lang="en-US" dirty="0" smtClean="0"/>
          </a:p>
          <a:p>
            <a:pPr latinLnBrk="0" hangingPunct="0"/>
            <a:r>
              <a:rPr lang="en-US" dirty="0" smtClean="0"/>
              <a:t>Company/Competitive Advantage  Analysis</a:t>
            </a:r>
          </a:p>
          <a:p>
            <a:pPr lvl="1" eaLnBrk="0" latinLnBrk="0" hangingPunct="0"/>
            <a:r>
              <a:rPr lang="en-US" dirty="0" smtClean="0"/>
              <a:t>Competitive position</a:t>
            </a:r>
          </a:p>
          <a:p>
            <a:pPr lvl="1" eaLnBrk="0" latinLnBrk="0" hangingPunct="0"/>
            <a:r>
              <a:rPr lang="en-US" dirty="0" smtClean="0"/>
              <a:t>Drivers of market share</a:t>
            </a:r>
          </a:p>
          <a:p>
            <a:pPr lvl="1" eaLnBrk="0" latinLnBrk="0" hangingPunct="0"/>
            <a:r>
              <a:rPr lang="en-US" dirty="0" smtClean="0"/>
              <a:t>Customer tastes</a:t>
            </a:r>
          </a:p>
          <a:p>
            <a:pPr lvl="1" eaLnBrk="0" latinLnBrk="0" hangingPunct="0"/>
            <a:r>
              <a:rPr lang="en-US" dirty="0" smtClean="0"/>
              <a:t>Relative cost structure</a:t>
            </a:r>
          </a:p>
          <a:p>
            <a:pPr latinLnBrk="0" hangingPunct="0"/>
            <a:r>
              <a:rPr lang="en-US" dirty="0" smtClean="0"/>
              <a:t>S&amp;P - Industry Risk, Country Risk and Competitive Position</a:t>
            </a:r>
          </a:p>
          <a:p>
            <a:pPr lvl="1" eaLnBrk="0" latinLnBrk="0" hangingPunct="0"/>
            <a:endParaRPr lang="en-US" dirty="0"/>
          </a:p>
        </p:txBody>
      </p:sp>
      <p:sp>
        <p:nvSpPr>
          <p:cNvPr id="4" name="TextBox 3"/>
          <p:cNvSpPr txBox="1"/>
          <p:nvPr/>
        </p:nvSpPr>
        <p:spPr>
          <a:xfrm>
            <a:off x="6096000" y="4267200"/>
            <a:ext cx="2133600" cy="830997"/>
          </a:xfrm>
          <a:prstGeom prst="rect">
            <a:avLst/>
          </a:prstGeom>
          <a:solidFill>
            <a:srgbClr val="FFFF00"/>
          </a:solidFill>
        </p:spPr>
        <p:txBody>
          <a:bodyPr wrap="square" rtlCol="0">
            <a:spAutoFit/>
          </a:bodyPr>
          <a:lstStyle/>
          <a:p>
            <a:pPr algn="l"/>
            <a:r>
              <a:rPr lang="en-US" altLang="ko-KR" dirty="0" smtClean="0"/>
              <a:t>Exercise:</a:t>
            </a:r>
          </a:p>
          <a:p>
            <a:pPr algn="l"/>
            <a:r>
              <a:rPr lang="en-US" altLang="ko-KR" dirty="0" smtClean="0"/>
              <a:t>Use INDEX function to see the defaults by year and by industry</a:t>
            </a:r>
            <a:endParaRPr lang="ko-KR" altLang="en-US" dirty="0"/>
          </a:p>
        </p:txBody>
      </p:sp>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178</a:t>
            </a:fld>
            <a:endParaRPr lang="ko-KR" altLang="en-US" dirty="0"/>
          </a:p>
        </p:txBody>
      </p:sp>
    </p:spTree>
    <p:extLst>
      <p:ext uri="{BB962C8B-B14F-4D97-AF65-F5344CB8AC3E}">
        <p14:creationId xmlns:p14="http://schemas.microsoft.com/office/powerpoint/2010/main" val="64935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Understanding </a:t>
            </a:r>
            <a:r>
              <a:rPr lang="en-US" dirty="0"/>
              <a:t>Risks from Surplus Capacity, Volatility in Prices, Changes in Capital </a:t>
            </a:r>
            <a:r>
              <a:rPr lang="en-US" dirty="0" smtClean="0"/>
              <a:t>Expenditures</a:t>
            </a:r>
            <a:endParaRPr lang="en-US" dirty="0"/>
          </a:p>
        </p:txBody>
      </p:sp>
      <p:sp>
        <p:nvSpPr>
          <p:cNvPr id="8" name="Content Placeholder 7"/>
          <p:cNvSpPr>
            <a:spLocks noGrp="1"/>
          </p:cNvSpPr>
          <p:nvPr>
            <p:ph idx="1"/>
          </p:nvPr>
        </p:nvSpPr>
        <p:spPr/>
        <p:txBody>
          <a:bodyPr>
            <a:normAutofit fontScale="92500"/>
          </a:bodyPr>
          <a:lstStyle/>
          <a:p>
            <a:pPr latinLnBrk="0" hangingPunct="0"/>
            <a:r>
              <a:rPr lang="en-US" dirty="0"/>
              <a:t>Companies where earnings show cycles of major rises and declines</a:t>
            </a:r>
          </a:p>
          <a:p>
            <a:pPr latinLnBrk="0" hangingPunct="0"/>
            <a:r>
              <a:rPr lang="en-US" dirty="0" smtClean="0"/>
              <a:t>Characteristics:</a:t>
            </a:r>
            <a:endParaRPr lang="en-US" dirty="0"/>
          </a:p>
          <a:p>
            <a:pPr lvl="1" eaLnBrk="0" latinLnBrk="0" hangingPunct="0"/>
            <a:r>
              <a:rPr lang="en-US" sz="1600" dirty="0"/>
              <a:t>Cyclical downturn in </a:t>
            </a:r>
            <a:r>
              <a:rPr lang="en-US" sz="1600" dirty="0" smtClean="0"/>
              <a:t>recession</a:t>
            </a:r>
            <a:endParaRPr lang="en-US" sz="1600" dirty="0"/>
          </a:p>
          <a:p>
            <a:pPr lvl="1" eaLnBrk="0" latinLnBrk="0" hangingPunct="0"/>
            <a:r>
              <a:rPr lang="en-US" sz="1600" dirty="0"/>
              <a:t>Producers over-invest at peak</a:t>
            </a:r>
          </a:p>
          <a:p>
            <a:pPr lvl="1" eaLnBrk="0" latinLnBrk="0" hangingPunct="0"/>
            <a:r>
              <a:rPr lang="en-US" sz="1600" dirty="0"/>
              <a:t>Supply rises</a:t>
            </a:r>
          </a:p>
          <a:p>
            <a:pPr lvl="1" eaLnBrk="0" latinLnBrk="0" hangingPunct="0"/>
            <a:r>
              <a:rPr lang="en-US" sz="1600" dirty="0"/>
              <a:t>Prices </a:t>
            </a:r>
            <a:r>
              <a:rPr lang="en-US" sz="1600" dirty="0" smtClean="0"/>
              <a:t>fall sharply when demand declines because of surplus capacity</a:t>
            </a:r>
            <a:endParaRPr lang="en-US" sz="1600" dirty="0"/>
          </a:p>
          <a:p>
            <a:pPr latinLnBrk="0" hangingPunct="0"/>
            <a:r>
              <a:rPr lang="en-US" sz="2600" dirty="0"/>
              <a:t>Cash available for investment at peak</a:t>
            </a:r>
          </a:p>
          <a:p>
            <a:pPr latinLnBrk="0" hangingPunct="0"/>
            <a:r>
              <a:rPr lang="en-US" sz="2600" dirty="0"/>
              <a:t>Rational behavior to not invest is limited by desire to maintain market share</a:t>
            </a:r>
          </a:p>
          <a:p>
            <a:pPr latinLnBrk="0" hangingPunct="0"/>
            <a:r>
              <a:rPr lang="en-US" sz="2600" dirty="0"/>
              <a:t>Example: Rates to move a 20 foot container from Hong Kong to Northern Europe have fallen from about $12,0000 to roughly $220, creating the deepest ever crisis in the industry. (FT 08).</a:t>
            </a:r>
          </a:p>
          <a:p>
            <a:pPr latinLnBrk="0" hangingPunct="0"/>
            <a:endParaRPr lang="en-US" sz="2600" dirty="0"/>
          </a:p>
        </p:txBody>
      </p:sp>
      <p:sp>
        <p:nvSpPr>
          <p:cNvPr id="6" name="TextBox 5"/>
          <p:cNvSpPr txBox="1"/>
          <p:nvPr/>
        </p:nvSpPr>
        <p:spPr>
          <a:xfrm>
            <a:off x="5029200" y="2133600"/>
            <a:ext cx="3810000" cy="1323439"/>
          </a:xfrm>
          <a:prstGeom prst="rect">
            <a:avLst/>
          </a:prstGeom>
          <a:solidFill>
            <a:srgbClr val="FFFF00"/>
          </a:solidFill>
        </p:spPr>
        <p:txBody>
          <a:bodyPr wrap="square" rtlCol="0">
            <a:spAutoFit/>
          </a:bodyPr>
          <a:lstStyle/>
          <a:p>
            <a:pPr algn="l"/>
            <a:r>
              <a:rPr lang="en-US" sz="1600" dirty="0" smtClean="0"/>
              <a:t>Examples:</a:t>
            </a:r>
          </a:p>
          <a:p>
            <a:pPr algn="l"/>
            <a:r>
              <a:rPr lang="en-US" sz="1600" dirty="0" smtClean="0"/>
              <a:t>Retail, property, paper, cars, chemicals, airlines, steel, primary metals, house-building, building materials, advertising, capital goods, shipping.</a:t>
            </a:r>
            <a:endParaRPr lang="en-US" sz="160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179</a:t>
            </a:fld>
            <a:endParaRPr lang="ko-KR" altLang="en-US" dirty="0"/>
          </a:p>
        </p:txBody>
      </p:sp>
    </p:spTree>
    <p:extLst>
      <p:ext uri="{BB962C8B-B14F-4D97-AF65-F5344CB8AC3E}">
        <p14:creationId xmlns:p14="http://schemas.microsoft.com/office/powerpoint/2010/main" val="22593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latinLnBrk="0" hangingPunct="0"/>
            <a:r>
              <a:rPr lang="en-GB" dirty="0" smtClean="0"/>
              <a:t>Cash Flow Statement: Dividends is part of </a:t>
            </a:r>
            <a:r>
              <a:rPr lang="en-GB" smtClean="0"/>
              <a:t>this </a:t>
            </a:r>
            <a:endParaRPr lang="en-GB" dirty="0"/>
          </a:p>
        </p:txBody>
      </p:sp>
      <p:pic>
        <p:nvPicPr>
          <p:cNvPr id="5" name="Content Placeholder 4"/>
          <p:cNvPicPr>
            <a:picLocks noGrp="1" noChangeAspect="1"/>
          </p:cNvPicPr>
          <p:nvPr>
            <p:ph idx="1"/>
          </p:nvPr>
        </p:nvPicPr>
        <p:blipFill>
          <a:blip r:embed="rId2"/>
          <a:stretch>
            <a:fillRect/>
          </a:stretch>
        </p:blipFill>
        <p:spPr>
          <a:xfrm>
            <a:off x="1876695" y="1219200"/>
            <a:ext cx="5390611"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18</a:t>
            </a:fld>
            <a:endParaRPr lang="ko-KR" altLang="en-US" dirty="0"/>
          </a:p>
        </p:txBody>
      </p:sp>
      <p:sp>
        <p:nvSpPr>
          <p:cNvPr id="6" name="TextBox 5"/>
          <p:cNvSpPr txBox="1"/>
          <p:nvPr/>
        </p:nvSpPr>
        <p:spPr>
          <a:xfrm>
            <a:off x="428597" y="2057400"/>
            <a:ext cx="1095403" cy="1384995"/>
          </a:xfrm>
          <a:prstGeom prst="rect">
            <a:avLst/>
          </a:prstGeom>
          <a:solidFill>
            <a:srgbClr val="FFFF00"/>
          </a:solidFill>
        </p:spPr>
        <p:txBody>
          <a:bodyPr wrap="square" rtlCol="0">
            <a:spAutoFit/>
          </a:bodyPr>
          <a:lstStyle/>
          <a:p>
            <a:r>
              <a:rPr lang="en-GB" dirty="0" smtClean="0"/>
              <a:t>Mainly has where get the money from financing and where pay money</a:t>
            </a:r>
            <a:endParaRPr lang="en-GB" dirty="0"/>
          </a:p>
        </p:txBody>
      </p:sp>
      <p:sp>
        <p:nvSpPr>
          <p:cNvPr id="8" name="TextBox 7"/>
          <p:cNvSpPr txBox="1"/>
          <p:nvPr/>
        </p:nvSpPr>
        <p:spPr>
          <a:xfrm>
            <a:off x="7467600" y="2590800"/>
            <a:ext cx="990600" cy="830997"/>
          </a:xfrm>
          <a:prstGeom prst="rect">
            <a:avLst/>
          </a:prstGeom>
          <a:solidFill>
            <a:srgbClr val="FFFF00"/>
          </a:solidFill>
        </p:spPr>
        <p:txBody>
          <a:bodyPr wrap="square" rtlCol="0">
            <a:spAutoFit/>
          </a:bodyPr>
          <a:lstStyle/>
          <a:p>
            <a:r>
              <a:rPr lang="en-GB" dirty="0" smtClean="0"/>
              <a:t>These items do not affect EBITDA</a:t>
            </a:r>
            <a:endParaRPr lang="en-GB" dirty="0"/>
          </a:p>
        </p:txBody>
      </p:sp>
    </p:spTree>
    <p:extLst>
      <p:ext uri="{BB962C8B-B14F-4D97-AF65-F5344CB8AC3E}">
        <p14:creationId xmlns:p14="http://schemas.microsoft.com/office/powerpoint/2010/main" val="145396893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a:t>Understanding Risks from Surplus Capacity, Volatility in </a:t>
            </a:r>
            <a:r>
              <a:rPr lang="en-US" dirty="0" smtClean="0"/>
              <a:t>Prices</a:t>
            </a:r>
            <a:endParaRPr lang="en-US" dirty="0"/>
          </a:p>
        </p:txBody>
      </p:sp>
      <p:sp>
        <p:nvSpPr>
          <p:cNvPr id="3" name="Content Placeholder 2"/>
          <p:cNvSpPr>
            <a:spLocks noGrp="1"/>
          </p:cNvSpPr>
          <p:nvPr>
            <p:ph idx="1"/>
          </p:nvPr>
        </p:nvSpPr>
        <p:spPr>
          <a:xfrm>
            <a:off x="685800" y="1371600"/>
            <a:ext cx="7924800" cy="4648200"/>
          </a:xfrm>
        </p:spPr>
        <p:txBody>
          <a:bodyPr>
            <a:normAutofit fontScale="92500" lnSpcReduction="20000"/>
          </a:bodyPr>
          <a:lstStyle/>
          <a:p>
            <a:pPr latinLnBrk="0" hangingPunct="0"/>
            <a:r>
              <a:rPr lang="en-US" dirty="0" smtClean="0"/>
              <a:t>Demand Volatility</a:t>
            </a:r>
          </a:p>
          <a:p>
            <a:pPr lvl="1" eaLnBrk="0" latinLnBrk="0" hangingPunct="0"/>
            <a:r>
              <a:rPr lang="en-US" dirty="0" smtClean="0"/>
              <a:t>Technical Definition of Volatility</a:t>
            </a:r>
          </a:p>
          <a:p>
            <a:pPr lvl="1" eaLnBrk="0" latinLnBrk="0" hangingPunct="0"/>
            <a:r>
              <a:rPr lang="en-US" dirty="0" smtClean="0"/>
              <a:t>Different Distributions</a:t>
            </a:r>
          </a:p>
          <a:p>
            <a:pPr lvl="1" eaLnBrk="0" latinLnBrk="0" hangingPunct="0"/>
            <a:r>
              <a:rPr lang="en-US" dirty="0" smtClean="0"/>
              <a:t>Income Elasticity</a:t>
            </a:r>
          </a:p>
          <a:p>
            <a:pPr latinLnBrk="0" hangingPunct="0"/>
            <a:r>
              <a:rPr lang="en-US" dirty="0" smtClean="0"/>
              <a:t>Capital Expenditure Changes</a:t>
            </a:r>
          </a:p>
          <a:p>
            <a:pPr latinLnBrk="0" hangingPunct="0"/>
            <a:r>
              <a:rPr lang="en-US" dirty="0" smtClean="0"/>
              <a:t>Difference between Long-Run Marginal Cost and Short-Run Marginal Cost – Driven by Capital Intensity and Operating Leverage</a:t>
            </a:r>
          </a:p>
          <a:p>
            <a:pPr latinLnBrk="0" hangingPunct="0"/>
            <a:r>
              <a:rPr lang="en-US" dirty="0" smtClean="0"/>
              <a:t>Capital Intensity of Assets</a:t>
            </a:r>
          </a:p>
          <a:p>
            <a:pPr lvl="1" eaLnBrk="0" latinLnBrk="0" hangingPunct="0"/>
            <a:r>
              <a:rPr lang="en-US" dirty="0" smtClean="0"/>
              <a:t>Lifetime of Assets</a:t>
            </a:r>
          </a:p>
          <a:p>
            <a:pPr lvl="1" eaLnBrk="0" latinLnBrk="0" hangingPunct="0"/>
            <a:r>
              <a:rPr lang="en-US" dirty="0" smtClean="0"/>
              <a:t>Revenues versus Operating Costs</a:t>
            </a:r>
          </a:p>
          <a:p>
            <a:pPr latinLnBrk="0" hangingPunct="0"/>
            <a:r>
              <a:rPr lang="en-US" dirty="0" smtClean="0"/>
              <a:t>Operating Leverage</a:t>
            </a:r>
          </a:p>
          <a:p>
            <a:pPr latinLnBrk="0" hangingPunct="0"/>
            <a:endParaRPr lang="en-US" dirty="0"/>
          </a:p>
        </p:txBody>
      </p:sp>
      <p:sp>
        <p:nvSpPr>
          <p:cNvPr id="4" name="TextBox 3"/>
          <p:cNvSpPr txBox="1"/>
          <p:nvPr/>
        </p:nvSpPr>
        <p:spPr>
          <a:xfrm>
            <a:off x="5867400" y="1828800"/>
            <a:ext cx="2590800" cy="646331"/>
          </a:xfrm>
          <a:prstGeom prst="rect">
            <a:avLst/>
          </a:prstGeom>
          <a:solidFill>
            <a:srgbClr val="FFFF00"/>
          </a:solidFill>
        </p:spPr>
        <p:txBody>
          <a:bodyPr wrap="square" rtlCol="0">
            <a:spAutoFit/>
          </a:bodyPr>
          <a:lstStyle/>
          <a:p>
            <a:pPr algn="l"/>
            <a:r>
              <a:rPr lang="en-US" dirty="0" smtClean="0"/>
              <a:t>Exercise: Compute volatility from data that is downloaded from the industry analysis sheet</a:t>
            </a:r>
            <a:endParaRPr lang="en-US" dirty="0"/>
          </a:p>
        </p:txBody>
      </p:sp>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180</a:t>
            </a:fld>
            <a:endParaRPr lang="ko-KR" altLang="en-US" dirty="0"/>
          </a:p>
        </p:txBody>
      </p:sp>
    </p:spTree>
    <p:extLst>
      <p:ext uri="{BB962C8B-B14F-4D97-AF65-F5344CB8AC3E}">
        <p14:creationId xmlns:p14="http://schemas.microsoft.com/office/powerpoint/2010/main" val="227522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Risks from Surplus Capacity, Volatility in Prices: Operating </a:t>
            </a:r>
            <a:r>
              <a:rPr lang="en-US" dirty="0" smtClean="0"/>
              <a:t>Leverage</a:t>
            </a:r>
            <a:endParaRPr lang="en-US" dirty="0"/>
          </a:p>
        </p:txBody>
      </p:sp>
      <p:sp>
        <p:nvSpPr>
          <p:cNvPr id="3" name="Content Placeholder 2"/>
          <p:cNvSpPr>
            <a:spLocks noGrp="1"/>
          </p:cNvSpPr>
          <p:nvPr>
            <p:ph idx="1"/>
          </p:nvPr>
        </p:nvSpPr>
        <p:spPr>
          <a:xfrm>
            <a:off x="762000" y="1295400"/>
            <a:ext cx="7924800" cy="4648200"/>
          </a:xfrm>
        </p:spPr>
        <p:txBody>
          <a:bodyPr>
            <a:noAutofit/>
          </a:bodyPr>
          <a:lstStyle/>
          <a:p>
            <a:pPr latinLnBrk="0" hangingPunct="0"/>
            <a:r>
              <a:rPr lang="en-US" sz="2400" dirty="0" smtClean="0"/>
              <a:t>Definition: Fixed Expenses that do not vary with sales</a:t>
            </a:r>
          </a:p>
          <a:p>
            <a:pPr latinLnBrk="0" hangingPunct="0"/>
            <a:r>
              <a:rPr lang="en-US" sz="2400" dirty="0" smtClean="0"/>
              <a:t>Definition of Fixed and Variable Costs</a:t>
            </a:r>
          </a:p>
          <a:p>
            <a:pPr lvl="1" eaLnBrk="0" latinLnBrk="0" hangingPunct="0"/>
            <a:r>
              <a:rPr lang="en-US" sz="2000" dirty="0" smtClean="0"/>
              <a:t>Not in Financial Statements</a:t>
            </a:r>
          </a:p>
          <a:p>
            <a:pPr lvl="1" eaLnBrk="0" latinLnBrk="0" hangingPunct="0"/>
            <a:r>
              <a:rPr lang="en-US" sz="2000" dirty="0" smtClean="0"/>
              <a:t>COGS generally includes depreciation which is fixed</a:t>
            </a:r>
          </a:p>
          <a:p>
            <a:pPr lvl="1" eaLnBrk="0" latinLnBrk="0" hangingPunct="0"/>
            <a:r>
              <a:rPr lang="en-US" sz="2000" dirty="0" smtClean="0"/>
              <a:t>Administrative expenses are related to sales when many are fixed</a:t>
            </a:r>
          </a:p>
          <a:p>
            <a:pPr lvl="1" eaLnBrk="0" latinLnBrk="0" hangingPunct="0"/>
            <a:r>
              <a:rPr lang="en-US" sz="2000" dirty="0" smtClean="0"/>
              <a:t>Semi-fixed expenses that change after passage of time</a:t>
            </a:r>
          </a:p>
          <a:p>
            <a:pPr lvl="1" eaLnBrk="0" latinLnBrk="0" hangingPunct="0"/>
            <a:r>
              <a:rPr lang="en-US" sz="2000" dirty="0" smtClean="0"/>
              <a:t>Pension obligations and costs of employee reductions</a:t>
            </a:r>
          </a:p>
        </p:txBody>
      </p:sp>
      <p:sp>
        <p:nvSpPr>
          <p:cNvPr id="4" name="TextBox 3"/>
          <p:cNvSpPr txBox="1"/>
          <p:nvPr/>
        </p:nvSpPr>
        <p:spPr>
          <a:xfrm>
            <a:off x="3712029" y="4343162"/>
            <a:ext cx="5003376" cy="1600438"/>
          </a:xfrm>
          <a:prstGeom prst="rect">
            <a:avLst/>
          </a:prstGeom>
          <a:solidFill>
            <a:srgbClr val="FFFF00"/>
          </a:solidFill>
        </p:spPr>
        <p:txBody>
          <a:bodyPr wrap="square" rtlCol="0">
            <a:spAutoFit/>
          </a:bodyPr>
          <a:lstStyle/>
          <a:p>
            <a:pPr algn="l"/>
            <a:r>
              <a:rPr lang="en-US" sz="1400" dirty="0" smtClean="0"/>
              <a:t>Exercise:</a:t>
            </a:r>
            <a:endParaRPr lang="en-US" sz="1400" dirty="0"/>
          </a:p>
          <a:p>
            <a:pPr algn="l"/>
            <a:r>
              <a:rPr lang="en-US" sz="1400" dirty="0" smtClean="0"/>
              <a:t>Analysis </a:t>
            </a:r>
            <a:r>
              <a:rPr lang="en-US" sz="1400" dirty="0"/>
              <a:t>of Fixed and Variable Expenses</a:t>
            </a:r>
          </a:p>
          <a:p>
            <a:pPr lvl="1" algn="l"/>
            <a:r>
              <a:rPr lang="en-US" sz="1400" dirty="0"/>
              <a:t>Open a Financial Statement File</a:t>
            </a:r>
          </a:p>
          <a:p>
            <a:pPr lvl="1" algn="l"/>
            <a:r>
              <a:rPr lang="en-US" sz="1400" dirty="0"/>
              <a:t>Use F11 to make graph of revenues and operating expenses</a:t>
            </a:r>
          </a:p>
          <a:p>
            <a:pPr lvl="1" algn="l"/>
            <a:r>
              <a:rPr lang="en-US" sz="1400" dirty="0"/>
              <a:t>Remove title and create scatter plot</a:t>
            </a:r>
          </a:p>
          <a:p>
            <a:pPr algn="l"/>
            <a:endParaRPr lang="en-US" sz="1400" dirty="0"/>
          </a:p>
        </p:txBody>
      </p:sp>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181</a:t>
            </a:fld>
            <a:endParaRPr lang="ko-KR" altLang="en-US" dirty="0"/>
          </a:p>
        </p:txBody>
      </p:sp>
    </p:spTree>
    <p:extLst>
      <p:ext uri="{BB962C8B-B14F-4D97-AF65-F5344CB8AC3E}">
        <p14:creationId xmlns:p14="http://schemas.microsoft.com/office/powerpoint/2010/main" val="266530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Qualitative Risk: Company and Industry Economic Factors – Really Measuring the Demand Volatility</a:t>
            </a:r>
            <a:endParaRPr lang="en-US" dirty="0"/>
          </a:p>
        </p:txBody>
      </p:sp>
      <p:sp>
        <p:nvSpPr>
          <p:cNvPr id="7" name="Content Placeholder 6"/>
          <p:cNvSpPr>
            <a:spLocks noGrp="1"/>
          </p:cNvSpPr>
          <p:nvPr>
            <p:ph idx="1"/>
          </p:nvPr>
        </p:nvSpPr>
        <p:spPr/>
        <p:txBody>
          <a:bodyPr>
            <a:normAutofit/>
          </a:bodyPr>
          <a:lstStyle/>
          <a:p>
            <a:r>
              <a:rPr lang="en-US" sz="2000" dirty="0"/>
              <a:t>Home economy </a:t>
            </a:r>
            <a:r>
              <a:rPr lang="en-US" sz="2000" dirty="0" smtClean="0"/>
              <a:t>situation and trends</a:t>
            </a:r>
            <a:endParaRPr lang="en-US" sz="2000" dirty="0"/>
          </a:p>
          <a:p>
            <a:r>
              <a:rPr lang="en-US" sz="2000" dirty="0"/>
              <a:t>Overseas economies and </a:t>
            </a:r>
            <a:r>
              <a:rPr lang="en-US" sz="2000" dirty="0" smtClean="0"/>
              <a:t>trends</a:t>
            </a:r>
            <a:endParaRPr lang="en-US" sz="2000" dirty="0"/>
          </a:p>
          <a:p>
            <a:r>
              <a:rPr lang="en-US" sz="2000" dirty="0"/>
              <a:t>Seasonality/Weather Issues</a:t>
            </a:r>
          </a:p>
          <a:p>
            <a:r>
              <a:rPr lang="en-US" sz="2000" dirty="0"/>
              <a:t>Market and trade cycles</a:t>
            </a:r>
          </a:p>
          <a:p>
            <a:r>
              <a:rPr lang="en-US" sz="2000" dirty="0"/>
              <a:t>Specific industry factors</a:t>
            </a:r>
          </a:p>
          <a:p>
            <a:r>
              <a:rPr lang="en-US" sz="2000" dirty="0"/>
              <a:t>Market routes and distribution trends</a:t>
            </a:r>
          </a:p>
          <a:p>
            <a:r>
              <a:rPr lang="en-US" sz="2000" dirty="0"/>
              <a:t>Customer/end-user drivers</a:t>
            </a:r>
          </a:p>
          <a:p>
            <a:r>
              <a:rPr lang="en-US" sz="2000" dirty="0"/>
              <a:t>Interest and exchange rates</a:t>
            </a:r>
          </a:p>
          <a:p>
            <a:r>
              <a:rPr lang="en-US" sz="2000" dirty="0"/>
              <a:t>International trade/monetary issues</a:t>
            </a:r>
          </a:p>
          <a:p>
            <a:endParaRPr lang="en-US" sz="2000" dirty="0"/>
          </a:p>
        </p:txBody>
      </p:sp>
      <p:sp>
        <p:nvSpPr>
          <p:cNvPr id="8" name="TextBox 7"/>
          <p:cNvSpPr txBox="1"/>
          <p:nvPr/>
        </p:nvSpPr>
        <p:spPr>
          <a:xfrm>
            <a:off x="4953000" y="1676400"/>
            <a:ext cx="3886200" cy="1754326"/>
          </a:xfrm>
          <a:prstGeom prst="rect">
            <a:avLst/>
          </a:prstGeom>
          <a:noFill/>
        </p:spPr>
        <p:txBody>
          <a:bodyPr wrap="square" rtlCol="0">
            <a:spAutoFit/>
          </a:bodyPr>
          <a:lstStyle/>
          <a:p>
            <a:pPr algn="l"/>
            <a:r>
              <a:rPr lang="en-US" sz="1800" dirty="0" smtClean="0"/>
              <a:t>Combine these Factor with:</a:t>
            </a:r>
          </a:p>
          <a:p>
            <a:pPr marL="342900" indent="-342900" algn="l">
              <a:buFont typeface="Arial" panose="020B0604020202020204" pitchFamily="34" charset="0"/>
              <a:buChar char="•"/>
            </a:pPr>
            <a:r>
              <a:rPr lang="en-US" sz="1800" dirty="0" smtClean="0"/>
              <a:t>Barriers to entry</a:t>
            </a:r>
          </a:p>
          <a:p>
            <a:pPr marL="342900" indent="-342900" algn="l">
              <a:buFont typeface="Arial" panose="020B0604020202020204" pitchFamily="34" charset="0"/>
              <a:buChar char="•"/>
            </a:pPr>
            <a:r>
              <a:rPr lang="en-US" sz="1800" dirty="0" smtClean="0"/>
              <a:t>Capital Intensity</a:t>
            </a:r>
          </a:p>
          <a:p>
            <a:pPr marL="342900" indent="-342900" algn="l">
              <a:buFont typeface="Arial" panose="020B0604020202020204" pitchFamily="34" charset="0"/>
              <a:buChar char="•"/>
            </a:pPr>
            <a:r>
              <a:rPr lang="en-US" sz="1800" dirty="0" smtClean="0"/>
              <a:t>Operating Leverage</a:t>
            </a:r>
          </a:p>
          <a:p>
            <a:pPr marL="342900" indent="-342900" algn="l">
              <a:buFont typeface="Arial" panose="020B0604020202020204" pitchFamily="34" charset="0"/>
              <a:buChar char="•"/>
            </a:pPr>
            <a:r>
              <a:rPr lang="en-US" sz="1800" dirty="0" smtClean="0"/>
              <a:t>Construction Lag</a:t>
            </a:r>
          </a:p>
          <a:p>
            <a:pPr marL="342900" indent="-342900" algn="l">
              <a:buFont typeface="Arial" panose="020B0604020202020204" pitchFamily="34" charset="0"/>
              <a:buChar char="•"/>
            </a:pPr>
            <a:endParaRPr lang="en-US" sz="1800" dirty="0"/>
          </a:p>
        </p:txBody>
      </p:sp>
      <p:sp>
        <p:nvSpPr>
          <p:cNvPr id="9" name="TextBox 8"/>
          <p:cNvSpPr txBox="1"/>
          <p:nvPr/>
        </p:nvSpPr>
        <p:spPr>
          <a:xfrm>
            <a:off x="4953000" y="3577264"/>
            <a:ext cx="3048000" cy="2308324"/>
          </a:xfrm>
          <a:prstGeom prst="rect">
            <a:avLst/>
          </a:prstGeom>
          <a:noFill/>
        </p:spPr>
        <p:txBody>
          <a:bodyPr wrap="square" rtlCol="0">
            <a:spAutoFit/>
          </a:bodyPr>
          <a:lstStyle/>
          <a:p>
            <a:pPr algn="l"/>
            <a:r>
              <a:rPr lang="en-US" sz="1800" dirty="0" smtClean="0"/>
              <a:t>Declining Demand</a:t>
            </a:r>
          </a:p>
          <a:p>
            <a:pPr algn="l"/>
            <a:r>
              <a:rPr lang="en-US" sz="1800" dirty="0" smtClean="0"/>
              <a:t>Difficult to Downsize</a:t>
            </a:r>
          </a:p>
          <a:p>
            <a:pPr algn="l"/>
            <a:r>
              <a:rPr lang="en-US" sz="1800" dirty="0" smtClean="0"/>
              <a:t>Rise in Input Costs</a:t>
            </a:r>
          </a:p>
          <a:p>
            <a:pPr algn="l"/>
            <a:r>
              <a:rPr lang="en-US" sz="1800" dirty="0" smtClean="0"/>
              <a:t>Inefficient vs. Competitors</a:t>
            </a:r>
          </a:p>
          <a:p>
            <a:pPr algn="l"/>
            <a:r>
              <a:rPr lang="en-US" sz="1800" dirty="0" smtClean="0"/>
              <a:t>Technical Problems</a:t>
            </a:r>
          </a:p>
          <a:p>
            <a:pPr algn="l"/>
            <a:r>
              <a:rPr lang="en-US" sz="1800" dirty="0" smtClean="0"/>
              <a:t>Reputational Damage</a:t>
            </a:r>
          </a:p>
          <a:p>
            <a:pPr algn="l"/>
            <a:r>
              <a:rPr lang="en-US" sz="1800" dirty="0" smtClean="0"/>
              <a:t>Working Capital Control</a:t>
            </a:r>
          </a:p>
          <a:p>
            <a:pPr algn="l"/>
            <a:r>
              <a:rPr lang="en-US" sz="1800" dirty="0" smtClean="0"/>
              <a:t>Customer Concentration</a:t>
            </a:r>
            <a:endParaRPr lang="en-US" sz="180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182</a:t>
            </a:fld>
            <a:endParaRPr lang="ko-KR" altLang="en-US" dirty="0"/>
          </a:p>
        </p:txBody>
      </p:sp>
    </p:spTree>
    <p:extLst>
      <p:ext uri="{BB962C8B-B14F-4D97-AF65-F5344CB8AC3E}">
        <p14:creationId xmlns:p14="http://schemas.microsoft.com/office/powerpoint/2010/main" val="155649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Qualitative Economic Risks – Economic Risks and Barriers to Entry</a:t>
            </a:r>
            <a:endParaRPr lang="en-US"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smtClean="0"/>
              <a:t>Definition: Prices fall because of surplus capacity; demand falls because of economic volatility; competition increases; </a:t>
            </a:r>
          </a:p>
          <a:p>
            <a:pPr latinLnBrk="0" hangingPunct="0"/>
            <a:r>
              <a:rPr lang="en-US" dirty="0" smtClean="0"/>
              <a:t>First Solar Case: Danger of Falling From Power House to Capital Junkie</a:t>
            </a:r>
          </a:p>
          <a:p>
            <a:pPr latinLnBrk="0" hangingPunct="0"/>
            <a:endParaRPr lang="en-US" dirty="0"/>
          </a:p>
          <a:p>
            <a:pPr latinLnBrk="0" hangingPunct="0"/>
            <a:endParaRPr lang="en-US" dirty="0" smtClean="0"/>
          </a:p>
          <a:p>
            <a:pPr latinLnBrk="0" hangingPunct="0"/>
            <a:endParaRPr lang="en-US" dirty="0" smtClean="0"/>
          </a:p>
          <a:p>
            <a:pPr latinLnBrk="0" hangingPunct="0"/>
            <a:endParaRPr lang="en-US" dirty="0" smtClean="0"/>
          </a:p>
          <a:p>
            <a:pPr latinLnBrk="0" hangingPunct="0"/>
            <a:endParaRPr lang="en-US" dirty="0"/>
          </a:p>
          <a:p>
            <a:pPr latinLnBrk="0" hangingPunct="0"/>
            <a:endParaRPr lang="en-US" dirty="0" smtClean="0"/>
          </a:p>
          <a:p>
            <a:pPr latinLnBrk="0" hangingPunct="0"/>
            <a:r>
              <a:rPr lang="en-US" dirty="0" smtClean="0"/>
              <a:t>Other cases: Solar companies, telecom companies, sub-prime crisis</a:t>
            </a:r>
          </a:p>
          <a:p>
            <a:pPr latinLnBrk="0" hangingPunct="0"/>
            <a:endParaRPr lang="en-US" dirty="0"/>
          </a:p>
        </p:txBody>
      </p:sp>
      <p:pic>
        <p:nvPicPr>
          <p:cNvPr id="4" name="Picture 3"/>
          <p:cNvPicPr/>
          <p:nvPr/>
        </p:nvPicPr>
        <p:blipFill>
          <a:blip r:embed="rId2"/>
          <a:stretch>
            <a:fillRect/>
          </a:stretch>
        </p:blipFill>
        <p:spPr>
          <a:xfrm>
            <a:off x="1752600" y="3048000"/>
            <a:ext cx="3588067" cy="2266315"/>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183</a:t>
            </a:fld>
            <a:endParaRPr lang="ko-KR" altLang="en-US" dirty="0"/>
          </a:p>
        </p:txBody>
      </p:sp>
    </p:spTree>
    <p:extLst>
      <p:ext uri="{BB962C8B-B14F-4D97-AF65-F5344CB8AC3E}">
        <p14:creationId xmlns:p14="http://schemas.microsoft.com/office/powerpoint/2010/main" val="182697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Qualitative Risk Assessment: Obsolescence, Technological Change and Regulatory Changes</a:t>
            </a:r>
            <a:endParaRPr lang="en-US" dirty="0"/>
          </a:p>
        </p:txBody>
      </p:sp>
      <p:sp>
        <p:nvSpPr>
          <p:cNvPr id="5" name="Content Placeholder 4"/>
          <p:cNvSpPr>
            <a:spLocks noGrp="1"/>
          </p:cNvSpPr>
          <p:nvPr>
            <p:ph idx="1"/>
          </p:nvPr>
        </p:nvSpPr>
        <p:spPr/>
        <p:txBody>
          <a:bodyPr/>
          <a:lstStyle/>
          <a:p>
            <a:r>
              <a:rPr lang="en-US" dirty="0"/>
              <a:t>Technical Obsolescence</a:t>
            </a:r>
          </a:p>
          <a:p>
            <a:pPr lvl="1"/>
            <a:r>
              <a:rPr lang="en-US" dirty="0"/>
              <a:t>Polaroid, Kodak, Maps, Guidebooks, CD players, DVD players</a:t>
            </a:r>
          </a:p>
          <a:p>
            <a:r>
              <a:rPr lang="en-US" dirty="0"/>
              <a:t>Impact of Internet</a:t>
            </a:r>
          </a:p>
          <a:p>
            <a:pPr lvl="1"/>
            <a:r>
              <a:rPr lang="en-US" dirty="0"/>
              <a:t>Retail, Newspapers, Music, Travel Agents</a:t>
            </a:r>
          </a:p>
          <a:p>
            <a:r>
              <a:rPr lang="en-US" dirty="0"/>
              <a:t>Impact of EMG Competition</a:t>
            </a:r>
          </a:p>
          <a:p>
            <a:pPr lvl="1"/>
            <a:r>
              <a:rPr lang="en-US" dirty="0"/>
              <a:t>Textiles, general manufacturing</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184</a:t>
            </a:fld>
            <a:endParaRPr lang="ko-KR" altLang="en-US" dirty="0"/>
          </a:p>
        </p:txBody>
      </p:sp>
    </p:spTree>
    <p:extLst>
      <p:ext uri="{BB962C8B-B14F-4D97-AF65-F5344CB8AC3E}">
        <p14:creationId xmlns:p14="http://schemas.microsoft.com/office/powerpoint/2010/main" val="115386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Technology Risk Example</a:t>
            </a:r>
            <a:endParaRPr lang="en-US" dirty="0"/>
          </a:p>
        </p:txBody>
      </p:sp>
      <p:sp>
        <p:nvSpPr>
          <p:cNvPr id="3" name="Content Placeholder 2"/>
          <p:cNvSpPr>
            <a:spLocks noGrp="1"/>
          </p:cNvSpPr>
          <p:nvPr>
            <p:ph idx="1"/>
          </p:nvPr>
        </p:nvSpPr>
        <p:spPr/>
        <p:txBody>
          <a:bodyPr>
            <a:normAutofit fontScale="92500" lnSpcReduction="20000"/>
          </a:bodyPr>
          <a:lstStyle/>
          <a:p>
            <a:pPr latinLnBrk="0" hangingPunct="0"/>
            <a:r>
              <a:rPr lang="en-US" dirty="0" smtClean="0"/>
              <a:t>Definition: Demand falls because of available new technology; capital expenditures and/or costs for new technology changes</a:t>
            </a:r>
          </a:p>
          <a:p>
            <a:pPr latinLnBrk="0" hangingPunct="0"/>
            <a:endParaRPr lang="en-US" dirty="0" smtClean="0"/>
          </a:p>
          <a:p>
            <a:pPr latinLnBrk="0" hangingPunct="0"/>
            <a:r>
              <a:rPr lang="en-US" dirty="0" smtClean="0"/>
              <a:t>Iridium Case</a:t>
            </a:r>
          </a:p>
          <a:p>
            <a:pPr latinLnBrk="0" hangingPunct="0"/>
            <a:endParaRPr lang="en-US" dirty="0"/>
          </a:p>
          <a:p>
            <a:pPr latinLnBrk="0" hangingPunct="0"/>
            <a:endParaRPr lang="en-US" dirty="0" smtClean="0"/>
          </a:p>
          <a:p>
            <a:pPr latinLnBrk="0" hangingPunct="0"/>
            <a:endParaRPr lang="en-US" dirty="0"/>
          </a:p>
          <a:p>
            <a:pPr latinLnBrk="0" hangingPunct="0"/>
            <a:endParaRPr lang="en-US" dirty="0" smtClean="0"/>
          </a:p>
          <a:p>
            <a:pPr latinLnBrk="0" hangingPunct="0"/>
            <a:endParaRPr lang="en-US" dirty="0" smtClean="0"/>
          </a:p>
          <a:p>
            <a:pPr latinLnBrk="0" hangingPunct="0"/>
            <a:endParaRPr lang="en-US" dirty="0"/>
          </a:p>
          <a:p>
            <a:pPr latinLnBrk="0" hangingPunct="0"/>
            <a:r>
              <a:rPr lang="en-US" dirty="0" smtClean="0"/>
              <a:t>Other cases: HP, RIM, Nokia, Kodak</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514600"/>
            <a:ext cx="3810000" cy="2822575"/>
          </a:xfrm>
          <a:prstGeom prst="rect">
            <a:avLst/>
          </a:prstGeom>
          <a:noFill/>
          <a:ln>
            <a:noFill/>
          </a:ln>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185</a:t>
            </a:fld>
            <a:endParaRPr lang="ko-KR" altLang="en-US" dirty="0"/>
          </a:p>
        </p:txBody>
      </p:sp>
    </p:spTree>
    <p:extLst>
      <p:ext uri="{BB962C8B-B14F-4D97-AF65-F5344CB8AC3E}">
        <p14:creationId xmlns:p14="http://schemas.microsoft.com/office/powerpoint/2010/main" val="363210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Risk Example: GDF Coal Plant in Italy</a:t>
            </a:r>
            <a:endParaRPr lang="en-US" dirty="0"/>
          </a:p>
        </p:txBody>
      </p:sp>
      <p:sp>
        <p:nvSpPr>
          <p:cNvPr id="3" name="Content Placeholder 2"/>
          <p:cNvSpPr>
            <a:spLocks noGrp="1"/>
          </p:cNvSpPr>
          <p:nvPr>
            <p:ph idx="1"/>
          </p:nvPr>
        </p:nvSpPr>
        <p:spPr/>
        <p:txBody>
          <a:bodyPr>
            <a:normAutofit fontScale="77500" lnSpcReduction="20000"/>
          </a:bodyPr>
          <a:lstStyle/>
          <a:p>
            <a:pPr latinLnBrk="0" hangingPunct="0"/>
            <a:r>
              <a:rPr lang="en-US" dirty="0" smtClean="0"/>
              <a:t>Italian </a:t>
            </a:r>
            <a:r>
              <a:rPr lang="en-US" dirty="0"/>
              <a:t>police have seized control of a coal-fired power plant in Savona, shutting it down after a judge ruled in </a:t>
            </a:r>
            <a:r>
              <a:rPr lang="en-US" dirty="0" smtClean="0"/>
              <a:t>favor </a:t>
            </a:r>
            <a:r>
              <a:rPr lang="en-US" dirty="0"/>
              <a:t>of arguments that the plant was responsible for 442 premature deaths between 2000 and 2007, and a further 2,000 cases of heart and lung disease. The owner of the plant, </a:t>
            </a:r>
            <a:r>
              <a:rPr lang="en-US" dirty="0" smtClean="0"/>
              <a:t>France’s </a:t>
            </a:r>
            <a:r>
              <a:rPr lang="en-US" dirty="0"/>
              <a:t>GDF Suez, was deemed to have exhibited “negligent </a:t>
            </a:r>
            <a:r>
              <a:rPr lang="en-US" dirty="0" smtClean="0"/>
              <a:t>behavior” </a:t>
            </a:r>
            <a:r>
              <a:rPr lang="en-US" dirty="0"/>
              <a:t>by the judge, who also said the emissions data from the plant was “unreliable”.  Emissions from coal-fired plants pose well-known health risks, and GDF Suez is already under fire for its involvement in a major coal disaster in Australia, where an open cast coal mine caught fire and burned for over a month, leading to evacuations and severe health impacts on residents. The coal plant closure in Italy and mine fire in Australia have exacerbated a bad start to the year for GDF Suez, which has  written down €14.9 billion in fossil assets on its books due to strong competition from renewables.</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186</a:t>
            </a:fld>
            <a:endParaRPr lang="ko-KR" altLang="en-US" dirty="0"/>
          </a:p>
        </p:txBody>
      </p:sp>
    </p:spTree>
    <p:extLst>
      <p:ext uri="{BB962C8B-B14F-4D97-AF65-F5344CB8AC3E}">
        <p14:creationId xmlns:p14="http://schemas.microsoft.com/office/powerpoint/2010/main" val="37141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Political/Legal Risks</a:t>
            </a:r>
            <a:endParaRPr lang="en-US" dirty="0"/>
          </a:p>
        </p:txBody>
      </p:sp>
      <p:sp>
        <p:nvSpPr>
          <p:cNvPr id="3" name="Content Placeholder 2"/>
          <p:cNvSpPr>
            <a:spLocks noGrp="1"/>
          </p:cNvSpPr>
          <p:nvPr>
            <p:ph idx="1"/>
          </p:nvPr>
        </p:nvSpPr>
        <p:spPr/>
        <p:txBody>
          <a:bodyPr/>
          <a:lstStyle/>
          <a:p>
            <a:pPr latinLnBrk="0" hangingPunct="0"/>
            <a:r>
              <a:rPr lang="en-US" dirty="0" smtClean="0"/>
              <a:t>Definition: Will companies continue to honor un-economic contracts</a:t>
            </a:r>
          </a:p>
          <a:p>
            <a:pPr latinLnBrk="0" hangingPunct="0"/>
            <a:r>
              <a:rPr lang="en-US" dirty="0" smtClean="0"/>
              <a:t>Example: Dabhol Plant in India</a:t>
            </a:r>
          </a:p>
          <a:p>
            <a:pPr latinLnBrk="0" hangingPunct="0"/>
            <a:endParaRPr lang="en-US" dirty="0"/>
          </a:p>
          <a:p>
            <a:pPr latinLnBrk="0" hangingPunct="0"/>
            <a:endParaRPr lang="en-US" dirty="0" smtClean="0"/>
          </a:p>
          <a:p>
            <a:pPr latinLnBrk="0" hangingPunct="0"/>
            <a:endParaRPr lang="en-US" dirty="0"/>
          </a:p>
          <a:p>
            <a:pPr latinLnBrk="0" hangingPunct="0"/>
            <a:endParaRPr lang="en-US" dirty="0" smtClean="0"/>
          </a:p>
          <a:p>
            <a:pPr latinLnBrk="0" hangingPunct="0"/>
            <a:endParaRPr lang="en-US" dirty="0"/>
          </a:p>
          <a:p>
            <a:pPr latinLnBrk="0" hangingPunct="0"/>
            <a:r>
              <a:rPr lang="en-US" dirty="0" smtClean="0"/>
              <a:t>Other Examples</a:t>
            </a:r>
          </a:p>
          <a:p>
            <a:pPr latinLnBrk="0" hangingPunct="0"/>
            <a:endParaRPr lang="en-US" dirty="0"/>
          </a:p>
        </p:txBody>
      </p:sp>
      <p:pic>
        <p:nvPicPr>
          <p:cNvPr id="4" name="Picture 3"/>
          <p:cNvPicPr/>
          <p:nvPr/>
        </p:nvPicPr>
        <p:blipFill>
          <a:blip r:embed="rId2"/>
          <a:stretch>
            <a:fillRect/>
          </a:stretch>
        </p:blipFill>
        <p:spPr>
          <a:xfrm>
            <a:off x="3810000" y="3124200"/>
            <a:ext cx="4510769" cy="3048000"/>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187</a:t>
            </a:fld>
            <a:endParaRPr lang="ko-KR" altLang="en-US" dirty="0"/>
          </a:p>
        </p:txBody>
      </p:sp>
    </p:spTree>
    <p:extLst>
      <p:ext uri="{BB962C8B-B14F-4D97-AF65-F5344CB8AC3E}">
        <p14:creationId xmlns:p14="http://schemas.microsoft.com/office/powerpoint/2010/main" val="414943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 – Political Risks</a:t>
            </a:r>
            <a:endParaRPr lang="en-US" dirty="0"/>
          </a:p>
        </p:txBody>
      </p:sp>
      <p:sp>
        <p:nvSpPr>
          <p:cNvPr id="6" name="Content Placeholder 5"/>
          <p:cNvSpPr>
            <a:spLocks noGrp="1"/>
          </p:cNvSpPr>
          <p:nvPr>
            <p:ph idx="1"/>
          </p:nvPr>
        </p:nvSpPr>
        <p:spPr/>
        <p:txBody>
          <a:bodyPr>
            <a:noAutofit/>
          </a:bodyPr>
          <a:lstStyle/>
          <a:p>
            <a:pPr latinLnBrk="0" hangingPunct="0"/>
            <a:r>
              <a:rPr lang="en-US" sz="2400" dirty="0"/>
              <a:t>Ecological/environmental issues</a:t>
            </a:r>
          </a:p>
          <a:p>
            <a:pPr latinLnBrk="0" hangingPunct="0"/>
            <a:r>
              <a:rPr lang="en-US" sz="2400" dirty="0"/>
              <a:t>Current and future legislation</a:t>
            </a:r>
          </a:p>
          <a:p>
            <a:pPr latinLnBrk="0" hangingPunct="0"/>
            <a:r>
              <a:rPr lang="en-US" sz="2400" dirty="0"/>
              <a:t>Regulatory bodies and processes</a:t>
            </a:r>
          </a:p>
          <a:p>
            <a:pPr latinLnBrk="0" hangingPunct="0"/>
            <a:r>
              <a:rPr lang="en-US" sz="2400" dirty="0"/>
              <a:t>Government term and change</a:t>
            </a:r>
          </a:p>
          <a:p>
            <a:pPr latinLnBrk="0" hangingPunct="0"/>
            <a:r>
              <a:rPr lang="en-US" sz="2400" dirty="0"/>
              <a:t>Funding, and grants</a:t>
            </a:r>
          </a:p>
          <a:p>
            <a:pPr latinLnBrk="0" hangingPunct="0"/>
            <a:r>
              <a:rPr lang="en-US" sz="2400" dirty="0" smtClean="0"/>
              <a:t>International </a:t>
            </a:r>
            <a:r>
              <a:rPr lang="en-US" sz="2400" dirty="0"/>
              <a:t>pressure </a:t>
            </a:r>
            <a:r>
              <a:rPr lang="en-US" sz="2400" dirty="0" smtClean="0"/>
              <a:t>groups</a:t>
            </a:r>
          </a:p>
          <a:p>
            <a:pPr latinLnBrk="0" hangingPunct="0"/>
            <a:r>
              <a:rPr lang="en-US" sz="2400" dirty="0" smtClean="0"/>
              <a:t>Austerity measures</a:t>
            </a:r>
          </a:p>
          <a:p>
            <a:pPr latinLnBrk="0" hangingPunct="0"/>
            <a:r>
              <a:rPr lang="en-US" sz="2400" dirty="0" smtClean="0"/>
              <a:t>Capital controls, wars </a:t>
            </a:r>
            <a:r>
              <a:rPr lang="en-US" sz="2400" dirty="0"/>
              <a:t>and conflict</a:t>
            </a:r>
          </a:p>
          <a:p>
            <a:pPr latinLnBrk="0" hangingPunct="0"/>
            <a:r>
              <a:rPr lang="en-US" sz="2400" dirty="0"/>
              <a:t>More </a:t>
            </a:r>
            <a:r>
              <a:rPr lang="en-US" sz="2400" dirty="0" smtClean="0"/>
              <a:t>licenses </a:t>
            </a:r>
            <a:r>
              <a:rPr lang="en-US" sz="2400" dirty="0"/>
              <a:t>awarded, </a:t>
            </a:r>
            <a:r>
              <a:rPr lang="en-US" sz="2400" dirty="0" smtClean="0"/>
              <a:t>withdrawal </a:t>
            </a:r>
            <a:r>
              <a:rPr lang="en-US" sz="2400" dirty="0"/>
              <a:t>of government support, sharp price reductions mandated</a:t>
            </a:r>
          </a:p>
          <a:p>
            <a:pPr marL="0" indent="0" latinLnBrk="0" hangingPunct="0">
              <a:buNone/>
            </a:pPr>
            <a:endParaRPr lang="en-US" sz="240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188</a:t>
            </a:fld>
            <a:endParaRPr lang="ko-KR" altLang="en-US" dirty="0"/>
          </a:p>
        </p:txBody>
      </p:sp>
    </p:spTree>
    <p:extLst>
      <p:ext uri="{BB962C8B-B14F-4D97-AF65-F5344CB8AC3E}">
        <p14:creationId xmlns:p14="http://schemas.microsoft.com/office/powerpoint/2010/main" val="362270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Assess </a:t>
            </a:r>
            <a:r>
              <a:rPr lang="en-US" dirty="0"/>
              <a:t>Commercial Risks and their Mitigation for Individual </a:t>
            </a:r>
            <a:r>
              <a:rPr lang="en-US" dirty="0" smtClean="0"/>
              <a:t>Enterprises</a:t>
            </a:r>
            <a:endParaRPr lang="en-US" dirty="0"/>
          </a:p>
        </p:txBody>
      </p:sp>
      <p:sp>
        <p:nvSpPr>
          <p:cNvPr id="3" name="Content Placeholder 2"/>
          <p:cNvSpPr>
            <a:spLocks noGrp="1"/>
          </p:cNvSpPr>
          <p:nvPr>
            <p:ph idx="1"/>
          </p:nvPr>
        </p:nvSpPr>
        <p:spPr/>
        <p:txBody>
          <a:bodyPr/>
          <a:lstStyle/>
          <a:p>
            <a:r>
              <a:rPr lang="en-US" dirty="0" smtClean="0"/>
              <a:t>Risk </a:t>
            </a:r>
            <a:r>
              <a:rPr lang="en-US" dirty="0"/>
              <a:t>Matrix and Credit Memorandum</a:t>
            </a:r>
          </a:p>
          <a:p>
            <a:r>
              <a:rPr lang="en-US" dirty="0" smtClean="0"/>
              <a:t>Measuring Risks is Probability Impossible</a:t>
            </a:r>
          </a:p>
          <a:p>
            <a:r>
              <a:rPr lang="en-US" dirty="0" smtClean="0"/>
              <a:t>Discussion of Risks</a:t>
            </a:r>
          </a:p>
          <a:p>
            <a:pPr lvl="1"/>
            <a:r>
              <a:rPr lang="en-US" dirty="0" smtClean="0"/>
              <a:t>Classify Risks</a:t>
            </a:r>
          </a:p>
          <a:p>
            <a:pPr lvl="1"/>
            <a:r>
              <a:rPr lang="en-US" dirty="0" smtClean="0"/>
              <a:t>Define Risks</a:t>
            </a:r>
          </a:p>
          <a:p>
            <a:pPr lvl="1"/>
            <a:r>
              <a:rPr lang="en-US" dirty="0" smtClean="0"/>
              <a:t>Mitigation of Risks</a:t>
            </a:r>
          </a:p>
          <a:p>
            <a:pPr lvl="1"/>
            <a:r>
              <a:rPr lang="en-US" dirty="0" smtClean="0"/>
              <a:t>Probability and Magnitude</a:t>
            </a:r>
          </a:p>
          <a:p>
            <a:pPr lvl="1"/>
            <a:r>
              <a:rPr lang="en-US" dirty="0" smtClean="0"/>
              <a:t>Buffer to Accept Risks</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189</a:t>
            </a:fld>
            <a:endParaRPr lang="ko-KR" altLang="en-US" dirty="0"/>
          </a:p>
        </p:txBody>
      </p:sp>
    </p:spTree>
    <p:extLst>
      <p:ext uri="{BB962C8B-B14F-4D97-AF65-F5344CB8AC3E}">
        <p14:creationId xmlns:p14="http://schemas.microsoft.com/office/powerpoint/2010/main" val="406850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Evaluating Cash Flow and EBITDA</a:t>
            </a:r>
            <a:endParaRPr lang="en-US" dirty="0"/>
          </a:p>
        </p:txBody>
      </p:sp>
    </p:spTree>
    <p:extLst>
      <p:ext uri="{BB962C8B-B14F-4D97-AF65-F5344CB8AC3E}">
        <p14:creationId xmlns:p14="http://schemas.microsoft.com/office/powerpoint/2010/main" val="365000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Risk</a:t>
            </a:r>
            <a:endParaRPr lang="en-US" dirty="0"/>
          </a:p>
        </p:txBody>
      </p:sp>
      <p:sp>
        <p:nvSpPr>
          <p:cNvPr id="3" name="Content Placeholder 2"/>
          <p:cNvSpPr>
            <a:spLocks noGrp="1"/>
          </p:cNvSpPr>
          <p:nvPr>
            <p:ph idx="1"/>
          </p:nvPr>
        </p:nvSpPr>
        <p:spPr/>
        <p:txBody>
          <a:bodyPr>
            <a:normAutofit/>
          </a:bodyPr>
          <a:lstStyle/>
          <a:p>
            <a:pPr latinLnBrk="0" hangingPunct="0"/>
            <a:r>
              <a:rPr lang="en-US" dirty="0" smtClean="0"/>
              <a:t>Growth </a:t>
            </a:r>
            <a:r>
              <a:rPr lang="en-US" dirty="0"/>
              <a:t>Strategy and True Competitive Advantage (First Solar)</a:t>
            </a:r>
          </a:p>
          <a:p>
            <a:pPr latinLnBrk="0" hangingPunct="0"/>
            <a:r>
              <a:rPr lang="en-US" dirty="0" smtClean="0"/>
              <a:t>Power </a:t>
            </a:r>
            <a:r>
              <a:rPr lang="en-US" dirty="0"/>
              <a:t>House Square to Capital Destruction Square (Kalitta)</a:t>
            </a:r>
          </a:p>
          <a:p>
            <a:pPr latinLnBrk="0" hangingPunct="0"/>
            <a:r>
              <a:rPr lang="en-US" dirty="0" smtClean="0"/>
              <a:t>Pricing </a:t>
            </a:r>
            <a:r>
              <a:rPr lang="en-US" dirty="0"/>
              <a:t>Strategies and Risks (Iridium)</a:t>
            </a:r>
          </a:p>
          <a:p>
            <a:pPr latinLnBrk="0" hangingPunct="0"/>
            <a:r>
              <a:rPr lang="en-US" dirty="0" smtClean="0"/>
              <a:t>Enron, VW, Constellation (Hiding Information)</a:t>
            </a:r>
          </a:p>
          <a:p>
            <a:pPr latinLnBrk="0" hangingPunct="0"/>
            <a:r>
              <a:rPr lang="en-US" dirty="0" smtClean="0"/>
              <a:t>Re-financing in Corporate Finance after lack of confidence in management</a:t>
            </a:r>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190</a:t>
            </a:fld>
            <a:endParaRPr lang="ko-KR" altLang="en-US" dirty="0"/>
          </a:p>
        </p:txBody>
      </p:sp>
    </p:spTree>
    <p:extLst>
      <p:ext uri="{BB962C8B-B14F-4D97-AF65-F5344CB8AC3E}">
        <p14:creationId xmlns:p14="http://schemas.microsoft.com/office/powerpoint/2010/main" val="413019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Cost Structure Risk</a:t>
            </a:r>
            <a:endParaRPr lang="en-US" sz="3200" dirty="0"/>
          </a:p>
        </p:txBody>
      </p:sp>
      <p:sp>
        <p:nvSpPr>
          <p:cNvPr id="3" name="Content Placeholder 2"/>
          <p:cNvSpPr>
            <a:spLocks noGrp="1"/>
          </p:cNvSpPr>
          <p:nvPr>
            <p:ph idx="1"/>
          </p:nvPr>
        </p:nvSpPr>
        <p:spPr>
          <a:xfrm>
            <a:off x="428597" y="1371600"/>
            <a:ext cx="8286808" cy="4929222"/>
          </a:xfrm>
        </p:spPr>
        <p:txBody>
          <a:bodyPr/>
          <a:lstStyle/>
          <a:p>
            <a:pPr latinLnBrk="0" hangingPunct="0"/>
            <a:r>
              <a:rPr lang="en-US" dirty="0" smtClean="0"/>
              <a:t>Understand </a:t>
            </a:r>
            <a:r>
              <a:rPr lang="en-US" dirty="0"/>
              <a:t>Fixed and Variable Costs (UAL, GM)</a:t>
            </a:r>
          </a:p>
          <a:p>
            <a:pPr latinLnBrk="0" hangingPunct="0"/>
            <a:r>
              <a:rPr lang="en-US" dirty="0" smtClean="0"/>
              <a:t>Required </a:t>
            </a:r>
            <a:r>
              <a:rPr lang="en-US" dirty="0"/>
              <a:t>Maintenance Capital Expenditures </a:t>
            </a:r>
            <a:r>
              <a:rPr lang="en-US" dirty="0" smtClean="0"/>
              <a:t>(Airlines, Nuclear Plants)</a:t>
            </a:r>
            <a:endParaRPr lang="en-US" dirty="0"/>
          </a:p>
          <a:p>
            <a:pPr latinLnBrk="0" hangingPunct="0"/>
            <a:r>
              <a:rPr lang="en-US" dirty="0" smtClean="0"/>
              <a:t>Use </a:t>
            </a:r>
            <a:r>
              <a:rPr lang="en-US" dirty="0"/>
              <a:t>of Historic Trends and Danger of Multi-year Economic </a:t>
            </a:r>
            <a:r>
              <a:rPr lang="en-US" dirty="0" smtClean="0"/>
              <a:t>Expansion (1990’s, 2002-2006)</a:t>
            </a:r>
            <a:endParaRPr lang="en-US" dirty="0"/>
          </a:p>
          <a:p>
            <a:pPr latinLnBrk="0" hangingPunct="0"/>
            <a:r>
              <a:rPr lang="en-US" dirty="0" smtClean="0"/>
              <a:t>Problem: How can you really assess fixed and variable costs in financial reports</a:t>
            </a:r>
          </a:p>
          <a:p>
            <a:pPr latinLnBrk="0" hangingPunct="0"/>
            <a:r>
              <a:rPr lang="en-US" dirty="0" smtClean="0"/>
              <a:t>Exercise: Scatter Plot</a:t>
            </a:r>
          </a:p>
          <a:p>
            <a:pPr lvl="1" latinLnBrk="0" hangingPunct="0"/>
            <a:r>
              <a:rPr lang="en-US" dirty="0" smtClean="0"/>
              <a:t>Use F11 and eliminate the name of the X-axis</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191</a:t>
            </a:fld>
            <a:endParaRPr lang="ko-KR" altLang="en-US" dirty="0"/>
          </a:p>
        </p:txBody>
      </p:sp>
    </p:spTree>
    <p:extLst>
      <p:ext uri="{BB962C8B-B14F-4D97-AF65-F5344CB8AC3E}">
        <p14:creationId xmlns:p14="http://schemas.microsoft.com/office/powerpoint/2010/main" val="38856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Risks</a:t>
            </a:r>
            <a:endParaRPr lang="en-US" dirty="0"/>
          </a:p>
        </p:txBody>
      </p:sp>
      <p:sp>
        <p:nvSpPr>
          <p:cNvPr id="3" name="Content Placeholder 2"/>
          <p:cNvSpPr>
            <a:spLocks noGrp="1"/>
          </p:cNvSpPr>
          <p:nvPr>
            <p:ph idx="1"/>
          </p:nvPr>
        </p:nvSpPr>
        <p:spPr/>
        <p:txBody>
          <a:bodyPr>
            <a:normAutofit fontScale="77500" lnSpcReduction="20000"/>
          </a:bodyPr>
          <a:lstStyle/>
          <a:p>
            <a:pPr latinLnBrk="0" hangingPunct="0"/>
            <a:r>
              <a:rPr lang="en-US" dirty="0" smtClean="0"/>
              <a:t>Inventory </a:t>
            </a:r>
            <a:r>
              <a:rPr lang="en-US" dirty="0"/>
              <a:t>Risk </a:t>
            </a:r>
            <a:r>
              <a:rPr lang="en-US" dirty="0" smtClean="0"/>
              <a:t>(Launer)</a:t>
            </a:r>
          </a:p>
          <a:p>
            <a:pPr lvl="1" latinLnBrk="0" hangingPunct="0"/>
            <a:r>
              <a:rPr lang="en-US" dirty="0" smtClean="0"/>
              <a:t>Trading company buys gifts for sale to large retail stores. Tastes and demand changes. Left with inventory that has a lot less value.</a:t>
            </a:r>
            <a:endParaRPr lang="en-US" dirty="0"/>
          </a:p>
          <a:p>
            <a:pPr latinLnBrk="0" hangingPunct="0"/>
            <a:r>
              <a:rPr lang="en-US" dirty="0" smtClean="0"/>
              <a:t>Receivables </a:t>
            </a:r>
            <a:r>
              <a:rPr lang="en-US" dirty="0"/>
              <a:t>Risk </a:t>
            </a:r>
            <a:endParaRPr lang="en-US" dirty="0" smtClean="0"/>
          </a:p>
          <a:p>
            <a:pPr lvl="1" latinLnBrk="0" hangingPunct="0"/>
            <a:r>
              <a:rPr lang="en-US" dirty="0" smtClean="0"/>
              <a:t>Sales made to customers who do not make payments because of bankruptcy.</a:t>
            </a:r>
            <a:endParaRPr lang="en-US" dirty="0"/>
          </a:p>
          <a:p>
            <a:pPr latinLnBrk="0" hangingPunct="0"/>
            <a:r>
              <a:rPr lang="en-US" dirty="0" smtClean="0"/>
              <a:t>Trade </a:t>
            </a:r>
            <a:r>
              <a:rPr lang="en-US" dirty="0"/>
              <a:t>receivables age </a:t>
            </a:r>
            <a:r>
              <a:rPr lang="en-US" dirty="0" smtClean="0"/>
              <a:t>analysis</a:t>
            </a:r>
          </a:p>
          <a:p>
            <a:pPr lvl="1" latinLnBrk="0" hangingPunct="0"/>
            <a:r>
              <a:rPr lang="en-US" dirty="0" smtClean="0"/>
              <a:t>Evaluate the accounts receivable as percent of sales</a:t>
            </a:r>
            <a:endParaRPr lang="en-US" dirty="0"/>
          </a:p>
          <a:p>
            <a:pPr latinLnBrk="0" hangingPunct="0"/>
            <a:r>
              <a:rPr lang="en-US" dirty="0" smtClean="0"/>
              <a:t>Supplier Risk</a:t>
            </a:r>
          </a:p>
          <a:p>
            <a:pPr lvl="2" latinLnBrk="0" hangingPunct="0"/>
            <a:r>
              <a:rPr lang="en-US" dirty="0" smtClean="0"/>
              <a:t>Example: Loss of $55 </a:t>
            </a:r>
            <a:r>
              <a:rPr lang="en-US" dirty="0"/>
              <a:t>million related to the bankruptcy of one of our domestic coal suppliers. During the first quarter of 2008, as a result of a default by the supplier, we terminated our derivative contracts with the supplier, reclassified the related asset to accounts receivable, and fully reserved the amount. </a:t>
            </a:r>
          </a:p>
          <a:p>
            <a:pPr latinLnBrk="0" hangingPunct="0"/>
            <a:r>
              <a:rPr lang="en-US" dirty="0" smtClean="0"/>
              <a:t>Danger of exposure to single customer; Inventory holding risk</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192</a:t>
            </a:fld>
            <a:endParaRPr lang="ko-KR" altLang="en-US" dirty="0"/>
          </a:p>
        </p:txBody>
      </p:sp>
    </p:spTree>
    <p:extLst>
      <p:ext uri="{BB962C8B-B14F-4D97-AF65-F5344CB8AC3E}">
        <p14:creationId xmlns:p14="http://schemas.microsoft.com/office/powerpoint/2010/main" val="278234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p:txBody>
          <a:bodyPr/>
          <a:lstStyle/>
          <a:p>
            <a:pPr eaLnBrk="0" latinLnBrk="0" hangingPunct="0"/>
            <a:r>
              <a:rPr lang="en-US" dirty="0" smtClean="0"/>
              <a:t>Financial Ratios for Credit Analysis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Five Classes of Financial Ratios </a:t>
            </a:r>
          </a:p>
        </p:txBody>
      </p:sp>
      <p:sp>
        <p:nvSpPr>
          <p:cNvPr id="3" name="Content Placeholder 2"/>
          <p:cNvSpPr>
            <a:spLocks noGrp="1"/>
          </p:cNvSpPr>
          <p:nvPr>
            <p:ph idx="1"/>
          </p:nvPr>
        </p:nvSpPr>
        <p:spPr/>
        <p:txBody>
          <a:bodyPr>
            <a:normAutofit/>
          </a:bodyPr>
          <a:lstStyle/>
          <a:p>
            <a:pPr latinLnBrk="0" hangingPunct="0"/>
            <a:r>
              <a:rPr lang="en-GB" dirty="0" smtClean="0"/>
              <a:t>Coverage buffer </a:t>
            </a:r>
            <a:r>
              <a:rPr lang="en-GB" dirty="0"/>
              <a:t>for </a:t>
            </a:r>
            <a:r>
              <a:rPr lang="en-GB" dirty="0" smtClean="0"/>
              <a:t>debt </a:t>
            </a:r>
            <a:r>
              <a:rPr lang="en-GB" dirty="0"/>
              <a:t>service (AES Drax)</a:t>
            </a:r>
          </a:p>
          <a:p>
            <a:pPr latinLnBrk="0" hangingPunct="0"/>
            <a:r>
              <a:rPr lang="en-GB" dirty="0" smtClean="0"/>
              <a:t>Time </a:t>
            </a:r>
            <a:r>
              <a:rPr lang="en-GB" dirty="0"/>
              <a:t>to Repay Debt from Stable Cash </a:t>
            </a:r>
            <a:r>
              <a:rPr lang="en-GB" dirty="0" smtClean="0"/>
              <a:t>Flow</a:t>
            </a:r>
          </a:p>
          <a:p>
            <a:pPr marL="316531" lvl="1" indent="-316531" eaLnBrk="0" latinLnBrk="0" hangingPunct="0">
              <a:buFont typeface="Arial" pitchFamily="34" charset="0"/>
              <a:buChar char="•"/>
            </a:pPr>
            <a:r>
              <a:rPr lang="en-GB" sz="2800" dirty="0"/>
              <a:t>Coverage of Collateral and Skin in </a:t>
            </a:r>
            <a:r>
              <a:rPr lang="en-GB" sz="2800" dirty="0" smtClean="0"/>
              <a:t>Game</a:t>
            </a:r>
            <a:endParaRPr lang="en-GB" dirty="0"/>
          </a:p>
          <a:p>
            <a:pPr latinLnBrk="0" hangingPunct="0"/>
            <a:r>
              <a:rPr lang="en-GB" dirty="0" smtClean="0"/>
              <a:t>Liquidity ratios</a:t>
            </a:r>
          </a:p>
          <a:p>
            <a:pPr latinLnBrk="0" hangingPunct="0"/>
            <a:r>
              <a:rPr lang="en-GB" dirty="0"/>
              <a:t>Excessive or Deficient </a:t>
            </a:r>
            <a:r>
              <a:rPr lang="en-GB" dirty="0" smtClean="0"/>
              <a:t>Return (Discussed in next session) </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194</a:t>
            </a:fld>
            <a:endParaRPr lang="ko-KR" altLang="en-US" dirty="0"/>
          </a:p>
        </p:txBody>
      </p:sp>
    </p:spTree>
    <p:extLst>
      <p:ext uri="{BB962C8B-B14F-4D97-AF65-F5344CB8AC3E}">
        <p14:creationId xmlns:p14="http://schemas.microsoft.com/office/powerpoint/2010/main" val="305244828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2800" dirty="0"/>
              <a:t>Pro-forma and Trend </a:t>
            </a:r>
            <a:r>
              <a:rPr lang="en-GB" sz="2800" dirty="0" smtClean="0"/>
              <a:t>analysis</a:t>
            </a:r>
            <a:endParaRPr lang="en-GB" dirty="0"/>
          </a:p>
        </p:txBody>
      </p:sp>
      <p:sp>
        <p:nvSpPr>
          <p:cNvPr id="3" name="Content Placeholder 2"/>
          <p:cNvSpPr>
            <a:spLocks noGrp="1"/>
          </p:cNvSpPr>
          <p:nvPr>
            <p:ph idx="1"/>
          </p:nvPr>
        </p:nvSpPr>
        <p:spPr/>
        <p:txBody>
          <a:bodyPr/>
          <a:lstStyle/>
          <a:p>
            <a:pPr lvl="1" eaLnBrk="0" latinLnBrk="0" hangingPunct="0"/>
            <a:r>
              <a:rPr lang="en-GB" sz="2770" dirty="0" smtClean="0"/>
              <a:t>Understanding </a:t>
            </a:r>
            <a:r>
              <a:rPr lang="en-GB" sz="2770" dirty="0"/>
              <a:t>Meaning of Ratios</a:t>
            </a:r>
            <a:endParaRPr lang="en-US" sz="2770" dirty="0"/>
          </a:p>
          <a:p>
            <a:pPr lvl="1" eaLnBrk="0" latinLnBrk="0" hangingPunct="0"/>
            <a:r>
              <a:rPr lang="en-GB" sz="2770" dirty="0"/>
              <a:t>Break-even </a:t>
            </a:r>
            <a:r>
              <a:rPr lang="en-GB" sz="2770" dirty="0" smtClean="0"/>
              <a:t>Analysis</a:t>
            </a:r>
          </a:p>
          <a:p>
            <a:pPr lvl="2" eaLnBrk="0" latinLnBrk="0" hangingPunct="0"/>
            <a:r>
              <a:rPr lang="en-GB" sz="2400" dirty="0" smtClean="0"/>
              <a:t>Use Ratio to Determine Maximum Decline in Cash Flow</a:t>
            </a:r>
            <a:endParaRPr lang="en-US" sz="2400" dirty="0"/>
          </a:p>
          <a:p>
            <a:pPr lvl="1" eaLnBrk="0" latinLnBrk="0" hangingPunct="0"/>
            <a:r>
              <a:rPr lang="en-GB" sz="2770" dirty="0"/>
              <a:t>Re-financing </a:t>
            </a:r>
            <a:r>
              <a:rPr lang="en-GB" sz="2770" dirty="0" smtClean="0"/>
              <a:t>Analysis</a:t>
            </a:r>
          </a:p>
          <a:p>
            <a:pPr lvl="2" eaLnBrk="0" latinLnBrk="0" hangingPunct="0"/>
            <a:r>
              <a:rPr lang="en-GB" sz="2400" dirty="0" smtClean="0"/>
              <a:t>Use Ratio to Determine if Company Can Re-finance in Downside Case</a:t>
            </a:r>
            <a:endParaRPr lang="en-US" sz="2400" dirty="0"/>
          </a:p>
          <a:p>
            <a:pPr lvl="1" eaLnBrk="0" latinLnBrk="0" hangingPunct="0"/>
            <a:r>
              <a:rPr lang="en-GB" sz="2770" dirty="0"/>
              <a:t>Probability of Default </a:t>
            </a:r>
            <a:r>
              <a:rPr lang="en-GB" sz="2770" dirty="0" smtClean="0"/>
              <a:t>Analysis</a:t>
            </a:r>
          </a:p>
          <a:p>
            <a:pPr lvl="2" eaLnBrk="0" latinLnBrk="0" hangingPunct="0"/>
            <a:r>
              <a:rPr lang="en-GB" sz="2400" dirty="0" smtClean="0"/>
              <a:t>Use Probability of Decline in Cash Flow with Ratio to Determine Probability of Default</a:t>
            </a:r>
          </a:p>
          <a:p>
            <a:pPr lvl="2" eaLnBrk="0" latinLnBrk="0" hangingPunct="0"/>
            <a:r>
              <a:rPr lang="en-GB" sz="2400" dirty="0" smtClean="0"/>
              <a:t>Example of DSCR</a:t>
            </a:r>
            <a:endParaRPr lang="en-US" sz="2400" dirty="0"/>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195</a:t>
            </a:fld>
            <a:endParaRPr lang="ko-KR" altLang="en-US" dirty="0"/>
          </a:p>
        </p:txBody>
      </p:sp>
    </p:spTree>
    <p:extLst>
      <p:ext uri="{BB962C8B-B14F-4D97-AF65-F5344CB8AC3E}">
        <p14:creationId xmlns:p14="http://schemas.microsoft.com/office/powerpoint/2010/main" val="269717663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30237" y="253098"/>
            <a:ext cx="7751762" cy="777875"/>
          </a:xfrm>
        </p:spPr>
        <p:txBody>
          <a:bodyPr>
            <a:normAutofit/>
          </a:bodyPr>
          <a:lstStyle/>
          <a:p>
            <a:r>
              <a:rPr lang="en-US" altLang="zh-TW" dirty="0" smtClean="0">
                <a:ea typeface="PMingLiU" pitchFamily="18" charset="-120"/>
              </a:rPr>
              <a:t>Liquidity vs. Solvency</a:t>
            </a:r>
          </a:p>
        </p:txBody>
      </p:sp>
      <p:sp>
        <p:nvSpPr>
          <p:cNvPr id="65540" name="Rectangle 4"/>
          <p:cNvSpPr>
            <a:spLocks noGrp="1" noChangeArrowheads="1"/>
          </p:cNvSpPr>
          <p:nvPr>
            <p:ph sz="half" idx="2"/>
          </p:nvPr>
        </p:nvSpPr>
        <p:spPr>
          <a:xfrm>
            <a:off x="630237" y="2590799"/>
            <a:ext cx="3814275" cy="2743201"/>
          </a:xfrm>
          <a:solidFill>
            <a:schemeClr val="bg1"/>
          </a:solidFill>
          <a:ln w="76200" cmpd="tri">
            <a:solidFill>
              <a:schemeClr val="tx1"/>
            </a:solidFill>
          </a:ln>
        </p:spPr>
        <p:txBody>
          <a:bodyPr/>
          <a:lstStyle/>
          <a:p>
            <a:pPr marL="0" indent="0" algn="ctr" latinLnBrk="0" hangingPunct="0">
              <a:lnSpc>
                <a:spcPct val="90000"/>
              </a:lnSpc>
              <a:buFontTx/>
              <a:buNone/>
              <a:tabLst>
                <a:tab pos="228600" algn="l"/>
              </a:tabLst>
            </a:pPr>
            <a:r>
              <a:rPr lang="en-US" altLang="zh-TW" sz="1800" b="1" u="sng" dirty="0" smtClean="0">
                <a:ea typeface="PMingLiU" pitchFamily="18" charset="-120"/>
              </a:rPr>
              <a:t>Solvency</a:t>
            </a:r>
            <a:endParaRPr lang="en-US" altLang="zh-TW" sz="1800" b="1" dirty="0" smtClean="0">
              <a:ea typeface="PMingLiU" pitchFamily="18" charset="-120"/>
            </a:endParaRPr>
          </a:p>
          <a:p>
            <a:pPr marL="0" indent="0" latinLnBrk="0" hangingPunct="0">
              <a:lnSpc>
                <a:spcPct val="90000"/>
              </a:lnSpc>
              <a:spcBef>
                <a:spcPct val="25000"/>
              </a:spcBef>
              <a:spcAft>
                <a:spcPct val="10000"/>
              </a:spcAft>
              <a:buFontTx/>
              <a:buNone/>
              <a:tabLst>
                <a:tab pos="228600" algn="l"/>
              </a:tabLst>
            </a:pPr>
            <a:r>
              <a:rPr lang="en-US" altLang="zh-TW" sz="1800" b="1" dirty="0" smtClean="0">
                <a:ea typeface="PMingLiU" pitchFamily="18" charset="-120"/>
              </a:rPr>
              <a:t>Ability to meet long-term obligations</a:t>
            </a:r>
          </a:p>
          <a:p>
            <a:pPr marL="0" indent="0" latinLnBrk="0" hangingPunct="0">
              <a:lnSpc>
                <a:spcPct val="90000"/>
              </a:lnSpc>
              <a:spcBef>
                <a:spcPct val="0"/>
              </a:spcBef>
              <a:buFontTx/>
              <a:buNone/>
              <a:tabLst>
                <a:tab pos="228600" algn="l"/>
              </a:tabLst>
            </a:pPr>
            <a:r>
              <a:rPr lang="en-US" altLang="zh-TW" sz="1800" b="1" dirty="0" smtClean="0">
                <a:ea typeface="PMingLiU" pitchFamily="18" charset="-120"/>
              </a:rPr>
              <a:t>  </a:t>
            </a:r>
            <a:r>
              <a:rPr lang="en-US" altLang="zh-TW" sz="1700" b="1" i="1" dirty="0" smtClean="0">
                <a:ea typeface="PMingLiU" pitchFamily="18" charset="-120"/>
              </a:rPr>
              <a:t>Focus</a:t>
            </a:r>
            <a:r>
              <a:rPr lang="en-US" altLang="zh-TW" sz="1700" b="1" dirty="0" smtClean="0">
                <a:ea typeface="PMingLiU" pitchFamily="18" charset="-120"/>
              </a:rPr>
              <a:t>:</a:t>
            </a:r>
          </a:p>
          <a:p>
            <a:pPr marL="0" indent="0" latinLnBrk="0" hangingPunct="0">
              <a:lnSpc>
                <a:spcPct val="90000"/>
              </a:lnSpc>
              <a:spcBef>
                <a:spcPct val="0"/>
              </a:spcBef>
              <a:tabLst>
                <a:tab pos="228600" algn="l"/>
              </a:tabLst>
            </a:pPr>
            <a:r>
              <a:rPr lang="en-US" altLang="zh-TW" sz="1700" b="1" dirty="0" smtClean="0">
                <a:ea typeface="PMingLiU" pitchFamily="18" charset="-120"/>
              </a:rPr>
              <a:t> Long-term economic risks		conditions</a:t>
            </a:r>
          </a:p>
          <a:p>
            <a:pPr marL="0" indent="0" latinLnBrk="0" hangingPunct="0">
              <a:lnSpc>
                <a:spcPct val="90000"/>
              </a:lnSpc>
              <a:spcBef>
                <a:spcPct val="0"/>
              </a:spcBef>
              <a:tabLst>
                <a:tab pos="228600" algn="l"/>
              </a:tabLst>
            </a:pPr>
            <a:r>
              <a:rPr lang="en-US" altLang="zh-TW" sz="1700" b="1" dirty="0" smtClean="0">
                <a:ea typeface="PMingLiU" pitchFamily="18" charset="-120"/>
              </a:rPr>
              <a:t> Long-term cash flows</a:t>
            </a:r>
          </a:p>
          <a:p>
            <a:pPr marL="0" indent="0" latinLnBrk="0" hangingPunct="0">
              <a:lnSpc>
                <a:spcPct val="90000"/>
              </a:lnSpc>
              <a:spcBef>
                <a:spcPct val="0"/>
              </a:spcBef>
              <a:tabLst>
                <a:tab pos="228600" algn="l"/>
              </a:tabLst>
            </a:pPr>
            <a:r>
              <a:rPr lang="en-US" altLang="zh-TW" sz="1700" b="1" dirty="0" smtClean="0">
                <a:ea typeface="PMingLiU" pitchFamily="18" charset="-120"/>
              </a:rPr>
              <a:t> Extended ability to make profit</a:t>
            </a:r>
            <a:endParaRPr lang="en-US" altLang="zh-TW" sz="1800" b="1" dirty="0" smtClean="0">
              <a:ea typeface="PMingLiU" pitchFamily="18" charset="-120"/>
            </a:endParaRPr>
          </a:p>
        </p:txBody>
      </p:sp>
      <p:sp>
        <p:nvSpPr>
          <p:cNvPr id="3" name="Slide Number Placeholder 2"/>
          <p:cNvSpPr>
            <a:spLocks noGrp="1"/>
          </p:cNvSpPr>
          <p:nvPr>
            <p:ph type="sldNum" sz="quarter" idx="12"/>
          </p:nvPr>
        </p:nvSpPr>
        <p:spPr/>
        <p:txBody>
          <a:bodyPr/>
          <a:lstStyle/>
          <a:p>
            <a:fld id="{267C1E7E-E5B0-47D0-B31A-917788A5ACF2}" type="slidenum">
              <a:rPr lang="en-US" smtClean="0"/>
              <a:t>196</a:t>
            </a:fld>
            <a:endParaRPr lang="en-US" dirty="0"/>
          </a:p>
        </p:txBody>
      </p:sp>
      <p:sp>
        <p:nvSpPr>
          <p:cNvPr id="65541" name="Text Box 5"/>
          <p:cNvSpPr txBox="1">
            <a:spLocks noChangeArrowheads="1"/>
          </p:cNvSpPr>
          <p:nvPr/>
        </p:nvSpPr>
        <p:spPr bwMode="auto">
          <a:xfrm>
            <a:off x="451338" y="1334869"/>
            <a:ext cx="7696200" cy="646331"/>
          </a:xfrm>
          <a:prstGeom prst="rect">
            <a:avLst/>
          </a:prstGeom>
          <a:solidFill>
            <a:schemeClr val="bg1"/>
          </a:solidFill>
          <a:ln w="3175">
            <a:solidFill>
              <a:schemeClr val="tx1"/>
            </a:solidFill>
            <a:miter lim="800000"/>
            <a:headEnd/>
            <a:tailEnd/>
          </a:ln>
        </p:spPr>
        <p:txBody>
          <a:bodyPr wrap="square" anchor="ctr" anchorCtr="1">
            <a:spAutoFit/>
          </a:bodyPr>
          <a:lstStyle/>
          <a:p>
            <a:pPr>
              <a:spcBef>
                <a:spcPct val="50000"/>
              </a:spcBef>
            </a:pPr>
            <a:r>
              <a:rPr lang="en-US" altLang="zh-TW" sz="1800" b="1" dirty="0">
                <a:ea typeface="PMingLiU" pitchFamily="18" charset="-120"/>
              </a:rPr>
              <a:t>Credit worthiness: Ability to honor credit obligations</a:t>
            </a:r>
          </a:p>
          <a:p>
            <a:pPr>
              <a:lnSpc>
                <a:spcPct val="50000"/>
              </a:lnSpc>
              <a:spcBef>
                <a:spcPct val="50000"/>
              </a:spcBef>
            </a:pPr>
            <a:r>
              <a:rPr lang="en-US" altLang="zh-TW" sz="1800" b="1" dirty="0">
                <a:ea typeface="PMingLiU" pitchFamily="18" charset="-120"/>
              </a:rPr>
              <a:t>(downside risk)</a:t>
            </a:r>
            <a:endParaRPr lang="en-US" altLang="zh-TW" sz="1800" dirty="0">
              <a:latin typeface="Times New Roman" pitchFamily="18" charset="0"/>
              <a:ea typeface="PMingLiU" pitchFamily="18" charset="-120"/>
            </a:endParaRPr>
          </a:p>
        </p:txBody>
      </p:sp>
      <p:sp>
        <p:nvSpPr>
          <p:cNvPr id="65542" name="Line 6"/>
          <p:cNvSpPr>
            <a:spLocks noChangeShapeType="1"/>
          </p:cNvSpPr>
          <p:nvPr/>
        </p:nvSpPr>
        <p:spPr bwMode="auto">
          <a:xfrm flipH="1">
            <a:off x="2743200" y="2057400"/>
            <a:ext cx="533400" cy="533400"/>
          </a:xfrm>
          <a:prstGeom prst="line">
            <a:avLst/>
          </a:prstGeom>
          <a:noFill/>
          <a:ln w="50800" cmpd="dbl">
            <a:solidFill>
              <a:schemeClr val="tx1"/>
            </a:solidFill>
            <a:round/>
            <a:headEnd/>
            <a:tailEnd type="stealth" w="med" len="med"/>
          </a:ln>
        </p:spPr>
        <p:txBody>
          <a:bodyPr wrap="none" anchor="ctr"/>
          <a:lstStyle/>
          <a:p>
            <a:endParaRPr lang="en-US" dirty="0"/>
          </a:p>
        </p:txBody>
      </p:sp>
      <p:sp>
        <p:nvSpPr>
          <p:cNvPr id="65543" name="Line 7"/>
          <p:cNvSpPr>
            <a:spLocks noChangeShapeType="1"/>
          </p:cNvSpPr>
          <p:nvPr/>
        </p:nvSpPr>
        <p:spPr bwMode="auto">
          <a:xfrm>
            <a:off x="5715000" y="2057400"/>
            <a:ext cx="533400" cy="533400"/>
          </a:xfrm>
          <a:prstGeom prst="line">
            <a:avLst/>
          </a:prstGeom>
          <a:noFill/>
          <a:ln w="50800" cmpd="dbl">
            <a:solidFill>
              <a:schemeClr val="tx1"/>
            </a:solidFill>
            <a:round/>
            <a:headEnd/>
            <a:tailEnd type="stealth" w="med" len="med"/>
          </a:ln>
        </p:spPr>
        <p:txBody>
          <a:bodyPr wrap="none" anchor="ctr"/>
          <a:lstStyle/>
          <a:p>
            <a:endParaRPr lang="en-US" dirty="0"/>
          </a:p>
        </p:txBody>
      </p:sp>
      <p:sp>
        <p:nvSpPr>
          <p:cNvPr id="9" name="Rectangle 3"/>
          <p:cNvSpPr txBox="1">
            <a:spLocks noChangeArrowheads="1"/>
          </p:cNvSpPr>
          <p:nvPr/>
        </p:nvSpPr>
        <p:spPr bwMode="auto">
          <a:xfrm>
            <a:off x="4762500" y="2596662"/>
            <a:ext cx="3758712" cy="2737338"/>
          </a:xfrm>
          <a:prstGeom prst="rect">
            <a:avLst/>
          </a:prstGeom>
          <a:solidFill>
            <a:schemeClr val="bg1"/>
          </a:solidFill>
          <a:ln w="76200" cap="flat" cmpd="tri">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90513" indent="-290513" algn="l" rtl="0" eaLnBrk="0" fontAlgn="base" hangingPunct="0">
              <a:spcBef>
                <a:spcPct val="20000"/>
              </a:spcBef>
              <a:spcAft>
                <a:spcPct val="50000"/>
              </a:spcAft>
              <a:buChar char="•"/>
              <a:defRPr sz="2800">
                <a:solidFill>
                  <a:schemeClr val="tx1"/>
                </a:solidFill>
                <a:latin typeface="+mn-lt"/>
                <a:ea typeface="+mn-ea"/>
                <a:cs typeface="+mn-cs"/>
              </a:defRPr>
            </a:lvl1pPr>
            <a:lvl2pPr marL="855663" indent="-231775" algn="l" rtl="0" eaLnBrk="0" fontAlgn="base" hangingPunct="0">
              <a:lnSpc>
                <a:spcPct val="90000"/>
              </a:lnSpc>
              <a:spcBef>
                <a:spcPct val="20000"/>
              </a:spcBef>
              <a:spcAft>
                <a:spcPct val="50000"/>
              </a:spcAft>
              <a:buFont typeface="Wingdings" pitchFamily="2" charset="2"/>
              <a:buChar char="ü"/>
              <a:defRPr sz="2400">
                <a:solidFill>
                  <a:schemeClr val="tx1"/>
                </a:solidFill>
                <a:latin typeface="+mn-lt"/>
              </a:defRPr>
            </a:lvl2pPr>
            <a:lvl3pPr marL="1371600" indent="-228600" algn="l" rtl="0" eaLnBrk="0" fontAlgn="base" hangingPunct="0">
              <a:lnSpc>
                <a:spcPct val="90000"/>
              </a:lnSpc>
              <a:spcBef>
                <a:spcPct val="20000"/>
              </a:spcBef>
              <a:spcAft>
                <a:spcPct val="50000"/>
              </a:spcAft>
              <a:buChar char="o"/>
              <a:defRPr sz="2000">
                <a:solidFill>
                  <a:schemeClr val="tx1"/>
                </a:solidFill>
                <a:latin typeface="+mn-lt"/>
              </a:defRPr>
            </a:lvl3pPr>
            <a:lvl4pPr marL="17907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4pPr>
            <a:lvl5pPr marL="22098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5pPr>
            <a:lvl6pPr marL="26670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6pPr>
            <a:lvl7pPr marL="31242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7pPr>
            <a:lvl8pPr marL="35814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8pPr>
            <a:lvl9pPr marL="4038600" indent="-228600" algn="l" rtl="0" eaLnBrk="0" fontAlgn="base" hangingPunct="0">
              <a:lnSpc>
                <a:spcPct val="90000"/>
              </a:lnSpc>
              <a:spcBef>
                <a:spcPct val="20000"/>
              </a:spcBef>
              <a:spcAft>
                <a:spcPct val="50000"/>
              </a:spcAft>
              <a:buFont typeface="Wingdings" pitchFamily="2" charset="2"/>
              <a:buChar char="Ø"/>
              <a:defRPr sz="1800">
                <a:solidFill>
                  <a:schemeClr val="tx1"/>
                </a:solidFill>
                <a:latin typeface="+mn-lt"/>
              </a:defRPr>
            </a:lvl9pPr>
          </a:lstStyle>
          <a:p>
            <a:pPr marL="0" indent="0" algn="ctr">
              <a:lnSpc>
                <a:spcPct val="90000"/>
              </a:lnSpc>
              <a:buFontTx/>
              <a:buNone/>
              <a:tabLst>
                <a:tab pos="228600" algn="l"/>
              </a:tabLst>
            </a:pPr>
            <a:r>
              <a:rPr lang="en-US" altLang="zh-TW" sz="1600" b="1" u="sng" kern="0" dirty="0" smtClean="0">
                <a:ea typeface="PMingLiU" pitchFamily="18" charset="-120"/>
              </a:rPr>
              <a:t>Liquidity </a:t>
            </a:r>
            <a:endParaRPr lang="en-US" altLang="zh-TW" sz="1600" b="1" kern="0" dirty="0" smtClean="0">
              <a:ea typeface="PMingLiU" pitchFamily="18" charset="-120"/>
            </a:endParaRPr>
          </a:p>
          <a:p>
            <a:pPr marL="0" indent="0">
              <a:lnSpc>
                <a:spcPct val="90000"/>
              </a:lnSpc>
              <a:spcBef>
                <a:spcPct val="25000"/>
              </a:spcBef>
              <a:buFontTx/>
              <a:buNone/>
              <a:tabLst>
                <a:tab pos="228600" algn="l"/>
              </a:tabLst>
            </a:pPr>
            <a:r>
              <a:rPr lang="en-US" altLang="zh-TW" sz="1600" b="1" kern="0" dirty="0" smtClean="0">
                <a:ea typeface="PMingLiU" pitchFamily="18" charset="-120"/>
              </a:rPr>
              <a:t>Ability to meet short-term obligations</a:t>
            </a:r>
          </a:p>
          <a:p>
            <a:pPr marL="0" indent="0">
              <a:lnSpc>
                <a:spcPct val="90000"/>
              </a:lnSpc>
              <a:spcBef>
                <a:spcPct val="0"/>
              </a:spcBef>
              <a:buFontTx/>
              <a:buNone/>
              <a:tabLst>
                <a:tab pos="228600" algn="l"/>
              </a:tabLst>
            </a:pPr>
            <a:r>
              <a:rPr lang="en-US" altLang="zh-TW" sz="1600" b="1" kern="0" dirty="0" smtClean="0">
                <a:ea typeface="PMingLiU" pitchFamily="18" charset="-120"/>
              </a:rPr>
              <a:t>  </a:t>
            </a:r>
            <a:r>
              <a:rPr lang="en-US" altLang="zh-TW" sz="1600" b="1" i="1" kern="0" dirty="0" smtClean="0">
                <a:ea typeface="PMingLiU" pitchFamily="18" charset="-120"/>
              </a:rPr>
              <a:t>Focus</a:t>
            </a:r>
            <a:r>
              <a:rPr lang="en-US" altLang="zh-TW" sz="1600" b="1" kern="0" dirty="0" smtClean="0">
                <a:ea typeface="PMingLiU" pitchFamily="18" charset="-120"/>
              </a:rPr>
              <a:t>: </a:t>
            </a:r>
          </a:p>
          <a:p>
            <a:pPr marL="0" indent="0">
              <a:lnSpc>
                <a:spcPct val="90000"/>
              </a:lnSpc>
              <a:spcBef>
                <a:spcPct val="0"/>
              </a:spcBef>
              <a:tabLst>
                <a:tab pos="228600" algn="l"/>
              </a:tabLst>
            </a:pPr>
            <a:r>
              <a:rPr lang="en-US" altLang="zh-TW" sz="1600" b="1" kern="0" dirty="0" smtClean="0">
                <a:ea typeface="PMingLiU" pitchFamily="18" charset="-120"/>
              </a:rPr>
              <a:t> Current Financial 		conditions</a:t>
            </a:r>
          </a:p>
          <a:p>
            <a:pPr marL="0" indent="0">
              <a:lnSpc>
                <a:spcPct val="90000"/>
              </a:lnSpc>
              <a:spcBef>
                <a:spcPct val="0"/>
              </a:spcBef>
              <a:tabLst>
                <a:tab pos="228600" algn="l"/>
              </a:tabLst>
            </a:pPr>
            <a:r>
              <a:rPr lang="en-US" altLang="zh-TW" sz="1600" b="1" kern="0" dirty="0" smtClean="0">
                <a:ea typeface="PMingLiU" pitchFamily="18" charset="-120"/>
              </a:rPr>
              <a:t> Current cash flows</a:t>
            </a:r>
          </a:p>
          <a:p>
            <a:pPr marL="0" indent="0">
              <a:lnSpc>
                <a:spcPct val="90000"/>
              </a:lnSpc>
              <a:spcBef>
                <a:spcPct val="0"/>
              </a:spcBef>
              <a:tabLst>
                <a:tab pos="228600" algn="l"/>
              </a:tabLst>
            </a:pPr>
            <a:r>
              <a:rPr lang="en-US" altLang="zh-TW" sz="1600" b="1" kern="0" dirty="0" smtClean="0">
                <a:ea typeface="PMingLiU" pitchFamily="18" charset="-120"/>
              </a:rPr>
              <a:t> Liquidity of assets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Liquidity Ratios in Credit Analysis</a:t>
            </a:r>
          </a:p>
        </p:txBody>
      </p:sp>
      <p:sp>
        <p:nvSpPr>
          <p:cNvPr id="67587" name="Rectangle 3"/>
          <p:cNvSpPr>
            <a:spLocks noGrp="1" noChangeArrowheads="1"/>
          </p:cNvSpPr>
          <p:nvPr>
            <p:ph idx="1"/>
          </p:nvPr>
        </p:nvSpPr>
        <p:spPr/>
        <p:txBody>
          <a:bodyPr>
            <a:normAutofit fontScale="85000" lnSpcReduction="10000"/>
          </a:bodyPr>
          <a:lstStyle/>
          <a:p>
            <a:pPr latinLnBrk="0" hangingPunct="0"/>
            <a:r>
              <a:rPr lang="en-US" dirty="0" smtClean="0"/>
              <a:t>Current Ratio</a:t>
            </a:r>
          </a:p>
          <a:p>
            <a:pPr lvl="1" eaLnBrk="0" latinLnBrk="0" hangingPunct="0"/>
            <a:r>
              <a:rPr lang="en-US" dirty="0" smtClean="0"/>
              <a:t>Current Assets to Current Liabilities</a:t>
            </a:r>
          </a:p>
          <a:p>
            <a:pPr lvl="1" eaLnBrk="0" latinLnBrk="0" hangingPunct="0"/>
            <a:r>
              <a:rPr lang="en-US" dirty="0" smtClean="0"/>
              <a:t>Current Assets less Inventory to Current Liabilities</a:t>
            </a:r>
          </a:p>
          <a:p>
            <a:pPr latinLnBrk="0" hangingPunct="0"/>
            <a:endParaRPr lang="en-US" dirty="0" smtClean="0"/>
          </a:p>
          <a:p>
            <a:pPr latinLnBrk="0" hangingPunct="0"/>
            <a:r>
              <a:rPr lang="en-US" dirty="0" smtClean="0"/>
              <a:t>Model Working Capital</a:t>
            </a:r>
          </a:p>
          <a:p>
            <a:pPr lvl="1" eaLnBrk="0" latinLnBrk="0" hangingPunct="0"/>
            <a:r>
              <a:rPr lang="en-US" dirty="0" smtClean="0"/>
              <a:t>Current Assets less Cash and Temporary Securities minus Current liabilities less Short-term Debt</a:t>
            </a:r>
          </a:p>
          <a:p>
            <a:pPr latinLnBrk="0" hangingPunct="0"/>
            <a:endParaRPr lang="en-US" dirty="0" smtClean="0"/>
          </a:p>
          <a:p>
            <a:pPr latinLnBrk="0" hangingPunct="0"/>
            <a:r>
              <a:rPr lang="en-US" dirty="0" smtClean="0"/>
              <a:t>Liquidity Assessment</a:t>
            </a:r>
          </a:p>
          <a:p>
            <a:pPr lvl="1" eaLnBrk="0" latinLnBrk="0" hangingPunct="0"/>
            <a:r>
              <a:rPr lang="en-US" dirty="0" smtClean="0"/>
              <a:t>Debt Profile (Maturities)</a:t>
            </a:r>
          </a:p>
          <a:p>
            <a:pPr lvl="1" eaLnBrk="0" latinLnBrk="0" hangingPunct="0"/>
            <a:r>
              <a:rPr lang="en-US" dirty="0" smtClean="0"/>
              <a:t>Bank Lines (Availability, amount, maturity, covenants, triggers)</a:t>
            </a:r>
          </a:p>
          <a:p>
            <a:pPr lvl="1" eaLnBrk="0" latinLnBrk="0" hangingPunct="0"/>
            <a:r>
              <a:rPr lang="en-US" dirty="0" smtClean="0"/>
              <a:t>Alternative Sources of Liquidity (Asset sales, dividend flexibility, capital spending flexibility)</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197</a:t>
            </a:fld>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Solvency Ratios in Credit Analysis</a:t>
            </a:r>
          </a:p>
        </p:txBody>
      </p:sp>
      <p:sp>
        <p:nvSpPr>
          <p:cNvPr id="66563" name="Rectangle 3"/>
          <p:cNvSpPr>
            <a:spLocks noGrp="1" noChangeArrowheads="1"/>
          </p:cNvSpPr>
          <p:nvPr>
            <p:ph idx="1"/>
          </p:nvPr>
        </p:nvSpPr>
        <p:spPr/>
        <p:txBody>
          <a:bodyPr>
            <a:normAutofit/>
          </a:bodyPr>
          <a:lstStyle/>
          <a:p>
            <a:pPr latinLnBrk="0" hangingPunct="0">
              <a:lnSpc>
                <a:spcPct val="80000"/>
              </a:lnSpc>
            </a:pPr>
            <a:r>
              <a:rPr lang="en-US" sz="2400" dirty="0" smtClean="0"/>
              <a:t>Ratios are the center of traditional credit analysis that assesses whether a company can re-pay loans.  These ratios should be compared to benchmarks.</a:t>
            </a:r>
          </a:p>
          <a:p>
            <a:pPr latinLnBrk="0" hangingPunct="0">
              <a:lnSpc>
                <a:spcPct val="70000"/>
              </a:lnSpc>
            </a:pPr>
            <a:endParaRPr lang="en-US" sz="2400" dirty="0" smtClean="0"/>
          </a:p>
          <a:p>
            <a:pPr latinLnBrk="0" hangingPunct="0">
              <a:lnSpc>
                <a:spcPct val="70000"/>
              </a:lnSpc>
            </a:pPr>
            <a:r>
              <a:rPr lang="en-US" sz="2400" dirty="0" smtClean="0"/>
              <a:t>Debt Payback Ratios (Time to Repay)</a:t>
            </a:r>
          </a:p>
          <a:p>
            <a:pPr lvl="1" eaLnBrk="0" latinLnBrk="0" hangingPunct="0">
              <a:lnSpc>
                <a:spcPct val="70000"/>
              </a:lnSpc>
            </a:pPr>
            <a:r>
              <a:rPr lang="en-US" sz="2000" dirty="0" smtClean="0"/>
              <a:t>Funds from Operations to Total Debt</a:t>
            </a:r>
          </a:p>
          <a:p>
            <a:pPr lvl="1" eaLnBrk="0" latinLnBrk="0" hangingPunct="0">
              <a:lnSpc>
                <a:spcPct val="70000"/>
              </a:lnSpc>
            </a:pPr>
            <a:r>
              <a:rPr lang="en-US" sz="2000" dirty="0" smtClean="0"/>
              <a:t>Debt to EBITDA</a:t>
            </a:r>
          </a:p>
          <a:p>
            <a:pPr latinLnBrk="0" hangingPunct="0">
              <a:lnSpc>
                <a:spcPct val="70000"/>
              </a:lnSpc>
            </a:pPr>
            <a:endParaRPr lang="en-US" sz="2400" dirty="0" smtClean="0"/>
          </a:p>
          <a:p>
            <a:pPr latinLnBrk="0" hangingPunct="0">
              <a:lnSpc>
                <a:spcPct val="70000"/>
              </a:lnSpc>
            </a:pPr>
            <a:r>
              <a:rPr lang="en-US" sz="2400" dirty="0" smtClean="0"/>
              <a:t>Leverage Ratios (Skin in the Game)</a:t>
            </a:r>
          </a:p>
          <a:p>
            <a:pPr lvl="1" eaLnBrk="0" latinLnBrk="0" hangingPunct="0">
              <a:lnSpc>
                <a:spcPct val="70000"/>
              </a:lnSpc>
            </a:pPr>
            <a:r>
              <a:rPr lang="en-US" sz="2000" dirty="0" smtClean="0"/>
              <a:t>Debt to Capital (Include Short-term Debt)</a:t>
            </a:r>
          </a:p>
          <a:p>
            <a:pPr lvl="1" eaLnBrk="0" latinLnBrk="0" hangingPunct="0">
              <a:lnSpc>
                <a:spcPct val="70000"/>
              </a:lnSpc>
            </a:pPr>
            <a:r>
              <a:rPr lang="en-US" sz="2000" dirty="0" smtClean="0"/>
              <a:t>Market Debt to Market Capital</a:t>
            </a:r>
          </a:p>
          <a:p>
            <a:pPr latinLnBrk="0" hangingPunct="0">
              <a:lnSpc>
                <a:spcPct val="70000"/>
              </a:lnSpc>
            </a:pPr>
            <a:endParaRPr lang="en-US" sz="2400" dirty="0" smtClean="0"/>
          </a:p>
          <a:p>
            <a:pPr latinLnBrk="0" hangingPunct="0">
              <a:lnSpc>
                <a:spcPct val="70000"/>
              </a:lnSpc>
            </a:pPr>
            <a:r>
              <a:rPr lang="en-US" sz="2400" dirty="0" smtClean="0"/>
              <a:t>Payment Ratios (Buffer for Downside Repayment)</a:t>
            </a:r>
          </a:p>
          <a:p>
            <a:pPr lvl="1" eaLnBrk="0" latinLnBrk="0" hangingPunct="0">
              <a:lnSpc>
                <a:spcPct val="70000"/>
              </a:lnSpc>
            </a:pPr>
            <a:r>
              <a:rPr lang="en-US" sz="2000" dirty="0" smtClean="0"/>
              <a:t>Interest Coverage</a:t>
            </a:r>
          </a:p>
          <a:p>
            <a:pPr lvl="1" eaLnBrk="0" latinLnBrk="0" hangingPunct="0">
              <a:lnSpc>
                <a:spcPct val="70000"/>
              </a:lnSpc>
            </a:pPr>
            <a:r>
              <a:rPr lang="en-US" sz="2000" dirty="0" smtClean="0"/>
              <a:t>Debt Service Coverage [Cash Flow/(Interest + Principal)]</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198</a:t>
            </a:fld>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Philosophy and Alternative Calculations for Debt Service and Interest Coverage Ratio</a:t>
            </a:r>
            <a:endParaRPr lang="en-US" dirty="0"/>
          </a:p>
        </p:txBody>
      </p:sp>
      <p:sp>
        <p:nvSpPr>
          <p:cNvPr id="3" name="Content Placeholder 2"/>
          <p:cNvSpPr>
            <a:spLocks noGrp="1"/>
          </p:cNvSpPr>
          <p:nvPr>
            <p:ph idx="1"/>
          </p:nvPr>
        </p:nvSpPr>
        <p:spPr/>
        <p:txBody>
          <a:bodyPr>
            <a:normAutofit lnSpcReduction="10000"/>
          </a:bodyPr>
          <a:lstStyle/>
          <a:p>
            <a:pPr latinLnBrk="0" hangingPunct="0"/>
            <a:r>
              <a:rPr lang="en-US" dirty="0" smtClean="0"/>
              <a:t>The specifics of the ratios are less important than the general objective and the underlying philosophy of the ratios</a:t>
            </a:r>
          </a:p>
          <a:p>
            <a:pPr latinLnBrk="0" hangingPunct="0"/>
            <a:r>
              <a:rPr lang="en-US" dirty="0" smtClean="0"/>
              <a:t>The general idea is to see how low EBITDA or cash flow can go down before the debt service or interest cannot be paid</a:t>
            </a:r>
          </a:p>
          <a:p>
            <a:pPr latinLnBrk="0" hangingPunct="0"/>
            <a:r>
              <a:rPr lang="en-US" dirty="0" smtClean="0"/>
              <a:t>For project finance use DSCR because debt service is known from structuring debt repayments around cash flow</a:t>
            </a:r>
          </a:p>
          <a:p>
            <a:pPr latinLnBrk="0" hangingPunct="0"/>
            <a:r>
              <a:rPr lang="en-US" dirty="0" smtClean="0"/>
              <a:t>DSCR much less relevant in corporate finance because of bullet debt repayments</a:t>
            </a:r>
          </a:p>
          <a:p>
            <a:pPr latinLnBrk="0" hangingPunct="0"/>
            <a:endParaRPr lang="en-US" dirty="0" smtClean="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199</a:t>
            </a:fld>
            <a:endParaRPr lang="ko-KR" altLang="en-US" dirty="0"/>
          </a:p>
        </p:txBody>
      </p:sp>
    </p:spTree>
    <p:extLst>
      <p:ext uri="{BB962C8B-B14F-4D97-AF65-F5344CB8AC3E}">
        <p14:creationId xmlns:p14="http://schemas.microsoft.com/office/powerpoint/2010/main" val="238611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0" latinLnBrk="0" hangingPunct="0"/>
            <a:r>
              <a:rPr lang="en-US" dirty="0" smtClean="0"/>
              <a:t>History as a Guide in Financial Analysis: Project Finance versus Corporate Finance</a:t>
            </a:r>
            <a:endParaRPr lang="en-US" dirty="0"/>
          </a:p>
        </p:txBody>
      </p:sp>
      <p:sp>
        <p:nvSpPr>
          <p:cNvPr id="7" name="Text Placeholder 6"/>
          <p:cNvSpPr>
            <a:spLocks noGrp="1"/>
          </p:cNvSpPr>
          <p:nvPr>
            <p:ph type="body" idx="1"/>
          </p:nvPr>
        </p:nvSpPr>
        <p:spPr>
          <a:xfrm>
            <a:off x="682996" y="1423161"/>
            <a:ext cx="3868738" cy="441159"/>
          </a:xfrm>
        </p:spPr>
        <p:txBody>
          <a:bodyPr/>
          <a:lstStyle/>
          <a:p>
            <a:pPr algn="ctr"/>
            <a:r>
              <a:rPr lang="en-US" dirty="0" smtClean="0"/>
              <a:t>Corporate Finance</a:t>
            </a:r>
            <a:endParaRPr lang="en-US" dirty="0"/>
          </a:p>
        </p:txBody>
      </p:sp>
      <p:sp>
        <p:nvSpPr>
          <p:cNvPr id="8" name="Content Placeholder 7"/>
          <p:cNvSpPr>
            <a:spLocks noGrp="1"/>
          </p:cNvSpPr>
          <p:nvPr>
            <p:ph sz="half" idx="2"/>
          </p:nvPr>
        </p:nvSpPr>
        <p:spPr>
          <a:xfrm>
            <a:off x="596478" y="2059853"/>
            <a:ext cx="4041775" cy="4168838"/>
          </a:xfrm>
        </p:spPr>
        <p:txBody>
          <a:bodyPr>
            <a:normAutofit/>
          </a:bodyPr>
          <a:lstStyle/>
          <a:p>
            <a:pPr latinLnBrk="0" hangingPunct="0"/>
            <a:r>
              <a:rPr lang="en-US" dirty="0" smtClean="0"/>
              <a:t>Analysis is founded on history and evaluation of how companies will evolve relative to the past.</a:t>
            </a:r>
          </a:p>
          <a:p>
            <a:pPr latinLnBrk="0" hangingPunct="0"/>
            <a:r>
              <a:rPr lang="en-US" dirty="0" smtClean="0"/>
              <a:t>Financing is important but not necessarily the primary part of the evaluation.</a:t>
            </a:r>
          </a:p>
          <a:p>
            <a:pPr latinLnBrk="0" hangingPunct="0"/>
            <a:r>
              <a:rPr lang="en-US" dirty="0" smtClean="0"/>
              <a:t>Successful companies expected to continue growing.</a:t>
            </a:r>
          </a:p>
          <a:p>
            <a:pPr latinLnBrk="0" hangingPunct="0"/>
            <a:r>
              <a:rPr lang="en-US" dirty="0" smtClean="0"/>
              <a:t>Focus on earnings, P/E ratios, EV/EBITDA ratios and Debt/EBITDA.</a:t>
            </a:r>
            <a:endParaRPr lang="en-US" dirty="0"/>
          </a:p>
        </p:txBody>
      </p:sp>
      <p:sp>
        <p:nvSpPr>
          <p:cNvPr id="9" name="Text Placeholder 8"/>
          <p:cNvSpPr>
            <a:spLocks noGrp="1"/>
          </p:cNvSpPr>
          <p:nvPr>
            <p:ph type="body" sz="quarter" idx="3"/>
          </p:nvPr>
        </p:nvSpPr>
        <p:spPr>
          <a:xfrm>
            <a:off x="4629150" y="1423161"/>
            <a:ext cx="3752850" cy="431058"/>
          </a:xfrm>
        </p:spPr>
        <p:txBody>
          <a:bodyPr/>
          <a:lstStyle/>
          <a:p>
            <a:pPr algn="ctr"/>
            <a:r>
              <a:rPr lang="en-US" dirty="0" smtClean="0"/>
              <a:t>Project Finance</a:t>
            </a:r>
            <a:endParaRPr lang="en-US" dirty="0"/>
          </a:p>
        </p:txBody>
      </p:sp>
      <p:sp>
        <p:nvSpPr>
          <p:cNvPr id="10" name="Content Placeholder 9"/>
          <p:cNvSpPr>
            <a:spLocks noGrp="1"/>
          </p:cNvSpPr>
          <p:nvPr>
            <p:ph sz="quarter" idx="4"/>
          </p:nvPr>
        </p:nvSpPr>
        <p:spPr>
          <a:xfrm>
            <a:off x="4662909" y="1989291"/>
            <a:ext cx="4210050" cy="4168838"/>
          </a:xfrm>
        </p:spPr>
        <p:txBody>
          <a:bodyPr>
            <a:normAutofit/>
          </a:bodyPr>
          <a:lstStyle/>
          <a:p>
            <a:pPr latinLnBrk="0" hangingPunct="0"/>
            <a:r>
              <a:rPr lang="en-US" dirty="0" smtClean="0"/>
              <a:t>Since there is no history a series of consulting and engineering studies must be evaluated.</a:t>
            </a:r>
          </a:p>
          <a:p>
            <a:pPr latinLnBrk="0" hangingPunct="0"/>
            <a:r>
              <a:rPr lang="en-US" dirty="0" smtClean="0"/>
              <a:t>The bank assesses whether the project works (engineering report).</a:t>
            </a:r>
          </a:p>
          <a:p>
            <a:pPr latinLnBrk="0" hangingPunct="0"/>
            <a:r>
              <a:rPr lang="en-US" dirty="0" smtClean="0"/>
              <a:t>Successful projects will pay of all debt from cash flow and cease to operate.</a:t>
            </a:r>
          </a:p>
          <a:p>
            <a:pPr latinLnBrk="0" hangingPunct="0"/>
            <a:r>
              <a:rPr lang="en-US" dirty="0" smtClean="0"/>
              <a:t>Focus on cash flow. Equity IRR and DSCR.</a:t>
            </a:r>
            <a:endParaRPr lang="en-US" dirty="0"/>
          </a:p>
        </p:txBody>
      </p:sp>
      <p:sp>
        <p:nvSpPr>
          <p:cNvPr id="2" name="Slide Number Placeholder 1"/>
          <p:cNvSpPr>
            <a:spLocks noGrp="1"/>
          </p:cNvSpPr>
          <p:nvPr>
            <p:ph type="sldNum" sz="quarter" idx="12"/>
          </p:nvPr>
        </p:nvSpPr>
        <p:spPr/>
        <p:txBody>
          <a:bodyPr/>
          <a:lstStyle/>
          <a:p>
            <a:pPr algn="ctr"/>
            <a:fld id="{0C3A1854-6B63-4059-B360-A3C4972BF0FC}" type="slidenum">
              <a:rPr lang="ko-KR" altLang="en-US" smtClean="0"/>
              <a:pPr algn="ctr"/>
              <a:t>2</a:t>
            </a:fld>
            <a:endParaRPr lang="ko-KR" altLang="en-US" dirty="0"/>
          </a:p>
        </p:txBody>
      </p:sp>
    </p:spTree>
    <p:extLst>
      <p:ext uri="{BB962C8B-B14F-4D97-AF65-F5344CB8AC3E}">
        <p14:creationId xmlns:p14="http://schemas.microsoft.com/office/powerpoint/2010/main" val="360324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EBITDA Issues Addressed in This Section</a:t>
            </a:r>
            <a:endParaRPr lang="en-US" dirty="0"/>
          </a:p>
        </p:txBody>
      </p:sp>
      <p:sp>
        <p:nvSpPr>
          <p:cNvPr id="3" name="Content Placeholder 2"/>
          <p:cNvSpPr>
            <a:spLocks noGrp="1"/>
          </p:cNvSpPr>
          <p:nvPr>
            <p:ph idx="1"/>
          </p:nvPr>
        </p:nvSpPr>
        <p:spPr/>
        <p:txBody>
          <a:bodyPr>
            <a:normAutofit lnSpcReduction="10000"/>
          </a:bodyPr>
          <a:lstStyle/>
          <a:p>
            <a:pPr latinLnBrk="0" hangingPunct="0"/>
            <a:r>
              <a:rPr lang="en-US" dirty="0" smtClean="0"/>
              <a:t>In financial statement analysis we use accounting data to find information that best helps us find the value of the company and the strength of the company from the perspective of re-paying debt. In this section the following is addressed:</a:t>
            </a:r>
          </a:p>
          <a:p>
            <a:pPr lvl="1" latinLnBrk="0" hangingPunct="0"/>
            <a:r>
              <a:rPr lang="en-US" dirty="0" smtClean="0"/>
              <a:t>Why don’t bankers and investment bankers just use the Cash flow on the Cash Flow Statement for Cash Flow instead of EBITDA</a:t>
            </a:r>
          </a:p>
          <a:p>
            <a:pPr lvl="1" latinLnBrk="0" hangingPunct="0"/>
            <a:r>
              <a:rPr lang="en-US" dirty="0" smtClean="0"/>
              <a:t>Is there a rule that is always used for calculating EBITDA</a:t>
            </a:r>
          </a:p>
          <a:p>
            <a:pPr lvl="1" latinLnBrk="0" hangingPunct="0"/>
            <a:r>
              <a:rPr lang="en-US" dirty="0" smtClean="0"/>
              <a:t>How does S&amp;P compute EBITDA and what is the basis for their calculations</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20</a:t>
            </a:fld>
            <a:endParaRPr lang="ko-KR" altLang="en-US" dirty="0"/>
          </a:p>
        </p:txBody>
      </p:sp>
    </p:spTree>
    <p:extLst>
      <p:ext uri="{BB962C8B-B14F-4D97-AF65-F5344CB8AC3E}">
        <p14:creationId xmlns:p14="http://schemas.microsoft.com/office/powerpoint/2010/main" val="377665260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Buffer for </a:t>
            </a:r>
            <a:r>
              <a:rPr lang="en-GB" dirty="0" smtClean="0"/>
              <a:t>Coverage </a:t>
            </a:r>
            <a:r>
              <a:rPr lang="en-GB" dirty="0"/>
              <a:t>of </a:t>
            </a:r>
            <a:r>
              <a:rPr lang="en-GB" dirty="0" smtClean="0"/>
              <a:t>Debt Service</a:t>
            </a:r>
            <a:endParaRPr lang="en-GB" dirty="0"/>
          </a:p>
        </p:txBody>
      </p:sp>
      <p:sp>
        <p:nvSpPr>
          <p:cNvPr id="3" name="Content Placeholder 2"/>
          <p:cNvSpPr>
            <a:spLocks noGrp="1"/>
          </p:cNvSpPr>
          <p:nvPr>
            <p:ph idx="1"/>
          </p:nvPr>
        </p:nvSpPr>
        <p:spPr/>
        <p:txBody>
          <a:bodyPr/>
          <a:lstStyle/>
          <a:p>
            <a:pPr latinLnBrk="0" hangingPunct="0"/>
            <a:r>
              <a:rPr lang="en-US" dirty="0" smtClean="0"/>
              <a:t>Alternative Ratios</a:t>
            </a:r>
          </a:p>
          <a:p>
            <a:pPr lvl="1" latinLnBrk="0" hangingPunct="0"/>
            <a:r>
              <a:rPr lang="en-US" dirty="0" smtClean="0"/>
              <a:t>Debt </a:t>
            </a:r>
            <a:r>
              <a:rPr lang="en-US" dirty="0"/>
              <a:t>Service Coverage</a:t>
            </a:r>
          </a:p>
          <a:p>
            <a:pPr lvl="1" latinLnBrk="0" hangingPunct="0"/>
            <a:r>
              <a:rPr lang="en-US" dirty="0" smtClean="0"/>
              <a:t>EBITDA </a:t>
            </a:r>
            <a:r>
              <a:rPr lang="en-US" dirty="0"/>
              <a:t>Interest Coverage</a:t>
            </a:r>
          </a:p>
          <a:p>
            <a:pPr lvl="1" latinLnBrk="0" hangingPunct="0"/>
            <a:r>
              <a:rPr lang="en-US" dirty="0" smtClean="0"/>
              <a:t>EBIT </a:t>
            </a:r>
            <a:r>
              <a:rPr lang="en-US" dirty="0"/>
              <a:t>Interest Coverage</a:t>
            </a:r>
          </a:p>
          <a:p>
            <a:pPr lvl="1" latinLnBrk="0" hangingPunct="0"/>
            <a:r>
              <a:rPr lang="en-US" dirty="0" smtClean="0"/>
              <a:t>FFO </a:t>
            </a:r>
            <a:r>
              <a:rPr lang="en-US" dirty="0"/>
              <a:t>to Interest </a:t>
            </a:r>
            <a:r>
              <a:rPr lang="en-US" dirty="0" smtClean="0"/>
              <a:t>Coverage</a:t>
            </a:r>
          </a:p>
          <a:p>
            <a:pPr latinLnBrk="0" hangingPunct="0"/>
            <a:endParaRPr lang="en-US" dirty="0"/>
          </a:p>
          <a:p>
            <a:pPr latinLnBrk="0" hangingPunct="0"/>
            <a:r>
              <a:rPr lang="en-US" dirty="0" smtClean="0"/>
              <a:t>Formula for potential change in EBITDA or Cash Flow</a:t>
            </a:r>
          </a:p>
          <a:p>
            <a:pPr latinLnBrk="0" hangingPunct="0"/>
            <a:r>
              <a:rPr lang="en-US" dirty="0" smtClean="0"/>
              <a:t>Change in Cash = (1-Ratio)/Ratio</a:t>
            </a:r>
            <a:endParaRPr lang="en-US" dirty="0"/>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200</a:t>
            </a:fld>
            <a:endParaRPr lang="ko-KR" altLang="en-US" dirty="0"/>
          </a:p>
        </p:txBody>
      </p:sp>
    </p:spTree>
    <p:extLst>
      <p:ext uri="{BB962C8B-B14F-4D97-AF65-F5344CB8AC3E}">
        <p14:creationId xmlns:p14="http://schemas.microsoft.com/office/powerpoint/2010/main" val="157614908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0" latinLnBrk="0" hangingPunct="0"/>
            <a:r>
              <a:rPr lang="en-US" dirty="0" smtClean="0"/>
              <a:t> Buffer for Coverage of Debt Service in Project Finance (DSCR)</a:t>
            </a:r>
          </a:p>
        </p:txBody>
      </p:sp>
      <p:sp>
        <p:nvSpPr>
          <p:cNvPr id="80899" name="Rectangle 3"/>
          <p:cNvSpPr>
            <a:spLocks noGrp="1" noChangeArrowheads="1"/>
          </p:cNvSpPr>
          <p:nvPr>
            <p:ph idx="1"/>
          </p:nvPr>
        </p:nvSpPr>
        <p:spPr/>
        <p:txBody>
          <a:bodyPr>
            <a:noAutofit/>
          </a:bodyPr>
          <a:lstStyle/>
          <a:p>
            <a:pPr marL="342900" indent="-342900" latinLnBrk="0" hangingPunct="0">
              <a:lnSpc>
                <a:spcPct val="90000"/>
              </a:lnSpc>
            </a:pPr>
            <a:r>
              <a:rPr lang="en-US" sz="2000" dirty="0" smtClean="0"/>
              <a:t>Alternative Debt Service Coverage Ratios for Different Types of Projects</a:t>
            </a:r>
          </a:p>
          <a:p>
            <a:pPr marL="712186" lvl="1" indent="-342900" latinLnBrk="0" hangingPunct="0">
              <a:lnSpc>
                <a:spcPct val="90000"/>
              </a:lnSpc>
            </a:pPr>
            <a:r>
              <a:rPr lang="en-US" sz="1631" dirty="0" smtClean="0"/>
              <a:t>Electric Power: 	 	1.3-1.4</a:t>
            </a:r>
          </a:p>
          <a:p>
            <a:pPr marL="712186" lvl="1" indent="-342900" latinLnBrk="0" hangingPunct="0">
              <a:lnSpc>
                <a:spcPct val="90000"/>
              </a:lnSpc>
            </a:pPr>
            <a:r>
              <a:rPr lang="en-US" sz="1631" dirty="0" smtClean="0"/>
              <a:t>Resources:			1.5-2.0</a:t>
            </a:r>
          </a:p>
          <a:p>
            <a:pPr marL="712186" lvl="1" indent="-342900" latinLnBrk="0" hangingPunct="0">
              <a:lnSpc>
                <a:spcPct val="90000"/>
              </a:lnSpc>
            </a:pPr>
            <a:r>
              <a:rPr lang="en-US" sz="1631" dirty="0" smtClean="0"/>
              <a:t>Telecoms:			1.5-2.0</a:t>
            </a:r>
          </a:p>
          <a:p>
            <a:pPr marL="712186" lvl="1" indent="-342900" latinLnBrk="0" hangingPunct="0">
              <a:lnSpc>
                <a:spcPct val="90000"/>
              </a:lnSpc>
            </a:pPr>
            <a:r>
              <a:rPr lang="en-US" sz="1631" dirty="0" smtClean="0"/>
              <a:t>Infrastructure:		1.2-1.6</a:t>
            </a:r>
          </a:p>
          <a:p>
            <a:pPr marL="342900" indent="-342900" latinLnBrk="0" hangingPunct="0">
              <a:lnSpc>
                <a:spcPct val="90000"/>
              </a:lnSpc>
            </a:pPr>
            <a:r>
              <a:rPr lang="en-US" sz="2000" dirty="0" smtClean="0"/>
              <a:t>At a minimum, investment-grade </a:t>
            </a:r>
            <a:r>
              <a:rPr lang="en-US" sz="2000" dirty="0" smtClean="0">
                <a:solidFill>
                  <a:srgbClr val="FF0000"/>
                </a:solidFill>
              </a:rPr>
              <a:t>merchant projects</a:t>
            </a:r>
            <a:r>
              <a:rPr lang="en-US" sz="2000" dirty="0" smtClean="0"/>
              <a:t> probably will have to exceed a </a:t>
            </a:r>
            <a:r>
              <a:rPr lang="en-US" sz="2000" dirty="0" smtClean="0">
                <a:solidFill>
                  <a:srgbClr val="0066FF"/>
                </a:solidFill>
              </a:rPr>
              <a:t>2.0x</a:t>
            </a:r>
            <a:r>
              <a:rPr lang="en-US" sz="2000" dirty="0" smtClean="0"/>
              <a:t> annual DSCR through debt maturity, but also show steadily increasing ratios. Even with</a:t>
            </a:r>
            <a:r>
              <a:rPr lang="en-US" sz="2000" dirty="0" smtClean="0">
                <a:solidFill>
                  <a:srgbClr val="0066FF"/>
                </a:solidFill>
              </a:rPr>
              <a:t> 2.0x</a:t>
            </a:r>
            <a:r>
              <a:rPr lang="en-US" sz="2000" dirty="0" smtClean="0"/>
              <a:t> coverage levels, Standard &amp; Poor's will need to be satisfied that the scenarios behind such forecasts are defensible. Hence, Standard &amp; Poor's may rely on more conservative scenarios when determining its rating levels.</a:t>
            </a:r>
          </a:p>
          <a:p>
            <a:pPr marL="342900" indent="-342900" latinLnBrk="0" hangingPunct="0">
              <a:lnSpc>
                <a:spcPct val="90000"/>
              </a:lnSpc>
            </a:pPr>
            <a:r>
              <a:rPr lang="en-US" sz="2000" dirty="0" smtClean="0"/>
              <a:t>For more traditional </a:t>
            </a:r>
            <a:r>
              <a:rPr lang="en-US" sz="2000" dirty="0" smtClean="0">
                <a:solidFill>
                  <a:srgbClr val="FF0000"/>
                </a:solidFill>
              </a:rPr>
              <a:t>contract revenue</a:t>
            </a:r>
            <a:r>
              <a:rPr lang="en-US" sz="2000" dirty="0" smtClean="0"/>
              <a:t> driven projects, minimum base case coverage levels should exceed </a:t>
            </a:r>
            <a:r>
              <a:rPr lang="en-US" sz="2000" dirty="0" smtClean="0">
                <a:solidFill>
                  <a:srgbClr val="0066FF"/>
                </a:solidFill>
              </a:rPr>
              <a:t>1.3x</a:t>
            </a:r>
            <a:r>
              <a:rPr lang="en-US" sz="2000" dirty="0" smtClean="0"/>
              <a:t> to </a:t>
            </a:r>
            <a:r>
              <a:rPr lang="en-US" sz="2000" dirty="0" smtClean="0">
                <a:solidFill>
                  <a:srgbClr val="0066FF"/>
                </a:solidFill>
              </a:rPr>
              <a:t>1.5x</a:t>
            </a:r>
            <a:r>
              <a:rPr lang="en-US" sz="2000" dirty="0" smtClean="0"/>
              <a:t> levels for investment-grade.</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201</a:t>
            </a:fld>
            <a:endParaRPr lang="ko-KR" altLang="en-US" dirty="0"/>
          </a:p>
        </p:txBody>
      </p:sp>
    </p:spTree>
    <p:extLst>
      <p:ext uri="{BB962C8B-B14F-4D97-AF65-F5344CB8AC3E}">
        <p14:creationId xmlns:p14="http://schemas.microsoft.com/office/powerpoint/2010/main" val="249531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to Repay Debt from Stable Cash </a:t>
            </a:r>
            <a:r>
              <a:rPr lang="en-US" dirty="0" smtClean="0"/>
              <a:t>Flow</a:t>
            </a:r>
            <a:endParaRPr lang="en-GB" dirty="0"/>
          </a:p>
        </p:txBody>
      </p:sp>
      <p:sp>
        <p:nvSpPr>
          <p:cNvPr id="3" name="Content Placeholder 2"/>
          <p:cNvSpPr>
            <a:spLocks noGrp="1"/>
          </p:cNvSpPr>
          <p:nvPr>
            <p:ph idx="1"/>
          </p:nvPr>
        </p:nvSpPr>
        <p:spPr/>
        <p:txBody>
          <a:bodyPr/>
          <a:lstStyle/>
          <a:p>
            <a:r>
              <a:rPr lang="en-US" dirty="0" smtClean="0"/>
              <a:t>Debt/EBITDA </a:t>
            </a:r>
            <a:r>
              <a:rPr lang="en-US" dirty="0"/>
              <a:t>(Eurotunnel)</a:t>
            </a:r>
          </a:p>
          <a:p>
            <a:r>
              <a:rPr lang="en-US" dirty="0" smtClean="0"/>
              <a:t>Debt/EBIT</a:t>
            </a:r>
            <a:endParaRPr lang="en-US" dirty="0"/>
          </a:p>
          <a:p>
            <a:r>
              <a:rPr lang="en-US" dirty="0" smtClean="0"/>
              <a:t>FFO/Debt</a:t>
            </a:r>
            <a:endParaRPr lang="en-US" dirty="0"/>
          </a:p>
          <a:p>
            <a:endParaRPr lang="en-GB" dirty="0" smtClean="0"/>
          </a:p>
          <a:p>
            <a:r>
              <a:rPr lang="en-GB" dirty="0" smtClean="0"/>
              <a:t>Example of Eurotunnel</a:t>
            </a:r>
          </a:p>
          <a:p>
            <a:r>
              <a:rPr lang="en-GB" dirty="0" smtClean="0"/>
              <a:t>Debt/EBITDA = 20x</a:t>
            </a:r>
          </a:p>
          <a:p>
            <a:r>
              <a:rPr lang="en-GB" dirty="0" smtClean="0"/>
              <a:t>Interest Rate = 10%</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202</a:t>
            </a:fld>
            <a:endParaRPr lang="ko-KR" altLang="en-US" dirty="0"/>
          </a:p>
        </p:txBody>
      </p:sp>
    </p:spTree>
    <p:extLst>
      <p:ext uri="{BB962C8B-B14F-4D97-AF65-F5344CB8AC3E}">
        <p14:creationId xmlns:p14="http://schemas.microsoft.com/office/powerpoint/2010/main" val="187062979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Behind Debt to EBITDA and FFO to Debt</a:t>
            </a:r>
            <a:endParaRPr lang="en-US" dirty="0"/>
          </a:p>
        </p:txBody>
      </p:sp>
      <p:sp>
        <p:nvSpPr>
          <p:cNvPr id="3" name="Content Placeholder 2"/>
          <p:cNvSpPr>
            <a:spLocks noGrp="1"/>
          </p:cNvSpPr>
          <p:nvPr>
            <p:ph idx="1"/>
          </p:nvPr>
        </p:nvSpPr>
        <p:spPr/>
        <p:txBody>
          <a:bodyPr>
            <a:normAutofit lnSpcReduction="10000"/>
          </a:bodyPr>
          <a:lstStyle/>
          <a:p>
            <a:pPr latinLnBrk="0" hangingPunct="0"/>
            <a:r>
              <a:rPr lang="en-US" dirty="0" smtClean="0"/>
              <a:t>General philosophy is to compute the amount of time that it takes to repay debt.</a:t>
            </a:r>
          </a:p>
          <a:p>
            <a:pPr latinLnBrk="0" hangingPunct="0"/>
            <a:r>
              <a:rPr lang="en-US" dirty="0" smtClean="0"/>
              <a:t>Debt to EBITDA does not really measure to years of EBITDA to repay debt</a:t>
            </a:r>
          </a:p>
          <a:p>
            <a:pPr lvl="1" eaLnBrk="0" latinLnBrk="0" hangingPunct="0"/>
            <a:r>
              <a:rPr lang="en-US" dirty="0" smtClean="0"/>
              <a:t>Must account for interest</a:t>
            </a:r>
          </a:p>
          <a:p>
            <a:pPr lvl="1" eaLnBrk="0" latinLnBrk="0" hangingPunct="0"/>
            <a:r>
              <a:rPr lang="en-US" dirty="0" smtClean="0"/>
              <a:t>Must account for replacement capital expenditures</a:t>
            </a:r>
          </a:p>
          <a:p>
            <a:pPr lvl="1" eaLnBrk="0" latinLnBrk="0" hangingPunct="0"/>
            <a:r>
              <a:rPr lang="en-US" dirty="0" smtClean="0"/>
              <a:t>Must account for maintenance capital expenditures</a:t>
            </a:r>
          </a:p>
          <a:p>
            <a:pPr lvl="1" eaLnBrk="0" latinLnBrk="0" hangingPunct="0"/>
            <a:r>
              <a:rPr lang="en-US" dirty="0" smtClean="0"/>
              <a:t>Does not account for asset life</a:t>
            </a:r>
          </a:p>
          <a:p>
            <a:pPr latinLnBrk="0" hangingPunct="0"/>
            <a:r>
              <a:rPr lang="en-US" dirty="0" smtClean="0"/>
              <a:t>FFO to Debt</a:t>
            </a:r>
          </a:p>
          <a:p>
            <a:pPr lvl="1" eaLnBrk="0" latinLnBrk="0" hangingPunct="0"/>
            <a:r>
              <a:rPr lang="en-US" dirty="0" smtClean="0"/>
              <a:t>Accounts for interest</a:t>
            </a:r>
          </a:p>
          <a:p>
            <a:pPr lvl="1" eaLnBrk="0" latinLnBrk="0" hangingPunct="0"/>
            <a:r>
              <a:rPr lang="en-US" dirty="0" smtClean="0"/>
              <a:t>Does not account for other flaws</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203</a:t>
            </a:fld>
            <a:endParaRPr lang="ko-KR" altLang="en-US" dirty="0"/>
          </a:p>
        </p:txBody>
      </p:sp>
    </p:spTree>
    <p:extLst>
      <p:ext uri="{BB962C8B-B14F-4D97-AF65-F5344CB8AC3E}">
        <p14:creationId xmlns:p14="http://schemas.microsoft.com/office/powerpoint/2010/main" val="224668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Coverage of Collateral and Skin in Game</a:t>
            </a:r>
            <a:endParaRPr lang="en-GB" dirty="0"/>
          </a:p>
        </p:txBody>
      </p:sp>
      <p:sp>
        <p:nvSpPr>
          <p:cNvPr id="3" name="Content Placeholder 2"/>
          <p:cNvSpPr>
            <a:spLocks noGrp="1"/>
          </p:cNvSpPr>
          <p:nvPr>
            <p:ph idx="1"/>
          </p:nvPr>
        </p:nvSpPr>
        <p:spPr/>
        <p:txBody>
          <a:bodyPr/>
          <a:lstStyle/>
          <a:p>
            <a:pPr lvl="1"/>
            <a:r>
              <a:rPr lang="en-GB" sz="2770" dirty="0" smtClean="0"/>
              <a:t>Debt </a:t>
            </a:r>
            <a:r>
              <a:rPr lang="en-GB" sz="2770" dirty="0"/>
              <a:t>to Equity</a:t>
            </a:r>
            <a:endParaRPr lang="en-US" sz="2770" dirty="0"/>
          </a:p>
          <a:p>
            <a:pPr lvl="1"/>
            <a:r>
              <a:rPr lang="en-GB" sz="2770" dirty="0"/>
              <a:t>Debt to Capital</a:t>
            </a:r>
            <a:endParaRPr lang="en-US" sz="2770" dirty="0"/>
          </a:p>
          <a:p>
            <a:pPr lvl="1"/>
            <a:r>
              <a:rPr lang="en-GB" sz="2770" dirty="0"/>
              <a:t>Loan to Value</a:t>
            </a:r>
            <a:endParaRPr lang="en-US" sz="2770" dirty="0"/>
          </a:p>
          <a:p>
            <a:pPr lvl="1"/>
            <a:r>
              <a:rPr lang="en-GB" sz="2770" dirty="0" smtClean="0"/>
              <a:t>Project Life Coverage Ratio</a:t>
            </a:r>
            <a:endParaRPr lang="en-US" sz="277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204</a:t>
            </a:fld>
            <a:endParaRPr lang="ko-KR" altLang="en-US" dirty="0"/>
          </a:p>
        </p:txBody>
      </p:sp>
    </p:spTree>
    <p:extLst>
      <p:ext uri="{BB962C8B-B14F-4D97-AF65-F5344CB8AC3E}">
        <p14:creationId xmlns:p14="http://schemas.microsoft.com/office/powerpoint/2010/main" val="162639226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of Collateral and Debt to Capital Ratio</a:t>
            </a:r>
            <a:endParaRPr lang="en-US" dirty="0"/>
          </a:p>
        </p:txBody>
      </p:sp>
      <p:sp>
        <p:nvSpPr>
          <p:cNvPr id="3" name="Content Placeholder 2"/>
          <p:cNvSpPr>
            <a:spLocks noGrp="1"/>
          </p:cNvSpPr>
          <p:nvPr>
            <p:ph idx="1"/>
          </p:nvPr>
        </p:nvSpPr>
        <p:spPr/>
        <p:txBody>
          <a:bodyPr>
            <a:normAutofit lnSpcReduction="10000"/>
          </a:bodyPr>
          <a:lstStyle/>
          <a:p>
            <a:pPr latinLnBrk="0" hangingPunct="0"/>
            <a:r>
              <a:rPr lang="en-US" dirty="0" smtClean="0"/>
              <a:t>The debt to capital ratio has two general ideas</a:t>
            </a:r>
          </a:p>
          <a:p>
            <a:pPr lvl="1" eaLnBrk="0" latinLnBrk="0" hangingPunct="0"/>
            <a:r>
              <a:rPr lang="en-US" dirty="0" smtClean="0"/>
              <a:t>The amount of investment made by equity holders – they would not be stupid enough to put skin in the game if they did not expect to be paid</a:t>
            </a:r>
          </a:p>
          <a:p>
            <a:pPr lvl="1" eaLnBrk="0" latinLnBrk="0" hangingPunct="0"/>
            <a:r>
              <a:rPr lang="en-US" dirty="0" smtClean="0"/>
              <a:t>The amount by which the net assets of the company can fall before which the value of the debt will be below the collateral value</a:t>
            </a:r>
          </a:p>
          <a:p>
            <a:pPr latinLnBrk="0" hangingPunct="0"/>
            <a:r>
              <a:rPr lang="en-US" dirty="0" smtClean="0"/>
              <a:t>Problems with debt ratio is that it depends on the valuation of assets on the balance sheet</a:t>
            </a:r>
          </a:p>
          <a:p>
            <a:pPr lvl="1" eaLnBrk="0" latinLnBrk="0" hangingPunct="0"/>
            <a:r>
              <a:rPr lang="en-US" dirty="0" smtClean="0"/>
              <a:t>Example of goodwill and mergers</a:t>
            </a:r>
          </a:p>
          <a:p>
            <a:pPr lvl="1" eaLnBrk="0" latinLnBrk="0" hangingPunct="0"/>
            <a:r>
              <a:rPr lang="en-US" dirty="0" smtClean="0"/>
              <a:t>Example of stock price assumptions in mergers</a:t>
            </a:r>
          </a:p>
          <a:p>
            <a:pPr lvl="1" eaLnBrk="0"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205</a:t>
            </a:fld>
            <a:endParaRPr lang="ko-KR" altLang="en-US" dirty="0"/>
          </a:p>
        </p:txBody>
      </p:sp>
    </p:spTree>
    <p:extLst>
      <p:ext uri="{BB962C8B-B14F-4D97-AF65-F5344CB8AC3E}">
        <p14:creationId xmlns:p14="http://schemas.microsoft.com/office/powerpoint/2010/main" val="88908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p:txBody>
          <a:bodyPr/>
          <a:lstStyle/>
          <a:p>
            <a:r>
              <a:rPr lang="en-US" dirty="0" smtClean="0"/>
              <a:t>Determining the Correct Ratio to Use in Measuring Profit</a:t>
            </a:r>
          </a:p>
        </p:txBody>
      </p:sp>
    </p:spTree>
    <p:extLst>
      <p:ext uri="{BB962C8B-B14F-4D97-AF65-F5344CB8AC3E}">
        <p14:creationId xmlns:p14="http://schemas.microsoft.com/office/powerpoint/2010/main" val="67431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Executing a Peer Group Comparison</a:t>
            </a:r>
            <a:endParaRPr lang="en-GB" dirty="0"/>
          </a:p>
        </p:txBody>
      </p:sp>
      <p:sp>
        <p:nvSpPr>
          <p:cNvPr id="3" name="Content Placeholder 2"/>
          <p:cNvSpPr>
            <a:spLocks noGrp="1"/>
          </p:cNvSpPr>
          <p:nvPr>
            <p:ph idx="1"/>
          </p:nvPr>
        </p:nvSpPr>
        <p:spPr/>
        <p:txBody>
          <a:bodyPr/>
          <a:lstStyle/>
          <a:p>
            <a:r>
              <a:rPr lang="en-US" dirty="0" smtClean="0"/>
              <a:t>Peer Groups for Analysis of:</a:t>
            </a:r>
          </a:p>
          <a:p>
            <a:pPr lvl="1"/>
            <a:r>
              <a:rPr lang="en-US" dirty="0" smtClean="0"/>
              <a:t>Value (Relative Valuation)</a:t>
            </a:r>
          </a:p>
          <a:p>
            <a:pPr lvl="1"/>
            <a:r>
              <a:rPr lang="en-US" dirty="0" smtClean="0"/>
              <a:t>Determining Credit Standards</a:t>
            </a:r>
          </a:p>
          <a:p>
            <a:r>
              <a:rPr lang="en-US" dirty="0" smtClean="0"/>
              <a:t>Issues with Peer Groups</a:t>
            </a:r>
          </a:p>
          <a:p>
            <a:pPr lvl="1"/>
            <a:r>
              <a:rPr lang="en-US" dirty="0" smtClean="0"/>
              <a:t>Adjusting </a:t>
            </a:r>
            <a:r>
              <a:rPr lang="en-US" dirty="0"/>
              <a:t>the statements for comparability </a:t>
            </a:r>
          </a:p>
          <a:p>
            <a:pPr lvl="1"/>
            <a:r>
              <a:rPr lang="en-US" dirty="0" smtClean="0"/>
              <a:t>Problems </a:t>
            </a:r>
            <a:r>
              <a:rPr lang="en-US" dirty="0"/>
              <a:t>with relative valuation and peer groups</a:t>
            </a:r>
          </a:p>
          <a:p>
            <a:pPr lvl="1"/>
            <a:r>
              <a:rPr lang="en-US" dirty="0" smtClean="0"/>
              <a:t>Manipulation </a:t>
            </a:r>
            <a:r>
              <a:rPr lang="en-US" dirty="0"/>
              <a:t>of peer groups</a:t>
            </a:r>
          </a:p>
          <a:p>
            <a:pPr lvl="1"/>
            <a:r>
              <a:rPr lang="en-US" dirty="0" smtClean="0"/>
              <a:t>Changes </a:t>
            </a:r>
            <a:r>
              <a:rPr lang="en-US" dirty="0"/>
              <a:t>in </a:t>
            </a:r>
            <a:r>
              <a:rPr lang="en-US" dirty="0" smtClean="0"/>
              <a:t>capitalization</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207</a:t>
            </a:fld>
            <a:endParaRPr lang="ko-KR" altLang="en-US" dirty="0"/>
          </a:p>
        </p:txBody>
      </p:sp>
    </p:spTree>
    <p:extLst>
      <p:ext uri="{BB962C8B-B14F-4D97-AF65-F5344CB8AC3E}">
        <p14:creationId xmlns:p14="http://schemas.microsoft.com/office/powerpoint/2010/main" val="138468192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Relevance of Measuring Profitability for Credit Analysis</a:t>
            </a:r>
            <a:endParaRPr lang="en-US" dirty="0"/>
          </a:p>
        </p:txBody>
      </p:sp>
      <p:sp>
        <p:nvSpPr>
          <p:cNvPr id="3" name="Content Placeholder 2"/>
          <p:cNvSpPr>
            <a:spLocks noGrp="1"/>
          </p:cNvSpPr>
          <p:nvPr>
            <p:ph idx="1"/>
          </p:nvPr>
        </p:nvSpPr>
        <p:spPr/>
        <p:txBody>
          <a:bodyPr/>
          <a:lstStyle/>
          <a:p>
            <a:pPr latinLnBrk="0" hangingPunct="0"/>
            <a:r>
              <a:rPr lang="en-US" dirty="0" smtClean="0"/>
              <a:t>Some would say that the credit ratios are more important, but if there is no profit, there is no ability to repay debt</a:t>
            </a:r>
          </a:p>
          <a:p>
            <a:pPr latinLnBrk="0" hangingPunct="0"/>
            <a:r>
              <a:rPr lang="en-US" dirty="0" smtClean="0"/>
              <a:t>Long-term profitability should be assessed</a:t>
            </a:r>
          </a:p>
          <a:p>
            <a:pPr latinLnBrk="0" hangingPunct="0"/>
            <a:r>
              <a:rPr lang="en-US" dirty="0" smtClean="0"/>
              <a:t>The most important item is the danger of high rates of return</a:t>
            </a:r>
          </a:p>
          <a:p>
            <a:pPr lvl="1" eaLnBrk="0" latinLnBrk="0" hangingPunct="0"/>
            <a:r>
              <a:rPr lang="en-US" dirty="0" smtClean="0"/>
              <a:t>Attract competitors</a:t>
            </a:r>
          </a:p>
          <a:p>
            <a:pPr lvl="1" eaLnBrk="0" latinLnBrk="0" hangingPunct="0"/>
            <a:r>
              <a:rPr lang="en-US" dirty="0" smtClean="0"/>
              <a:t>Attract political risk</a:t>
            </a:r>
          </a:p>
          <a:p>
            <a:pPr lvl="1" eaLnBrk="0" latinLnBrk="0" hangingPunct="0"/>
            <a:r>
              <a:rPr lang="en-US" dirty="0" smtClean="0"/>
              <a:t>Artificially inflated</a:t>
            </a:r>
          </a:p>
          <a:p>
            <a:pPr lvl="1" eaLnBrk="0" latinLnBrk="0" hangingPunct="0"/>
            <a:r>
              <a:rPr lang="en-US" dirty="0" smtClean="0"/>
              <a:t>Subject to changes in tastes</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208</a:t>
            </a:fld>
            <a:endParaRPr lang="ko-KR" altLang="en-US" dirty="0"/>
          </a:p>
        </p:txBody>
      </p:sp>
    </p:spTree>
    <p:extLst>
      <p:ext uri="{BB962C8B-B14F-4D97-AF65-F5344CB8AC3E}">
        <p14:creationId xmlns:p14="http://schemas.microsoft.com/office/powerpoint/2010/main" val="116293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noAutofit/>
          </a:bodyPr>
          <a:lstStyle/>
          <a:p>
            <a:pPr eaLnBrk="0" latinLnBrk="0" hangingPunct="0"/>
            <a:r>
              <a:rPr lang="en-US" sz="2800" dirty="0" smtClean="0"/>
              <a:t>ROIC </a:t>
            </a:r>
            <a:r>
              <a:rPr lang="en-US" sz="2800" dirty="0"/>
              <a:t>versus ROE and </a:t>
            </a:r>
            <a:r>
              <a:rPr lang="en-US" sz="2800" dirty="0" smtClean="0"/>
              <a:t>Implications </a:t>
            </a:r>
            <a:r>
              <a:rPr lang="en-US" sz="2800" dirty="0"/>
              <a:t>for </a:t>
            </a:r>
            <a:r>
              <a:rPr lang="en-US" sz="2800" dirty="0" smtClean="0"/>
              <a:t>Review </a:t>
            </a:r>
            <a:r>
              <a:rPr lang="en-US" sz="2800" dirty="0"/>
              <a:t>of </a:t>
            </a:r>
            <a:r>
              <a:rPr lang="en-US" sz="2800" dirty="0" smtClean="0"/>
              <a:t>Financial </a:t>
            </a:r>
            <a:r>
              <a:rPr lang="en-US" sz="2800" dirty="0"/>
              <a:t>S</a:t>
            </a:r>
            <a:r>
              <a:rPr lang="en-US" sz="2800" dirty="0" smtClean="0"/>
              <a:t>tatements</a:t>
            </a:r>
          </a:p>
        </p:txBody>
      </p:sp>
      <p:sp>
        <p:nvSpPr>
          <p:cNvPr id="43010" name="Rectangle 2"/>
          <p:cNvSpPr>
            <a:spLocks noGrp="1" noChangeArrowheads="1"/>
          </p:cNvSpPr>
          <p:nvPr>
            <p:ph idx="1"/>
          </p:nvPr>
        </p:nvSpPr>
        <p:spPr>
          <a:xfrm>
            <a:off x="428597" y="1143000"/>
            <a:ext cx="8286808" cy="4929222"/>
          </a:xfrm>
        </p:spPr>
        <p:txBody>
          <a:bodyPr>
            <a:normAutofit/>
          </a:bodyPr>
          <a:lstStyle/>
          <a:p>
            <a:pPr marL="342900" indent="-342900" latinLnBrk="0" hangingPunct="0"/>
            <a:r>
              <a:rPr lang="en-US" sz="2400" dirty="0" smtClean="0"/>
              <a:t>Evaluate Whether Management is Doing a Good Job with Investor Funds (Not if the company is appropriately valued)</a:t>
            </a:r>
          </a:p>
          <a:p>
            <a:pPr marL="742950" lvl="1" indent="-285750" eaLnBrk="0" latinLnBrk="0" hangingPunct="0"/>
            <a:r>
              <a:rPr lang="en-US" sz="2400" dirty="0" smtClean="0"/>
              <a:t>Return on Invested Capital</a:t>
            </a:r>
          </a:p>
          <a:p>
            <a:pPr marL="742950" lvl="1" indent="-285750" eaLnBrk="0" latinLnBrk="0" hangingPunct="0"/>
            <a:r>
              <a:rPr lang="en-US" sz="2400" dirty="0" smtClean="0"/>
              <a:t>Return on Assets</a:t>
            </a:r>
          </a:p>
          <a:p>
            <a:pPr marL="742950" lvl="1" indent="-285750" eaLnBrk="0" latinLnBrk="0" hangingPunct="0"/>
            <a:r>
              <a:rPr lang="en-US" sz="2400" dirty="0" smtClean="0"/>
              <a:t>Return on Equity</a:t>
            </a:r>
          </a:p>
          <a:p>
            <a:pPr marL="742950" lvl="1" indent="-285750" eaLnBrk="0" latinLnBrk="0" hangingPunct="0"/>
            <a:r>
              <a:rPr lang="en-US" sz="2400" dirty="0" smtClean="0"/>
              <a:t>Market/Book Ratio</a:t>
            </a:r>
          </a:p>
          <a:p>
            <a:pPr marL="742950" lvl="1" indent="-285750" eaLnBrk="0" latinLnBrk="0" hangingPunct="0"/>
            <a:r>
              <a:rPr lang="en-US" sz="2400" dirty="0" smtClean="0"/>
              <a:t>Market Value/Replacement Cost</a:t>
            </a:r>
          </a:p>
          <a:p>
            <a:pPr marL="342900" indent="-342900" latinLnBrk="0" hangingPunct="0"/>
            <a:r>
              <a:rPr lang="en-US" sz="2400" dirty="0" smtClean="0"/>
              <a:t>Key Issue</a:t>
            </a:r>
          </a:p>
          <a:p>
            <a:pPr marL="742950" lvl="1" indent="-285750" eaLnBrk="0" latinLnBrk="0" hangingPunct="0"/>
            <a:r>
              <a:rPr lang="en-US" sz="2400" dirty="0" smtClean="0"/>
              <a:t>Evaluate relative to risk</a:t>
            </a:r>
          </a:p>
          <a:p>
            <a:pPr marL="1143000" lvl="2" eaLnBrk="0" latinLnBrk="0" hangingPunct="0"/>
            <a:r>
              <a:rPr lang="en-US" sz="2400" b="1" dirty="0" smtClean="0"/>
              <a:t>ROE versus Cost of Equity</a:t>
            </a:r>
          </a:p>
          <a:p>
            <a:pPr marL="1143000" lvl="2" eaLnBrk="0" latinLnBrk="0" hangingPunct="0"/>
            <a:r>
              <a:rPr lang="en-US" sz="2400" b="1" dirty="0" smtClean="0"/>
              <a:t>ROIC versus WACC</a:t>
            </a:r>
          </a:p>
          <a:p>
            <a:pPr marL="773714" lvl="1" eaLnBrk="0" latinLnBrk="0" hangingPunct="0"/>
            <a:endParaRPr lang="en-US" sz="2770" b="1" dirty="0" smtClean="0"/>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209</a:t>
            </a:fld>
            <a:endParaRPr lang="ko-KR" altLang="en-US" dirty="0"/>
          </a:p>
        </p:txBody>
      </p:sp>
    </p:spTree>
    <p:extLst>
      <p:ext uri="{BB962C8B-B14F-4D97-AF65-F5344CB8AC3E}">
        <p14:creationId xmlns:p14="http://schemas.microsoft.com/office/powerpoint/2010/main" val="334545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Why are Adjustments Necessary for Financial Analysis (S&amp;P)</a:t>
            </a:r>
            <a:endParaRPr lang="en-US"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smtClean="0"/>
              <a:t>S&amp;P states that adjustments to accounting data enable </a:t>
            </a:r>
            <a:r>
              <a:rPr lang="en-US" dirty="0"/>
              <a:t>better alignment of a company's reported figures with our view of underlying </a:t>
            </a:r>
            <a:r>
              <a:rPr lang="en-US" dirty="0" smtClean="0"/>
              <a:t>economic conditions. </a:t>
            </a:r>
          </a:p>
          <a:p>
            <a:pPr lvl="1" latinLnBrk="0" hangingPunct="0"/>
            <a:r>
              <a:rPr lang="en-US" i="1" dirty="0" smtClean="0"/>
              <a:t>Comment: This means that standard and poor’s does not think you can just take numbers from the cash flow statement or the income statement to represent the ability of a company to repay its debt.</a:t>
            </a:r>
          </a:p>
          <a:p>
            <a:pPr latinLnBrk="0" hangingPunct="0"/>
            <a:r>
              <a:rPr lang="en-US" dirty="0" smtClean="0"/>
              <a:t>Adjustments </a:t>
            </a:r>
            <a:r>
              <a:rPr lang="en-US" dirty="0"/>
              <a:t>allow a more accurate portrayal of a company's ongoing business, for example, </a:t>
            </a:r>
            <a:r>
              <a:rPr lang="en-US" dirty="0" smtClean="0"/>
              <a:t>following acquisitions </a:t>
            </a:r>
            <a:r>
              <a:rPr lang="en-US" dirty="0"/>
              <a:t>or disposals, through pro forma adjustments</a:t>
            </a:r>
            <a:r>
              <a:rPr lang="en-US" dirty="0" smtClean="0"/>
              <a:t>.</a:t>
            </a:r>
          </a:p>
          <a:p>
            <a:pPr lvl="1" latinLnBrk="0" hangingPunct="0"/>
            <a:r>
              <a:rPr lang="en-US" i="1" dirty="0" smtClean="0"/>
              <a:t>Comment: This means that we want to use the financial data to see how much the company’s basic business is earning and we do not want to count gains from sales of a business in the on-going business or EBITDA</a:t>
            </a:r>
            <a:endParaRPr lang="en-US" i="1"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21</a:t>
            </a:fld>
            <a:endParaRPr lang="ko-KR" altLang="en-US" dirty="0"/>
          </a:p>
        </p:txBody>
      </p:sp>
    </p:spTree>
    <p:extLst>
      <p:ext uri="{BB962C8B-B14F-4D97-AF65-F5344CB8AC3E}">
        <p14:creationId xmlns:p14="http://schemas.microsoft.com/office/powerpoint/2010/main" val="404981525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Computing ROE and ROIC</a:t>
            </a:r>
            <a:endParaRPr lang="en-US" dirty="0"/>
          </a:p>
        </p:txBody>
      </p:sp>
      <p:pic>
        <p:nvPicPr>
          <p:cNvPr id="5" name="Content Placeholder 4"/>
          <p:cNvPicPr>
            <a:picLocks noGrp="1" noChangeAspect="1"/>
          </p:cNvPicPr>
          <p:nvPr>
            <p:ph idx="1"/>
          </p:nvPr>
        </p:nvPicPr>
        <p:blipFill>
          <a:blip r:embed="rId2"/>
          <a:stretch>
            <a:fillRect/>
          </a:stretch>
        </p:blipFill>
        <p:spPr>
          <a:xfrm>
            <a:off x="428655" y="1371600"/>
            <a:ext cx="8286750" cy="2729966"/>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210</a:t>
            </a:fld>
            <a:endParaRPr lang="ko-KR" altLang="en-US" dirty="0"/>
          </a:p>
        </p:txBody>
      </p:sp>
      <p:pic>
        <p:nvPicPr>
          <p:cNvPr id="6" name="Picture 5"/>
          <p:cNvPicPr>
            <a:picLocks noChangeAspect="1"/>
          </p:cNvPicPr>
          <p:nvPr/>
        </p:nvPicPr>
        <p:blipFill>
          <a:blip r:embed="rId3"/>
          <a:stretch>
            <a:fillRect/>
          </a:stretch>
        </p:blipFill>
        <p:spPr>
          <a:xfrm>
            <a:off x="609600" y="4267200"/>
            <a:ext cx="8382000" cy="1891590"/>
          </a:xfrm>
          <a:prstGeom prst="rect">
            <a:avLst/>
          </a:prstGeom>
        </p:spPr>
      </p:pic>
    </p:spTree>
    <p:extLst>
      <p:ext uri="{BB962C8B-B14F-4D97-AF65-F5344CB8AC3E}">
        <p14:creationId xmlns:p14="http://schemas.microsoft.com/office/powerpoint/2010/main" val="347747176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1" y="457200"/>
            <a:ext cx="7772400" cy="579437"/>
          </a:xfrm>
        </p:spPr>
        <p:txBody>
          <a:bodyPr>
            <a:noAutofit/>
          </a:bodyPr>
          <a:lstStyle/>
          <a:p>
            <a:r>
              <a:rPr lang="en-GB" sz="2800" dirty="0"/>
              <a:t>Interpretation of ROIC as </a:t>
            </a:r>
            <a:r>
              <a:rPr lang="en-GB" sz="2800" dirty="0" smtClean="0"/>
              <a:t>Profit </a:t>
            </a:r>
            <a:r>
              <a:rPr lang="en-GB" sz="2800" dirty="0"/>
              <a:t>from </a:t>
            </a:r>
            <a:r>
              <a:rPr lang="en-GB" sz="2800" dirty="0" smtClean="0"/>
              <a:t>Operations</a:t>
            </a:r>
            <a:endParaRPr lang="en-US" sz="2800" dirty="0" smtClean="0"/>
          </a:p>
        </p:txBody>
      </p:sp>
      <p:sp>
        <p:nvSpPr>
          <p:cNvPr id="45059" name="Rectangle 3"/>
          <p:cNvSpPr>
            <a:spLocks noGrp="1" noChangeArrowheads="1"/>
          </p:cNvSpPr>
          <p:nvPr>
            <p:ph idx="1"/>
          </p:nvPr>
        </p:nvSpPr>
        <p:spPr/>
        <p:txBody>
          <a:bodyPr>
            <a:normAutofit/>
          </a:bodyPr>
          <a:lstStyle/>
          <a:p>
            <a:pPr latinLnBrk="0" hangingPunct="0"/>
            <a:r>
              <a:rPr lang="en-US" sz="2400" dirty="0" smtClean="0"/>
              <a:t>When you measure value, you are gauging the ability of a firm to realize economic profit.  </a:t>
            </a:r>
          </a:p>
          <a:p>
            <a:pPr latinLnBrk="0" hangingPunct="0"/>
            <a:r>
              <a:rPr lang="en-US" sz="2400" dirty="0" smtClean="0"/>
              <a:t>When you assess assumptions in a financial forecast, you must assess whether economic profit implicit in the assumptions can in fact be realized.  For example, if the financial forecast has a very high ROIC, is that reasonable.</a:t>
            </a:r>
          </a:p>
          <a:p>
            <a:pPr latinLnBrk="0" hangingPunct="0"/>
            <a:r>
              <a:rPr lang="en-US" sz="2400" dirty="0" smtClean="0"/>
              <a:t>When you interpret financial statistics, you are gauging the strategy of the company in terms of whether economic profit is being realized.  In reviewing the return on invested capital, does this demonstrate that the company has the potential to earn economic profit.</a:t>
            </a:r>
          </a:p>
          <a:p>
            <a:pPr latinLnBrk="0" hangingPunct="0">
              <a:buFontTx/>
              <a:buNone/>
            </a:pPr>
            <a:endParaRPr lang="en-US" sz="2400" dirty="0" smtClean="0"/>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211</a:t>
            </a:fld>
            <a:endParaRPr lang="ko-KR" altLang="en-US" dirty="0"/>
          </a:p>
        </p:txBody>
      </p:sp>
    </p:spTree>
    <p:extLst>
      <p:ext uri="{BB962C8B-B14F-4D97-AF65-F5344CB8AC3E}">
        <p14:creationId xmlns:p14="http://schemas.microsoft.com/office/powerpoint/2010/main" val="277040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82638" y="381000"/>
            <a:ext cx="7578725" cy="762000"/>
          </a:xfrm>
        </p:spPr>
        <p:txBody>
          <a:bodyPr>
            <a:normAutofit fontScale="90000"/>
          </a:bodyPr>
          <a:lstStyle/>
          <a:p>
            <a:pPr eaLnBrk="0" latinLnBrk="0" hangingPunct="0"/>
            <a:r>
              <a:rPr lang="en-US" sz="2800" dirty="0" smtClean="0"/>
              <a:t> Danger </a:t>
            </a:r>
            <a:r>
              <a:rPr lang="en-US" sz="2800" dirty="0"/>
              <a:t>of </a:t>
            </a:r>
            <a:r>
              <a:rPr lang="en-US" sz="2800" dirty="0" smtClean="0"/>
              <a:t>Assuming High </a:t>
            </a:r>
            <a:r>
              <a:rPr lang="en-US" sz="2800" dirty="0"/>
              <a:t>ROIC </a:t>
            </a:r>
            <a:r>
              <a:rPr lang="en-US" sz="2800" dirty="0" smtClean="0"/>
              <a:t>can Continue Without Competitive </a:t>
            </a:r>
            <a:r>
              <a:rPr lang="en-US" sz="2800" dirty="0"/>
              <a:t>A</a:t>
            </a:r>
            <a:r>
              <a:rPr lang="en-US" sz="2800" dirty="0" smtClean="0"/>
              <a:t>dvantage</a:t>
            </a:r>
          </a:p>
        </p:txBody>
      </p:sp>
      <p:sp>
        <p:nvSpPr>
          <p:cNvPr id="46083" name="Rectangle 4"/>
          <p:cNvSpPr>
            <a:spLocks noGrp="1" noChangeArrowheads="1"/>
          </p:cNvSpPr>
          <p:nvPr>
            <p:ph idx="1"/>
          </p:nvPr>
        </p:nvSpPr>
        <p:spPr/>
        <p:txBody>
          <a:bodyPr>
            <a:normAutofit/>
          </a:bodyPr>
          <a:lstStyle/>
          <a:p>
            <a:pPr latinLnBrk="0" hangingPunct="0"/>
            <a:r>
              <a:rPr lang="en-US" sz="2400" dirty="0"/>
              <a:t>ROIC can be used to assess the reasonableness of projections</a:t>
            </a:r>
          </a:p>
          <a:p>
            <a:pPr lvl="1" eaLnBrk="0" latinLnBrk="0" hangingPunct="0"/>
            <a:r>
              <a:rPr lang="en-US" sz="2000" dirty="0"/>
              <a:t>For example, if ROIC is very high and the company is in a competitive business with few barriers to entry, the forecast is probably not realistic</a:t>
            </a:r>
            <a:r>
              <a:rPr lang="en-US" sz="2000" dirty="0" smtClean="0"/>
              <a:t>.</a:t>
            </a:r>
            <a:endParaRPr lang="en-US" sz="2400" dirty="0" smtClean="0"/>
          </a:p>
          <a:p>
            <a:pPr latinLnBrk="0" hangingPunct="0"/>
            <a:r>
              <a:rPr lang="en-US" sz="2400" dirty="0"/>
              <a:t>ROIC comes from sustainable competitive advantage and high market </a:t>
            </a:r>
            <a:r>
              <a:rPr lang="en-US" sz="2400" dirty="0" smtClean="0"/>
              <a:t>share</a:t>
            </a:r>
          </a:p>
          <a:p>
            <a:pPr latinLnBrk="0" hangingPunct="0"/>
            <a:r>
              <a:rPr lang="en-US" sz="2400" dirty="0" smtClean="0"/>
              <a:t>ROIC is not distorted by the leverage of the company</a:t>
            </a:r>
          </a:p>
          <a:p>
            <a:pPr latinLnBrk="0" hangingPunct="0"/>
            <a:r>
              <a:rPr lang="en-US" sz="2400" dirty="0" smtClean="0"/>
              <a:t>ROIC can be used to gauge economic profit and whether the company should grow operations</a:t>
            </a:r>
          </a:p>
          <a:p>
            <a:pPr latinLnBrk="0" hangingPunct="0"/>
            <a:r>
              <a:rPr lang="en-US" sz="2400" dirty="0" smtClean="0"/>
              <a:t>ROIC can be computed on a division basis EBIT and allocation of capital to divisions from net assets to gauge the profit of parts of the company</a:t>
            </a:r>
          </a:p>
          <a:p>
            <a:pPr latinLnBrk="0" hangingPunct="0"/>
            <a:endParaRPr lang="en-US" sz="2400" dirty="0" smtClean="0"/>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212</a:t>
            </a:fld>
            <a:endParaRPr lang="ko-KR" altLang="en-US" dirty="0"/>
          </a:p>
        </p:txBody>
      </p:sp>
    </p:spTree>
    <p:extLst>
      <p:ext uri="{BB962C8B-B14F-4D97-AF65-F5344CB8AC3E}">
        <p14:creationId xmlns:p14="http://schemas.microsoft.com/office/powerpoint/2010/main" val="116609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0" latinLnBrk="0" hangingPunct="0"/>
            <a:r>
              <a:rPr lang="en-US" dirty="0" smtClean="0"/>
              <a:t>ROE and ROIC in Assessing Performance</a:t>
            </a:r>
          </a:p>
        </p:txBody>
      </p:sp>
      <p:pic>
        <p:nvPicPr>
          <p:cNvPr id="54275" name="Picture 12"/>
          <p:cNvPicPr>
            <a:picLocks noGrp="1" noChangeAspect="1" noChangeArrowheads="1"/>
          </p:cNvPicPr>
          <p:nvPr>
            <p:ph idx="1"/>
          </p:nvPr>
        </p:nvPicPr>
        <p:blipFill>
          <a:blip r:embed="rId3" cstate="print"/>
          <a:stretch>
            <a:fillRect/>
          </a:stretch>
        </p:blipFill>
        <p:spPr>
          <a:xfrm>
            <a:off x="883804" y="1523936"/>
            <a:ext cx="7376392" cy="4595941"/>
          </a:xfrm>
        </p:spPr>
      </p:pic>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213</a:t>
            </a:fld>
            <a:endParaRPr lang="ko-KR" altLang="en-US" dirty="0"/>
          </a:p>
        </p:txBody>
      </p:sp>
    </p:spTree>
    <p:extLst>
      <p:ext uri="{BB962C8B-B14F-4D97-AF65-F5344CB8AC3E}">
        <p14:creationId xmlns:p14="http://schemas.microsoft.com/office/powerpoint/2010/main" val="38027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0" latinLnBrk="0" hangingPunct="0"/>
            <a:r>
              <a:rPr lang="en-US" dirty="0" smtClean="0"/>
              <a:t>Complexities </a:t>
            </a:r>
            <a:r>
              <a:rPr lang="en-US" dirty="0"/>
              <a:t>in </a:t>
            </a:r>
            <a:r>
              <a:rPr lang="en-US" dirty="0" smtClean="0"/>
              <a:t>Calculation </a:t>
            </a:r>
            <a:r>
              <a:rPr lang="en-US" dirty="0"/>
              <a:t>of </a:t>
            </a:r>
            <a:r>
              <a:rPr lang="en-US" dirty="0" smtClean="0"/>
              <a:t>Investment Capital</a:t>
            </a:r>
          </a:p>
        </p:txBody>
      </p:sp>
      <p:pic>
        <p:nvPicPr>
          <p:cNvPr id="53251" name="Picture 3"/>
          <p:cNvPicPr>
            <a:picLocks noGrp="1" noChangeAspect="1" noChangeArrowheads="1"/>
          </p:cNvPicPr>
          <p:nvPr>
            <p:ph idx="1"/>
          </p:nvPr>
        </p:nvPicPr>
        <p:blipFill>
          <a:blip r:embed="rId3" cstate="print"/>
          <a:stretch>
            <a:fillRect/>
          </a:stretch>
        </p:blipFill>
        <p:spPr>
          <a:xfrm>
            <a:off x="686286" y="1954746"/>
            <a:ext cx="7771428" cy="3734321"/>
          </a:xfrm>
        </p:spPr>
      </p:pic>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214</a:t>
            </a:fld>
            <a:endParaRPr lang="ko-KR" altLang="en-US" dirty="0"/>
          </a:p>
        </p:txBody>
      </p:sp>
    </p:spTree>
    <p:extLst>
      <p:ext uri="{BB962C8B-B14F-4D97-AF65-F5344CB8AC3E}">
        <p14:creationId xmlns:p14="http://schemas.microsoft.com/office/powerpoint/2010/main" val="45311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0" latinLnBrk="0" hangingPunct="0"/>
            <a:r>
              <a:rPr lang="en-US" dirty="0" smtClean="0"/>
              <a:t>Financial </a:t>
            </a:r>
            <a:r>
              <a:rPr lang="en-US" dirty="0"/>
              <a:t>Statement Analysis - Liquidity, Solvency and Efficiency Analysis</a:t>
            </a:r>
          </a:p>
        </p:txBody>
      </p:sp>
    </p:spTree>
    <p:extLst>
      <p:ext uri="{BB962C8B-B14F-4D97-AF65-F5344CB8AC3E}">
        <p14:creationId xmlns:p14="http://schemas.microsoft.com/office/powerpoint/2010/main" val="3831146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Evaluation of Ratios and Understanding Problems with Ratios</a:t>
            </a:r>
            <a:endParaRPr lang="en-US" dirty="0"/>
          </a:p>
        </p:txBody>
      </p:sp>
      <p:sp>
        <p:nvSpPr>
          <p:cNvPr id="3" name="Content Placeholder 2"/>
          <p:cNvSpPr>
            <a:spLocks noGrp="1"/>
          </p:cNvSpPr>
          <p:nvPr>
            <p:ph idx="1"/>
          </p:nvPr>
        </p:nvSpPr>
        <p:spPr/>
        <p:txBody>
          <a:bodyPr>
            <a:normAutofit fontScale="85000" lnSpcReduction="20000"/>
          </a:bodyPr>
          <a:lstStyle/>
          <a:p>
            <a:pPr lvl="0" latinLnBrk="0" hangingPunct="0"/>
            <a:r>
              <a:rPr lang="en-GB" dirty="0" smtClean="0"/>
              <a:t>Problems Different </a:t>
            </a:r>
            <a:r>
              <a:rPr lang="en-GB" dirty="0"/>
              <a:t>Ratios</a:t>
            </a:r>
            <a:endParaRPr lang="en-US" dirty="0"/>
          </a:p>
          <a:p>
            <a:pPr lvl="1" eaLnBrk="0" latinLnBrk="0" hangingPunct="0"/>
            <a:r>
              <a:rPr lang="en-GB" dirty="0"/>
              <a:t>Limited use of liquidity ratios in long-term </a:t>
            </a:r>
            <a:r>
              <a:rPr lang="en-GB" dirty="0" smtClean="0"/>
              <a:t>loans </a:t>
            </a:r>
          </a:p>
          <a:p>
            <a:pPr lvl="2" eaLnBrk="0" latinLnBrk="0" hangingPunct="0"/>
            <a:r>
              <a:rPr lang="en-GB" dirty="0" smtClean="0"/>
              <a:t>Loan repayment depends on long-term profitability</a:t>
            </a:r>
          </a:p>
          <a:p>
            <a:pPr lvl="2" eaLnBrk="0" latinLnBrk="0" hangingPunct="0"/>
            <a:r>
              <a:rPr lang="en-GB" dirty="0" smtClean="0"/>
              <a:t>May have negative working capital</a:t>
            </a:r>
            <a:endParaRPr lang="en-US" dirty="0"/>
          </a:p>
          <a:p>
            <a:pPr lvl="1" eaLnBrk="0" latinLnBrk="0" hangingPunct="0"/>
            <a:r>
              <a:rPr lang="en-GB" dirty="0"/>
              <a:t>Problems with Debt to EBITDA and re-investment requirement in capital </a:t>
            </a:r>
            <a:r>
              <a:rPr lang="en-GB" dirty="0" smtClean="0"/>
              <a:t>expenditures</a:t>
            </a:r>
          </a:p>
          <a:p>
            <a:pPr lvl="2" eaLnBrk="0" latinLnBrk="0" hangingPunct="0"/>
            <a:r>
              <a:rPr lang="en-GB" dirty="0" smtClean="0"/>
              <a:t>Doesn’t really measure the number of years to repay debt</a:t>
            </a:r>
          </a:p>
          <a:p>
            <a:pPr lvl="2" eaLnBrk="0" latinLnBrk="0" hangingPunct="0"/>
            <a:r>
              <a:rPr lang="en-GB" dirty="0" smtClean="0"/>
              <a:t>Should be higher for short-term assets, but not generally considered</a:t>
            </a:r>
            <a:endParaRPr lang="en-US" dirty="0"/>
          </a:p>
          <a:p>
            <a:pPr lvl="1" eaLnBrk="0" latinLnBrk="0" hangingPunct="0"/>
            <a:r>
              <a:rPr lang="en-GB" dirty="0"/>
              <a:t>Problems with Interest Coverage and Repayment of </a:t>
            </a:r>
            <a:r>
              <a:rPr lang="en-GB" dirty="0" smtClean="0"/>
              <a:t>Debt</a:t>
            </a:r>
          </a:p>
          <a:p>
            <a:pPr lvl="2" eaLnBrk="0" latinLnBrk="0" hangingPunct="0"/>
            <a:r>
              <a:rPr lang="en-GB" dirty="0" smtClean="0"/>
              <a:t>Interest coverage does not say anything about debt repayments</a:t>
            </a:r>
            <a:endParaRPr lang="en-US" dirty="0"/>
          </a:p>
          <a:p>
            <a:pPr lvl="1" eaLnBrk="0" latinLnBrk="0" hangingPunct="0"/>
            <a:r>
              <a:rPr lang="en-GB" dirty="0"/>
              <a:t>Problems with Debt to Capital and asset valuation on balance </a:t>
            </a:r>
            <a:r>
              <a:rPr lang="en-GB" dirty="0" smtClean="0"/>
              <a:t>sheet</a:t>
            </a:r>
          </a:p>
          <a:p>
            <a:pPr lvl="2" eaLnBrk="0" latinLnBrk="0" hangingPunct="0"/>
            <a:r>
              <a:rPr lang="en-GB" dirty="0" smtClean="0"/>
              <a:t>Balance sheet can be distortive</a:t>
            </a:r>
          </a:p>
          <a:p>
            <a:pPr lvl="2" eaLnBrk="0" latinLnBrk="0" hangingPunct="0"/>
            <a:r>
              <a:rPr lang="en-GB" dirty="0" smtClean="0"/>
              <a:t>Does not measure cash flow</a:t>
            </a:r>
            <a:endParaRPr lang="en-US" dirty="0"/>
          </a:p>
          <a:p>
            <a:pPr lvl="1" eaLnBrk="0" latinLnBrk="0" hangingPunct="0"/>
            <a:r>
              <a:rPr lang="en-GB" dirty="0"/>
              <a:t>Problems with Return on Investment with write-offs, re-structuring charges, asset sales</a:t>
            </a:r>
            <a:endParaRPr lang="en-US" dirty="0"/>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216</a:t>
            </a:fld>
            <a:endParaRPr lang="ko-KR" altLang="en-US" dirty="0"/>
          </a:p>
        </p:txBody>
      </p:sp>
    </p:spTree>
    <p:extLst>
      <p:ext uri="{BB962C8B-B14F-4D97-AF65-F5344CB8AC3E}">
        <p14:creationId xmlns:p14="http://schemas.microsoft.com/office/powerpoint/2010/main" val="274860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Limited Use of Liquidity Ratios: General S&amp;P Benchmarks </a:t>
            </a:r>
            <a:endParaRPr lang="en-US" dirty="0"/>
          </a:p>
        </p:txBody>
      </p:sp>
      <p:pic>
        <p:nvPicPr>
          <p:cNvPr id="4" name="Content Placeholder 3"/>
          <p:cNvPicPr>
            <a:picLocks noGrp="1" noChangeAspect="1"/>
          </p:cNvPicPr>
          <p:nvPr>
            <p:ph idx="1"/>
          </p:nvPr>
        </p:nvPicPr>
        <p:blipFill>
          <a:blip r:embed="rId2"/>
          <a:stretch>
            <a:fillRect/>
          </a:stretch>
        </p:blipFill>
        <p:spPr>
          <a:xfrm>
            <a:off x="609601" y="1360715"/>
            <a:ext cx="5867400" cy="2412242"/>
          </a:xfrm>
          <a:prstGeom prst="rect">
            <a:avLst/>
          </a:prstGeom>
        </p:spPr>
      </p:pic>
      <p:pic>
        <p:nvPicPr>
          <p:cNvPr id="5" name="Picture 4"/>
          <p:cNvPicPr>
            <a:picLocks noChangeAspect="1"/>
          </p:cNvPicPr>
          <p:nvPr/>
        </p:nvPicPr>
        <p:blipFill>
          <a:blip r:embed="rId3"/>
          <a:stretch>
            <a:fillRect/>
          </a:stretch>
        </p:blipFill>
        <p:spPr>
          <a:xfrm>
            <a:off x="2971800" y="3886200"/>
            <a:ext cx="5720043" cy="2371725"/>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217</a:t>
            </a:fld>
            <a:endParaRPr lang="ko-KR" altLang="en-US" dirty="0"/>
          </a:p>
        </p:txBody>
      </p:sp>
      <p:sp>
        <p:nvSpPr>
          <p:cNvPr id="3" name="TextBox 2"/>
          <p:cNvSpPr txBox="1"/>
          <p:nvPr/>
        </p:nvSpPr>
        <p:spPr>
          <a:xfrm>
            <a:off x="6705600" y="1676400"/>
            <a:ext cx="2009805" cy="646331"/>
          </a:xfrm>
          <a:prstGeom prst="rect">
            <a:avLst/>
          </a:prstGeom>
          <a:solidFill>
            <a:srgbClr val="FFFF00"/>
          </a:solidFill>
        </p:spPr>
        <p:txBody>
          <a:bodyPr wrap="square" rtlCol="0">
            <a:spAutoFit/>
          </a:bodyPr>
          <a:lstStyle/>
          <a:p>
            <a:pPr algn="l"/>
            <a:r>
              <a:rPr lang="en-GB" dirty="0" smtClean="0"/>
              <a:t>Note that liquidity ratios are not mentioned in the table</a:t>
            </a:r>
            <a:endParaRPr lang="en-GB" dirty="0"/>
          </a:p>
        </p:txBody>
      </p:sp>
      <p:sp>
        <p:nvSpPr>
          <p:cNvPr id="7" name="Rectangle 6"/>
          <p:cNvSpPr/>
          <p:nvPr/>
        </p:nvSpPr>
        <p:spPr>
          <a:xfrm>
            <a:off x="37618" y="4287232"/>
            <a:ext cx="2819400" cy="1569660"/>
          </a:xfrm>
          <a:prstGeom prst="rect">
            <a:avLst/>
          </a:prstGeom>
          <a:solidFill>
            <a:srgbClr val="FFFF00"/>
          </a:solidFill>
        </p:spPr>
        <p:txBody>
          <a:bodyPr wrap="square">
            <a:spAutoFit/>
          </a:bodyPr>
          <a:lstStyle/>
          <a:p>
            <a:pPr marL="0" marR="0">
              <a:spcBef>
                <a:spcPts val="0"/>
              </a:spcBef>
              <a:spcAft>
                <a:spcPts val="0"/>
              </a:spcAft>
            </a:pPr>
            <a:r>
              <a:rPr lang="en-US" dirty="0">
                <a:latin typeface="Calibri" panose="020F0502020204030204" pitchFamily="34" charset="0"/>
                <a:ea typeface="MS Mincho" panose="02020609040205080304" pitchFamily="49" charset="-128"/>
                <a:cs typeface="Times New Roman" panose="02020603050405020304" pitchFamily="18" charset="0"/>
              </a:rPr>
              <a:t>For BBB companies the debt to EBITDA ratio is 2.2 time implying that if there was no interest expense and no taxes, it would take 2.2 years to repay debt. In terms of the debt to FFO, you can compute the ratio through dividing 1 by 35.9%. This number is 2.78 years or .58 years more than the debt to EBITDA. </a:t>
            </a:r>
            <a:endParaRPr lang="en-US"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2515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844083" rtl="0" latinLnBrk="1">
              <a:spcBef>
                <a:spcPct val="0"/>
              </a:spcBef>
            </a:pPr>
            <a:r>
              <a:rPr lang="en-GB" sz="2700" kern="1200" dirty="0">
                <a:solidFill>
                  <a:schemeClr val="tx1"/>
                </a:solidFill>
                <a:latin typeface="Franklin Gothic Demi" pitchFamily="34" charset="0"/>
                <a:ea typeface="+mj-ea"/>
                <a:cs typeface="Times New Roman" pitchFamily="18" charset="0"/>
              </a:rPr>
              <a:t>Problems with Debt to EBITDA </a:t>
            </a:r>
            <a:r>
              <a:rPr lang="en-US" sz="2700" kern="1200" dirty="0">
                <a:solidFill>
                  <a:schemeClr val="tx1"/>
                </a:solidFill>
                <a:latin typeface="Franklin Gothic Demi" pitchFamily="34" charset="0"/>
                <a:ea typeface="+mj-ea"/>
                <a:cs typeface="Times New Roman" pitchFamily="18" charset="0"/>
              </a:rPr>
              <a:t/>
            </a:r>
            <a:br>
              <a:rPr lang="en-US" sz="2700" kern="1200" dirty="0">
                <a:solidFill>
                  <a:schemeClr val="tx1"/>
                </a:solidFill>
                <a:latin typeface="Franklin Gothic Demi" pitchFamily="34" charset="0"/>
                <a:ea typeface="+mj-ea"/>
                <a:cs typeface="Times New Roman" pitchFamily="18" charset="0"/>
              </a:rPr>
            </a:br>
            <a:endParaRPr lang="en-US" sz="2700" kern="1200" dirty="0">
              <a:solidFill>
                <a:schemeClr val="tx1"/>
              </a:solidFill>
              <a:latin typeface="Franklin Gothic Demi" pitchFamily="34" charset="0"/>
              <a:ea typeface="+mj-ea"/>
              <a:cs typeface="Times New Roman" pitchFamily="18" charset="0"/>
            </a:endParaRPr>
          </a:p>
        </p:txBody>
      </p:sp>
      <p:sp>
        <p:nvSpPr>
          <p:cNvPr id="3" name="Content Placeholder 2"/>
          <p:cNvSpPr>
            <a:spLocks noGrp="1"/>
          </p:cNvSpPr>
          <p:nvPr>
            <p:ph idx="1"/>
          </p:nvPr>
        </p:nvSpPr>
        <p:spPr/>
        <p:txBody>
          <a:bodyPr/>
          <a:lstStyle/>
          <a:p>
            <a:r>
              <a:rPr lang="en-US" dirty="0" smtClean="0"/>
              <a:t>Variation in EBITDA</a:t>
            </a:r>
          </a:p>
          <a:p>
            <a:r>
              <a:rPr lang="en-US" dirty="0" smtClean="0"/>
              <a:t>Accounting for Asset Life</a:t>
            </a:r>
          </a:p>
          <a:p>
            <a:r>
              <a:rPr lang="en-US" dirty="0" smtClean="0"/>
              <a:t>Reflecting Maintenance capital expenditures</a:t>
            </a:r>
          </a:p>
          <a:p>
            <a:r>
              <a:rPr lang="en-US" dirty="0" smtClean="0"/>
              <a:t>Measuring Interest Expense</a:t>
            </a:r>
          </a:p>
          <a:p>
            <a:r>
              <a:rPr lang="en-US" dirty="0" smtClean="0"/>
              <a:t>Case Study: Chesapake Energy</a:t>
            </a:r>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218</a:t>
            </a:fld>
            <a:endParaRPr lang="ko-KR" altLang="en-US" dirty="0"/>
          </a:p>
        </p:txBody>
      </p:sp>
    </p:spTree>
    <p:extLst>
      <p:ext uri="{BB962C8B-B14F-4D97-AF65-F5344CB8AC3E}">
        <p14:creationId xmlns:p14="http://schemas.microsoft.com/office/powerpoint/2010/main" val="420899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Problems with Debt to EBITDA – Compare FFO to Debt and Debt to EBITA</a:t>
            </a:r>
            <a:endParaRPr lang="en-US" dirty="0"/>
          </a:p>
        </p:txBody>
      </p:sp>
      <p:pic>
        <p:nvPicPr>
          <p:cNvPr id="4" name="Picture 3"/>
          <p:cNvPicPr>
            <a:picLocks noChangeAspect="1"/>
          </p:cNvPicPr>
          <p:nvPr/>
        </p:nvPicPr>
        <p:blipFill>
          <a:blip r:embed="rId2"/>
          <a:stretch>
            <a:fillRect/>
          </a:stretch>
        </p:blipFill>
        <p:spPr>
          <a:xfrm>
            <a:off x="152400" y="3233760"/>
            <a:ext cx="4572000" cy="3005113"/>
          </a:xfrm>
          <a:prstGeom prst="rect">
            <a:avLst/>
          </a:prstGeom>
        </p:spPr>
      </p:pic>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219</a:t>
            </a:fld>
            <a:endParaRPr lang="ko-KR" altLang="en-US" dirty="0"/>
          </a:p>
        </p:txBody>
      </p:sp>
      <p:pic>
        <p:nvPicPr>
          <p:cNvPr id="6" name="Content Placeholder 3"/>
          <p:cNvPicPr>
            <a:picLocks noGrp="1" noChangeAspect="1"/>
          </p:cNvPicPr>
          <p:nvPr>
            <p:ph idx="1"/>
          </p:nvPr>
        </p:nvPicPr>
        <p:blipFill>
          <a:blip r:embed="rId3"/>
          <a:stretch>
            <a:fillRect/>
          </a:stretch>
        </p:blipFill>
        <p:spPr>
          <a:xfrm>
            <a:off x="2813989" y="1295399"/>
            <a:ext cx="5645186" cy="1938361"/>
          </a:xfrm>
          <a:prstGeom prst="rect">
            <a:avLst/>
          </a:prstGeom>
        </p:spPr>
      </p:pic>
      <p:sp>
        <p:nvSpPr>
          <p:cNvPr id="3" name="TextBox 2"/>
          <p:cNvSpPr txBox="1"/>
          <p:nvPr/>
        </p:nvSpPr>
        <p:spPr>
          <a:xfrm>
            <a:off x="5334000" y="3657600"/>
            <a:ext cx="2743200" cy="1384995"/>
          </a:xfrm>
          <a:prstGeom prst="rect">
            <a:avLst/>
          </a:prstGeom>
          <a:solidFill>
            <a:srgbClr val="FFFF00"/>
          </a:solidFill>
        </p:spPr>
        <p:txBody>
          <a:bodyPr wrap="square" rtlCol="0">
            <a:spAutoFit/>
          </a:bodyPr>
          <a:lstStyle/>
          <a:p>
            <a:pPr algn="l"/>
            <a:r>
              <a:rPr lang="en-GB" dirty="0" smtClean="0"/>
              <a:t>Compute the length of time to repay debt with Debt to FFO rather than Debt to EBITDA</a:t>
            </a:r>
          </a:p>
          <a:p>
            <a:pPr algn="l"/>
            <a:endParaRPr lang="en-GB" dirty="0"/>
          </a:p>
          <a:p>
            <a:pPr algn="l"/>
            <a:r>
              <a:rPr lang="en-GB" dirty="0" smtClean="0"/>
              <a:t>Assume that Maintenance Cap Exp is 10% of EBITDA and compute length of time to repay debt.</a:t>
            </a:r>
            <a:endParaRPr lang="en-GB" dirty="0"/>
          </a:p>
        </p:txBody>
      </p:sp>
    </p:spTree>
    <p:extLst>
      <p:ext uri="{BB962C8B-B14F-4D97-AF65-F5344CB8AC3E}">
        <p14:creationId xmlns:p14="http://schemas.microsoft.com/office/powerpoint/2010/main" val="165408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What S&amp;P Says About EBITDA</a:t>
            </a:r>
            <a:endParaRPr lang="en-US" dirty="0"/>
          </a:p>
        </p:txBody>
      </p:sp>
      <p:sp>
        <p:nvSpPr>
          <p:cNvPr id="3" name="Content Placeholder 2"/>
          <p:cNvSpPr>
            <a:spLocks noGrp="1"/>
          </p:cNvSpPr>
          <p:nvPr>
            <p:ph idx="1"/>
          </p:nvPr>
        </p:nvSpPr>
        <p:spPr/>
        <p:txBody>
          <a:bodyPr>
            <a:normAutofit fontScale="92500"/>
          </a:bodyPr>
          <a:lstStyle/>
          <a:p>
            <a:pPr latinLnBrk="0" hangingPunct="0"/>
            <a:r>
              <a:rPr lang="en-US" sz="2800" dirty="0" smtClean="0">
                <a:solidFill>
                  <a:srgbClr val="666666"/>
                </a:solidFill>
                <a:latin typeface="AmasisMT-Light"/>
              </a:rPr>
              <a:t>EBITDA </a:t>
            </a:r>
            <a:r>
              <a:rPr lang="en-US" sz="2800" dirty="0" smtClean="0">
                <a:solidFill>
                  <a:srgbClr val="000000"/>
                </a:solidFill>
                <a:latin typeface="AmasisMT"/>
              </a:rPr>
              <a:t>aims </a:t>
            </a:r>
            <a:r>
              <a:rPr lang="en-US" sz="2800" dirty="0">
                <a:solidFill>
                  <a:srgbClr val="000000"/>
                </a:solidFill>
                <a:latin typeface="AmasisMT"/>
              </a:rPr>
              <a:t>to capture the results of a company's </a:t>
            </a:r>
            <a:r>
              <a:rPr lang="en-US" sz="2800" b="1" i="1" dirty="0">
                <a:solidFill>
                  <a:srgbClr val="000000"/>
                </a:solidFill>
                <a:latin typeface="AmasisMT"/>
              </a:rPr>
              <a:t>core operating activities</a:t>
            </a:r>
            <a:r>
              <a:rPr lang="en-US" sz="2800" dirty="0">
                <a:solidFill>
                  <a:srgbClr val="000000"/>
                </a:solidFill>
                <a:latin typeface="AmasisMT"/>
              </a:rPr>
              <a:t> </a:t>
            </a:r>
            <a:endParaRPr lang="en-US" sz="2800" dirty="0" smtClean="0">
              <a:solidFill>
                <a:srgbClr val="000000"/>
              </a:solidFill>
              <a:latin typeface="AmasisMT"/>
            </a:endParaRPr>
          </a:p>
          <a:p>
            <a:pPr latinLnBrk="0" hangingPunct="0"/>
            <a:r>
              <a:rPr lang="en-US" sz="2800" dirty="0" smtClean="0">
                <a:solidFill>
                  <a:srgbClr val="000000"/>
                </a:solidFill>
                <a:latin typeface="AmasisMT"/>
              </a:rPr>
              <a:t>The core business activities are before </a:t>
            </a:r>
            <a:r>
              <a:rPr lang="en-US" sz="2800" dirty="0">
                <a:solidFill>
                  <a:srgbClr val="000000"/>
                </a:solidFill>
                <a:latin typeface="AmasisMT"/>
              </a:rPr>
              <a:t>interest, taxes, and the </a:t>
            </a:r>
            <a:r>
              <a:rPr lang="en-US" sz="2800" dirty="0" smtClean="0">
                <a:solidFill>
                  <a:srgbClr val="000000"/>
                </a:solidFill>
                <a:latin typeface="AmasisMT"/>
              </a:rPr>
              <a:t>before the impact </a:t>
            </a:r>
            <a:r>
              <a:rPr lang="en-US" sz="2800" dirty="0">
                <a:solidFill>
                  <a:srgbClr val="000000"/>
                </a:solidFill>
                <a:latin typeface="AmasisMT"/>
              </a:rPr>
              <a:t>on earnings of </a:t>
            </a:r>
            <a:r>
              <a:rPr lang="en-US" sz="2800" dirty="0" smtClean="0">
                <a:solidFill>
                  <a:srgbClr val="000000"/>
                </a:solidFill>
                <a:latin typeface="AmasisMT"/>
              </a:rPr>
              <a:t>(1) capital spending, (2) other </a:t>
            </a:r>
            <a:r>
              <a:rPr lang="en-US" sz="2800" dirty="0">
                <a:solidFill>
                  <a:srgbClr val="000000"/>
                </a:solidFill>
                <a:latin typeface="AmasisMT"/>
              </a:rPr>
              <a:t>investing </a:t>
            </a:r>
            <a:r>
              <a:rPr lang="en-US" sz="2800" dirty="0" smtClean="0">
                <a:solidFill>
                  <a:srgbClr val="000000"/>
                </a:solidFill>
                <a:latin typeface="AmasisMT"/>
              </a:rPr>
              <a:t>and (3) </a:t>
            </a:r>
            <a:r>
              <a:rPr lang="en-US" sz="2800" dirty="0">
                <a:solidFill>
                  <a:srgbClr val="000000"/>
                </a:solidFill>
                <a:latin typeface="AmasisMT"/>
              </a:rPr>
              <a:t>financing activities. </a:t>
            </a:r>
            <a:endParaRPr lang="en-US" sz="2800" dirty="0" smtClean="0">
              <a:solidFill>
                <a:srgbClr val="000000"/>
              </a:solidFill>
              <a:latin typeface="AmasisMT"/>
            </a:endParaRPr>
          </a:p>
          <a:p>
            <a:pPr lvl="1" latinLnBrk="0" hangingPunct="0"/>
            <a:r>
              <a:rPr lang="en-US" sz="2431" i="1" dirty="0" smtClean="0">
                <a:solidFill>
                  <a:srgbClr val="000000"/>
                </a:solidFill>
                <a:latin typeface="AmasisMT"/>
              </a:rPr>
              <a:t>Comment: EBITDA is still earnings, but since it is before depreciation it can be compared to Capital Expenditures. </a:t>
            </a:r>
            <a:endParaRPr lang="en-US" sz="2431" i="1" dirty="0">
              <a:solidFill>
                <a:srgbClr val="000000"/>
              </a:solidFill>
              <a:latin typeface="AmasisMT"/>
            </a:endParaRPr>
          </a:p>
          <a:p>
            <a:pPr lvl="1" latinLnBrk="0" hangingPunct="0"/>
            <a:r>
              <a:rPr lang="en-US" sz="2431" i="1" dirty="0" smtClean="0">
                <a:solidFill>
                  <a:srgbClr val="000000"/>
                </a:solidFill>
                <a:latin typeface="AmasisMT"/>
              </a:rPr>
              <a:t>Since it is before interest, it can be compared to interest</a:t>
            </a:r>
          </a:p>
          <a:p>
            <a:pPr lvl="1" latinLnBrk="0" hangingPunct="0"/>
            <a:r>
              <a:rPr lang="en-US" sz="2431" i="1" dirty="0" smtClean="0">
                <a:solidFill>
                  <a:srgbClr val="000000"/>
                </a:solidFill>
                <a:latin typeface="AmasisMT"/>
              </a:rPr>
              <a:t>It removes other investing like cash, so it concentrates on the core business activities of a company</a:t>
            </a:r>
            <a:r>
              <a:rPr lang="en-US" sz="2431" dirty="0" smtClean="0">
                <a:solidFill>
                  <a:srgbClr val="000000"/>
                </a:solidFill>
                <a:latin typeface="AmasisMT"/>
              </a:rPr>
              <a:t>.</a:t>
            </a:r>
          </a:p>
          <a:p>
            <a:pPr lvl="1" latinLnBrk="0" hangingPunct="0"/>
            <a:endParaRPr lang="en-US" sz="2431" dirty="0">
              <a:solidFill>
                <a:srgbClr val="000000"/>
              </a:solidFill>
              <a:latin typeface="AmasisMT"/>
            </a:endParaRP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22</a:t>
            </a:fld>
            <a:endParaRPr lang="ko-KR" altLang="en-US" dirty="0"/>
          </a:p>
        </p:txBody>
      </p:sp>
    </p:spTree>
    <p:extLst>
      <p:ext uri="{BB962C8B-B14F-4D97-AF65-F5344CB8AC3E}">
        <p14:creationId xmlns:p14="http://schemas.microsoft.com/office/powerpoint/2010/main" val="226437389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GB" sz="3000" kern="1200" dirty="0">
                <a:solidFill>
                  <a:schemeClr val="tx1"/>
                </a:solidFill>
                <a:latin typeface="Franklin Gothic Demi" pitchFamily="34" charset="0"/>
                <a:ea typeface="+mj-ea"/>
                <a:cs typeface="Times New Roman" pitchFamily="18" charset="0"/>
              </a:rPr>
              <a:t>Problems with Interest Coverage and Repayment of</a:t>
            </a:r>
            <a:r>
              <a:rPr lang="en-GB" dirty="0"/>
              <a:t> </a:t>
            </a:r>
            <a:r>
              <a:rPr lang="en-GB" sz="3000" kern="1200" dirty="0">
                <a:solidFill>
                  <a:schemeClr val="tx1"/>
                </a:solidFill>
                <a:latin typeface="Franklin Gothic Demi" pitchFamily="34" charset="0"/>
                <a:ea typeface="+mj-ea"/>
                <a:cs typeface="Times New Roman" pitchFamily="18" charset="0"/>
              </a:rPr>
              <a:t>Debt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Directly measures acceptable variation in EBITDA</a:t>
            </a:r>
          </a:p>
          <a:p>
            <a:r>
              <a:rPr lang="en-US" dirty="0" smtClean="0"/>
              <a:t>If the lifetime of assets is 5-years, must somehow account for the repayment over the lifetime of assets</a:t>
            </a:r>
          </a:p>
          <a:p>
            <a:r>
              <a:rPr lang="en-US" dirty="0" smtClean="0"/>
              <a:t>Use of LLCR and PLCR in project finance</a:t>
            </a:r>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220</a:t>
            </a:fld>
            <a:endParaRPr lang="ko-KR" altLang="en-US" dirty="0"/>
          </a:p>
        </p:txBody>
      </p:sp>
    </p:spTree>
    <p:extLst>
      <p:ext uri="{BB962C8B-B14F-4D97-AF65-F5344CB8AC3E}">
        <p14:creationId xmlns:p14="http://schemas.microsoft.com/office/powerpoint/2010/main" val="253348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Use of Different Ratios in Different Industries and in Different Circumstances</a:t>
            </a:r>
            <a:endParaRPr lang="en-US" dirty="0"/>
          </a:p>
        </p:txBody>
      </p:sp>
      <p:sp>
        <p:nvSpPr>
          <p:cNvPr id="3" name="Content Placeholder 2"/>
          <p:cNvSpPr>
            <a:spLocks noGrp="1"/>
          </p:cNvSpPr>
          <p:nvPr>
            <p:ph idx="1"/>
          </p:nvPr>
        </p:nvSpPr>
        <p:spPr/>
        <p:txBody>
          <a:bodyPr>
            <a:normAutofit lnSpcReduction="10000"/>
          </a:bodyPr>
          <a:lstStyle/>
          <a:p>
            <a:r>
              <a:rPr lang="en-GB" dirty="0" smtClean="0"/>
              <a:t>Explain why different ratios are typically applied:</a:t>
            </a:r>
          </a:p>
          <a:p>
            <a:pPr lvl="1"/>
            <a:r>
              <a:rPr lang="en-GB" dirty="0" smtClean="0"/>
              <a:t>DSCR </a:t>
            </a:r>
            <a:r>
              <a:rPr lang="en-GB" dirty="0"/>
              <a:t>and LLCR in Project Finance with </a:t>
            </a:r>
            <a:r>
              <a:rPr lang="en-GB" dirty="0" smtClean="0"/>
              <a:t>Contracts</a:t>
            </a:r>
          </a:p>
          <a:p>
            <a:pPr lvl="2"/>
            <a:r>
              <a:rPr lang="en-GB" dirty="0" smtClean="0"/>
              <a:t>Break even cash flow</a:t>
            </a:r>
          </a:p>
          <a:p>
            <a:pPr lvl="2"/>
            <a:r>
              <a:rPr lang="en-GB" dirty="0" smtClean="0"/>
              <a:t>Toll road cash flow patterns</a:t>
            </a:r>
            <a:endParaRPr lang="en-US" dirty="0"/>
          </a:p>
          <a:p>
            <a:pPr lvl="1"/>
            <a:r>
              <a:rPr lang="en-GB" dirty="0"/>
              <a:t>PLCR in Project Finance In Resource </a:t>
            </a:r>
            <a:r>
              <a:rPr lang="en-GB" dirty="0" smtClean="0"/>
              <a:t>Projects</a:t>
            </a:r>
          </a:p>
          <a:p>
            <a:pPr lvl="2"/>
            <a:r>
              <a:rPr lang="en-GB" dirty="0" smtClean="0"/>
              <a:t>Break-even commodity price over reserve life</a:t>
            </a:r>
            <a:endParaRPr lang="en-US" dirty="0"/>
          </a:p>
          <a:p>
            <a:pPr lvl="1"/>
            <a:r>
              <a:rPr lang="en-GB" dirty="0"/>
              <a:t>Debt to EBITDA in Leverage </a:t>
            </a:r>
            <a:r>
              <a:rPr lang="en-GB" dirty="0" smtClean="0"/>
              <a:t>Buyouts</a:t>
            </a:r>
          </a:p>
          <a:p>
            <a:pPr lvl="2"/>
            <a:r>
              <a:rPr lang="en-GB" dirty="0" smtClean="0"/>
              <a:t>Relates to EV/EBITDA</a:t>
            </a:r>
            <a:endParaRPr lang="en-US" dirty="0"/>
          </a:p>
          <a:p>
            <a:pPr lvl="1"/>
            <a:r>
              <a:rPr lang="en-GB" dirty="0"/>
              <a:t>Debt to Capital in Stable Industries with Market Based Asset Value</a:t>
            </a:r>
            <a:endParaRPr lang="en-US" dirty="0"/>
          </a:p>
          <a:p>
            <a:pPr lvl="1"/>
            <a:r>
              <a:rPr lang="en-GB" dirty="0" smtClean="0"/>
              <a:t>Interest </a:t>
            </a:r>
            <a:r>
              <a:rPr lang="en-GB" dirty="0"/>
              <a:t>Coverage in Highly Levered Transactions with Cash Sweep</a:t>
            </a:r>
            <a:endParaRPr lang="en-US" dirty="0"/>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221</a:t>
            </a:fld>
            <a:endParaRPr lang="ko-KR" altLang="en-US" dirty="0"/>
          </a:p>
        </p:txBody>
      </p:sp>
    </p:spTree>
    <p:extLst>
      <p:ext uri="{BB962C8B-B14F-4D97-AF65-F5344CB8AC3E}">
        <p14:creationId xmlns:p14="http://schemas.microsoft.com/office/powerpoint/2010/main" val="225351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0" latinLnBrk="0" hangingPunct="0"/>
            <a:r>
              <a:rPr lang="en-US" dirty="0" smtClean="0"/>
              <a:t>Use of Financial Ratios in Corporate Analysis - Credit Rating Standards and Business Risk</a:t>
            </a:r>
          </a:p>
        </p:txBody>
      </p:sp>
      <p:pic>
        <p:nvPicPr>
          <p:cNvPr id="71683" name="Picture 3"/>
          <p:cNvPicPr>
            <a:picLocks noGrp="1" noChangeAspect="1" noChangeArrowheads="1"/>
          </p:cNvPicPr>
          <p:nvPr>
            <p:ph idx="1"/>
          </p:nvPr>
        </p:nvPicPr>
        <p:blipFill>
          <a:blip r:embed="rId3" cstate="print"/>
          <a:srcRect/>
          <a:stretch>
            <a:fillRect/>
          </a:stretch>
        </p:blipFill>
        <p:spPr>
          <a:xfrm>
            <a:off x="5257800" y="1295400"/>
            <a:ext cx="3656013" cy="4648200"/>
          </a:xfrm>
          <a:noFill/>
        </p:spPr>
      </p:pic>
      <p:pic>
        <p:nvPicPr>
          <p:cNvPr id="71684" name="Picture 4"/>
          <p:cNvPicPr>
            <a:picLocks noChangeAspect="1" noChangeArrowheads="1"/>
          </p:cNvPicPr>
          <p:nvPr/>
        </p:nvPicPr>
        <p:blipFill>
          <a:blip r:embed="rId4" cstate="print"/>
          <a:srcRect/>
          <a:stretch>
            <a:fillRect/>
          </a:stretch>
        </p:blipFill>
        <p:spPr bwMode="auto">
          <a:xfrm>
            <a:off x="457200" y="1560513"/>
            <a:ext cx="5872163" cy="2433637"/>
          </a:xfrm>
          <a:prstGeom prst="rect">
            <a:avLst/>
          </a:prstGeom>
          <a:noFill/>
          <a:ln w="12700">
            <a:noFill/>
            <a:miter lim="800000"/>
            <a:headEnd type="none" w="sm" len="sm"/>
            <a:tailEnd type="none" w="sm" len="sm"/>
          </a:ln>
        </p:spPr>
      </p:pic>
      <p:sp>
        <p:nvSpPr>
          <p:cNvPr id="71685" name="Line 5"/>
          <p:cNvSpPr>
            <a:spLocks noChangeShapeType="1"/>
          </p:cNvSpPr>
          <p:nvPr/>
        </p:nvSpPr>
        <p:spPr bwMode="auto">
          <a:xfrm>
            <a:off x="6705600" y="1981200"/>
            <a:ext cx="1447800" cy="609600"/>
          </a:xfrm>
          <a:prstGeom prst="line">
            <a:avLst/>
          </a:prstGeom>
          <a:noFill/>
          <a:ln w="12700">
            <a:solidFill>
              <a:schemeClr val="tx1"/>
            </a:solidFill>
            <a:round/>
            <a:headEnd type="none" w="sm" len="sm"/>
            <a:tailEnd type="triangle" w="sm" len="sm"/>
          </a:ln>
        </p:spPr>
        <p:txBody>
          <a:bodyPr/>
          <a:lstStyle/>
          <a:p>
            <a:endParaRPr lang="en-US" dirty="0"/>
          </a:p>
        </p:txBody>
      </p:sp>
      <p:sp>
        <p:nvSpPr>
          <p:cNvPr id="71686" name="Line 6"/>
          <p:cNvSpPr>
            <a:spLocks noChangeShapeType="1"/>
          </p:cNvSpPr>
          <p:nvPr/>
        </p:nvSpPr>
        <p:spPr bwMode="auto">
          <a:xfrm flipH="1">
            <a:off x="2743200" y="2362200"/>
            <a:ext cx="1905000" cy="609600"/>
          </a:xfrm>
          <a:prstGeom prst="line">
            <a:avLst/>
          </a:prstGeom>
          <a:noFill/>
          <a:ln w="12700">
            <a:solidFill>
              <a:schemeClr val="tx1"/>
            </a:solidFill>
            <a:round/>
            <a:headEnd type="none" w="sm" len="sm"/>
            <a:tailEnd type="triangle" w="sm" len="sm"/>
          </a:ln>
        </p:spPr>
        <p:txBody>
          <a:bodyPr/>
          <a:lstStyle/>
          <a:p>
            <a:endParaRPr lang="en-US" dirty="0"/>
          </a:p>
        </p:txBody>
      </p:sp>
      <p:pic>
        <p:nvPicPr>
          <p:cNvPr id="71687" name="Picture 7"/>
          <p:cNvPicPr>
            <a:picLocks noChangeAspect="1" noChangeArrowheads="1"/>
          </p:cNvPicPr>
          <p:nvPr/>
        </p:nvPicPr>
        <p:blipFill>
          <a:blip r:embed="rId5" cstate="print"/>
          <a:srcRect/>
          <a:stretch>
            <a:fillRect/>
          </a:stretch>
        </p:blipFill>
        <p:spPr bwMode="auto">
          <a:xfrm>
            <a:off x="228600" y="4419600"/>
            <a:ext cx="5354638" cy="1584325"/>
          </a:xfrm>
          <a:prstGeom prst="rect">
            <a:avLst/>
          </a:prstGeom>
          <a:noFill/>
          <a:ln w="12700">
            <a:noFill/>
            <a:miter lim="800000"/>
            <a:headEnd type="none" w="sm" len="sm"/>
            <a:tailEnd type="none" w="sm" len="sm"/>
          </a:ln>
        </p:spPr>
      </p:pic>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222</a:t>
            </a:fld>
            <a:endParaRPr lang="ko-KR" altLang="en-US" dirty="0"/>
          </a:p>
        </p:txBody>
      </p:sp>
    </p:spTree>
    <p:extLst>
      <p:ext uri="{BB962C8B-B14F-4D97-AF65-F5344CB8AC3E}">
        <p14:creationId xmlns:p14="http://schemas.microsoft.com/office/powerpoint/2010/main" val="135632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0" latinLnBrk="0" hangingPunct="0"/>
            <a:r>
              <a:rPr lang="en-US" dirty="0" smtClean="0"/>
              <a:t>Use of Different Ratios in Different Industries: Example of Using Ratios to Gauge Credit Rating</a:t>
            </a:r>
          </a:p>
        </p:txBody>
      </p:sp>
      <p:sp>
        <p:nvSpPr>
          <p:cNvPr id="70659" name="Rectangle 3"/>
          <p:cNvSpPr>
            <a:spLocks noGrp="1" noChangeArrowheads="1"/>
          </p:cNvSpPr>
          <p:nvPr>
            <p:ph idx="1"/>
          </p:nvPr>
        </p:nvSpPr>
        <p:spPr/>
        <p:txBody>
          <a:bodyPr/>
          <a:lstStyle/>
          <a:p>
            <a:pPr latinLnBrk="0" hangingPunct="0"/>
            <a:r>
              <a:rPr lang="en-US" dirty="0" smtClean="0"/>
              <a:t>The credit ratios are shown next to the achieved ratios.  Concentrate on Funds from operations ratios.</a:t>
            </a:r>
          </a:p>
        </p:txBody>
      </p:sp>
      <p:pic>
        <p:nvPicPr>
          <p:cNvPr id="70660" name="Picture 4" descr="credit measures"/>
          <p:cNvPicPr>
            <a:picLocks noChangeAspect="1" noChangeArrowheads="1"/>
          </p:cNvPicPr>
          <p:nvPr/>
        </p:nvPicPr>
        <p:blipFill>
          <a:blip r:embed="rId3" cstate="print"/>
          <a:srcRect/>
          <a:stretch>
            <a:fillRect/>
          </a:stretch>
        </p:blipFill>
        <p:spPr bwMode="auto">
          <a:xfrm>
            <a:off x="3200400" y="2400300"/>
            <a:ext cx="4800600" cy="3600450"/>
          </a:xfrm>
          <a:prstGeom prst="rect">
            <a:avLst/>
          </a:prstGeom>
          <a:noFill/>
          <a:ln w="9525">
            <a:noFill/>
            <a:miter lim="800000"/>
            <a:headEnd/>
            <a:tailEnd/>
          </a:ln>
        </p:spPr>
      </p:pic>
      <p:sp>
        <p:nvSpPr>
          <p:cNvPr id="70661" name="Text Box 5"/>
          <p:cNvSpPr txBox="1">
            <a:spLocks noChangeArrowheads="1"/>
          </p:cNvSpPr>
          <p:nvPr/>
        </p:nvSpPr>
        <p:spPr bwMode="auto">
          <a:xfrm>
            <a:off x="533400" y="3657600"/>
            <a:ext cx="2133600" cy="639763"/>
          </a:xfrm>
          <a:prstGeom prst="rect">
            <a:avLst/>
          </a:prstGeom>
          <a:solidFill>
            <a:srgbClr val="FFFF00"/>
          </a:solidFill>
          <a:ln w="12700">
            <a:noFill/>
            <a:miter lim="800000"/>
            <a:headEnd type="none" w="sm" len="sm"/>
            <a:tailEnd type="none" w="sm" len="sm"/>
          </a:ln>
        </p:spPr>
        <p:txBody>
          <a:bodyPr>
            <a:spAutoFit/>
          </a:bodyPr>
          <a:lstStyle/>
          <a:p>
            <a:pPr algn="l">
              <a:spcBef>
                <a:spcPct val="50000"/>
              </a:spcBef>
            </a:pPr>
            <a:r>
              <a:rPr lang="en-US" dirty="0"/>
              <a:t>Note that based on business profile scores published by S&amp;P</a:t>
            </a:r>
          </a:p>
        </p:txBody>
      </p:sp>
      <p:sp>
        <p:nvSpPr>
          <p:cNvPr id="70662" name="Line 6"/>
          <p:cNvSpPr>
            <a:spLocks noChangeShapeType="1"/>
          </p:cNvSpPr>
          <p:nvPr/>
        </p:nvSpPr>
        <p:spPr bwMode="auto">
          <a:xfrm>
            <a:off x="1447800" y="4572000"/>
            <a:ext cx="1905000" cy="1066800"/>
          </a:xfrm>
          <a:prstGeom prst="line">
            <a:avLst/>
          </a:prstGeom>
          <a:noFill/>
          <a:ln w="12700">
            <a:solidFill>
              <a:schemeClr val="tx1"/>
            </a:solidFill>
            <a:round/>
            <a:headEnd type="none" w="sm" len="sm"/>
            <a:tailEnd type="triangle" w="sm" len="sm"/>
          </a:ln>
        </p:spPr>
        <p:txBody>
          <a:bodyPr/>
          <a:lstStyle/>
          <a:p>
            <a:endParaRPr lang="en-US" dirty="0"/>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223</a:t>
            </a:fld>
            <a:endParaRPr lang="ko-KR" altLang="en-US" dirty="0"/>
          </a:p>
        </p:txBody>
      </p:sp>
      <p:sp>
        <p:nvSpPr>
          <p:cNvPr id="2" name="TextBox 1"/>
          <p:cNvSpPr txBox="1"/>
          <p:nvPr/>
        </p:nvSpPr>
        <p:spPr>
          <a:xfrm>
            <a:off x="3352800" y="2400300"/>
            <a:ext cx="1676400" cy="3429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1749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Use of Ratios Different Ratios in Different Industries: DSCR and Credit Ratings in Project Finance</a:t>
            </a:r>
            <a:endParaRPr lang="en-US" dirty="0"/>
          </a:p>
        </p:txBody>
      </p:sp>
      <p:sp>
        <p:nvSpPr>
          <p:cNvPr id="3" name="Content Placeholder 2"/>
          <p:cNvSpPr>
            <a:spLocks noGrp="1"/>
          </p:cNvSpPr>
          <p:nvPr>
            <p:ph idx="1"/>
          </p:nvPr>
        </p:nvSpPr>
        <p:spPr/>
        <p:txBody>
          <a:bodyPr/>
          <a:lstStyle/>
          <a:p>
            <a:r>
              <a:rPr lang="en-US" dirty="0" smtClean="0"/>
              <a:t>Target rating of BBB-</a:t>
            </a:r>
          </a:p>
          <a:p>
            <a:r>
              <a:rPr lang="en-US" dirty="0" smtClean="0"/>
              <a:t>Target DSCR or LLCR</a:t>
            </a:r>
          </a:p>
          <a:p>
            <a:r>
              <a:rPr lang="en-US" dirty="0" smtClean="0"/>
              <a:t>Example of Toll-roads</a:t>
            </a:r>
            <a:endParaRPr lang="en-US" dirty="0"/>
          </a:p>
        </p:txBody>
      </p:sp>
      <p:pic>
        <p:nvPicPr>
          <p:cNvPr id="4" name="Picture 3"/>
          <p:cNvPicPr>
            <a:picLocks noChangeAspect="1"/>
          </p:cNvPicPr>
          <p:nvPr/>
        </p:nvPicPr>
        <p:blipFill>
          <a:blip r:embed="rId2"/>
          <a:stretch>
            <a:fillRect/>
          </a:stretch>
        </p:blipFill>
        <p:spPr>
          <a:xfrm>
            <a:off x="1389453" y="3124200"/>
            <a:ext cx="6365096" cy="3162320"/>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224</a:t>
            </a:fld>
            <a:endParaRPr lang="ko-KR" altLang="en-US" dirty="0"/>
          </a:p>
        </p:txBody>
      </p:sp>
    </p:spTree>
    <p:extLst>
      <p:ext uri="{BB962C8B-B14F-4D97-AF65-F5344CB8AC3E}">
        <p14:creationId xmlns:p14="http://schemas.microsoft.com/office/powerpoint/2010/main" val="3905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that Distort Financial Ratios</a:t>
            </a:r>
            <a:endParaRPr lang="en-US" dirty="0"/>
          </a:p>
        </p:txBody>
      </p:sp>
      <p:sp>
        <p:nvSpPr>
          <p:cNvPr id="3" name="Content Placeholder 2"/>
          <p:cNvSpPr>
            <a:spLocks noGrp="1"/>
          </p:cNvSpPr>
          <p:nvPr>
            <p:ph idx="1"/>
          </p:nvPr>
        </p:nvSpPr>
        <p:spPr/>
        <p:txBody>
          <a:bodyPr/>
          <a:lstStyle/>
          <a:p>
            <a:pPr lvl="0"/>
            <a:r>
              <a:rPr lang="en-GB" dirty="0"/>
              <a:t>Issues that Distort Financial Ratios</a:t>
            </a:r>
            <a:endParaRPr lang="en-US" dirty="0"/>
          </a:p>
          <a:p>
            <a:pPr lvl="1"/>
            <a:r>
              <a:rPr lang="en-GB" dirty="0"/>
              <a:t>Goodwill in Merger Transaction</a:t>
            </a:r>
            <a:endParaRPr lang="en-US" dirty="0"/>
          </a:p>
          <a:p>
            <a:pPr lvl="1"/>
            <a:r>
              <a:rPr lang="en-GB" dirty="0"/>
              <a:t>Share Valuation in Exchange Transaction</a:t>
            </a:r>
            <a:endParaRPr lang="en-US" dirty="0"/>
          </a:p>
          <a:p>
            <a:pPr lvl="1"/>
            <a:r>
              <a:rPr lang="en-GB" dirty="0"/>
              <a:t>Maintenance Expenditures in Debt to EBITDA</a:t>
            </a:r>
            <a:endParaRPr lang="en-US" dirty="0"/>
          </a:p>
          <a:p>
            <a:pPr lvl="1"/>
            <a:r>
              <a:rPr lang="en-GB" dirty="0"/>
              <a:t>Asset Impairment for Debt to Capital</a:t>
            </a:r>
            <a:endParaRPr lang="en-US" dirty="0"/>
          </a:p>
          <a:p>
            <a:pPr lvl="1"/>
            <a:r>
              <a:rPr lang="en-GB" dirty="0"/>
              <a:t>Re-structuring Charges</a:t>
            </a:r>
            <a:endParaRPr lang="en-US" dirty="0"/>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225</a:t>
            </a:fld>
            <a:endParaRPr lang="ko-KR" altLang="en-US" dirty="0"/>
          </a:p>
        </p:txBody>
      </p:sp>
    </p:spTree>
    <p:extLst>
      <p:ext uri="{BB962C8B-B14F-4D97-AF65-F5344CB8AC3E}">
        <p14:creationId xmlns:p14="http://schemas.microsoft.com/office/powerpoint/2010/main" val="25638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latinLnBrk="0" hangingPunct="0"/>
            <a:r>
              <a:rPr lang="en-US" dirty="0" smtClean="0"/>
              <a:t>Exercise: Calculate </a:t>
            </a:r>
            <a:r>
              <a:rPr lang="en-US" dirty="0"/>
              <a:t>and </a:t>
            </a:r>
            <a:r>
              <a:rPr lang="en-US" dirty="0" smtClean="0"/>
              <a:t>Interpret Key Ratios </a:t>
            </a:r>
            <a:endParaRPr lang="en-US" dirty="0"/>
          </a:p>
        </p:txBody>
      </p:sp>
      <p:pic>
        <p:nvPicPr>
          <p:cNvPr id="4" name="Content Placeholder 3"/>
          <p:cNvPicPr>
            <a:picLocks noGrp="1" noChangeAspect="1"/>
          </p:cNvPicPr>
          <p:nvPr>
            <p:ph idx="1"/>
          </p:nvPr>
        </p:nvPicPr>
        <p:blipFill>
          <a:blip r:embed="rId2"/>
          <a:stretch>
            <a:fillRect/>
          </a:stretch>
        </p:blipFill>
        <p:spPr>
          <a:xfrm>
            <a:off x="4800600" y="1354483"/>
            <a:ext cx="3733800" cy="4511717"/>
          </a:xfrm>
          <a:prstGeom prst="rect">
            <a:avLst/>
          </a:prstGeom>
        </p:spPr>
      </p:pic>
      <p:sp>
        <p:nvSpPr>
          <p:cNvPr id="5" name="TextBox 4"/>
          <p:cNvSpPr txBox="1"/>
          <p:nvPr/>
        </p:nvSpPr>
        <p:spPr>
          <a:xfrm>
            <a:off x="609600" y="1371600"/>
            <a:ext cx="3886200" cy="3293209"/>
          </a:xfrm>
          <a:prstGeom prst="rect">
            <a:avLst/>
          </a:prstGeom>
          <a:solidFill>
            <a:srgbClr val="FFFF00"/>
          </a:solidFill>
        </p:spPr>
        <p:txBody>
          <a:bodyPr wrap="square" rtlCol="0">
            <a:spAutoFit/>
          </a:bodyPr>
          <a:lstStyle/>
          <a:p>
            <a:pPr algn="l"/>
            <a:r>
              <a:rPr lang="en-US" sz="1600" dirty="0" smtClean="0"/>
              <a:t>Use File with S&amp;P Bond Ratings</a:t>
            </a:r>
          </a:p>
          <a:p>
            <a:pPr algn="l"/>
            <a:endParaRPr lang="en-US" sz="1600" dirty="0"/>
          </a:p>
          <a:p>
            <a:pPr algn="l"/>
            <a:r>
              <a:rPr lang="en-US" sz="1600" dirty="0" smtClean="0"/>
              <a:t>Enter the financial ratio</a:t>
            </a:r>
          </a:p>
          <a:p>
            <a:pPr algn="l"/>
            <a:r>
              <a:rPr lang="en-US" sz="1600" dirty="0" smtClean="0"/>
              <a:t>Then enter the business risk</a:t>
            </a:r>
          </a:p>
          <a:p>
            <a:pPr algn="l"/>
            <a:endParaRPr lang="en-US" sz="1600" dirty="0"/>
          </a:p>
          <a:p>
            <a:pPr algn="l"/>
            <a:r>
              <a:rPr lang="en-US" sz="1600" dirty="0" smtClean="0"/>
              <a:t>Use excel functions:</a:t>
            </a:r>
          </a:p>
          <a:p>
            <a:pPr algn="l"/>
            <a:endParaRPr lang="en-US" sz="1600" dirty="0"/>
          </a:p>
          <a:p>
            <a:pPr algn="l"/>
            <a:r>
              <a:rPr lang="en-US" sz="1600" dirty="0" smtClean="0"/>
              <a:t>INDEX</a:t>
            </a:r>
          </a:p>
          <a:p>
            <a:pPr algn="l"/>
            <a:r>
              <a:rPr lang="en-US" sz="1600" dirty="0" smtClean="0"/>
              <a:t>MATCH</a:t>
            </a:r>
          </a:p>
          <a:p>
            <a:pPr algn="l"/>
            <a:r>
              <a:rPr lang="en-US" sz="1600" dirty="0" smtClean="0"/>
              <a:t>LOOKUP</a:t>
            </a:r>
          </a:p>
          <a:p>
            <a:pPr algn="l"/>
            <a:endParaRPr lang="en-US" sz="1600" dirty="0"/>
          </a:p>
          <a:p>
            <a:pPr algn="l"/>
            <a:r>
              <a:rPr lang="en-US" sz="1600" dirty="0" smtClean="0"/>
              <a:t>INTERPOLATE</a:t>
            </a:r>
          </a:p>
          <a:p>
            <a:pPr algn="l"/>
            <a:r>
              <a:rPr lang="en-US" sz="1600" dirty="0" smtClean="0"/>
              <a:t>INTERPOLATE REVERSE</a:t>
            </a:r>
          </a:p>
        </p:txBody>
      </p:sp>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226</a:t>
            </a:fld>
            <a:endParaRPr lang="ko-KR" altLang="en-US" dirty="0"/>
          </a:p>
        </p:txBody>
      </p:sp>
    </p:spTree>
    <p:extLst>
      <p:ext uri="{BB962C8B-B14F-4D97-AF65-F5344CB8AC3E}">
        <p14:creationId xmlns:p14="http://schemas.microsoft.com/office/powerpoint/2010/main" val="345843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Analyzing </a:t>
            </a:r>
            <a:r>
              <a:rPr lang="en-US" dirty="0"/>
              <a:t>Distributions of </a:t>
            </a:r>
            <a:r>
              <a:rPr lang="en-US" dirty="0" smtClean="0"/>
              <a:t>Profit</a:t>
            </a:r>
            <a:endParaRPr lang="en-GB"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227</a:t>
            </a:fld>
            <a:endParaRPr lang="ko-KR" altLang="en-US" dirty="0"/>
          </a:p>
        </p:txBody>
      </p:sp>
    </p:spTree>
    <p:extLst>
      <p:ext uri="{BB962C8B-B14F-4D97-AF65-F5344CB8AC3E}">
        <p14:creationId xmlns:p14="http://schemas.microsoft.com/office/powerpoint/2010/main" val="424649224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a:t>Discussion of Profit and Distributions</a:t>
            </a:r>
          </a:p>
        </p:txBody>
      </p:sp>
      <p:sp>
        <p:nvSpPr>
          <p:cNvPr id="3" name="Content Placeholder 2"/>
          <p:cNvSpPr>
            <a:spLocks noGrp="1"/>
          </p:cNvSpPr>
          <p:nvPr>
            <p:ph idx="1"/>
          </p:nvPr>
        </p:nvSpPr>
        <p:spPr/>
        <p:txBody>
          <a:bodyPr/>
          <a:lstStyle/>
          <a:p>
            <a:pPr latinLnBrk="0" hangingPunct="0"/>
            <a:r>
              <a:rPr lang="en-GB" dirty="0"/>
              <a:t>Consolidated net profit</a:t>
            </a:r>
            <a:endParaRPr lang="en-US" dirty="0"/>
          </a:p>
          <a:p>
            <a:pPr latinLnBrk="0" hangingPunct="0"/>
            <a:r>
              <a:rPr lang="en-GB" dirty="0"/>
              <a:t>Funding dividends and distributions in alternative financial structures</a:t>
            </a:r>
            <a:endParaRPr lang="en-US" dirty="0"/>
          </a:p>
          <a:p>
            <a:pPr latinLnBrk="0" hangingPunct="0"/>
            <a:r>
              <a:rPr lang="en-GB" dirty="0"/>
              <a:t>Dividend policy and capital structure</a:t>
            </a:r>
            <a:endParaRPr lang="en-US" dirty="0"/>
          </a:p>
          <a:p>
            <a:pPr latinLnBrk="0" hangingPunct="0"/>
            <a:r>
              <a:rPr lang="en-GB" dirty="0"/>
              <a:t>Dividends as mitigation in credit analysis</a:t>
            </a:r>
            <a:endParaRPr lang="en-US" dirty="0"/>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228</a:t>
            </a:fld>
            <a:endParaRPr lang="ko-KR" altLang="en-US" dirty="0"/>
          </a:p>
        </p:txBody>
      </p:sp>
    </p:spTree>
    <p:extLst>
      <p:ext uri="{BB962C8B-B14F-4D97-AF65-F5344CB8AC3E}">
        <p14:creationId xmlns:p14="http://schemas.microsoft.com/office/powerpoint/2010/main" val="371855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Loans</a:t>
            </a:r>
            <a:endParaRPr lang="en-US" dirty="0"/>
          </a:p>
        </p:txBody>
      </p:sp>
      <p:sp>
        <p:nvSpPr>
          <p:cNvPr id="3" name="Content Placeholder 2"/>
          <p:cNvSpPr>
            <a:spLocks noGrp="1"/>
          </p:cNvSpPr>
          <p:nvPr>
            <p:ph idx="1"/>
          </p:nvPr>
        </p:nvSpPr>
        <p:spPr/>
        <p:txBody>
          <a:bodyPr/>
          <a:lstStyle/>
          <a:p>
            <a:pPr latinLnBrk="0" hangingPunct="0"/>
            <a:r>
              <a:rPr lang="en-US" dirty="0" smtClean="0"/>
              <a:t>Effects </a:t>
            </a:r>
            <a:r>
              <a:rPr lang="en-US" dirty="0"/>
              <a:t>of shareholder loans on ability to pay dividends</a:t>
            </a:r>
          </a:p>
          <a:p>
            <a:pPr latinLnBrk="0" hangingPunct="0"/>
            <a:r>
              <a:rPr lang="en-US" dirty="0" smtClean="0"/>
              <a:t>Effects </a:t>
            </a:r>
            <a:r>
              <a:rPr lang="en-US" dirty="0"/>
              <a:t>on taxes of corporation</a:t>
            </a:r>
          </a:p>
          <a:p>
            <a:pPr latinLnBrk="0" hangingPunct="0"/>
            <a:r>
              <a:rPr lang="en-US" dirty="0" smtClean="0"/>
              <a:t>Effects </a:t>
            </a:r>
            <a:r>
              <a:rPr lang="en-US" dirty="0"/>
              <a:t>on taxes paid by debt and equity investors</a:t>
            </a:r>
          </a:p>
          <a:p>
            <a:pPr latinLnBrk="0" hangingPunct="0"/>
            <a:r>
              <a:rPr lang="en-US" dirty="0" smtClean="0"/>
              <a:t>Analyzing </a:t>
            </a:r>
            <a:r>
              <a:rPr lang="en-US" dirty="0"/>
              <a:t>a share buyback’s impact on EPS and NAV</a:t>
            </a:r>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229</a:t>
            </a:fld>
            <a:endParaRPr lang="ko-KR" altLang="en-US" dirty="0"/>
          </a:p>
        </p:txBody>
      </p:sp>
    </p:spTree>
    <p:extLst>
      <p:ext uri="{BB962C8B-B14F-4D97-AF65-F5344CB8AC3E}">
        <p14:creationId xmlns:p14="http://schemas.microsoft.com/office/powerpoint/2010/main" val="338595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S&amp;P Definition of EBITDA – Other Income Should Be Only Cash</a:t>
            </a:r>
            <a:endParaRPr lang="en-GB" dirty="0"/>
          </a:p>
        </p:txBody>
      </p:sp>
      <p:sp>
        <p:nvSpPr>
          <p:cNvPr id="3" name="Content Placeholder 2"/>
          <p:cNvSpPr>
            <a:spLocks noGrp="1"/>
          </p:cNvSpPr>
          <p:nvPr>
            <p:ph idx="1"/>
          </p:nvPr>
        </p:nvSpPr>
        <p:spPr/>
        <p:txBody>
          <a:bodyPr/>
          <a:lstStyle/>
          <a:p>
            <a:pPr latinLnBrk="0" hangingPunct="0"/>
            <a:r>
              <a:rPr lang="en-US" sz="3200" dirty="0" smtClean="0">
                <a:solidFill>
                  <a:srgbClr val="000000"/>
                </a:solidFill>
                <a:latin typeface="AmasisMT"/>
              </a:rPr>
              <a:t>Revenue </a:t>
            </a:r>
            <a:r>
              <a:rPr lang="en-US" sz="3200" dirty="0">
                <a:solidFill>
                  <a:srgbClr val="000000"/>
                </a:solidFill>
                <a:latin typeface="AmasisMT"/>
              </a:rPr>
              <a:t>minus operating expenses </a:t>
            </a:r>
            <a:endParaRPr lang="en-US" sz="3200" dirty="0" smtClean="0">
              <a:solidFill>
                <a:srgbClr val="000000"/>
              </a:solidFill>
              <a:latin typeface="AmasisMT"/>
            </a:endParaRPr>
          </a:p>
          <a:p>
            <a:pPr lvl="1" latinLnBrk="0" hangingPunct="0"/>
            <a:r>
              <a:rPr lang="en-US" sz="2831" dirty="0" smtClean="0">
                <a:solidFill>
                  <a:srgbClr val="000000"/>
                </a:solidFill>
                <a:latin typeface="AmasisMT"/>
              </a:rPr>
              <a:t>plus </a:t>
            </a:r>
            <a:r>
              <a:rPr lang="en-US" sz="2831" dirty="0">
                <a:solidFill>
                  <a:srgbClr val="000000"/>
                </a:solidFill>
                <a:latin typeface="AmasisMT"/>
              </a:rPr>
              <a:t>depreciation and amortization (including noncurrent asset impairment and impairment reversals). </a:t>
            </a:r>
          </a:p>
          <a:p>
            <a:pPr lvl="1" latinLnBrk="0" hangingPunct="0"/>
            <a:r>
              <a:rPr lang="en-US" sz="3200" dirty="0" smtClean="0">
                <a:solidFill>
                  <a:srgbClr val="000000"/>
                </a:solidFill>
                <a:latin typeface="AmasisMT"/>
              </a:rPr>
              <a:t>Include </a:t>
            </a:r>
            <a:r>
              <a:rPr lang="en-US" sz="3200" b="1" i="1" dirty="0">
                <a:solidFill>
                  <a:srgbClr val="000000"/>
                </a:solidFill>
                <a:latin typeface="AmasisMT"/>
              </a:rPr>
              <a:t>cash dividends received from investments</a:t>
            </a:r>
            <a:r>
              <a:rPr lang="en-US" sz="3200" dirty="0">
                <a:solidFill>
                  <a:srgbClr val="000000"/>
                </a:solidFill>
                <a:latin typeface="AmasisMT"/>
              </a:rPr>
              <a:t> accounted for under the equity method, and exclude the company's share of these investees' profits. </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23</a:t>
            </a:fld>
            <a:endParaRPr lang="ko-KR" altLang="en-US" dirty="0"/>
          </a:p>
        </p:txBody>
      </p:sp>
    </p:spTree>
    <p:extLst>
      <p:ext uri="{BB962C8B-B14F-4D97-AF65-F5344CB8AC3E}">
        <p14:creationId xmlns:p14="http://schemas.microsoft.com/office/powerpoint/2010/main" val="83148771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Evaluating </a:t>
            </a:r>
            <a:r>
              <a:rPr lang="en-US" dirty="0"/>
              <a:t>Sales </a:t>
            </a:r>
            <a:r>
              <a:rPr lang="en-US" dirty="0" smtClean="0"/>
              <a:t>Revenue Generation</a:t>
            </a:r>
            <a:r>
              <a:rPr lang="en-US" dirty="0"/>
              <a:t/>
            </a:r>
            <a:br>
              <a:rPr lang="en-US" dirty="0"/>
            </a:br>
            <a:endParaRPr lang="en-GB"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230</a:t>
            </a:fld>
            <a:endParaRPr lang="ko-KR" altLang="en-US" dirty="0"/>
          </a:p>
        </p:txBody>
      </p:sp>
    </p:spTree>
    <p:extLst>
      <p:ext uri="{BB962C8B-B14F-4D97-AF65-F5344CB8AC3E}">
        <p14:creationId xmlns:p14="http://schemas.microsoft.com/office/powerpoint/2010/main" val="347183549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Assessing Earnings Quality</a:t>
            </a:r>
            <a:endParaRPr lang="en-GB" dirty="0"/>
          </a:p>
        </p:txBody>
      </p:sp>
      <p:sp>
        <p:nvSpPr>
          <p:cNvPr id="3" name="Content Placeholder 2"/>
          <p:cNvSpPr>
            <a:spLocks noGrp="1"/>
          </p:cNvSpPr>
          <p:nvPr>
            <p:ph idx="1"/>
          </p:nvPr>
        </p:nvSpPr>
        <p:spPr/>
        <p:txBody>
          <a:bodyPr/>
          <a:lstStyle/>
          <a:p>
            <a:pPr latinLnBrk="0" hangingPunct="0"/>
            <a:r>
              <a:rPr lang="en-US" dirty="0" smtClean="0"/>
              <a:t>Business </a:t>
            </a:r>
            <a:r>
              <a:rPr lang="en-US" dirty="0"/>
              <a:t>transactions have become </a:t>
            </a:r>
            <a:r>
              <a:rPr lang="en-US" dirty="0" smtClean="0"/>
              <a:t>increasingly complex</a:t>
            </a:r>
            <a:r>
              <a:rPr lang="en-US" dirty="0"/>
              <a:t>, and so have the related accounting rules and concepts, which often involve greater reliance on </a:t>
            </a:r>
            <a:r>
              <a:rPr lang="en-US" dirty="0" smtClean="0"/>
              <a:t>subjective estimates </a:t>
            </a:r>
            <a:r>
              <a:rPr lang="en-US" dirty="0"/>
              <a:t>and judgments</a:t>
            </a:r>
            <a:r>
              <a:rPr lang="en-US" dirty="0" smtClean="0"/>
              <a:t>.</a:t>
            </a:r>
          </a:p>
          <a:p>
            <a:pPr latinLnBrk="0" hangingPunct="0"/>
            <a:r>
              <a:rPr lang="en-US" dirty="0" smtClean="0"/>
              <a:t>Certain </a:t>
            </a:r>
            <a:r>
              <a:rPr lang="en-US" dirty="0"/>
              <a:t>cash-raising transactions </a:t>
            </a:r>
            <a:r>
              <a:rPr lang="en-US" dirty="0" smtClean="0"/>
              <a:t>may be akin </a:t>
            </a:r>
            <a:r>
              <a:rPr lang="en-US" dirty="0"/>
              <a:t>to borrowing if they do not follow the standard trade terms of an industry and are in lieu of conventional </a:t>
            </a:r>
            <a:r>
              <a:rPr lang="en-US" dirty="0" smtClean="0"/>
              <a:t>debt issuance</a:t>
            </a:r>
            <a:r>
              <a:rPr lang="en-US" dirty="0"/>
              <a: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231</a:t>
            </a:fld>
            <a:endParaRPr lang="ko-KR" altLang="en-US" dirty="0"/>
          </a:p>
        </p:txBody>
      </p:sp>
    </p:spTree>
    <p:extLst>
      <p:ext uri="{BB962C8B-B14F-4D97-AF65-F5344CB8AC3E}">
        <p14:creationId xmlns:p14="http://schemas.microsoft.com/office/powerpoint/2010/main" val="50704617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latinLnBrk="0" hangingPunct="0"/>
            <a:r>
              <a:rPr lang="en-GB" dirty="0"/>
              <a:t>Premature </a:t>
            </a:r>
            <a:r>
              <a:rPr lang="en-GB" dirty="0" smtClean="0"/>
              <a:t>Revenue </a:t>
            </a:r>
            <a:r>
              <a:rPr lang="en-GB" dirty="0"/>
              <a:t>R</a:t>
            </a:r>
            <a:r>
              <a:rPr lang="en-GB" dirty="0" smtClean="0"/>
              <a:t>ecognition</a:t>
            </a:r>
            <a:endParaRPr lang="en-US" dirty="0"/>
          </a:p>
        </p:txBody>
      </p:sp>
      <p:sp>
        <p:nvSpPr>
          <p:cNvPr id="3" name="Content Placeholder 2"/>
          <p:cNvSpPr>
            <a:spLocks noGrp="1"/>
          </p:cNvSpPr>
          <p:nvPr>
            <p:ph idx="1"/>
          </p:nvPr>
        </p:nvSpPr>
        <p:spPr>
          <a:xfrm>
            <a:off x="428597" y="1295400"/>
            <a:ext cx="8286808" cy="4929222"/>
          </a:xfrm>
        </p:spPr>
        <p:txBody>
          <a:bodyPr/>
          <a:lstStyle/>
          <a:p>
            <a:r>
              <a:rPr lang="en-GB" dirty="0" smtClean="0"/>
              <a:t>Examples</a:t>
            </a:r>
          </a:p>
          <a:p>
            <a:pPr lvl="1"/>
            <a:r>
              <a:rPr lang="en-GB" dirty="0" smtClean="0"/>
              <a:t>WorldCom</a:t>
            </a:r>
          </a:p>
          <a:p>
            <a:pPr lvl="2"/>
            <a:r>
              <a:rPr lang="en-GB" dirty="0" smtClean="0"/>
              <a:t>Caused bankruptcy</a:t>
            </a:r>
          </a:p>
          <a:p>
            <a:pPr lvl="2"/>
            <a:r>
              <a:rPr lang="en-GB" dirty="0" smtClean="0"/>
              <a:t>Revenue instead of capital</a:t>
            </a:r>
          </a:p>
          <a:p>
            <a:pPr lvl="1"/>
            <a:r>
              <a:rPr lang="en-GB" dirty="0" smtClean="0"/>
              <a:t>Mobily</a:t>
            </a:r>
          </a:p>
          <a:p>
            <a:pPr lvl="2"/>
            <a:r>
              <a:rPr lang="en-GB" dirty="0" smtClean="0"/>
              <a:t>Pre-paid accounts</a:t>
            </a:r>
          </a:p>
          <a:p>
            <a:pPr lvl="2"/>
            <a:r>
              <a:rPr lang="en-GB" dirty="0" smtClean="0"/>
              <a:t>Resulted in Major Stock Decline</a:t>
            </a:r>
          </a:p>
          <a:p>
            <a:pPr lvl="1"/>
            <a:r>
              <a:rPr lang="en-GB" dirty="0" smtClean="0"/>
              <a:t>Enron</a:t>
            </a:r>
          </a:p>
          <a:p>
            <a:pPr lvl="2"/>
            <a:r>
              <a:rPr lang="en-GB" dirty="0" smtClean="0"/>
              <a:t>Recognized Future Revenues on Contracts</a:t>
            </a:r>
            <a:endParaRPr lang="en-US" dirty="0"/>
          </a:p>
          <a:p>
            <a:r>
              <a:rPr lang="en-GB" dirty="0"/>
              <a:t>Allowance for doubtful accounts</a:t>
            </a:r>
            <a:endParaRPr lang="en-US" dirty="0"/>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232</a:t>
            </a:fld>
            <a:endParaRPr lang="ko-KR" altLang="en-US" dirty="0"/>
          </a:p>
        </p:txBody>
      </p:sp>
    </p:spTree>
    <p:extLst>
      <p:ext uri="{BB962C8B-B14F-4D97-AF65-F5344CB8AC3E}">
        <p14:creationId xmlns:p14="http://schemas.microsoft.com/office/powerpoint/2010/main" val="349969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Projecting and Analyzing Revenues</a:t>
            </a:r>
            <a:endParaRPr lang="en-US" dirty="0"/>
          </a:p>
        </p:txBody>
      </p:sp>
      <p:sp>
        <p:nvSpPr>
          <p:cNvPr id="3" name="Content Placeholder 2"/>
          <p:cNvSpPr>
            <a:spLocks noGrp="1"/>
          </p:cNvSpPr>
          <p:nvPr>
            <p:ph idx="1"/>
          </p:nvPr>
        </p:nvSpPr>
        <p:spPr/>
        <p:txBody>
          <a:bodyPr>
            <a:normAutofit fontScale="92500"/>
          </a:bodyPr>
          <a:lstStyle/>
          <a:p>
            <a:r>
              <a:rPr lang="en-US" dirty="0" smtClean="0"/>
              <a:t>Price </a:t>
            </a:r>
            <a:r>
              <a:rPr lang="en-US" dirty="0"/>
              <a:t>vs. V</a:t>
            </a:r>
            <a:r>
              <a:rPr lang="en-US" dirty="0" smtClean="0"/>
              <a:t>olume </a:t>
            </a:r>
            <a:r>
              <a:rPr lang="en-US" dirty="0"/>
              <a:t>C</a:t>
            </a:r>
            <a:r>
              <a:rPr lang="en-US" dirty="0" smtClean="0"/>
              <a:t>hanges</a:t>
            </a:r>
          </a:p>
          <a:p>
            <a:pPr lvl="1"/>
            <a:r>
              <a:rPr lang="en-US" dirty="0" smtClean="0"/>
              <a:t>Often difficult from financial statements</a:t>
            </a:r>
          </a:p>
          <a:p>
            <a:pPr lvl="1"/>
            <a:r>
              <a:rPr lang="en-US" dirty="0" smtClean="0"/>
              <a:t>Requires industry data</a:t>
            </a:r>
          </a:p>
          <a:p>
            <a:pPr lvl="1"/>
            <a:r>
              <a:rPr lang="en-US" dirty="0" smtClean="0"/>
              <a:t>Danger of price and volume growth</a:t>
            </a:r>
            <a:endParaRPr lang="en-US" dirty="0"/>
          </a:p>
          <a:p>
            <a:r>
              <a:rPr lang="en-US" dirty="0" smtClean="0"/>
              <a:t>Evaluation </a:t>
            </a:r>
            <a:r>
              <a:rPr lang="en-US" dirty="0"/>
              <a:t>of price with marginal cost analysis</a:t>
            </a:r>
          </a:p>
          <a:p>
            <a:r>
              <a:rPr lang="en-US" dirty="0" smtClean="0"/>
              <a:t>Potential </a:t>
            </a:r>
            <a:r>
              <a:rPr lang="en-US" dirty="0"/>
              <a:t>for prices to decline to </a:t>
            </a:r>
            <a:r>
              <a:rPr lang="en-US" dirty="0" smtClean="0"/>
              <a:t>short-run marginal </a:t>
            </a:r>
            <a:r>
              <a:rPr lang="en-US" dirty="0"/>
              <a:t>cost</a:t>
            </a:r>
          </a:p>
          <a:p>
            <a:r>
              <a:rPr lang="en-US" dirty="0" smtClean="0"/>
              <a:t>Difficulty </a:t>
            </a:r>
            <a:r>
              <a:rPr lang="en-US" dirty="0"/>
              <a:t>in projecting volumes for oligopoly</a:t>
            </a:r>
          </a:p>
          <a:p>
            <a:r>
              <a:rPr lang="en-US" dirty="0" smtClean="0"/>
              <a:t>Real </a:t>
            </a:r>
            <a:r>
              <a:rPr lang="en-US" dirty="0"/>
              <a:t>and nominal growth</a:t>
            </a:r>
          </a:p>
          <a:p>
            <a:r>
              <a:rPr lang="en-US" dirty="0" smtClean="0"/>
              <a:t>Price </a:t>
            </a:r>
            <a:r>
              <a:rPr lang="en-US" dirty="0"/>
              <a:t>versus margin </a:t>
            </a:r>
            <a:r>
              <a:rPr lang="en-US" dirty="0" smtClean="0"/>
              <a:t>analysis</a:t>
            </a:r>
          </a:p>
          <a:p>
            <a:r>
              <a:rPr lang="en-US" dirty="0" smtClean="0"/>
              <a:t>Exercise with Simulation Model</a:t>
            </a:r>
            <a:endParaRPr lang="en-US" dirty="0"/>
          </a:p>
          <a:p>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233</a:t>
            </a:fld>
            <a:endParaRPr lang="ko-KR" altLang="en-US" dirty="0"/>
          </a:p>
        </p:txBody>
      </p:sp>
    </p:spTree>
    <p:extLst>
      <p:ext uri="{BB962C8B-B14F-4D97-AF65-F5344CB8AC3E}">
        <p14:creationId xmlns:p14="http://schemas.microsoft.com/office/powerpoint/2010/main" val="213950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Exercise on Price and Volume Changes: Data for Prices and Volumes in Shipping</a:t>
            </a:r>
            <a:endParaRPr lang="en-US" dirty="0"/>
          </a:p>
        </p:txBody>
      </p:sp>
      <p:sp>
        <p:nvSpPr>
          <p:cNvPr id="3" name="Content Placeholder 2"/>
          <p:cNvSpPr>
            <a:spLocks noGrp="1"/>
          </p:cNvSpPr>
          <p:nvPr>
            <p:ph idx="1"/>
          </p:nvPr>
        </p:nvSpPr>
        <p:spPr/>
        <p:txBody>
          <a:bodyPr>
            <a:normAutofit/>
          </a:bodyPr>
          <a:lstStyle/>
          <a:p>
            <a:r>
              <a:rPr lang="en-US" sz="2400" dirty="0" smtClean="0"/>
              <a:t>Go to St. Louis FRED data</a:t>
            </a:r>
          </a:p>
          <a:p>
            <a:r>
              <a:rPr lang="en-US" sz="2400" dirty="0" smtClean="0"/>
              <a:t>Find the relevant URL’s</a:t>
            </a:r>
          </a:p>
          <a:p>
            <a:r>
              <a:rPr lang="en-US" sz="2400" dirty="0" smtClean="0"/>
              <a:t>Copy the data to Excel Sheet</a:t>
            </a:r>
          </a:p>
          <a:p>
            <a:r>
              <a:rPr lang="en-US" sz="2400" dirty="0" smtClean="0"/>
              <a:t>Create Macro to Download the Data</a:t>
            </a:r>
          </a:p>
          <a:p>
            <a:endParaRPr lang="en-US" sz="2400" dirty="0"/>
          </a:p>
        </p:txBody>
      </p:sp>
      <p:pic>
        <p:nvPicPr>
          <p:cNvPr id="4" name="Picture 3"/>
          <p:cNvPicPr>
            <a:picLocks noChangeAspect="1"/>
          </p:cNvPicPr>
          <p:nvPr/>
        </p:nvPicPr>
        <p:blipFill>
          <a:blip r:embed="rId2"/>
          <a:stretch>
            <a:fillRect/>
          </a:stretch>
        </p:blipFill>
        <p:spPr>
          <a:xfrm>
            <a:off x="381000" y="3429000"/>
            <a:ext cx="8153400" cy="2744775"/>
          </a:xfrm>
          <a:prstGeom prst="rect">
            <a:avLst/>
          </a:prstGeom>
        </p:spPr>
      </p:pic>
      <p:sp>
        <p:nvSpPr>
          <p:cNvPr id="5" name="TextBox 4"/>
          <p:cNvSpPr txBox="1"/>
          <p:nvPr/>
        </p:nvSpPr>
        <p:spPr>
          <a:xfrm>
            <a:off x="5486400" y="1524000"/>
            <a:ext cx="2895600" cy="1077218"/>
          </a:xfrm>
          <a:prstGeom prst="rect">
            <a:avLst/>
          </a:prstGeom>
          <a:solidFill>
            <a:srgbClr val="FFFF00"/>
          </a:solidFill>
        </p:spPr>
        <p:txBody>
          <a:bodyPr wrap="square" rtlCol="0">
            <a:spAutoFit/>
          </a:bodyPr>
          <a:lstStyle/>
          <a:p>
            <a:pPr algn="l"/>
            <a:r>
              <a:rPr lang="en-US" sz="1600" dirty="0" smtClean="0"/>
              <a:t>Key is to use the WORKBOOKS.OPEN statement in a macro together with the INDEX Function</a:t>
            </a:r>
            <a:endParaRPr lang="en-US" sz="1600" dirty="0"/>
          </a:p>
        </p:txBody>
      </p:sp>
      <p:sp>
        <p:nvSpPr>
          <p:cNvPr id="7" name="Slide Number Placeholder 6"/>
          <p:cNvSpPr>
            <a:spLocks noGrp="1"/>
          </p:cNvSpPr>
          <p:nvPr>
            <p:ph type="sldNum" sz="quarter" idx="12"/>
          </p:nvPr>
        </p:nvSpPr>
        <p:spPr/>
        <p:txBody>
          <a:bodyPr/>
          <a:lstStyle/>
          <a:p>
            <a:pPr algn="ctr"/>
            <a:fld id="{0C3A1854-6B63-4059-B360-A3C4972BF0FC}" type="slidenum">
              <a:rPr lang="ko-KR" altLang="en-US" smtClean="0"/>
              <a:pPr algn="ctr"/>
              <a:t>234</a:t>
            </a:fld>
            <a:endParaRPr lang="ko-KR" altLang="en-US" dirty="0"/>
          </a:p>
        </p:txBody>
      </p:sp>
    </p:spTree>
    <p:extLst>
      <p:ext uri="{BB962C8B-B14F-4D97-AF65-F5344CB8AC3E}">
        <p14:creationId xmlns:p14="http://schemas.microsoft.com/office/powerpoint/2010/main" val="59415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latinLnBrk="0" hangingPunct="0"/>
            <a:r>
              <a:rPr lang="en-GB" dirty="0" smtClean="0"/>
              <a:t>Exercise on Projecting and Analysing Revenues</a:t>
            </a:r>
            <a:endParaRPr lang="en-GB" dirty="0"/>
          </a:p>
        </p:txBody>
      </p:sp>
      <p:sp>
        <p:nvSpPr>
          <p:cNvPr id="3" name="Content Placeholder 2"/>
          <p:cNvSpPr>
            <a:spLocks noGrp="1"/>
          </p:cNvSpPr>
          <p:nvPr>
            <p:ph idx="1"/>
          </p:nvPr>
        </p:nvSpPr>
        <p:spPr/>
        <p:txBody>
          <a:bodyPr/>
          <a:lstStyle/>
          <a:p>
            <a:r>
              <a:rPr lang="en-GB" dirty="0" smtClean="0"/>
              <a:t>Effect of Demand Quantity Volatility from Peak to Trough</a:t>
            </a:r>
          </a:p>
          <a:p>
            <a:pPr lvl="1"/>
            <a:r>
              <a:rPr lang="en-GB" dirty="0" smtClean="0"/>
              <a:t>Use the FRED database</a:t>
            </a:r>
          </a:p>
          <a:p>
            <a:pPr lvl="1"/>
            <a:r>
              <a:rPr lang="en-GB" dirty="0" smtClean="0"/>
              <a:t>Evaluate Different Industries</a:t>
            </a:r>
          </a:p>
          <a:p>
            <a:pPr lvl="1"/>
            <a:r>
              <a:rPr lang="en-GB" dirty="0" smtClean="0"/>
              <a:t>Measure Volatility</a:t>
            </a:r>
          </a:p>
          <a:p>
            <a:r>
              <a:rPr lang="en-GB" dirty="0" smtClean="0"/>
              <a:t>Account for Surplus Capacity</a:t>
            </a:r>
          </a:p>
          <a:p>
            <a:r>
              <a:rPr lang="en-GB" dirty="0" smtClean="0"/>
              <a:t>Use the Difference between SRMC and LRMC</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235</a:t>
            </a:fld>
            <a:endParaRPr lang="ko-KR" altLang="en-US" dirty="0"/>
          </a:p>
        </p:txBody>
      </p:sp>
    </p:spTree>
    <p:extLst>
      <p:ext uri="{BB962C8B-B14F-4D97-AF65-F5344CB8AC3E}">
        <p14:creationId xmlns:p14="http://schemas.microsoft.com/office/powerpoint/2010/main" val="137959180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Putting Things Together and Measuring the Risk Adjusted Return on Capital</a:t>
            </a:r>
            <a:endParaRPr lang="ko-KR" altLang="en-US" dirty="0"/>
          </a:p>
        </p:txBody>
      </p:sp>
      <p:pic>
        <p:nvPicPr>
          <p:cNvPr id="5" name="Content Placeholder 4"/>
          <p:cNvPicPr>
            <a:picLocks noGrp="1" noChangeAspect="1"/>
          </p:cNvPicPr>
          <p:nvPr>
            <p:ph idx="1"/>
          </p:nvPr>
        </p:nvPicPr>
        <p:blipFill>
          <a:blip r:embed="rId2"/>
          <a:stretch>
            <a:fillRect/>
          </a:stretch>
        </p:blipFill>
        <p:spPr>
          <a:xfrm>
            <a:off x="428625" y="1681381"/>
            <a:ext cx="8286750" cy="4281050"/>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236</a:t>
            </a:fld>
            <a:endParaRPr lang="ko-KR" altLang="en-US" dirty="0"/>
          </a:p>
        </p:txBody>
      </p:sp>
    </p:spTree>
    <p:extLst>
      <p:ext uri="{BB962C8B-B14F-4D97-AF65-F5344CB8AC3E}">
        <p14:creationId xmlns:p14="http://schemas.microsoft.com/office/powerpoint/2010/main" val="4604859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Day 4, Session </a:t>
            </a:r>
            <a:r>
              <a:rPr lang="en-US" dirty="0"/>
              <a:t>2</a:t>
            </a:r>
            <a:br>
              <a:rPr lang="en-US" dirty="0"/>
            </a:br>
            <a:r>
              <a:rPr lang="en-US" dirty="0"/>
              <a:t>Evaluating Costs and Discretionary Expenditures</a:t>
            </a:r>
            <a:br>
              <a:rPr lang="en-US" dirty="0"/>
            </a:br>
            <a:endParaRPr lang="en-GB"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237</a:t>
            </a:fld>
            <a:endParaRPr lang="ko-KR" altLang="en-US" dirty="0"/>
          </a:p>
        </p:txBody>
      </p:sp>
    </p:spTree>
    <p:extLst>
      <p:ext uri="{BB962C8B-B14F-4D97-AF65-F5344CB8AC3E}">
        <p14:creationId xmlns:p14="http://schemas.microsoft.com/office/powerpoint/2010/main" val="415257222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Costs and Discretionary Expenditures</a:t>
            </a:r>
          </a:p>
        </p:txBody>
      </p:sp>
      <p:sp>
        <p:nvSpPr>
          <p:cNvPr id="3" name="Content Placeholder 2"/>
          <p:cNvSpPr>
            <a:spLocks noGrp="1"/>
          </p:cNvSpPr>
          <p:nvPr>
            <p:ph idx="1"/>
          </p:nvPr>
        </p:nvSpPr>
        <p:spPr/>
        <p:txBody>
          <a:bodyPr>
            <a:normAutofit/>
          </a:bodyPr>
          <a:lstStyle/>
          <a:p>
            <a:pPr lvl="0" latinLnBrk="0" hangingPunct="0"/>
            <a:r>
              <a:rPr lang="en-GB" dirty="0"/>
              <a:t>Cost flow assumption for inventory</a:t>
            </a:r>
            <a:endParaRPr lang="en-US" dirty="0"/>
          </a:p>
          <a:p>
            <a:pPr lvl="1" eaLnBrk="0" latinLnBrk="0" hangingPunct="0"/>
            <a:r>
              <a:rPr lang="en-GB" dirty="0"/>
              <a:t>Inventory restructuring (LIFO pools)</a:t>
            </a:r>
            <a:endParaRPr lang="en-US" dirty="0"/>
          </a:p>
          <a:p>
            <a:pPr lvl="1" eaLnBrk="0" latinLnBrk="0" hangingPunct="0"/>
            <a:r>
              <a:rPr lang="en-GB" dirty="0"/>
              <a:t>Inventory write downs and </a:t>
            </a:r>
            <a:r>
              <a:rPr lang="en-GB" dirty="0" smtClean="0"/>
              <a:t>effect on gross </a:t>
            </a:r>
            <a:r>
              <a:rPr lang="en-GB" dirty="0"/>
              <a:t>margin</a:t>
            </a:r>
            <a:endParaRPr lang="en-US" dirty="0"/>
          </a:p>
          <a:p>
            <a:pPr lvl="1" eaLnBrk="0" latinLnBrk="0" hangingPunct="0"/>
            <a:r>
              <a:rPr lang="en-GB" dirty="0"/>
              <a:t>Shifting future expenses to the current period - provisioning</a:t>
            </a:r>
            <a:endParaRPr lang="en-US" dirty="0"/>
          </a:p>
          <a:p>
            <a:pPr lvl="1" eaLnBrk="0" latinLnBrk="0" hangingPunct="0"/>
            <a:r>
              <a:rPr lang="en-GB" dirty="0"/>
              <a:t>Identifying and adjusting for Inflation profits in </a:t>
            </a:r>
            <a:r>
              <a:rPr lang="en-GB" dirty="0" smtClean="0"/>
              <a:t>inventory</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238</a:t>
            </a:fld>
            <a:endParaRPr lang="ko-KR" altLang="en-US" dirty="0"/>
          </a:p>
        </p:txBody>
      </p:sp>
    </p:spTree>
    <p:extLst>
      <p:ext uri="{BB962C8B-B14F-4D97-AF65-F5344CB8AC3E}">
        <p14:creationId xmlns:p14="http://schemas.microsoft.com/office/powerpoint/2010/main" val="407050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of Inventory Accounting - 1</a:t>
            </a:r>
            <a:endParaRPr lang="en-GB" dirty="0"/>
          </a:p>
        </p:txBody>
      </p:sp>
      <p:sp>
        <p:nvSpPr>
          <p:cNvPr id="3" name="Content Placeholder 2"/>
          <p:cNvSpPr>
            <a:spLocks noGrp="1"/>
          </p:cNvSpPr>
          <p:nvPr>
            <p:ph idx="1"/>
          </p:nvPr>
        </p:nvSpPr>
        <p:spPr/>
        <p:txBody>
          <a:bodyPr>
            <a:normAutofit fontScale="62500" lnSpcReduction="20000"/>
          </a:bodyPr>
          <a:lstStyle/>
          <a:p>
            <a:pPr latinLnBrk="0" hangingPunct="0"/>
            <a:r>
              <a:rPr lang="en-US" dirty="0" smtClean="0"/>
              <a:t>Accounting </a:t>
            </a:r>
            <a:r>
              <a:rPr lang="en-US" dirty="0"/>
              <a:t>frameworks allow companies a choice of inventory accounting method, and this leads to </a:t>
            </a:r>
            <a:r>
              <a:rPr lang="en-US" dirty="0" smtClean="0"/>
              <a:t>reporting differences </a:t>
            </a:r>
            <a:r>
              <a:rPr lang="en-US" dirty="0"/>
              <a:t>within industries and among regions. The disparity is more pronounced in inventory-intensive </a:t>
            </a:r>
            <a:r>
              <a:rPr lang="en-US" dirty="0" smtClean="0"/>
              <a:t>industries, particularly </a:t>
            </a:r>
            <a:r>
              <a:rPr lang="en-US" dirty="0"/>
              <a:t>when the price of inventory (such as raw materials) fluctuates significantly. This is because the method </a:t>
            </a:r>
            <a:r>
              <a:rPr lang="en-US" dirty="0" smtClean="0"/>
              <a:t>a company </a:t>
            </a:r>
            <a:r>
              <a:rPr lang="en-US" dirty="0"/>
              <a:t>uses influences the amount of inventory it can charge as an expense, and therefore also its taxable income.</a:t>
            </a:r>
          </a:p>
          <a:p>
            <a:pPr latinLnBrk="0" hangingPunct="0"/>
            <a:r>
              <a:rPr lang="en-US" dirty="0"/>
              <a:t>The inventory accounting methods </a:t>
            </a:r>
            <a:r>
              <a:rPr lang="en-US" dirty="0" smtClean="0"/>
              <a:t>are </a:t>
            </a:r>
            <a:r>
              <a:rPr lang="en-US" dirty="0"/>
              <a:t>"first in first out" (FIFO), "last in first out" (LIFO</a:t>
            </a:r>
            <a:r>
              <a:rPr lang="en-US" dirty="0" smtClean="0"/>
              <a:t>), weighted-average </a:t>
            </a:r>
            <a:r>
              <a:rPr lang="en-US" dirty="0"/>
              <a:t>cost, and specific </a:t>
            </a:r>
            <a:r>
              <a:rPr lang="en-US" dirty="0" smtClean="0"/>
              <a:t>identification.</a:t>
            </a:r>
          </a:p>
          <a:p>
            <a:pPr latinLnBrk="0" hangingPunct="0"/>
            <a:r>
              <a:rPr lang="en-US" dirty="0" smtClean="0"/>
              <a:t>Many frameworks, including </a:t>
            </a:r>
            <a:r>
              <a:rPr lang="en-US" dirty="0"/>
              <a:t>IFRS, do not allow LIFO. </a:t>
            </a:r>
            <a:r>
              <a:rPr lang="en-US" dirty="0" smtClean="0"/>
              <a:t>The </a:t>
            </a:r>
            <a:r>
              <a:rPr lang="en-US" dirty="0"/>
              <a:t>greatest potential disparity in financial results comes from using FIFO as opposed to LIFO. When inventory </a:t>
            </a:r>
            <a:r>
              <a:rPr lang="en-US" dirty="0" smtClean="0"/>
              <a:t>prices are </a:t>
            </a:r>
            <a:r>
              <a:rPr lang="en-US" dirty="0"/>
              <a:t>rising, the LIFO method results in lower income than under FIFO because the most recent and higher cost </a:t>
            </a:r>
            <a:r>
              <a:rPr lang="en-US" dirty="0" smtClean="0"/>
              <a:t>of goods </a:t>
            </a:r>
            <a:r>
              <a:rPr lang="en-US" dirty="0"/>
              <a:t>is transferred to the income statement, while the remaining inventory is shown at the older, lower cost on </a:t>
            </a:r>
            <a:r>
              <a:rPr lang="en-US" dirty="0" smtClean="0"/>
              <a:t>the balance </a:t>
            </a:r>
            <a:r>
              <a:rPr lang="en-US" dirty="0"/>
              <a:t>sheet. </a:t>
            </a:r>
          </a:p>
          <a:p>
            <a:pPr latinLnBrk="0" hangingPunct="0"/>
            <a:r>
              <a:rPr lang="en-US" dirty="0" smtClean="0"/>
              <a:t>Different </a:t>
            </a:r>
            <a:r>
              <a:rPr lang="en-US" dirty="0"/>
              <a:t>methods can also obscure a </a:t>
            </a:r>
            <a:r>
              <a:rPr lang="en-US" dirty="0" smtClean="0"/>
              <a:t>company's true </a:t>
            </a:r>
            <a:r>
              <a:rPr lang="en-US" dirty="0"/>
              <a:t>performance record. For example, LIFO arguably allows for a more realistic depiction of current costs on </a:t>
            </a:r>
            <a:r>
              <a:rPr lang="en-US" dirty="0" smtClean="0"/>
              <a:t>the income </a:t>
            </a:r>
            <a:r>
              <a:rPr lang="en-US" dirty="0"/>
              <a:t>statement, but showing inventory at older costs distorts the balance-sheet position. The FIFO method, on </a:t>
            </a:r>
            <a:r>
              <a:rPr lang="en-US" dirty="0" smtClean="0"/>
              <a:t>the other </a:t>
            </a:r>
            <a:r>
              <a:rPr lang="en-US" dirty="0"/>
              <a:t>hand, provides a more up-to-date valuation of inventory on the balance sheet, but can significantly </a:t>
            </a:r>
            <a:r>
              <a:rPr lang="en-US" dirty="0" smtClean="0"/>
              <a:t>understate the </a:t>
            </a:r>
            <a:r>
              <a:rPr lang="en-US" dirty="0"/>
              <a:t>cost of goods sold during a period of rising prices and overstate income</a:t>
            </a:r>
            <a:r>
              <a:rPr lang="en-US" dirty="0" smtClean="0"/>
              <a: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239</a:t>
            </a:fld>
            <a:endParaRPr lang="ko-KR" altLang="en-US" dirty="0"/>
          </a:p>
        </p:txBody>
      </p:sp>
    </p:spTree>
    <p:extLst>
      <p:ext uri="{BB962C8B-B14F-4D97-AF65-F5344CB8AC3E}">
        <p14:creationId xmlns:p14="http://schemas.microsoft.com/office/powerpoint/2010/main" val="3007384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EBITDA as Starting Point – General Discussion</a:t>
            </a:r>
            <a:endParaRPr lang="en-US" dirty="0"/>
          </a:p>
        </p:txBody>
      </p:sp>
      <p:sp>
        <p:nvSpPr>
          <p:cNvPr id="3" name="Content Placeholder 2"/>
          <p:cNvSpPr>
            <a:spLocks noGrp="1"/>
          </p:cNvSpPr>
          <p:nvPr>
            <p:ph idx="1"/>
          </p:nvPr>
        </p:nvSpPr>
        <p:spPr/>
        <p:txBody>
          <a:bodyPr>
            <a:normAutofit fontScale="92500" lnSpcReduction="20000"/>
          </a:bodyPr>
          <a:lstStyle/>
          <a:p>
            <a:pPr latinLnBrk="0" hangingPunct="0"/>
            <a:r>
              <a:rPr lang="en-GB" dirty="0" smtClean="0"/>
              <a:t>First big point about EBITDA – EBITDA cannot be found on the income statement and there is no absolute rule for computing EBITDA</a:t>
            </a:r>
          </a:p>
          <a:p>
            <a:pPr lvl="1" latinLnBrk="0" hangingPunct="0"/>
            <a:r>
              <a:rPr lang="en-GB" dirty="0" smtClean="0"/>
              <a:t>Attempt to evaluate on-going operations in a consistent manner</a:t>
            </a:r>
          </a:p>
          <a:p>
            <a:pPr lvl="1" latinLnBrk="0" hangingPunct="0"/>
            <a:r>
              <a:rPr lang="en-GB" dirty="0" smtClean="0"/>
              <a:t>Definition as revenues related to basic operations coming in versus cash expenses going out. Do not include gains on sales of assets</a:t>
            </a:r>
          </a:p>
          <a:p>
            <a:pPr latinLnBrk="0" hangingPunct="0"/>
            <a:r>
              <a:rPr lang="en-GB" dirty="0" smtClean="0"/>
              <a:t>Computation </a:t>
            </a:r>
            <a:r>
              <a:rPr lang="en-GB" dirty="0"/>
              <a:t>of EBITDA and Measurement Issues</a:t>
            </a:r>
            <a:endParaRPr lang="en-US" dirty="0"/>
          </a:p>
          <a:p>
            <a:pPr latinLnBrk="0" hangingPunct="0"/>
            <a:r>
              <a:rPr lang="en-GB" dirty="0"/>
              <a:t>Understanding and </a:t>
            </a:r>
            <a:r>
              <a:rPr lang="en-GB" dirty="0" smtClean="0"/>
              <a:t>Dissecting </a:t>
            </a:r>
            <a:r>
              <a:rPr lang="en-GB" dirty="0"/>
              <a:t>Trends in EBITDA</a:t>
            </a:r>
            <a:endParaRPr lang="en-US" dirty="0"/>
          </a:p>
          <a:p>
            <a:pPr latinLnBrk="0" hangingPunct="0"/>
            <a:r>
              <a:rPr lang="en-GB" dirty="0"/>
              <a:t>Acquiring Long-term data on EBITDA (read PDF)</a:t>
            </a:r>
            <a:endParaRPr lang="en-US" dirty="0"/>
          </a:p>
          <a:p>
            <a:pPr latinLnBrk="0" hangingPunct="0"/>
            <a:r>
              <a:rPr lang="en-GB" dirty="0"/>
              <a:t>Adjusting EBITDA for Exploration Expenses, Rental Expenses and Other Factors</a:t>
            </a:r>
            <a:endParaRPr lang="en-US" dirty="0"/>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24</a:t>
            </a:fld>
            <a:endParaRPr lang="ko-KR" altLang="en-US" dirty="0"/>
          </a:p>
        </p:txBody>
      </p:sp>
    </p:spTree>
    <p:extLst>
      <p:ext uri="{BB962C8B-B14F-4D97-AF65-F5344CB8AC3E}">
        <p14:creationId xmlns:p14="http://schemas.microsoft.com/office/powerpoint/2010/main" val="1434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of Inventory - 2</a:t>
            </a:r>
            <a:endParaRPr lang="en-GB" dirty="0"/>
          </a:p>
        </p:txBody>
      </p:sp>
      <p:sp>
        <p:nvSpPr>
          <p:cNvPr id="3" name="Content Placeholder 2"/>
          <p:cNvSpPr>
            <a:spLocks noGrp="1"/>
          </p:cNvSpPr>
          <p:nvPr>
            <p:ph idx="1"/>
          </p:nvPr>
        </p:nvSpPr>
        <p:spPr/>
        <p:txBody>
          <a:bodyPr>
            <a:noAutofit/>
          </a:bodyPr>
          <a:lstStyle/>
          <a:p>
            <a:pPr latinLnBrk="0" hangingPunct="0"/>
            <a:r>
              <a:rPr lang="en-US" sz="1800" dirty="0" smtClean="0"/>
              <a:t>Reported </a:t>
            </a:r>
            <a:r>
              <a:rPr lang="en-US" sz="1800" dirty="0"/>
              <a:t>inventory figures </a:t>
            </a:r>
            <a:r>
              <a:rPr lang="en-US" sz="1800" dirty="0" smtClean="0"/>
              <a:t>can be adjusted if </a:t>
            </a:r>
            <a:r>
              <a:rPr lang="en-US" sz="1800" dirty="0"/>
              <a:t>material to our analytical process. Companies that use LIFO have </a:t>
            </a:r>
            <a:r>
              <a:rPr lang="en-US" sz="1800" dirty="0" smtClean="0"/>
              <a:t>to disclose </a:t>
            </a:r>
            <a:r>
              <a:rPr lang="en-US" sz="1800" dirty="0"/>
              <a:t>what the inventory valuation would be under FIFO, through an account called the LIFO </a:t>
            </a:r>
            <a:r>
              <a:rPr lang="en-US" sz="1800" dirty="0" smtClean="0"/>
              <a:t>reserve. The LIFO reserve represents </a:t>
            </a:r>
            <a:r>
              <a:rPr lang="en-US" sz="1800" dirty="0"/>
              <a:t>the cumulative effect on gross profit from the use of the LIFO method. </a:t>
            </a:r>
            <a:r>
              <a:rPr lang="en-US" sz="1800" dirty="0" smtClean="0"/>
              <a:t>The </a:t>
            </a:r>
            <a:r>
              <a:rPr lang="en-US" sz="1800" dirty="0"/>
              <a:t>LIFO reserve to the reported inventory. This enables us to reflect inventory balances at </a:t>
            </a:r>
            <a:r>
              <a:rPr lang="en-US" sz="1800" dirty="0" smtClean="0"/>
              <a:t>approximately the </a:t>
            </a:r>
            <a:r>
              <a:rPr lang="en-US" sz="1800" dirty="0"/>
              <a:t>current market value. </a:t>
            </a:r>
          </a:p>
          <a:p>
            <a:pPr latinLnBrk="0" hangingPunct="0"/>
            <a:r>
              <a:rPr lang="en-US" sz="1800" dirty="0" smtClean="0"/>
              <a:t>Typically</a:t>
            </a:r>
            <a:r>
              <a:rPr lang="en-US" sz="1800" dirty="0"/>
              <a:t>, there are no adjustments to the income statement for companies that use FIFO or the average cost </a:t>
            </a:r>
            <a:r>
              <a:rPr lang="en-US" sz="1800" dirty="0" smtClean="0"/>
              <a:t>method because </a:t>
            </a:r>
            <a:r>
              <a:rPr lang="en-US" sz="1800" dirty="0"/>
              <a:t>the data are generally not available.</a:t>
            </a:r>
          </a:p>
          <a:p>
            <a:pPr latinLnBrk="0" hangingPunct="0"/>
            <a:r>
              <a:rPr lang="en-US" sz="1800" dirty="0" smtClean="0"/>
              <a:t>When </a:t>
            </a:r>
            <a:r>
              <a:rPr lang="en-US" sz="1800" dirty="0"/>
              <a:t>a company using the LIFO method has inventory balances that decrease over a period of time, LIFO </a:t>
            </a:r>
            <a:r>
              <a:rPr lang="en-US" sz="1800" dirty="0" smtClean="0"/>
              <a:t>liquidation may </a:t>
            </a:r>
            <a:r>
              <a:rPr lang="en-US" sz="1800" dirty="0"/>
              <a:t>result. This means that older layers of inventory are turned into cost of goods sold as a result ("older" refers </a:t>
            </a:r>
            <a:r>
              <a:rPr lang="en-US" sz="1800" dirty="0" smtClean="0"/>
              <a:t>to inventory </a:t>
            </a:r>
            <a:r>
              <a:rPr lang="en-US" sz="1800" dirty="0"/>
              <a:t>in terms of their accounting and not necessarily in a physical sense). Assuming an inflationary environment</a:t>
            </a:r>
            <a:r>
              <a:rPr lang="en-US" sz="1800" dirty="0" smtClean="0"/>
              <a:t>, the </a:t>
            </a:r>
            <a:r>
              <a:rPr lang="en-US" sz="1800" dirty="0"/>
              <a:t>cost of goods sold is reduced and, as a result, income increases because of LIFO liquidation gains. To capture </a:t>
            </a:r>
            <a:r>
              <a:rPr lang="en-US" sz="1800" dirty="0" smtClean="0"/>
              <a:t>the true </a:t>
            </a:r>
            <a:r>
              <a:rPr lang="en-US" sz="1800" dirty="0"/>
              <a:t>sustainable profitability of a company, we generally exclude the gains generated from LIFO liquidation from </a:t>
            </a:r>
            <a:r>
              <a:rPr lang="en-US" sz="1800" dirty="0" smtClean="0"/>
              <a:t>our profitability </a:t>
            </a:r>
            <a:r>
              <a:rPr lang="en-US" sz="1800" dirty="0"/>
              <a:t>measures</a:t>
            </a:r>
            <a:r>
              <a:rPr lang="en-US" sz="1800" dirty="0" smtClean="0"/>
              <a:t>.</a:t>
            </a:r>
            <a:endParaRPr lang="en-US" sz="1800" dirty="0"/>
          </a:p>
          <a:p>
            <a:pPr latinLnBrk="0" hangingPunct="0"/>
            <a:endParaRPr lang="en-GB" sz="180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240</a:t>
            </a:fld>
            <a:endParaRPr lang="ko-KR" altLang="en-US" dirty="0"/>
          </a:p>
        </p:txBody>
      </p:sp>
    </p:spTree>
    <p:extLst>
      <p:ext uri="{BB962C8B-B14F-4D97-AF65-F5344CB8AC3E}">
        <p14:creationId xmlns:p14="http://schemas.microsoft.com/office/powerpoint/2010/main" val="199533166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Evaluating the Impact of Cost Reduction on Cash Flow Profits</a:t>
            </a:r>
            <a:endParaRPr lang="en-US" dirty="0"/>
          </a:p>
        </p:txBody>
      </p:sp>
      <p:sp>
        <p:nvSpPr>
          <p:cNvPr id="3" name="Content Placeholder 2"/>
          <p:cNvSpPr>
            <a:spLocks noGrp="1"/>
          </p:cNvSpPr>
          <p:nvPr>
            <p:ph idx="1"/>
          </p:nvPr>
        </p:nvSpPr>
        <p:spPr/>
        <p:txBody>
          <a:bodyPr>
            <a:normAutofit fontScale="92500" lnSpcReduction="10000"/>
          </a:bodyPr>
          <a:lstStyle/>
          <a:p>
            <a:pPr latinLnBrk="0" hangingPunct="0"/>
            <a:r>
              <a:rPr lang="en-US" dirty="0" smtClean="0"/>
              <a:t>To generate profits or cash flow, just about everything requires some level of investment:</a:t>
            </a:r>
          </a:p>
          <a:p>
            <a:pPr lvl="1" eaLnBrk="0" latinLnBrk="0" hangingPunct="0"/>
            <a:r>
              <a:rPr lang="en-US" dirty="0" smtClean="0"/>
              <a:t>Personal: Invest in education</a:t>
            </a:r>
          </a:p>
          <a:p>
            <a:pPr lvl="1" eaLnBrk="0" latinLnBrk="0" hangingPunct="0"/>
            <a:r>
              <a:rPr lang="en-US" dirty="0" smtClean="0"/>
              <a:t>High Tech: Invest in research and investment</a:t>
            </a:r>
          </a:p>
          <a:p>
            <a:pPr lvl="1" eaLnBrk="0" latinLnBrk="0" hangingPunct="0"/>
            <a:r>
              <a:rPr lang="en-US" dirty="0" smtClean="0"/>
              <a:t>Start-up: Invest in marketing and service or product</a:t>
            </a:r>
          </a:p>
          <a:p>
            <a:pPr lvl="1" eaLnBrk="0" latinLnBrk="0" hangingPunct="0"/>
            <a:r>
              <a:rPr lang="en-US" dirty="0" smtClean="0"/>
              <a:t>Telecom: Invest in acquisitions and licenses</a:t>
            </a:r>
          </a:p>
          <a:p>
            <a:pPr lvl="1" eaLnBrk="0" latinLnBrk="0" hangingPunct="0"/>
            <a:r>
              <a:rPr lang="en-US" dirty="0" smtClean="0"/>
              <a:t>Retailing or Trading: Invest in Inventories</a:t>
            </a:r>
          </a:p>
          <a:p>
            <a:pPr lvl="1" eaLnBrk="0" latinLnBrk="0" hangingPunct="0"/>
            <a:r>
              <a:rPr lang="en-US" dirty="0" smtClean="0"/>
              <a:t>Banking: Invest in Loans</a:t>
            </a:r>
          </a:p>
          <a:p>
            <a:pPr lvl="1" eaLnBrk="0" latinLnBrk="0" hangingPunct="0"/>
            <a:r>
              <a:rPr lang="en-US" dirty="0" smtClean="0"/>
              <a:t>Manufacturing: Invest in Capital Expenditures</a:t>
            </a:r>
          </a:p>
          <a:p>
            <a:pPr latinLnBrk="0" hangingPunct="0"/>
            <a:r>
              <a:rPr lang="en-US" dirty="0" smtClean="0"/>
              <a:t>If a company stops investing or makes bad investment decisions, or pays too much for investments, it will have problems in the future</a:t>
            </a:r>
          </a:p>
          <a:p>
            <a:pPr latinLnBrk="0" hangingPunct="0"/>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241</a:t>
            </a:fld>
            <a:endParaRPr lang="ko-KR" altLang="en-US" dirty="0"/>
          </a:p>
        </p:txBody>
      </p:sp>
    </p:spTree>
    <p:extLst>
      <p:ext uri="{BB962C8B-B14F-4D97-AF65-F5344CB8AC3E}">
        <p14:creationId xmlns:p14="http://schemas.microsoft.com/office/powerpoint/2010/main" val="64532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Understanding Effects of Capitalising Costs and Depreciation</a:t>
            </a:r>
            <a:endParaRPr lang="en-GB" dirty="0"/>
          </a:p>
        </p:txBody>
      </p:sp>
      <p:sp>
        <p:nvSpPr>
          <p:cNvPr id="3" name="Content Placeholder 2"/>
          <p:cNvSpPr>
            <a:spLocks noGrp="1"/>
          </p:cNvSpPr>
          <p:nvPr>
            <p:ph idx="1"/>
          </p:nvPr>
        </p:nvSpPr>
        <p:spPr/>
        <p:txBody>
          <a:bodyPr>
            <a:normAutofit/>
          </a:bodyPr>
          <a:lstStyle/>
          <a:p>
            <a:pPr lvl="0" latinLnBrk="0" hangingPunct="0"/>
            <a:r>
              <a:rPr lang="en-GB" dirty="0" smtClean="0"/>
              <a:t>Importance of Depreciation in Financial Analysis</a:t>
            </a:r>
          </a:p>
          <a:p>
            <a:pPr lvl="1" latinLnBrk="0" hangingPunct="0"/>
            <a:r>
              <a:rPr lang="en-GB" dirty="0" smtClean="0"/>
              <a:t>Computation of ROIC </a:t>
            </a:r>
          </a:p>
          <a:p>
            <a:pPr lvl="2" latinLnBrk="0" hangingPunct="0"/>
            <a:r>
              <a:rPr lang="en-GB" dirty="0" smtClean="0"/>
              <a:t>Lower Depreciation increases NOPAT</a:t>
            </a:r>
          </a:p>
          <a:p>
            <a:pPr lvl="2" latinLnBrk="0" hangingPunct="0"/>
            <a:r>
              <a:rPr lang="en-GB" dirty="0" smtClean="0"/>
              <a:t>Lower Depreciation increases Investment</a:t>
            </a:r>
          </a:p>
          <a:p>
            <a:pPr lvl="2" latinLnBrk="0" hangingPunct="0"/>
            <a:r>
              <a:rPr lang="en-GB" dirty="0" smtClean="0"/>
              <a:t>Sometimes Requires Impairment</a:t>
            </a:r>
          </a:p>
          <a:p>
            <a:pPr lvl="1" latinLnBrk="0" hangingPunct="0"/>
            <a:r>
              <a:rPr lang="en-GB" dirty="0" smtClean="0"/>
              <a:t>Evaluating EBIT to Interest</a:t>
            </a:r>
          </a:p>
          <a:p>
            <a:pPr lvl="2" latinLnBrk="0" hangingPunct="0"/>
            <a:r>
              <a:rPr lang="en-GB" dirty="0" smtClean="0"/>
              <a:t>Lower Depreciation Increases Interest</a:t>
            </a:r>
          </a:p>
          <a:p>
            <a:pPr lvl="2" latinLnBrk="0" hangingPunct="0"/>
            <a:r>
              <a:rPr lang="en-GB" dirty="0" smtClean="0"/>
              <a:t>Reasons for EBIT/Interest vs. EBITDA/Interest</a:t>
            </a:r>
          </a:p>
          <a:p>
            <a:pPr lvl="1" latinLnBrk="0" hangingPunct="0"/>
            <a:r>
              <a:rPr lang="en-GB" dirty="0" smtClean="0"/>
              <a:t>Moving from EBITDA to Capital Expenditure</a:t>
            </a:r>
          </a:p>
          <a:p>
            <a:pPr lvl="2" latinLnBrk="0" hangingPunct="0"/>
            <a:r>
              <a:rPr lang="en-GB" dirty="0" smtClean="0"/>
              <a:t>Debt to EBITDA</a:t>
            </a:r>
          </a:p>
          <a:p>
            <a:pPr lvl="2" latinLnBrk="0" hangingPunct="0"/>
            <a:r>
              <a:rPr lang="en-GB" dirty="0" smtClean="0"/>
              <a:t>Debt to Capital</a:t>
            </a:r>
          </a:p>
          <a:p>
            <a:pPr latinLnBrk="0" hangingPunct="0"/>
            <a:endParaRPr lang="en-US" dirty="0"/>
          </a:p>
          <a:p>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242</a:t>
            </a:fld>
            <a:endParaRPr lang="ko-KR" altLang="en-US" dirty="0"/>
          </a:p>
        </p:txBody>
      </p:sp>
    </p:spTree>
    <p:extLst>
      <p:ext uri="{BB962C8B-B14F-4D97-AF65-F5344CB8AC3E}">
        <p14:creationId xmlns:p14="http://schemas.microsoft.com/office/powerpoint/2010/main" val="389954110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Examples of Evaluating the Impact of Capital Expenditure Accounting</a:t>
            </a:r>
            <a:endParaRPr lang="en-GB" dirty="0"/>
          </a:p>
        </p:txBody>
      </p:sp>
      <p:sp>
        <p:nvSpPr>
          <p:cNvPr id="3" name="Content Placeholder 2"/>
          <p:cNvSpPr>
            <a:spLocks noGrp="1"/>
          </p:cNvSpPr>
          <p:nvPr>
            <p:ph idx="1"/>
          </p:nvPr>
        </p:nvSpPr>
        <p:spPr/>
        <p:txBody>
          <a:bodyPr/>
          <a:lstStyle/>
          <a:p>
            <a:pPr lvl="0" latinLnBrk="0" hangingPunct="0"/>
            <a:r>
              <a:rPr lang="en-GB" dirty="0"/>
              <a:t>Analysing and Evaluating the impact of </a:t>
            </a:r>
            <a:endParaRPr lang="en-US" dirty="0"/>
          </a:p>
          <a:p>
            <a:pPr lvl="1" eaLnBrk="0" latinLnBrk="0" hangingPunct="0"/>
            <a:r>
              <a:rPr lang="en-GB" dirty="0"/>
              <a:t>Capitalisation of expenses (Worldcom)</a:t>
            </a:r>
            <a:endParaRPr lang="en-US" dirty="0"/>
          </a:p>
          <a:p>
            <a:pPr lvl="1" eaLnBrk="0" latinLnBrk="0" hangingPunct="0"/>
            <a:r>
              <a:rPr lang="en-GB" dirty="0"/>
              <a:t>Changing depreciation over (in)-appropriate periods (Shale oil and gas)</a:t>
            </a:r>
            <a:endParaRPr lang="en-US" dirty="0"/>
          </a:p>
          <a:p>
            <a:pPr lvl="1" eaLnBrk="0" latinLnBrk="0" hangingPunct="0"/>
            <a:r>
              <a:rPr lang="en-GB" dirty="0"/>
              <a:t>Deferring expenses</a:t>
            </a:r>
            <a:endParaRPr lang="en-US" dirty="0"/>
          </a:p>
          <a:p>
            <a:pPr lvl="1" eaLnBrk="0" latinLnBrk="0" hangingPunct="0"/>
            <a:r>
              <a:rPr lang="en-GB" dirty="0"/>
              <a:t>Asset impairment and accelerated </a:t>
            </a:r>
            <a:r>
              <a:rPr lang="en-GB" dirty="0" smtClean="0"/>
              <a:t>depreciation</a:t>
            </a:r>
            <a:endParaRPr lang="en-US" dirty="0"/>
          </a:p>
          <a:p>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243</a:t>
            </a:fld>
            <a:endParaRPr lang="ko-KR" altLang="en-US" dirty="0"/>
          </a:p>
        </p:txBody>
      </p:sp>
    </p:spTree>
    <p:extLst>
      <p:ext uri="{BB962C8B-B14F-4D97-AF65-F5344CB8AC3E}">
        <p14:creationId xmlns:p14="http://schemas.microsoft.com/office/powerpoint/2010/main" val="148586014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Day 3, Session 3</a:t>
            </a:r>
            <a:r>
              <a:rPr lang="en-US" dirty="0"/>
              <a:t/>
            </a:r>
            <a:br>
              <a:rPr lang="en-US" dirty="0"/>
            </a:br>
            <a:r>
              <a:rPr lang="en-US" dirty="0" smtClean="0"/>
              <a:t>Boosting </a:t>
            </a:r>
            <a:r>
              <a:rPr lang="en-US" dirty="0"/>
              <a:t>Profits and </a:t>
            </a:r>
            <a:r>
              <a:rPr lang="en-US" dirty="0" smtClean="0"/>
              <a:t>Hiding </a:t>
            </a:r>
            <a:r>
              <a:rPr lang="en-US" dirty="0"/>
              <a:t>Negative Trends</a:t>
            </a:r>
            <a:br>
              <a:rPr lang="en-US" dirty="0"/>
            </a:br>
            <a:endParaRPr lang="en-GB"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244</a:t>
            </a:fld>
            <a:endParaRPr lang="ko-KR" altLang="en-US" dirty="0"/>
          </a:p>
        </p:txBody>
      </p:sp>
    </p:spTree>
    <p:extLst>
      <p:ext uri="{BB962C8B-B14F-4D97-AF65-F5344CB8AC3E}">
        <p14:creationId xmlns:p14="http://schemas.microsoft.com/office/powerpoint/2010/main" val="32662125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Boosting </a:t>
            </a:r>
            <a:r>
              <a:rPr lang="en-US" dirty="0"/>
              <a:t>Profits and </a:t>
            </a:r>
            <a:r>
              <a:rPr lang="en-US" dirty="0" smtClean="0"/>
              <a:t>Hiding </a:t>
            </a:r>
            <a:r>
              <a:rPr lang="en-US" dirty="0"/>
              <a:t>Negative Trends</a:t>
            </a:r>
          </a:p>
        </p:txBody>
      </p:sp>
      <p:sp>
        <p:nvSpPr>
          <p:cNvPr id="3" name="Content Placeholder 2"/>
          <p:cNvSpPr>
            <a:spLocks noGrp="1"/>
          </p:cNvSpPr>
          <p:nvPr>
            <p:ph idx="1"/>
          </p:nvPr>
        </p:nvSpPr>
        <p:spPr/>
        <p:txBody>
          <a:bodyPr/>
          <a:lstStyle/>
          <a:p>
            <a:r>
              <a:rPr lang="en-US" dirty="0" smtClean="0"/>
              <a:t>Motivations</a:t>
            </a:r>
          </a:p>
          <a:p>
            <a:pPr lvl="1"/>
            <a:r>
              <a:rPr lang="en-US" dirty="0" smtClean="0"/>
              <a:t>Declining returns relative to past</a:t>
            </a:r>
          </a:p>
          <a:p>
            <a:pPr lvl="1"/>
            <a:r>
              <a:rPr lang="en-US" dirty="0" smtClean="0"/>
              <a:t>Declining returns relative to peers</a:t>
            </a:r>
            <a:endParaRPr lang="en-US" dirty="0"/>
          </a:p>
          <a:p>
            <a:pPr lvl="0"/>
            <a:r>
              <a:rPr lang="en-GB" dirty="0"/>
              <a:t>Techniques to hide problems</a:t>
            </a:r>
            <a:endParaRPr lang="en-US" dirty="0"/>
          </a:p>
          <a:p>
            <a:pPr lvl="1"/>
            <a:r>
              <a:rPr lang="en-GB" dirty="0"/>
              <a:t>Use sophisticated and confusing language</a:t>
            </a:r>
            <a:endParaRPr lang="en-US" dirty="0"/>
          </a:p>
          <a:p>
            <a:pPr lvl="1"/>
            <a:r>
              <a:rPr lang="en-GB" dirty="0"/>
              <a:t>Increase gearing and hide debt </a:t>
            </a:r>
            <a:endParaRPr lang="en-US" dirty="0"/>
          </a:p>
          <a:p>
            <a:pPr lvl="1"/>
            <a:r>
              <a:rPr lang="en-GB" dirty="0"/>
              <a:t>Capitalise future profits</a:t>
            </a:r>
            <a:endParaRPr lang="en-US" dirty="0"/>
          </a:p>
          <a:p>
            <a:pPr lvl="1"/>
            <a:r>
              <a:rPr lang="en-GB" dirty="0"/>
              <a:t>Combine risky activities with safe activities</a:t>
            </a:r>
            <a:endParaRPr lang="en-US" dirty="0"/>
          </a:p>
          <a:p>
            <a:pPr lvl="1"/>
            <a:endParaRPr lang="en-US" dirty="0" smtClean="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245</a:t>
            </a:fld>
            <a:endParaRPr lang="ko-KR" altLang="en-US" dirty="0"/>
          </a:p>
        </p:txBody>
      </p:sp>
    </p:spTree>
    <p:extLst>
      <p:ext uri="{BB962C8B-B14F-4D97-AF65-F5344CB8AC3E}">
        <p14:creationId xmlns:p14="http://schemas.microsoft.com/office/powerpoint/2010/main" val="285539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Studies of Boosting Profits and Hiding Negative Returns</a:t>
            </a:r>
            <a:endParaRPr lang="en-US" dirty="0"/>
          </a:p>
        </p:txBody>
      </p:sp>
      <p:sp>
        <p:nvSpPr>
          <p:cNvPr id="3" name="Content Placeholder 2"/>
          <p:cNvSpPr>
            <a:spLocks noGrp="1"/>
          </p:cNvSpPr>
          <p:nvPr>
            <p:ph idx="1"/>
          </p:nvPr>
        </p:nvSpPr>
        <p:spPr/>
        <p:txBody>
          <a:bodyPr/>
          <a:lstStyle/>
          <a:p>
            <a:r>
              <a:rPr lang="en-US" dirty="0" smtClean="0"/>
              <a:t>Constellation Energy</a:t>
            </a:r>
          </a:p>
          <a:p>
            <a:pPr lvl="1"/>
            <a:r>
              <a:rPr lang="en-US" dirty="0" smtClean="0"/>
              <a:t>Sophisticated language</a:t>
            </a:r>
          </a:p>
          <a:p>
            <a:pPr lvl="1"/>
            <a:r>
              <a:rPr lang="en-US" dirty="0" smtClean="0"/>
              <a:t>Lenders lose confidence and cannot re-finance</a:t>
            </a:r>
          </a:p>
          <a:p>
            <a:pPr lvl="1"/>
            <a:r>
              <a:rPr lang="en-US" dirty="0" smtClean="0"/>
              <a:t>Stock price decline</a:t>
            </a:r>
          </a:p>
          <a:p>
            <a:pPr lvl="1"/>
            <a:r>
              <a:rPr lang="en-US" dirty="0" smtClean="0"/>
              <a:t>VAR does not work</a:t>
            </a:r>
          </a:p>
          <a:p>
            <a:r>
              <a:rPr lang="en-US" dirty="0" smtClean="0"/>
              <a:t>LTCM</a:t>
            </a:r>
          </a:p>
          <a:p>
            <a:pPr lvl="1"/>
            <a:r>
              <a:rPr lang="en-US" dirty="0" smtClean="0"/>
              <a:t>Famous case of hedge fund</a:t>
            </a:r>
          </a:p>
          <a:p>
            <a:pPr lvl="1"/>
            <a:r>
              <a:rPr lang="en-US" dirty="0" smtClean="0"/>
              <a:t>Returns declined after methods copied</a:t>
            </a:r>
          </a:p>
          <a:p>
            <a:pPr lvl="1"/>
            <a:r>
              <a:rPr lang="en-US" dirty="0" smtClean="0"/>
              <a:t>Increased leverage</a:t>
            </a:r>
          </a:p>
          <a:p>
            <a:pPr lvl="1"/>
            <a:r>
              <a:rPr lang="en-US" dirty="0" smtClean="0"/>
              <a:t>Took risky positions instead of arbitrage</a:t>
            </a:r>
          </a:p>
          <a:p>
            <a:pPr lvl="1"/>
            <a:endParaRPr lang="en-US" dirty="0" smtClean="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246</a:t>
            </a:fld>
            <a:endParaRPr lang="ko-KR" altLang="en-US" dirty="0"/>
          </a:p>
        </p:txBody>
      </p:sp>
    </p:spTree>
    <p:extLst>
      <p:ext uri="{BB962C8B-B14F-4D97-AF65-F5344CB8AC3E}">
        <p14:creationId xmlns:p14="http://schemas.microsoft.com/office/powerpoint/2010/main" val="43388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Case Study of Problems with Derivatives – Constellation Energy </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7" y="1600200"/>
            <a:ext cx="2836418" cy="1925286"/>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06" y="3962400"/>
            <a:ext cx="2590800" cy="1905001"/>
          </a:xfrm>
          <a:prstGeom prst="rect">
            <a:avLst/>
          </a:prstGeom>
          <a:noFill/>
          <a:ln>
            <a:noFill/>
          </a:ln>
        </p:spPr>
      </p:pic>
      <p:pic>
        <p:nvPicPr>
          <p:cNvPr id="7" name="Picture 6"/>
          <p:cNvPicPr/>
          <p:nvPr/>
        </p:nvPicPr>
        <p:blipFill>
          <a:blip r:embed="rId4"/>
          <a:stretch>
            <a:fillRect/>
          </a:stretch>
        </p:blipFill>
        <p:spPr>
          <a:xfrm>
            <a:off x="3657600" y="1600200"/>
            <a:ext cx="4724400" cy="213360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061936"/>
            <a:ext cx="4724400" cy="1957864"/>
          </a:xfrm>
          <a:prstGeom prst="rect">
            <a:avLst/>
          </a:prstGeom>
          <a:noFill/>
          <a:ln>
            <a:noFill/>
          </a:ln>
          <a:extLst/>
        </p:spPr>
      </p:pic>
      <p:sp>
        <p:nvSpPr>
          <p:cNvPr id="9" name="Slide Number Placeholder 8"/>
          <p:cNvSpPr>
            <a:spLocks noGrp="1"/>
          </p:cNvSpPr>
          <p:nvPr>
            <p:ph type="sldNum" sz="quarter" idx="12"/>
          </p:nvPr>
        </p:nvSpPr>
        <p:spPr/>
        <p:txBody>
          <a:bodyPr/>
          <a:lstStyle/>
          <a:p>
            <a:pPr algn="ctr"/>
            <a:fld id="{0C3A1854-6B63-4059-B360-A3C4972BF0FC}" type="slidenum">
              <a:rPr lang="ko-KR" altLang="en-US" smtClean="0"/>
              <a:pPr algn="ctr"/>
              <a:t>247</a:t>
            </a:fld>
            <a:endParaRPr lang="ko-KR" altLang="en-US" dirty="0"/>
          </a:p>
        </p:txBody>
      </p:sp>
    </p:spTree>
    <p:extLst>
      <p:ext uri="{BB962C8B-B14F-4D97-AF65-F5344CB8AC3E}">
        <p14:creationId xmlns:p14="http://schemas.microsoft.com/office/powerpoint/2010/main" val="349967498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GB" dirty="0" smtClean="0"/>
              <a:t>Appendix:</a:t>
            </a:r>
            <a:br>
              <a:rPr lang="en-GB" dirty="0" smtClean="0"/>
            </a:br>
            <a:r>
              <a:rPr lang="en-GB" dirty="0" smtClean="0"/>
              <a:t>Data on Defaults and Credit Ratings</a:t>
            </a:r>
            <a:endParaRPr lang="en-GB"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248</a:t>
            </a:fld>
            <a:endParaRPr lang="ko-KR" altLang="en-US" dirty="0"/>
          </a:p>
        </p:txBody>
      </p:sp>
    </p:spTree>
    <p:extLst>
      <p:ext uri="{BB962C8B-B14F-4D97-AF65-F5344CB8AC3E}">
        <p14:creationId xmlns:p14="http://schemas.microsoft.com/office/powerpoint/2010/main" val="268793853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Industry Date: Industry Default History</a:t>
            </a:r>
            <a:endParaRPr lang="ko-KR" altLang="en-US" dirty="0"/>
          </a:p>
        </p:txBody>
      </p:sp>
      <p:pic>
        <p:nvPicPr>
          <p:cNvPr id="5" name="Content Placeholder 4"/>
          <p:cNvPicPr>
            <a:picLocks noGrp="1" noChangeAspect="1"/>
          </p:cNvPicPr>
          <p:nvPr>
            <p:ph idx="1"/>
          </p:nvPr>
        </p:nvPicPr>
        <p:blipFill>
          <a:blip r:embed="rId2"/>
          <a:stretch>
            <a:fillRect/>
          </a:stretch>
        </p:blipFill>
        <p:spPr>
          <a:xfrm>
            <a:off x="1371600" y="1170442"/>
            <a:ext cx="6143625" cy="5089864"/>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249</a:t>
            </a:fld>
            <a:endParaRPr lang="ko-KR" altLang="en-US" dirty="0"/>
          </a:p>
        </p:txBody>
      </p:sp>
    </p:spTree>
    <p:extLst>
      <p:ext uri="{BB962C8B-B14F-4D97-AF65-F5344CB8AC3E}">
        <p14:creationId xmlns:p14="http://schemas.microsoft.com/office/powerpoint/2010/main" val="106165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Review of Chesapeake Case – Why Make Adjustments to Accounting Data in Finance</a:t>
            </a:r>
            <a:endParaRPr lang="en-US" dirty="0"/>
          </a:p>
        </p:txBody>
      </p:sp>
      <p:sp>
        <p:nvSpPr>
          <p:cNvPr id="3" name="Content Placeholder 2"/>
          <p:cNvSpPr>
            <a:spLocks noGrp="1"/>
          </p:cNvSpPr>
          <p:nvPr>
            <p:ph idx="1"/>
          </p:nvPr>
        </p:nvSpPr>
        <p:spPr/>
        <p:txBody>
          <a:bodyPr>
            <a:normAutofit fontScale="92500" lnSpcReduction="20000"/>
          </a:bodyPr>
          <a:lstStyle/>
          <a:p>
            <a:pPr latinLnBrk="0" hangingPunct="0"/>
            <a:r>
              <a:rPr lang="en-US" dirty="0" smtClean="0"/>
              <a:t>Why do we make adjustments to accounting data and use EBITDA</a:t>
            </a:r>
          </a:p>
          <a:p>
            <a:pPr lvl="1" eaLnBrk="0" latinLnBrk="0" hangingPunct="0"/>
            <a:r>
              <a:rPr lang="en-US" dirty="0" smtClean="0"/>
              <a:t>Separate financing analysis from operating analysis</a:t>
            </a:r>
          </a:p>
          <a:p>
            <a:pPr lvl="2" eaLnBrk="0" latinLnBrk="0" hangingPunct="0"/>
            <a:r>
              <a:rPr lang="en-US" dirty="0"/>
              <a:t>EBITDA should focus on core operations (Apple example</a:t>
            </a:r>
            <a:r>
              <a:rPr lang="en-US" dirty="0" smtClean="0"/>
              <a:t>)</a:t>
            </a:r>
          </a:p>
          <a:p>
            <a:pPr lvl="2" eaLnBrk="0" latinLnBrk="0" hangingPunct="0"/>
            <a:r>
              <a:rPr lang="en-US" dirty="0" smtClean="0"/>
              <a:t>EBITDA takes interest away</a:t>
            </a:r>
          </a:p>
          <a:p>
            <a:pPr lvl="2" eaLnBrk="0" latinLnBrk="0" hangingPunct="0"/>
            <a:r>
              <a:rPr lang="en-US" dirty="0" smtClean="0"/>
              <a:t>EBITDA can be compared to capital expenditures (takes depreciation away)</a:t>
            </a:r>
          </a:p>
          <a:p>
            <a:pPr lvl="2" eaLnBrk="0" latinLnBrk="0" hangingPunct="0"/>
            <a:r>
              <a:rPr lang="en-US" dirty="0" smtClean="0"/>
              <a:t>FFO and EBITDA used to evaluate debt repayments</a:t>
            </a:r>
          </a:p>
          <a:p>
            <a:pPr lvl="1" eaLnBrk="0" latinLnBrk="0" hangingPunct="0"/>
            <a:r>
              <a:rPr lang="en-US" dirty="0" smtClean="0"/>
              <a:t>Starting point of DCF valuation is EBITDA:</a:t>
            </a:r>
          </a:p>
          <a:p>
            <a:pPr lvl="2" eaLnBrk="0" latinLnBrk="0" hangingPunct="0"/>
            <a:r>
              <a:rPr lang="en-US" dirty="0" smtClean="0"/>
              <a:t>A simple definition of free cash flow for a company with no taxes and cash accounting:</a:t>
            </a:r>
          </a:p>
          <a:p>
            <a:pPr lvl="3" eaLnBrk="0" latinLnBrk="0" hangingPunct="0"/>
            <a:r>
              <a:rPr lang="en-US" dirty="0" smtClean="0"/>
              <a:t>Free Cash Flow = EBITDA – Capital Expenditures</a:t>
            </a:r>
          </a:p>
          <a:p>
            <a:pPr lvl="2" eaLnBrk="0" latinLnBrk="0" hangingPunct="0"/>
            <a:r>
              <a:rPr lang="en-US" dirty="0" smtClean="0"/>
              <a:t>Full Definition:</a:t>
            </a:r>
          </a:p>
          <a:p>
            <a:pPr lvl="3" eaLnBrk="0" latinLnBrk="0" hangingPunct="0"/>
            <a:r>
              <a:rPr lang="en-US" dirty="0" smtClean="0"/>
              <a:t>Free Cash Flow = EBITDA – WC Changes – Capital Expenditures – Operating Taxes + Deferred Taxes + Other Items</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25</a:t>
            </a:fld>
            <a:endParaRPr lang="ko-KR" altLang="en-US" dirty="0"/>
          </a:p>
        </p:txBody>
      </p:sp>
    </p:spTree>
    <p:extLst>
      <p:ext uri="{BB962C8B-B14F-4D97-AF65-F5344CB8AC3E}">
        <p14:creationId xmlns:p14="http://schemas.microsoft.com/office/powerpoint/2010/main" val="69379789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Moody’s Default Rates by Industry</a:t>
            </a:r>
            <a:endParaRPr lang="ko-KR" altLang="en-US" dirty="0"/>
          </a:p>
        </p:txBody>
      </p:sp>
      <p:pic>
        <p:nvPicPr>
          <p:cNvPr id="5" name="Content Placeholder 4"/>
          <p:cNvPicPr>
            <a:picLocks noGrp="1" noChangeAspect="1"/>
          </p:cNvPicPr>
          <p:nvPr>
            <p:ph idx="1"/>
          </p:nvPr>
        </p:nvPicPr>
        <p:blipFill>
          <a:blip r:embed="rId2"/>
          <a:stretch>
            <a:fillRect/>
          </a:stretch>
        </p:blipFill>
        <p:spPr>
          <a:xfrm>
            <a:off x="595312" y="1988344"/>
            <a:ext cx="7953375" cy="3667125"/>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250</a:t>
            </a:fld>
            <a:endParaRPr lang="ko-KR" altLang="en-US" dirty="0"/>
          </a:p>
        </p:txBody>
      </p:sp>
    </p:spTree>
    <p:extLst>
      <p:ext uri="{BB962C8B-B14F-4D97-AF65-F5344CB8AC3E}">
        <p14:creationId xmlns:p14="http://schemas.microsoft.com/office/powerpoint/2010/main" val="396538486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and Poor’s Check List for Business Risk</a:t>
            </a:r>
            <a:endParaRPr lang="en-US" dirty="0"/>
          </a:p>
        </p:txBody>
      </p:sp>
      <p:pic>
        <p:nvPicPr>
          <p:cNvPr id="4" name="Picture 7"/>
          <p:cNvPicPr>
            <a:picLocks noGrp="1" noChangeAspect="1" noChangeArrowheads="1"/>
          </p:cNvPicPr>
          <p:nvPr>
            <p:ph idx="1"/>
          </p:nvPr>
        </p:nvPicPr>
        <p:blipFill>
          <a:blip r:embed="rId2" cstate="print"/>
          <a:stretch>
            <a:fillRect/>
          </a:stretch>
        </p:blipFill>
        <p:spPr bwMode="auto">
          <a:xfrm>
            <a:off x="762000" y="1828800"/>
            <a:ext cx="7924800" cy="2349546"/>
          </a:xfrm>
          <a:prstGeom prst="rect">
            <a:avLst/>
          </a:prstGeom>
          <a:noFill/>
          <a:ln w="12700">
            <a:noFill/>
            <a:miter lim="800000"/>
            <a:headEnd type="none" w="sm" len="sm"/>
            <a:tailEnd type="none" w="sm" len="sm"/>
          </a:ln>
        </p:spPr>
      </p:pic>
      <p:sp>
        <p:nvSpPr>
          <p:cNvPr id="5" name="TextBox 4"/>
          <p:cNvSpPr txBox="1"/>
          <p:nvPr/>
        </p:nvSpPr>
        <p:spPr>
          <a:xfrm>
            <a:off x="762000" y="4648200"/>
            <a:ext cx="4876800" cy="400110"/>
          </a:xfrm>
          <a:prstGeom prst="rect">
            <a:avLst/>
          </a:prstGeom>
          <a:noFill/>
        </p:spPr>
        <p:txBody>
          <a:bodyPr wrap="square" rtlCol="0">
            <a:spAutoFit/>
          </a:bodyPr>
          <a:lstStyle/>
          <a:p>
            <a:r>
              <a:rPr lang="en-US" sz="2000" dirty="0" smtClean="0"/>
              <a:t>Does this help very much</a:t>
            </a:r>
            <a:endParaRPr lang="en-US" sz="2000" dirty="0"/>
          </a:p>
        </p:txBody>
      </p:sp>
      <p:sp>
        <p:nvSpPr>
          <p:cNvPr id="6" name="TextBox 5"/>
          <p:cNvSpPr txBox="1"/>
          <p:nvPr/>
        </p:nvSpPr>
        <p:spPr>
          <a:xfrm>
            <a:off x="5867400" y="4648200"/>
            <a:ext cx="2667000" cy="830997"/>
          </a:xfrm>
          <a:prstGeom prst="rect">
            <a:avLst/>
          </a:prstGeom>
          <a:solidFill>
            <a:srgbClr val="FFFF00"/>
          </a:solidFill>
        </p:spPr>
        <p:txBody>
          <a:bodyPr wrap="square" rtlCol="0">
            <a:spAutoFit/>
          </a:bodyPr>
          <a:lstStyle/>
          <a:p>
            <a:pPr algn="l"/>
            <a:r>
              <a:rPr lang="en-US" dirty="0" smtClean="0"/>
              <a:t>Exercise:</a:t>
            </a:r>
          </a:p>
          <a:p>
            <a:pPr algn="l"/>
            <a:endParaRPr lang="en-US" dirty="0"/>
          </a:p>
          <a:p>
            <a:pPr algn="l"/>
            <a:r>
              <a:rPr lang="en-US" dirty="0" smtClean="0"/>
              <a:t>Use Lookup function to rank industries</a:t>
            </a:r>
            <a:endParaRPr lang="en-US" dirty="0"/>
          </a:p>
        </p:txBody>
      </p:sp>
      <p:sp>
        <p:nvSpPr>
          <p:cNvPr id="7" name="Slide Number Placeholder 6"/>
          <p:cNvSpPr>
            <a:spLocks noGrp="1"/>
          </p:cNvSpPr>
          <p:nvPr>
            <p:ph type="sldNum" sz="quarter" idx="12"/>
          </p:nvPr>
        </p:nvSpPr>
        <p:spPr/>
        <p:txBody>
          <a:bodyPr/>
          <a:lstStyle/>
          <a:p>
            <a:pPr algn="ctr"/>
            <a:fld id="{0C3A1854-6B63-4059-B360-A3C4972BF0FC}" type="slidenum">
              <a:rPr lang="ko-KR" altLang="en-US" smtClean="0"/>
              <a:pPr algn="ctr"/>
              <a:t>251</a:t>
            </a:fld>
            <a:endParaRPr lang="ko-KR" altLang="en-US" dirty="0"/>
          </a:p>
        </p:txBody>
      </p:sp>
    </p:spTree>
    <p:extLst>
      <p:ext uri="{BB962C8B-B14F-4D97-AF65-F5344CB8AC3E}">
        <p14:creationId xmlns:p14="http://schemas.microsoft.com/office/powerpoint/2010/main" val="168408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title"/>
          </p:nvPr>
        </p:nvSpPr>
        <p:spPr/>
        <p:txBody>
          <a:bodyPr/>
          <a:lstStyle/>
          <a:p>
            <a:r>
              <a:rPr lang="en-US" dirty="0"/>
              <a:t>Risks and Causes of Project Failure</a:t>
            </a:r>
          </a:p>
        </p:txBody>
      </p:sp>
      <p:sp>
        <p:nvSpPr>
          <p:cNvPr id="1615875" name="Rectangle 3"/>
          <p:cNvSpPr>
            <a:spLocks noGrp="1" noChangeArrowheads="1"/>
          </p:cNvSpPr>
          <p:nvPr>
            <p:ph idx="1"/>
          </p:nvPr>
        </p:nvSpPr>
        <p:spPr/>
        <p:txBody>
          <a:bodyPr/>
          <a:lstStyle/>
          <a:p>
            <a:pPr>
              <a:lnSpc>
                <a:spcPct val="90000"/>
              </a:lnSpc>
            </a:pPr>
            <a:r>
              <a:rPr lang="en-US" sz="1400" dirty="0"/>
              <a:t>Delay in completion (increase in IDC)</a:t>
            </a:r>
          </a:p>
          <a:p>
            <a:pPr>
              <a:lnSpc>
                <a:spcPct val="90000"/>
              </a:lnSpc>
            </a:pPr>
            <a:r>
              <a:rPr lang="en-US" sz="1400" dirty="0"/>
              <a:t>Capital cost over-run</a:t>
            </a:r>
            <a:endParaRPr lang="en-US" sz="900" dirty="0"/>
          </a:p>
          <a:p>
            <a:pPr>
              <a:lnSpc>
                <a:spcPct val="90000"/>
              </a:lnSpc>
            </a:pPr>
            <a:r>
              <a:rPr lang="en-US" sz="1400" dirty="0"/>
              <a:t>Technical Failure</a:t>
            </a:r>
          </a:p>
          <a:p>
            <a:pPr>
              <a:lnSpc>
                <a:spcPct val="90000"/>
              </a:lnSpc>
            </a:pPr>
            <a:r>
              <a:rPr lang="en-US" sz="1400" dirty="0"/>
              <a:t>Revenue Contract Default</a:t>
            </a:r>
            <a:endParaRPr lang="en-US" sz="900" dirty="0"/>
          </a:p>
          <a:p>
            <a:pPr>
              <a:lnSpc>
                <a:spcPct val="90000"/>
              </a:lnSpc>
            </a:pPr>
            <a:r>
              <a:rPr lang="en-US" sz="1400" dirty="0"/>
              <a:t>Increased Price of Raw Materials</a:t>
            </a:r>
            <a:endParaRPr lang="en-US" sz="900" dirty="0"/>
          </a:p>
          <a:p>
            <a:pPr>
              <a:lnSpc>
                <a:spcPct val="90000"/>
              </a:lnSpc>
            </a:pPr>
            <a:r>
              <a:rPr lang="en-US" sz="1400" dirty="0"/>
              <a:t>Loss of Competitive Position</a:t>
            </a:r>
          </a:p>
          <a:p>
            <a:pPr>
              <a:lnSpc>
                <a:spcPct val="90000"/>
              </a:lnSpc>
            </a:pPr>
            <a:r>
              <a:rPr lang="en-US" sz="1400" dirty="0"/>
              <a:t>Commodity Price Risk</a:t>
            </a:r>
          </a:p>
          <a:p>
            <a:pPr>
              <a:lnSpc>
                <a:spcPct val="90000"/>
              </a:lnSpc>
            </a:pPr>
            <a:r>
              <a:rPr lang="en-US" sz="1400" dirty="0"/>
              <a:t>Volume Risk</a:t>
            </a:r>
          </a:p>
          <a:p>
            <a:pPr>
              <a:lnSpc>
                <a:spcPct val="90000"/>
              </a:lnSpc>
            </a:pPr>
            <a:r>
              <a:rPr lang="en-US" sz="1400" dirty="0"/>
              <a:t>Overoptimistic Reserve Projections</a:t>
            </a:r>
          </a:p>
          <a:p>
            <a:pPr>
              <a:lnSpc>
                <a:spcPct val="90000"/>
              </a:lnSpc>
            </a:pPr>
            <a:r>
              <a:rPr lang="en-US" sz="1400" dirty="0"/>
              <a:t>Exchange rate </a:t>
            </a:r>
          </a:p>
          <a:p>
            <a:pPr>
              <a:lnSpc>
                <a:spcPct val="90000"/>
              </a:lnSpc>
            </a:pPr>
            <a:r>
              <a:rPr lang="en-US" sz="1400" dirty="0"/>
              <a:t>Technical Obsolescence of Plant</a:t>
            </a:r>
            <a:endParaRPr lang="en-US" sz="900" dirty="0"/>
          </a:p>
          <a:p>
            <a:pPr>
              <a:lnSpc>
                <a:spcPct val="90000"/>
              </a:lnSpc>
            </a:pPr>
            <a:r>
              <a:rPr lang="en-US" sz="1400" dirty="0"/>
              <a:t>Financial Failure of Contractor</a:t>
            </a:r>
          </a:p>
          <a:p>
            <a:pPr>
              <a:lnSpc>
                <a:spcPct val="90000"/>
              </a:lnSpc>
            </a:pPr>
            <a:r>
              <a:rPr lang="en-US" sz="1400" dirty="0"/>
              <a:t>Uninsured Casualty Losses</a:t>
            </a:r>
          </a:p>
        </p:txBody>
      </p:sp>
      <p:sp>
        <p:nvSpPr>
          <p:cNvPr id="1615876" name="Rectangle 4"/>
          <p:cNvSpPr>
            <a:spLocks noGrp="1" noChangeArrowheads="1"/>
          </p:cNvSpPr>
          <p:nvPr>
            <p:ph sz="half" idx="4294967295"/>
          </p:nvPr>
        </p:nvSpPr>
        <p:spPr>
          <a:xfrm>
            <a:off x="4419600" y="1357298"/>
            <a:ext cx="3867150" cy="4351338"/>
          </a:xfrm>
        </p:spPr>
        <p:txBody>
          <a:bodyPr/>
          <a:lstStyle/>
          <a:p>
            <a:pPr>
              <a:lnSpc>
                <a:spcPct val="90000"/>
              </a:lnSpc>
            </a:pPr>
            <a:r>
              <a:rPr lang="en-US" sz="1400" dirty="0"/>
              <a:t>US Nuclear Plants</a:t>
            </a:r>
          </a:p>
          <a:p>
            <a:pPr>
              <a:lnSpc>
                <a:spcPct val="90000"/>
              </a:lnSpc>
            </a:pPr>
            <a:r>
              <a:rPr lang="en-US" sz="1400" dirty="0" smtClean="0"/>
              <a:t>Eurotunnel / Samsung Heavy Industries</a:t>
            </a:r>
            <a:endParaRPr lang="en-US" sz="1400" dirty="0"/>
          </a:p>
          <a:p>
            <a:pPr>
              <a:lnSpc>
                <a:spcPct val="90000"/>
              </a:lnSpc>
            </a:pPr>
            <a:r>
              <a:rPr lang="en-US" sz="1400" dirty="0"/>
              <a:t>Alstrom Combined Cycle</a:t>
            </a:r>
          </a:p>
          <a:p>
            <a:pPr>
              <a:lnSpc>
                <a:spcPct val="90000"/>
              </a:lnSpc>
            </a:pPr>
            <a:r>
              <a:rPr lang="en-US" sz="1400" dirty="0"/>
              <a:t>Dabhol; AES Drax</a:t>
            </a:r>
          </a:p>
          <a:p>
            <a:pPr>
              <a:lnSpc>
                <a:spcPct val="90000"/>
              </a:lnSpc>
            </a:pPr>
            <a:r>
              <a:rPr lang="en-US" sz="1400" dirty="0" smtClean="0"/>
              <a:t>Austrian/California </a:t>
            </a:r>
            <a:r>
              <a:rPr lang="en-US" sz="1400" dirty="0"/>
              <a:t>Wood Plants</a:t>
            </a:r>
          </a:p>
          <a:p>
            <a:pPr>
              <a:lnSpc>
                <a:spcPct val="90000"/>
              </a:lnSpc>
            </a:pPr>
            <a:r>
              <a:rPr lang="en-US" sz="1400" dirty="0"/>
              <a:t>Natural gas plants </a:t>
            </a:r>
          </a:p>
          <a:p>
            <a:pPr>
              <a:lnSpc>
                <a:spcPct val="90000"/>
              </a:lnSpc>
            </a:pPr>
            <a:r>
              <a:rPr lang="en-US" sz="1400" dirty="0"/>
              <a:t>Argentina Merchants</a:t>
            </a:r>
          </a:p>
          <a:p>
            <a:pPr>
              <a:lnSpc>
                <a:spcPct val="90000"/>
              </a:lnSpc>
            </a:pPr>
            <a:r>
              <a:rPr lang="en-US" sz="1400" dirty="0" smtClean="0"/>
              <a:t>Pocantas Toll way; </a:t>
            </a:r>
            <a:r>
              <a:rPr lang="en-US" sz="1400" dirty="0"/>
              <a:t>Subways</a:t>
            </a:r>
          </a:p>
          <a:p>
            <a:pPr>
              <a:lnSpc>
                <a:spcPct val="90000"/>
              </a:lnSpc>
            </a:pPr>
            <a:r>
              <a:rPr lang="en-US" sz="1400" dirty="0"/>
              <a:t>Philippines Project</a:t>
            </a:r>
          </a:p>
          <a:p>
            <a:pPr>
              <a:lnSpc>
                <a:spcPct val="90000"/>
              </a:lnSpc>
            </a:pPr>
            <a:r>
              <a:rPr lang="en-US" sz="1400" dirty="0"/>
              <a:t>PT Pation in Indonesia</a:t>
            </a:r>
          </a:p>
          <a:p>
            <a:pPr>
              <a:lnSpc>
                <a:spcPct val="90000"/>
              </a:lnSpc>
            </a:pPr>
            <a:r>
              <a:rPr lang="en-US" sz="1400" dirty="0" smtClean="0"/>
              <a:t>Iridium</a:t>
            </a:r>
            <a:endParaRPr lang="en-US" sz="1400" dirty="0"/>
          </a:p>
          <a:p>
            <a:pPr>
              <a:lnSpc>
                <a:spcPct val="90000"/>
              </a:lnSpc>
            </a:pPr>
            <a:r>
              <a:rPr lang="en-US" sz="1400" dirty="0"/>
              <a:t>Hima Power Plant in India</a:t>
            </a:r>
          </a:p>
        </p:txBody>
      </p:sp>
    </p:spTree>
    <p:extLst>
      <p:ext uri="{BB962C8B-B14F-4D97-AF65-F5344CB8AC3E}">
        <p14:creationId xmlns:p14="http://schemas.microsoft.com/office/powerpoint/2010/main" val="255341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Largest Defaults by Year</a:t>
            </a:r>
            <a:endParaRPr lang="ko-KR" altLang="en-US" dirty="0"/>
          </a:p>
        </p:txBody>
      </p:sp>
      <p:pic>
        <p:nvPicPr>
          <p:cNvPr id="5" name="Content Placeholder 4"/>
          <p:cNvPicPr>
            <a:picLocks noGrp="1" noChangeAspect="1"/>
          </p:cNvPicPr>
          <p:nvPr>
            <p:ph idx="1"/>
          </p:nvPr>
        </p:nvPicPr>
        <p:blipFill>
          <a:blip r:embed="rId2"/>
          <a:stretch>
            <a:fillRect/>
          </a:stretch>
        </p:blipFill>
        <p:spPr>
          <a:xfrm>
            <a:off x="304800" y="1285877"/>
            <a:ext cx="4616080" cy="4929187"/>
          </a:xfrm>
          <a:prstGeom prst="rect">
            <a:avLst/>
          </a:prstGeom>
        </p:spPr>
      </p:pic>
      <p:pic>
        <p:nvPicPr>
          <p:cNvPr id="6" name="Picture 5"/>
          <p:cNvPicPr>
            <a:picLocks noChangeAspect="1"/>
          </p:cNvPicPr>
          <p:nvPr/>
        </p:nvPicPr>
        <p:blipFill>
          <a:blip r:embed="rId3"/>
          <a:stretch>
            <a:fillRect/>
          </a:stretch>
        </p:blipFill>
        <p:spPr>
          <a:xfrm>
            <a:off x="4888223" y="1285877"/>
            <a:ext cx="3999516" cy="3348037"/>
          </a:xfrm>
          <a:prstGeom prst="rect">
            <a:avLst/>
          </a:prstGeom>
        </p:spPr>
      </p:pic>
    </p:spTree>
    <p:extLst>
      <p:ext uri="{BB962C8B-B14F-4D97-AF65-F5344CB8AC3E}">
        <p14:creationId xmlns:p14="http://schemas.microsoft.com/office/powerpoint/2010/main" val="311663233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Selected Defaults including Lehman Brothers in 2008</a:t>
            </a:r>
            <a:endParaRPr lang="ko-KR" altLang="en-US" dirty="0"/>
          </a:p>
        </p:txBody>
      </p:sp>
      <p:pic>
        <p:nvPicPr>
          <p:cNvPr id="5" name="Content Placeholder 4"/>
          <p:cNvPicPr>
            <a:picLocks noGrp="1" noChangeAspect="1"/>
          </p:cNvPicPr>
          <p:nvPr>
            <p:ph idx="1"/>
          </p:nvPr>
        </p:nvPicPr>
        <p:blipFill>
          <a:blip r:embed="rId2"/>
          <a:stretch>
            <a:fillRect/>
          </a:stretch>
        </p:blipFill>
        <p:spPr>
          <a:xfrm>
            <a:off x="1601037" y="1357313"/>
            <a:ext cx="5941925" cy="4929187"/>
          </a:xfrm>
          <a:prstGeom prst="rect">
            <a:avLst/>
          </a:prstGeom>
        </p:spPr>
      </p:pic>
    </p:spTree>
    <p:extLst>
      <p:ext uri="{BB962C8B-B14F-4D97-AF65-F5344CB8AC3E}">
        <p14:creationId xmlns:p14="http://schemas.microsoft.com/office/powerpoint/2010/main" val="294405686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0" latinLnBrk="0" hangingPunct="0"/>
            <a:r>
              <a:rPr lang="en-US" dirty="0" smtClean="0"/>
              <a:t>Banks or Rating Agencies Value Debt with Risk Classification Systems</a:t>
            </a:r>
          </a:p>
        </p:txBody>
      </p:sp>
      <p:graphicFrame>
        <p:nvGraphicFramePr>
          <p:cNvPr id="1026" name="Object 3"/>
          <p:cNvGraphicFramePr>
            <a:graphicFrameLocks noChangeAspect="1"/>
          </p:cNvGraphicFramePr>
          <p:nvPr/>
        </p:nvGraphicFramePr>
        <p:xfrm>
          <a:off x="1752600" y="1981200"/>
          <a:ext cx="5105400" cy="4208463"/>
        </p:xfrm>
        <a:graphic>
          <a:graphicData uri="http://schemas.openxmlformats.org/presentationml/2006/ole">
            <mc:AlternateContent xmlns:mc="http://schemas.openxmlformats.org/markup-compatibility/2006">
              <mc:Choice xmlns:v="urn:schemas-microsoft-com:vml" Requires="v">
                <p:oleObj spid="_x0000_s2116" name="Worksheet" r:id="rId5" imgW="5685840" imgH="4843440" progId="Excel.Sheet.8">
                  <p:embed/>
                </p:oleObj>
              </mc:Choice>
              <mc:Fallback>
                <p:oleObj name="Worksheet" r:id="rId5" imgW="5685840" imgH="48434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981200"/>
                        <a:ext cx="510540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381000" y="1447800"/>
            <a:ext cx="8229600" cy="396875"/>
          </a:xfrm>
          <a:prstGeom prst="rect">
            <a:avLst/>
          </a:prstGeom>
          <a:noFill/>
          <a:ln w="9525">
            <a:noFill/>
            <a:miter lim="800000"/>
            <a:headEnd/>
            <a:tailEnd/>
          </a:ln>
        </p:spPr>
        <p:txBody>
          <a:bodyPr>
            <a:spAutoFit/>
          </a:bodyPr>
          <a:lstStyle/>
          <a:p>
            <a:pPr>
              <a:spcBef>
                <a:spcPct val="50000"/>
              </a:spcBef>
            </a:pPr>
            <a:r>
              <a:rPr lang="en-US" sz="2000" b="1" dirty="0"/>
              <a:t>Map of Internal Ratings to Public Rating Agencies</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255</a:t>
            </a:fld>
            <a:endParaRPr lang="ko-KR" altLang="en-US" dirty="0"/>
          </a:p>
        </p:txBody>
      </p:sp>
    </p:spTree>
    <p:extLst>
      <p:ext uri="{BB962C8B-B14F-4D97-AF65-F5344CB8AC3E}">
        <p14:creationId xmlns:p14="http://schemas.microsoft.com/office/powerpoint/2010/main" val="282224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EBITDA – Stock Compensation and Cash Restructuring Expenses</a:t>
            </a:r>
            <a:endParaRPr lang="en-US" dirty="0"/>
          </a:p>
        </p:txBody>
      </p:sp>
      <p:sp>
        <p:nvSpPr>
          <p:cNvPr id="3" name="Content Placeholder 2"/>
          <p:cNvSpPr>
            <a:spLocks noGrp="1"/>
          </p:cNvSpPr>
          <p:nvPr>
            <p:ph idx="1"/>
          </p:nvPr>
        </p:nvSpPr>
        <p:spPr/>
        <p:txBody>
          <a:bodyPr>
            <a:normAutofit fontScale="62500" lnSpcReduction="20000"/>
          </a:bodyPr>
          <a:lstStyle/>
          <a:p>
            <a:pPr latinLnBrk="0" hangingPunct="0"/>
            <a:r>
              <a:rPr lang="en-US" dirty="0" smtClean="0"/>
              <a:t>You can use the cash flow statement and the income statement to compute the EBITDA of a company. In this example, the company has stock price compensation and restructuring expenses.</a:t>
            </a:r>
          </a:p>
          <a:p>
            <a:pPr latinLnBrk="0" hangingPunct="0"/>
            <a:r>
              <a:rPr lang="en-US" dirty="0" smtClean="0"/>
              <a:t>Some of the restructuring expenses are non-cash expenses. The cash portion can be found by subtracting the amount of non-cash expenses on the cash flow statement from the total expenses on the income statement</a:t>
            </a:r>
          </a:p>
          <a:p>
            <a:pPr latinLnBrk="0" hangingPunct="0"/>
            <a:r>
              <a:rPr lang="en-US" dirty="0" smtClean="0"/>
              <a:t>The stock compensation should not affect EBITDA a company must either pay cash expenses or stock expenses for making sales and operating a company.</a:t>
            </a:r>
          </a:p>
          <a:p>
            <a:pPr latinLnBrk="0" hangingPunct="0"/>
            <a:endParaRPr lang="en-US" dirty="0"/>
          </a:p>
          <a:p>
            <a:pPr latinLnBrk="0" hangingPunct="0"/>
            <a:endParaRPr lang="en-US" dirty="0" smtClean="0"/>
          </a:p>
          <a:p>
            <a:pPr latinLnBrk="0" hangingPunct="0"/>
            <a:endParaRPr lang="en-US" dirty="0"/>
          </a:p>
          <a:p>
            <a:pPr latinLnBrk="0" hangingPunct="0"/>
            <a:endParaRPr lang="en-US" dirty="0" smtClean="0"/>
          </a:p>
          <a:p>
            <a:pPr latinLnBrk="0" hangingPunct="0"/>
            <a:endParaRPr lang="en-US" dirty="0"/>
          </a:p>
          <a:p>
            <a:pPr latinLnBrk="0" hangingPunct="0"/>
            <a:r>
              <a:rPr lang="en-US" dirty="0" smtClean="0"/>
              <a:t>.</a:t>
            </a:r>
          </a:p>
          <a:p>
            <a:pPr latinLnBrk="0" hangingPunct="0"/>
            <a:endParaRPr lang="en-US" dirty="0"/>
          </a:p>
          <a:p>
            <a:pPr latinLnBrk="0" hangingPunct="0"/>
            <a:endParaRPr lang="en-US" dirty="0" smtClean="0"/>
          </a:p>
          <a:p>
            <a:pPr latinLnBrk="0" hangingPunct="0"/>
            <a:endParaRPr lang="en-US" dirty="0"/>
          </a:p>
          <a:p>
            <a:pPr latinLnBrk="0" hangingPunct="0"/>
            <a:r>
              <a:rPr lang="en-US" dirty="0" smtClean="0"/>
              <a: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26</a:t>
            </a:fld>
            <a:endParaRPr lang="ko-KR" altLang="en-US" dirty="0"/>
          </a:p>
        </p:txBody>
      </p:sp>
      <p:pic>
        <p:nvPicPr>
          <p:cNvPr id="5" name="Picture 4"/>
          <p:cNvPicPr>
            <a:picLocks noChangeAspect="1"/>
          </p:cNvPicPr>
          <p:nvPr/>
        </p:nvPicPr>
        <p:blipFill>
          <a:blip r:embed="rId2"/>
          <a:stretch>
            <a:fillRect/>
          </a:stretch>
        </p:blipFill>
        <p:spPr>
          <a:xfrm>
            <a:off x="1403256" y="3380469"/>
            <a:ext cx="6337490" cy="2906051"/>
          </a:xfrm>
          <a:prstGeom prst="rect">
            <a:avLst/>
          </a:prstGeom>
        </p:spPr>
      </p:pic>
      <p:sp>
        <p:nvSpPr>
          <p:cNvPr id="6" name="TextBox 5"/>
          <p:cNvSpPr txBox="1"/>
          <p:nvPr/>
        </p:nvSpPr>
        <p:spPr>
          <a:xfrm>
            <a:off x="152400" y="3821909"/>
            <a:ext cx="1143000" cy="1200329"/>
          </a:xfrm>
          <a:prstGeom prst="rect">
            <a:avLst/>
          </a:prstGeom>
          <a:solidFill>
            <a:srgbClr val="FFFF00"/>
          </a:solidFill>
        </p:spPr>
        <p:txBody>
          <a:bodyPr wrap="square" rtlCol="0">
            <a:spAutoFit/>
          </a:bodyPr>
          <a:lstStyle/>
          <a:p>
            <a:r>
              <a:rPr lang="en-US" dirty="0" smtClean="0"/>
              <a:t>Call the stock based compensation the same as cash compensation</a:t>
            </a:r>
          </a:p>
        </p:txBody>
      </p:sp>
      <p:cxnSp>
        <p:nvCxnSpPr>
          <p:cNvPr id="8" name="Straight Arrow Connector 7"/>
          <p:cNvCxnSpPr/>
          <p:nvPr/>
        </p:nvCxnSpPr>
        <p:spPr>
          <a:xfrm flipV="1">
            <a:off x="914400" y="4648200"/>
            <a:ext cx="28956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64102" y="3733800"/>
            <a:ext cx="1127498" cy="1754326"/>
          </a:xfrm>
          <a:prstGeom prst="rect">
            <a:avLst/>
          </a:prstGeom>
          <a:solidFill>
            <a:srgbClr val="FFFF00"/>
          </a:solidFill>
        </p:spPr>
        <p:txBody>
          <a:bodyPr wrap="square" rtlCol="0">
            <a:spAutoFit/>
          </a:bodyPr>
          <a:lstStyle/>
          <a:p>
            <a:r>
              <a:rPr lang="en-US" dirty="0" smtClean="0"/>
              <a:t>The cash restructuring expenses are the restructuring expenses of 75 minus the non cash amount of 35</a:t>
            </a:r>
            <a:endParaRPr lang="en-US" dirty="0"/>
          </a:p>
        </p:txBody>
      </p:sp>
    </p:spTree>
    <p:extLst>
      <p:ext uri="{BB962C8B-B14F-4D97-AF65-F5344CB8AC3E}">
        <p14:creationId xmlns:p14="http://schemas.microsoft.com/office/powerpoint/2010/main" val="1714659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0" latinLnBrk="0" hangingPunct="0"/>
            <a:r>
              <a:rPr lang="en-US" sz="3200" dirty="0" smtClean="0"/>
              <a:t>Example of EBITDA Continued – Use Direct or Indirect Method to Compute EBITDA</a:t>
            </a:r>
          </a:p>
        </p:txBody>
      </p:sp>
      <p:sp>
        <p:nvSpPr>
          <p:cNvPr id="11267" name="Rectangle 3"/>
          <p:cNvSpPr>
            <a:spLocks noGrp="1" noChangeArrowheads="1"/>
          </p:cNvSpPr>
          <p:nvPr>
            <p:ph idx="1"/>
          </p:nvPr>
        </p:nvSpPr>
        <p:spPr>
          <a:xfrm>
            <a:off x="395940" y="1143000"/>
            <a:ext cx="8286808" cy="4929222"/>
          </a:xfrm>
        </p:spPr>
        <p:txBody>
          <a:bodyPr>
            <a:noAutofit/>
          </a:bodyPr>
          <a:lstStyle/>
          <a:p>
            <a:pPr latinLnBrk="0" hangingPunct="0">
              <a:lnSpc>
                <a:spcPct val="80000"/>
              </a:lnSpc>
            </a:pPr>
            <a:r>
              <a:rPr lang="en-US" sz="2400" dirty="0" smtClean="0"/>
              <a:t>The EBITDA from the last slide can be computed either from starting with Net Income or starting with revenue.  The cash paid for re-structuring expenses (75 minus 35) must be reflected in the direct method. For the indirect method starting with income, the non cash expenses of 35 should be added. No adjustment should be made for the stock compensation. </a:t>
            </a:r>
          </a:p>
          <a:p>
            <a:pPr latinLnBrk="0" hangingPunct="0">
              <a:lnSpc>
                <a:spcPct val="80000"/>
              </a:lnSpc>
            </a:pPr>
            <a:endParaRPr lang="en-US" sz="2400" dirty="0"/>
          </a:p>
          <a:p>
            <a:pPr marL="0" indent="0" latinLnBrk="0" hangingPunct="0">
              <a:lnSpc>
                <a:spcPct val="80000"/>
              </a:lnSpc>
              <a:buNone/>
            </a:pPr>
            <a:endParaRPr lang="en-US" sz="2400" dirty="0" smtClean="0"/>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27</a:t>
            </a:fld>
            <a:endParaRPr lang="ko-KR" altLang="en-US" dirty="0"/>
          </a:p>
        </p:txBody>
      </p:sp>
      <p:pic>
        <p:nvPicPr>
          <p:cNvPr id="2" name="Picture 1"/>
          <p:cNvPicPr>
            <a:picLocks noChangeAspect="1"/>
          </p:cNvPicPr>
          <p:nvPr/>
        </p:nvPicPr>
        <p:blipFill>
          <a:blip r:embed="rId3"/>
          <a:stretch>
            <a:fillRect/>
          </a:stretch>
        </p:blipFill>
        <p:spPr>
          <a:xfrm>
            <a:off x="936453" y="3583497"/>
            <a:ext cx="7353300" cy="2181225"/>
          </a:xfrm>
          <a:prstGeom prst="rect">
            <a:avLst/>
          </a:prstGeom>
        </p:spPr>
      </p:pic>
      <p:sp>
        <p:nvSpPr>
          <p:cNvPr id="4" name="TextBox 3"/>
          <p:cNvSpPr txBox="1"/>
          <p:nvPr/>
        </p:nvSpPr>
        <p:spPr>
          <a:xfrm>
            <a:off x="-1" y="3607610"/>
            <a:ext cx="936453" cy="1754326"/>
          </a:xfrm>
          <a:prstGeom prst="rect">
            <a:avLst/>
          </a:prstGeom>
          <a:solidFill>
            <a:srgbClr val="FFFF00"/>
          </a:solidFill>
        </p:spPr>
        <p:txBody>
          <a:bodyPr wrap="square" rtlCol="0">
            <a:spAutoFit/>
          </a:bodyPr>
          <a:lstStyle/>
          <a:p>
            <a:pPr algn="l"/>
            <a:r>
              <a:rPr lang="en-US" dirty="0" smtClean="0"/>
              <a:t>The stock payment is subtracted and the payment for restructuring is 75 minus 35</a:t>
            </a:r>
            <a:endParaRPr lang="en-US" dirty="0"/>
          </a:p>
        </p:txBody>
      </p:sp>
      <p:sp>
        <p:nvSpPr>
          <p:cNvPr id="5" name="TextBox 4"/>
          <p:cNvSpPr txBox="1"/>
          <p:nvPr/>
        </p:nvSpPr>
        <p:spPr>
          <a:xfrm>
            <a:off x="7136694" y="2937166"/>
            <a:ext cx="1742551" cy="646331"/>
          </a:xfrm>
          <a:prstGeom prst="rect">
            <a:avLst/>
          </a:prstGeom>
          <a:solidFill>
            <a:srgbClr val="FFFF00"/>
          </a:solidFill>
        </p:spPr>
        <p:txBody>
          <a:bodyPr wrap="square" rtlCol="0">
            <a:spAutoFit/>
          </a:bodyPr>
          <a:lstStyle/>
          <a:p>
            <a:r>
              <a:rPr lang="en-US" dirty="0" smtClean="0"/>
              <a:t>Non cash restructuring is from the cash flow statement</a:t>
            </a:r>
            <a:endParaRPr lang="en-US" dirty="0"/>
          </a:p>
        </p:txBody>
      </p:sp>
      <p:cxnSp>
        <p:nvCxnSpPr>
          <p:cNvPr id="7" name="Straight Arrow Connector 6"/>
          <p:cNvCxnSpPr>
            <a:stCxn id="11267" idx="3"/>
          </p:cNvCxnSpPr>
          <p:nvPr/>
        </p:nvCxnSpPr>
        <p:spPr>
          <a:xfrm flipH="1">
            <a:off x="8153400" y="3607611"/>
            <a:ext cx="529348" cy="175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36452" y="4800600"/>
            <a:ext cx="2873548"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6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EBITDA has a Problem that it does not really account for project life of assets because it does not include depreciation</a:t>
            </a:r>
            <a:endParaRPr lang="en-US" dirty="0"/>
          </a:p>
        </p:txBody>
      </p:sp>
      <p:sp>
        <p:nvSpPr>
          <p:cNvPr id="3" name="Content Placeholder 2"/>
          <p:cNvSpPr>
            <a:spLocks noGrp="1"/>
          </p:cNvSpPr>
          <p:nvPr>
            <p:ph idx="1"/>
          </p:nvPr>
        </p:nvSpPr>
        <p:spPr/>
        <p:txBody>
          <a:bodyPr>
            <a:normAutofit/>
          </a:bodyPr>
          <a:lstStyle/>
          <a:p>
            <a:pPr latinLnBrk="0" hangingPunct="0"/>
            <a:r>
              <a:rPr lang="en-US" sz="2400" dirty="0" smtClean="0"/>
              <a:t>In simple terms, if two companies have the same EBITDA but one company has assets of 2 years and another has assets of 20 years, the relationship between EBITDA and capital expenditures.</a:t>
            </a:r>
          </a:p>
          <a:p>
            <a:pPr latinLnBrk="0" hangingPunct="0"/>
            <a:r>
              <a:rPr lang="en-US" sz="2400" dirty="0" smtClean="0"/>
              <a:t>If Project Life is 2 years, and Investment is 1000 and debt is 700.</a:t>
            </a:r>
            <a:endParaRPr lang="en-US" sz="2000" dirty="0" smtClean="0"/>
          </a:p>
          <a:p>
            <a:pPr lvl="1" eaLnBrk="0" latinLnBrk="0" hangingPunct="0"/>
            <a:r>
              <a:rPr lang="en-US" sz="2000" dirty="0" smtClean="0"/>
              <a:t>If Debt to EBITDA is 4, then EBITDA is 700/4 = 175. This is not enough to repay the debt because by the time 175 is paid for 2 years, the company has to raise more debt. 175 x 2 = 350</a:t>
            </a:r>
          </a:p>
          <a:p>
            <a:pPr latinLnBrk="0" hangingPunct="0"/>
            <a:r>
              <a:rPr lang="en-US" sz="2400" dirty="0" smtClean="0"/>
              <a:t>If Project Life is 20 years, and Investment is 1000 and debt is 700.</a:t>
            </a:r>
          </a:p>
          <a:p>
            <a:pPr lvl="1" eaLnBrk="0" latinLnBrk="0" hangingPunct="0"/>
            <a:r>
              <a:rPr lang="en-US" sz="2000" dirty="0" smtClean="0"/>
              <a:t>If the Debt to EBITDA is 4 and EBITDA is 175. The 175 is easily enough to repay the debt over 20 years. 20 x 175 = 3,500.</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28</a:t>
            </a:fld>
            <a:endParaRPr lang="ko-KR" altLang="en-US" dirty="0"/>
          </a:p>
        </p:txBody>
      </p:sp>
    </p:spTree>
    <p:extLst>
      <p:ext uri="{BB962C8B-B14F-4D97-AF65-F5344CB8AC3E}">
        <p14:creationId xmlns:p14="http://schemas.microsoft.com/office/powerpoint/2010/main" val="161477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0" latinLnBrk="0" hangingPunct="0"/>
            <a:r>
              <a:rPr lang="en-US" dirty="0" smtClean="0"/>
              <a:t>Adjustments to EBITDA when Comparing Companies in an Industry if the Companies have Different Accounting Policies</a:t>
            </a:r>
            <a:endParaRPr lang="en-US" dirty="0"/>
          </a:p>
        </p:txBody>
      </p:sp>
      <p:sp>
        <p:nvSpPr>
          <p:cNvPr id="16387" name="Rectangle 3"/>
          <p:cNvSpPr>
            <a:spLocks noGrp="1" noChangeArrowheads="1"/>
          </p:cNvSpPr>
          <p:nvPr>
            <p:ph idx="1"/>
          </p:nvPr>
        </p:nvSpPr>
        <p:spPr>
          <a:xfrm>
            <a:off x="428597" y="1524000"/>
            <a:ext cx="8286808" cy="4762520"/>
          </a:xfrm>
        </p:spPr>
        <p:txBody>
          <a:bodyPr wrap="none">
            <a:normAutofit/>
          </a:bodyPr>
          <a:lstStyle/>
          <a:p>
            <a:pPr marL="342900" indent="-342900">
              <a:lnSpc>
                <a:spcPct val="80000"/>
              </a:lnSpc>
            </a:pPr>
            <a:r>
              <a:rPr lang="en-US" sz="2400" dirty="0" smtClean="0"/>
              <a:t>Example of Adjustments to EBITDA</a:t>
            </a:r>
          </a:p>
          <a:p>
            <a:pPr marL="742950" lvl="1" indent="-285750">
              <a:lnSpc>
                <a:spcPct val="70000"/>
              </a:lnSpc>
            </a:pPr>
            <a:r>
              <a:rPr lang="en-US" sz="2400" dirty="0" smtClean="0"/>
              <a:t>Exploration Expenses (EBITDAX) for Dry Hole Costs</a:t>
            </a:r>
          </a:p>
          <a:p>
            <a:pPr marL="742950" lvl="1" indent="-285750">
              <a:lnSpc>
                <a:spcPct val="70000"/>
              </a:lnSpc>
            </a:pPr>
            <a:r>
              <a:rPr lang="en-US" sz="2400" dirty="0" smtClean="0"/>
              <a:t>Rental and Lease Payments (EBITDR) for Leasing Aircraft</a:t>
            </a:r>
          </a:p>
          <a:p>
            <a:pPr marL="342900" indent="-342900">
              <a:lnSpc>
                <a:spcPct val="80000"/>
              </a:lnSpc>
            </a:pPr>
            <a:r>
              <a:rPr lang="en-US" sz="2400" dirty="0" smtClean="0"/>
              <a:t>EBITDA Computation</a:t>
            </a:r>
          </a:p>
          <a:p>
            <a:pPr marL="742950" lvl="1" indent="-285750">
              <a:lnSpc>
                <a:spcPct val="70000"/>
              </a:lnSpc>
            </a:pPr>
            <a:r>
              <a:rPr lang="en-US" sz="2400" dirty="0" smtClean="0"/>
              <a:t>Top Down – move other income</a:t>
            </a:r>
          </a:p>
          <a:p>
            <a:pPr marL="742950" lvl="1" indent="-285750">
              <a:lnSpc>
                <a:spcPct val="70000"/>
              </a:lnSpc>
            </a:pPr>
            <a:r>
              <a:rPr lang="en-US" sz="2400" dirty="0" smtClean="0"/>
              <a:t>Bottom-up (Indirect)</a:t>
            </a:r>
          </a:p>
          <a:p>
            <a:pPr marL="342900" indent="-342900">
              <a:lnSpc>
                <a:spcPct val="80000"/>
              </a:lnSpc>
            </a:pPr>
            <a:r>
              <a:rPr lang="en-US" sz="2400" dirty="0" smtClean="0"/>
              <a:t>EBITDA Notes</a:t>
            </a:r>
          </a:p>
          <a:p>
            <a:pPr marL="742950" lvl="1" indent="-285750">
              <a:lnSpc>
                <a:spcPct val="70000"/>
              </a:lnSpc>
            </a:pPr>
            <a:r>
              <a:rPr lang="en-US" sz="2400" dirty="0" smtClean="0"/>
              <a:t>Interest Income out of EBITDA</a:t>
            </a:r>
          </a:p>
          <a:p>
            <a:pPr marL="742950" lvl="1" indent="-285750">
              <a:lnSpc>
                <a:spcPct val="70000"/>
              </a:lnSpc>
            </a:pPr>
            <a:r>
              <a:rPr lang="en-US" sz="2400" dirty="0" smtClean="0"/>
              <a:t>Interest Expense not in EBITDA</a:t>
            </a:r>
          </a:p>
          <a:p>
            <a:pPr marL="742950" lvl="1" indent="-285750">
              <a:lnSpc>
                <a:spcPct val="70000"/>
              </a:lnSpc>
            </a:pPr>
            <a:r>
              <a:rPr lang="en-US" sz="2400" dirty="0" smtClean="0"/>
              <a:t>Understand Non-cash Expenses</a:t>
            </a:r>
          </a:p>
          <a:p>
            <a:pPr marL="1143000" lvl="2">
              <a:lnSpc>
                <a:spcPct val="70000"/>
              </a:lnSpc>
            </a:pPr>
            <a:r>
              <a:rPr lang="en-US" sz="2400" dirty="0" smtClean="0"/>
              <a:t>Deferred Mining Costs </a:t>
            </a:r>
          </a:p>
          <a:p>
            <a:pPr marL="1143000" lvl="2">
              <a:lnSpc>
                <a:spcPct val="70000"/>
              </a:lnSpc>
            </a:pPr>
            <a:r>
              <a:rPr lang="en-US" sz="2400" dirty="0" smtClean="0"/>
              <a:t>Equity Income</a:t>
            </a:r>
          </a:p>
          <a:p>
            <a:pPr marL="1143000" lvl="2">
              <a:lnSpc>
                <a:spcPct val="70000"/>
              </a:lnSpc>
            </a:pPr>
            <a:r>
              <a:rPr lang="en-US" sz="2400" dirty="0" smtClean="0"/>
              <a:t>Minority Interest</a:t>
            </a:r>
          </a:p>
        </p:txBody>
      </p:sp>
    </p:spTree>
    <p:extLst>
      <p:ext uri="{BB962C8B-B14F-4D97-AF65-F5344CB8AC3E}">
        <p14:creationId xmlns:p14="http://schemas.microsoft.com/office/powerpoint/2010/main" val="357479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eaLnBrk="0" latinLnBrk="0" hangingPunct="0"/>
            <a:r>
              <a:rPr lang="en-US" dirty="0" smtClean="0"/>
              <a:t>Fundamental Accounting Principles in Simple Example</a:t>
            </a:r>
            <a:endParaRPr lang="en-US" dirty="0"/>
          </a:p>
        </p:txBody>
      </p:sp>
      <p:sp>
        <p:nvSpPr>
          <p:cNvPr id="7" name="Slide Number Placeholder 6"/>
          <p:cNvSpPr>
            <a:spLocks noGrp="1"/>
          </p:cNvSpPr>
          <p:nvPr>
            <p:ph type="sldNum" sz="quarter" idx="4294967295"/>
          </p:nvPr>
        </p:nvSpPr>
        <p:spPr>
          <a:xfrm>
            <a:off x="8358188" y="6513513"/>
            <a:ext cx="785812" cy="214312"/>
          </a:xfrm>
        </p:spPr>
        <p:txBody>
          <a:bodyPr/>
          <a:lstStyle/>
          <a:p>
            <a:pPr algn="ctr"/>
            <a:fld id="{0C3A1854-6B63-4059-B360-A3C4972BF0FC}" type="slidenum">
              <a:rPr lang="ko-KR" altLang="en-US" smtClean="0"/>
              <a:pPr algn="ctr"/>
              <a:t>3</a:t>
            </a:fld>
            <a:endParaRPr lang="ko-KR" altLang="en-US" dirty="0"/>
          </a:p>
        </p:txBody>
      </p:sp>
    </p:spTree>
    <p:extLst>
      <p:ext uri="{BB962C8B-B14F-4D97-AF65-F5344CB8AC3E}">
        <p14:creationId xmlns:p14="http://schemas.microsoft.com/office/powerpoint/2010/main" val="102410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what is Capitalizing and Expensing</a:t>
            </a:r>
            <a:endParaRPr lang="en-US"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When a company expenses a cost it is in the income statement as an expense.  The idea is that this expense has no future benefit. For example, when a company pays an employee for preparing an accounting report this has no benefit for more than one year.</a:t>
            </a:r>
          </a:p>
          <a:p>
            <a:pPr latinLnBrk="0" hangingPunct="0"/>
            <a:r>
              <a:rPr lang="en-US" dirty="0" smtClean="0"/>
              <a:t>When a company capitalizes a cost it is a capital expenditure. A capital expenditure is not a cost in the income statement until it is recorded as depreciation expense. Instead it is recorded as a capital expenditure.</a:t>
            </a:r>
          </a:p>
          <a:p>
            <a:pPr latinLnBrk="0" hangingPunct="0"/>
            <a:r>
              <a:rPr lang="en-US" dirty="0" smtClean="0"/>
              <a:t>An example of this is the cost spent for exploration of oil, some of which do not produce oil in the future. Some companies call this a capital expenditure because the whole process of exploring will provide future benefits. Other companies call it an operating expense because it does not produce any oil. </a:t>
            </a:r>
            <a:endParaRPr lang="en-US" dirty="0"/>
          </a:p>
        </p:txBody>
      </p:sp>
    </p:spTree>
    <p:extLst>
      <p:ext uri="{BB962C8B-B14F-4D97-AF65-F5344CB8AC3E}">
        <p14:creationId xmlns:p14="http://schemas.microsoft.com/office/powerpoint/2010/main" val="3912510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Making Adjustment to EBITDA for Oil Companies </a:t>
            </a:r>
            <a:endParaRPr lang="en-US" dirty="0"/>
          </a:p>
        </p:txBody>
      </p:sp>
      <p:sp>
        <p:nvSpPr>
          <p:cNvPr id="3" name="Content Placeholder 2"/>
          <p:cNvSpPr>
            <a:spLocks noGrp="1"/>
          </p:cNvSpPr>
          <p:nvPr>
            <p:ph idx="1"/>
          </p:nvPr>
        </p:nvSpPr>
        <p:spPr>
          <a:xfrm>
            <a:off x="428597" y="1357298"/>
            <a:ext cx="4219603" cy="4738702"/>
          </a:xfrm>
        </p:spPr>
        <p:txBody>
          <a:bodyPr>
            <a:normAutofit fontScale="77500" lnSpcReduction="20000"/>
          </a:bodyPr>
          <a:lstStyle/>
          <a:p>
            <a:pPr latinLnBrk="0" hangingPunct="0"/>
            <a:r>
              <a:rPr lang="en-US" dirty="0" smtClean="0"/>
              <a:t>Companies that record dry hole costs as an expense are called successful efforts. Companies that capitalize the cost are called full cost companies.</a:t>
            </a:r>
          </a:p>
          <a:p>
            <a:pPr latinLnBrk="0" hangingPunct="0"/>
            <a:r>
              <a:rPr lang="en-US" dirty="0" smtClean="0"/>
              <a:t>Note the difference in operating cost and capital expenditures.</a:t>
            </a:r>
          </a:p>
          <a:p>
            <a:pPr latinLnBrk="0" hangingPunct="0"/>
            <a:r>
              <a:rPr lang="en-US" dirty="0" smtClean="0"/>
              <a:t>The EBITDA for the two companies would be different, but if you add exploration expenses and call them EBITDAX, the cash flow would be the same – as if both were full cost companies.</a:t>
            </a:r>
            <a:endParaRPr lang="en-US" dirty="0"/>
          </a:p>
        </p:txBody>
      </p:sp>
      <p:pic>
        <p:nvPicPr>
          <p:cNvPr id="5" name="Picture 4"/>
          <p:cNvPicPr/>
          <p:nvPr/>
        </p:nvPicPr>
        <p:blipFill>
          <a:blip r:embed="rId2"/>
          <a:stretch>
            <a:fillRect/>
          </a:stretch>
        </p:blipFill>
        <p:spPr>
          <a:xfrm>
            <a:off x="4953000" y="1600200"/>
            <a:ext cx="4038600" cy="4495800"/>
          </a:xfrm>
          <a:prstGeom prst="rect">
            <a:avLst/>
          </a:prstGeom>
        </p:spPr>
      </p:pic>
    </p:spTree>
    <p:extLst>
      <p:ext uri="{BB962C8B-B14F-4D97-AF65-F5344CB8AC3E}">
        <p14:creationId xmlns:p14="http://schemas.microsoft.com/office/powerpoint/2010/main" val="1468370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Example of the Treatment of Exploration Costs – Chesapeake Puts the Costs of Dry Holes in Capital Expenditures</a:t>
            </a:r>
            <a:endParaRPr lang="en-GB" dirty="0"/>
          </a:p>
        </p:txBody>
      </p:sp>
      <p:sp>
        <p:nvSpPr>
          <p:cNvPr id="3" name="Content Placeholder 2"/>
          <p:cNvSpPr>
            <a:spLocks noGrp="1"/>
          </p:cNvSpPr>
          <p:nvPr>
            <p:ph idx="1"/>
          </p:nvPr>
        </p:nvSpPr>
        <p:spPr/>
        <p:txBody>
          <a:bodyPr>
            <a:normAutofit fontScale="85000" lnSpcReduction="20000"/>
          </a:bodyPr>
          <a:lstStyle/>
          <a:p>
            <a:pPr latinLnBrk="0" hangingPunct="0"/>
            <a:r>
              <a:rPr lang="en-GB" dirty="0" smtClean="0"/>
              <a:t>If used successful methods accounting, the exploration costs would be expensed and the EBITDA would be lower.</a:t>
            </a:r>
          </a:p>
          <a:p>
            <a:pPr latinLnBrk="0" hangingPunct="0"/>
            <a:r>
              <a:rPr lang="en-GB" dirty="0" smtClean="0"/>
              <a:t>If another company expensed exploration expenses they would have lower EBITDA but also lower depreciation.</a:t>
            </a:r>
          </a:p>
          <a:p>
            <a:r>
              <a:rPr lang="en-GB" dirty="0" smtClean="0"/>
              <a:t>What would happen to EBITDA, EBIT and Debt to Capital</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a: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32</a:t>
            </a:fld>
            <a:endParaRPr lang="ko-KR" altLang="en-US" dirty="0"/>
          </a:p>
        </p:txBody>
      </p:sp>
      <p:pic>
        <p:nvPicPr>
          <p:cNvPr id="5" name="Picture 4"/>
          <p:cNvPicPr>
            <a:picLocks noChangeAspect="1"/>
          </p:cNvPicPr>
          <p:nvPr/>
        </p:nvPicPr>
        <p:blipFill>
          <a:blip r:embed="rId2"/>
          <a:stretch>
            <a:fillRect/>
          </a:stretch>
        </p:blipFill>
        <p:spPr>
          <a:xfrm>
            <a:off x="1219200" y="3821909"/>
            <a:ext cx="6991350" cy="1952625"/>
          </a:xfrm>
          <a:prstGeom prst="rect">
            <a:avLst/>
          </a:prstGeom>
        </p:spPr>
      </p:pic>
    </p:spTree>
    <p:extLst>
      <p:ext uri="{BB962C8B-B14F-4D97-AF65-F5344CB8AC3E}">
        <p14:creationId xmlns:p14="http://schemas.microsoft.com/office/powerpoint/2010/main" val="4231057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Making Adjustment to EBITDA for Airline Companies</a:t>
            </a:r>
            <a:endParaRPr lang="en-US" dirty="0"/>
          </a:p>
        </p:txBody>
      </p:sp>
      <p:sp>
        <p:nvSpPr>
          <p:cNvPr id="3" name="Content Placeholder 2"/>
          <p:cNvSpPr>
            <a:spLocks noGrp="1"/>
          </p:cNvSpPr>
          <p:nvPr>
            <p:ph idx="1"/>
          </p:nvPr>
        </p:nvSpPr>
        <p:spPr>
          <a:xfrm>
            <a:off x="428597" y="1357298"/>
            <a:ext cx="4219603" cy="4738702"/>
          </a:xfrm>
        </p:spPr>
        <p:txBody>
          <a:bodyPr>
            <a:normAutofit fontScale="77500" lnSpcReduction="20000"/>
          </a:bodyPr>
          <a:lstStyle/>
          <a:p>
            <a:pPr latinLnBrk="0" hangingPunct="0"/>
            <a:r>
              <a:rPr lang="en-US" dirty="0" smtClean="0"/>
              <a:t>Some companies that record costs of leasing or renting planes as an expense. This is called and operating lease.</a:t>
            </a:r>
          </a:p>
          <a:p>
            <a:pPr latinLnBrk="0" hangingPunct="0"/>
            <a:r>
              <a:rPr lang="en-US" dirty="0" smtClean="0"/>
              <a:t>Other companies purchase planes or call the leased planes a capital lease. Note that these companies have higher and capital expenditures.</a:t>
            </a:r>
          </a:p>
          <a:p>
            <a:pPr latinLnBrk="0" hangingPunct="0"/>
            <a:r>
              <a:rPr lang="en-US" dirty="0" smtClean="0"/>
              <a:t>The EBITDA for the two companies would be different, but if you add rent expenses and call it EBITDAR, the cash flow would be the same – as if both had purchased planes.</a:t>
            </a:r>
            <a:endParaRPr lang="en-US" dirty="0"/>
          </a:p>
        </p:txBody>
      </p:sp>
      <p:pic>
        <p:nvPicPr>
          <p:cNvPr id="4" name="Picture 3"/>
          <p:cNvPicPr>
            <a:picLocks noChangeAspect="1"/>
          </p:cNvPicPr>
          <p:nvPr/>
        </p:nvPicPr>
        <p:blipFill>
          <a:blip r:embed="rId2"/>
          <a:stretch>
            <a:fillRect/>
          </a:stretch>
        </p:blipFill>
        <p:spPr>
          <a:xfrm>
            <a:off x="5257800" y="1219200"/>
            <a:ext cx="3301427" cy="5006645"/>
          </a:xfrm>
          <a:prstGeom prst="rect">
            <a:avLst/>
          </a:prstGeom>
        </p:spPr>
      </p:pic>
    </p:spTree>
    <p:extLst>
      <p:ext uri="{BB962C8B-B14F-4D97-AF65-F5344CB8AC3E}">
        <p14:creationId xmlns:p14="http://schemas.microsoft.com/office/powerpoint/2010/main" val="1541967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46076"/>
            <a:ext cx="8286808" cy="654032"/>
          </a:xfrm>
        </p:spPr>
        <p:txBody>
          <a:bodyPr>
            <a:normAutofit fontScale="90000"/>
          </a:bodyPr>
          <a:lstStyle/>
          <a:p>
            <a:pPr eaLnBrk="0" latinLnBrk="0" hangingPunct="0"/>
            <a:r>
              <a:rPr lang="en-US" dirty="0" smtClean="0"/>
              <a:t>General Problems with EBITDA in Measuring Debt that Can be Repaid from Cash Flow</a:t>
            </a:r>
          </a:p>
        </p:txBody>
      </p:sp>
      <p:sp>
        <p:nvSpPr>
          <p:cNvPr id="13315" name="Rectangle 3"/>
          <p:cNvSpPr>
            <a:spLocks noGrp="1" noChangeArrowheads="1"/>
          </p:cNvSpPr>
          <p:nvPr>
            <p:ph idx="1"/>
          </p:nvPr>
        </p:nvSpPr>
        <p:spPr/>
        <p:txBody>
          <a:bodyPr>
            <a:normAutofit fontScale="77500" lnSpcReduction="20000"/>
          </a:bodyPr>
          <a:lstStyle/>
          <a:p>
            <a:pPr latinLnBrk="0" hangingPunct="0"/>
            <a:r>
              <a:rPr lang="en-US" dirty="0" smtClean="0"/>
              <a:t>EBITDA is useful in its simplicity, and can be a good reference for comparison of debt and value, but it has weaknesses:</a:t>
            </a:r>
          </a:p>
          <a:p>
            <a:pPr lvl="1" eaLnBrk="0" latinLnBrk="0" hangingPunct="0"/>
            <a:r>
              <a:rPr lang="en-US" dirty="0" smtClean="0"/>
              <a:t>EBIT could be more important than DA, because must use cash for replacing depreciation and amortization (but then you do not have a number to compare with capital expenditures)</a:t>
            </a:r>
          </a:p>
          <a:p>
            <a:pPr lvl="1" eaLnBrk="0" latinLnBrk="0" hangingPunct="0"/>
            <a:r>
              <a:rPr lang="en-US" dirty="0" smtClean="0"/>
              <a:t>In credit analysis, EBITDA works better for low rated credits than high rated credits because the focus is on cash flow to repay interest in the short-term. (Moody’s)</a:t>
            </a:r>
          </a:p>
          <a:p>
            <a:pPr lvl="1" eaLnBrk="0" latinLnBrk="0" hangingPunct="0"/>
            <a:r>
              <a:rPr lang="en-US" dirty="0" smtClean="0"/>
              <a:t>EBITDA is a better measure for companies with long-lived assets because the assets do not have to be replaced by capital expenditures.</a:t>
            </a:r>
          </a:p>
          <a:p>
            <a:pPr lvl="1" eaLnBrk="0" latinLnBrk="0" hangingPunct="0"/>
            <a:r>
              <a:rPr lang="en-US" dirty="0" smtClean="0"/>
              <a:t>EBITDA can be manipulated through accounting policies (for example if a company reduces operating expenses and includes the cost as a capital expenditure)</a:t>
            </a:r>
          </a:p>
          <a:p>
            <a:pPr lvl="1" eaLnBrk="0" latinLnBrk="0" hangingPunct="0"/>
            <a:r>
              <a:rPr lang="en-US" dirty="0" smtClean="0"/>
              <a:t>EBITDA ignores changes in working capital, does not consider required re-investment, says nothing about the quality of earnings, and it ignores unique attributes of industries.</a:t>
            </a:r>
          </a:p>
        </p:txBody>
      </p:sp>
      <p:sp>
        <p:nvSpPr>
          <p:cNvPr id="3" name="Slide Number Placeholder 2"/>
          <p:cNvSpPr>
            <a:spLocks noGrp="1"/>
          </p:cNvSpPr>
          <p:nvPr>
            <p:ph type="sldNum" sz="quarter" idx="12"/>
          </p:nvPr>
        </p:nvSpPr>
        <p:spPr/>
        <p:txBody>
          <a:bodyPr/>
          <a:lstStyle/>
          <a:p>
            <a:pPr algn="ctr"/>
            <a:fld id="{0C3A1854-6B63-4059-B360-A3C4972BF0FC}" type="slidenum">
              <a:rPr lang="ko-KR" altLang="en-US" smtClean="0"/>
              <a:pPr algn="ctr"/>
              <a:t>34</a:t>
            </a:fld>
            <a:endParaRPr lang="ko-KR" altLang="en-US" dirty="0"/>
          </a:p>
        </p:txBody>
      </p:sp>
    </p:spTree>
    <p:extLst>
      <p:ext uri="{BB962C8B-B14F-4D97-AF65-F5344CB8AC3E}">
        <p14:creationId xmlns:p14="http://schemas.microsoft.com/office/powerpoint/2010/main" val="34625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Adjustments to EBTIDA to Evaluate Debt Repayment: Funds from Operations versus EBITDA</a:t>
            </a:r>
            <a:endParaRPr lang="en-US" dirty="0"/>
          </a:p>
        </p:txBody>
      </p:sp>
      <p:sp>
        <p:nvSpPr>
          <p:cNvPr id="3" name="Content Placeholder 2"/>
          <p:cNvSpPr>
            <a:spLocks noGrp="1"/>
          </p:cNvSpPr>
          <p:nvPr>
            <p:ph idx="1"/>
          </p:nvPr>
        </p:nvSpPr>
        <p:spPr/>
        <p:txBody>
          <a:bodyPr>
            <a:normAutofit/>
          </a:bodyPr>
          <a:lstStyle/>
          <a:p>
            <a:pPr latinLnBrk="0" hangingPunct="0"/>
            <a:r>
              <a:rPr lang="en-US" sz="2800" dirty="0" smtClean="0"/>
              <a:t>Funds form Operations (FFO) = </a:t>
            </a:r>
          </a:p>
          <a:p>
            <a:pPr marL="422041" lvl="1" indent="0" latinLnBrk="0" hangingPunct="0">
              <a:buNone/>
            </a:pPr>
            <a:r>
              <a:rPr lang="en-US" sz="2431" dirty="0" smtClean="0"/>
              <a:t>Net Income from Continuing Operations + Depreciation and Amortization + Deferred Tax + Other Non-Cash Items</a:t>
            </a:r>
          </a:p>
          <a:p>
            <a:pPr latinLnBrk="0" hangingPunct="0"/>
            <a:r>
              <a:rPr lang="en-US" sz="2800" dirty="0" smtClean="0"/>
              <a:t>Free Operating Cash Flow = </a:t>
            </a:r>
          </a:p>
          <a:p>
            <a:pPr marL="422041" lvl="1" indent="0" latinLnBrk="0" hangingPunct="0">
              <a:buNone/>
            </a:pPr>
            <a:r>
              <a:rPr lang="en-US" sz="2431" dirty="0" smtClean="0"/>
              <a:t>FFO + (-) Increase in Working Capital excluding changes in case</a:t>
            </a:r>
          </a:p>
          <a:p>
            <a:pPr latinLnBrk="0" hangingPunct="0"/>
            <a:r>
              <a:rPr lang="en-US" sz="2800" dirty="0" smtClean="0"/>
              <a:t>Reconciliation of FFO and EBITDA</a:t>
            </a:r>
          </a:p>
          <a:p>
            <a:pPr marL="422041" lvl="1" indent="0" eaLnBrk="0" latinLnBrk="0" hangingPunct="0">
              <a:buNone/>
            </a:pPr>
            <a:r>
              <a:rPr lang="en-US" sz="2400" dirty="0" smtClean="0"/>
              <a:t>	EBITDA is NI + depreciation + interest + taxes</a:t>
            </a:r>
          </a:p>
          <a:p>
            <a:pPr marL="422041" lvl="1" indent="0" eaLnBrk="0" latinLnBrk="0" hangingPunct="0">
              <a:buNone/>
            </a:pPr>
            <a:r>
              <a:rPr lang="en-US" sz="2400" dirty="0" smtClean="0"/>
              <a:t>	FFO is NI + depreciation </a:t>
            </a:r>
          </a:p>
          <a:p>
            <a:pPr marL="422041" lvl="1" indent="0" eaLnBrk="0" latinLnBrk="0" hangingPunct="0">
              <a:buNone/>
            </a:pPr>
            <a:r>
              <a:rPr lang="en-US" sz="2400" dirty="0" smtClean="0"/>
              <a:t>	Difference is interest and taxes</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35</a:t>
            </a:fld>
            <a:endParaRPr lang="ko-KR" altLang="en-US" dirty="0"/>
          </a:p>
        </p:txBody>
      </p:sp>
    </p:spTree>
    <p:extLst>
      <p:ext uri="{BB962C8B-B14F-4D97-AF65-F5344CB8AC3E}">
        <p14:creationId xmlns:p14="http://schemas.microsoft.com/office/powerpoint/2010/main" val="226266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why EBITDA is Used</a:t>
            </a:r>
            <a:endParaRPr lang="en-GB" dirty="0"/>
          </a:p>
        </p:txBody>
      </p:sp>
      <p:sp>
        <p:nvSpPr>
          <p:cNvPr id="3" name="Content Placeholder 2"/>
          <p:cNvSpPr>
            <a:spLocks noGrp="1"/>
          </p:cNvSpPr>
          <p:nvPr>
            <p:ph idx="1"/>
          </p:nvPr>
        </p:nvSpPr>
        <p:spPr>
          <a:xfrm>
            <a:off x="609599" y="1268929"/>
            <a:ext cx="8382001" cy="4369871"/>
          </a:xfrm>
        </p:spPr>
        <p:txBody>
          <a:bodyPr>
            <a:normAutofit fontScale="85000" lnSpcReduction="20000"/>
          </a:bodyPr>
          <a:lstStyle/>
          <a:p>
            <a:pPr marL="316531" lvl="1" indent="-316531" eaLnBrk="0" latinLnBrk="0" hangingPunct="0">
              <a:buFont typeface="Arial" pitchFamily="34" charset="0"/>
              <a:buChar char="•"/>
            </a:pPr>
            <a:r>
              <a:rPr lang="en-US" sz="2800" dirty="0"/>
              <a:t>EBITDA is useful because one way to think about the fundamental operations of a company is that it makes capital expenditures to generate EBITDA. EBITDA is before depreciation and before taxes and interest while capital expenditures is before financing from debt and equity. Therefore the EBITDA that is computed before depreciation, financing and taxes can be compared to capital expenditures so as to assess whether the strategy is working</a:t>
            </a:r>
            <a:r>
              <a:rPr lang="en-US" sz="2800" dirty="0" smtClean="0"/>
              <a:t>.</a:t>
            </a:r>
          </a:p>
          <a:p>
            <a:pPr marL="316531" lvl="1" indent="-316531" eaLnBrk="0" latinLnBrk="0" hangingPunct="0">
              <a:buFont typeface="Arial" pitchFamily="34" charset="0"/>
              <a:buChar char="•"/>
            </a:pPr>
            <a:r>
              <a:rPr lang="en-US" sz="2800" dirty="0" smtClean="0"/>
              <a:t>EBITDA </a:t>
            </a:r>
            <a:r>
              <a:rPr lang="en-US" sz="2800" dirty="0"/>
              <a:t>is good for assessing the ability to repay debt and interest expense because EBITDA is representative of cash flow before interest meaning EBITDA can be used to assess whether debt service (interest expense and debt repayments) can be repaid.</a:t>
            </a:r>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36</a:t>
            </a:fld>
            <a:endParaRPr lang="ko-KR" altLang="en-US" dirty="0"/>
          </a:p>
        </p:txBody>
      </p:sp>
    </p:spTree>
    <p:extLst>
      <p:ext uri="{BB962C8B-B14F-4D97-AF65-F5344CB8AC3E}">
        <p14:creationId xmlns:p14="http://schemas.microsoft.com/office/powerpoint/2010/main" val="1803043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Some People do not like EBITDA – This is a quote from a book on Financial Statement Analysis (Chapter 6 of the disk)</a:t>
            </a:r>
            <a:endParaRPr lang="en-US" dirty="0"/>
          </a:p>
        </p:txBody>
      </p:sp>
      <p:pic>
        <p:nvPicPr>
          <p:cNvPr id="5" name="Content Placeholder 4"/>
          <p:cNvPicPr>
            <a:picLocks noGrp="1" noChangeAspect="1"/>
          </p:cNvPicPr>
          <p:nvPr>
            <p:ph idx="1"/>
          </p:nvPr>
        </p:nvPicPr>
        <p:blipFill>
          <a:blip r:embed="rId2"/>
          <a:stretch>
            <a:fillRect/>
          </a:stretch>
        </p:blipFill>
        <p:spPr>
          <a:xfrm>
            <a:off x="1646431" y="1556265"/>
            <a:ext cx="5211569" cy="4390392"/>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37</a:t>
            </a:fld>
            <a:endParaRPr lang="ko-KR" altLang="en-US" dirty="0"/>
          </a:p>
        </p:txBody>
      </p:sp>
    </p:spTree>
    <p:extLst>
      <p:ext uri="{BB962C8B-B14F-4D97-AF65-F5344CB8AC3E}">
        <p14:creationId xmlns:p14="http://schemas.microsoft.com/office/powerpoint/2010/main" val="3616561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EBITDA Volatility – Peak to Trough Percent (PTT)</a:t>
            </a:r>
            <a:endParaRPr lang="ko-KR" altLang="en-US" dirty="0"/>
          </a:p>
        </p:txBody>
      </p:sp>
      <p:pic>
        <p:nvPicPr>
          <p:cNvPr id="5" name="Content Placeholder 4"/>
          <p:cNvPicPr>
            <a:picLocks noGrp="1" noChangeAspect="1"/>
          </p:cNvPicPr>
          <p:nvPr>
            <p:ph idx="1"/>
          </p:nvPr>
        </p:nvPicPr>
        <p:blipFill>
          <a:blip r:embed="rId2"/>
          <a:stretch>
            <a:fillRect/>
          </a:stretch>
        </p:blipFill>
        <p:spPr>
          <a:xfrm>
            <a:off x="1532720" y="1357313"/>
            <a:ext cx="6078559" cy="4929187"/>
          </a:xfrm>
          <a:prstGeom prst="rect">
            <a:avLst/>
          </a:prstGeom>
        </p:spPr>
      </p:pic>
      <p:sp>
        <p:nvSpPr>
          <p:cNvPr id="6" name="Slide Number Placeholder 5"/>
          <p:cNvSpPr>
            <a:spLocks noGrp="1"/>
          </p:cNvSpPr>
          <p:nvPr>
            <p:ph type="sldNum" sz="quarter" idx="12"/>
          </p:nvPr>
        </p:nvSpPr>
        <p:spPr/>
        <p:txBody>
          <a:bodyPr/>
          <a:lstStyle/>
          <a:p>
            <a:pPr algn="ctr"/>
            <a:fld id="{0C3A1854-6B63-4059-B360-A3C4972BF0FC}" type="slidenum">
              <a:rPr lang="ko-KR" altLang="en-US" smtClean="0"/>
              <a:pPr algn="ctr"/>
              <a:t>38</a:t>
            </a:fld>
            <a:endParaRPr lang="ko-KR" altLang="en-US" dirty="0"/>
          </a:p>
        </p:txBody>
      </p:sp>
    </p:spTree>
    <p:extLst>
      <p:ext uri="{BB962C8B-B14F-4D97-AF65-F5344CB8AC3E}">
        <p14:creationId xmlns:p14="http://schemas.microsoft.com/office/powerpoint/2010/main" val="1536878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Cash Flow and Credit Analysis: Primary Source of Repayment for Credit Analysis</a:t>
            </a:r>
            <a:endParaRPr lang="en-US" dirty="0"/>
          </a:p>
        </p:txBody>
      </p:sp>
      <p:sp>
        <p:nvSpPr>
          <p:cNvPr id="3" name="Content Placeholder 2"/>
          <p:cNvSpPr>
            <a:spLocks noGrp="1"/>
          </p:cNvSpPr>
          <p:nvPr>
            <p:ph idx="1"/>
          </p:nvPr>
        </p:nvSpPr>
        <p:spPr>
          <a:xfrm>
            <a:off x="428597" y="1295400"/>
            <a:ext cx="8286808" cy="4929222"/>
          </a:xfrm>
        </p:spPr>
        <p:txBody>
          <a:bodyPr>
            <a:normAutofit fontScale="92500"/>
          </a:bodyPr>
          <a:lstStyle/>
          <a:p>
            <a:r>
              <a:rPr lang="en-US" dirty="0" smtClean="0"/>
              <a:t>Project finance source of repayment is cash flow</a:t>
            </a:r>
          </a:p>
          <a:p>
            <a:pPr lvl="1"/>
            <a:r>
              <a:rPr lang="en-US" dirty="0" smtClean="0"/>
              <a:t>Cash flow after taxes and maintenance capital expenditures</a:t>
            </a:r>
          </a:p>
          <a:p>
            <a:pPr lvl="1"/>
            <a:r>
              <a:rPr lang="en-US" dirty="0" smtClean="0"/>
              <a:t>Examples</a:t>
            </a:r>
          </a:p>
          <a:p>
            <a:r>
              <a:rPr lang="en-US" dirty="0" smtClean="0"/>
              <a:t>Corporate finance</a:t>
            </a:r>
          </a:p>
          <a:p>
            <a:pPr lvl="1"/>
            <a:r>
              <a:rPr lang="en-US" dirty="0" smtClean="0"/>
              <a:t>When a company </a:t>
            </a:r>
            <a:r>
              <a:rPr lang="en-US" dirty="0"/>
              <a:t>g</a:t>
            </a:r>
            <a:r>
              <a:rPr lang="en-US" dirty="0" smtClean="0"/>
              <a:t>rows, it would be bad to repay all debt</a:t>
            </a:r>
          </a:p>
          <a:p>
            <a:pPr lvl="1" eaLnBrk="0" latinLnBrk="0" hangingPunct="0"/>
            <a:r>
              <a:rPr lang="en-US" dirty="0" smtClean="0"/>
              <a:t>Source of repayment is strong </a:t>
            </a:r>
            <a:r>
              <a:rPr lang="en-US" dirty="0"/>
              <a:t>e</a:t>
            </a:r>
            <a:r>
              <a:rPr lang="en-US" dirty="0" smtClean="0"/>
              <a:t>nough </a:t>
            </a:r>
            <a:r>
              <a:rPr lang="en-US" dirty="0"/>
              <a:t>f</a:t>
            </a:r>
            <a:r>
              <a:rPr lang="en-US" dirty="0" smtClean="0"/>
              <a:t>inancial </a:t>
            </a:r>
            <a:r>
              <a:rPr lang="en-US" dirty="0"/>
              <a:t>r</a:t>
            </a:r>
            <a:r>
              <a:rPr lang="en-US" dirty="0" smtClean="0"/>
              <a:t>atios to re-finance</a:t>
            </a:r>
          </a:p>
          <a:p>
            <a:pPr lvl="1"/>
            <a:r>
              <a:rPr lang="en-US" dirty="0" smtClean="0"/>
              <a:t>When markets loose confidence, companies go bankrupt</a:t>
            </a:r>
          </a:p>
          <a:p>
            <a:pPr lvl="2"/>
            <a:r>
              <a:rPr lang="en-US" dirty="0" smtClean="0"/>
              <a:t>Examples: Enron, Constellation Energy, Lehman Brothers</a:t>
            </a:r>
          </a:p>
          <a:p>
            <a:pPr lvl="2"/>
            <a:r>
              <a:rPr lang="en-US" dirty="0" smtClean="0"/>
              <a:t>How can you assess when re-financing becomes not possible</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39</a:t>
            </a:fld>
            <a:endParaRPr lang="ko-KR" altLang="en-US" dirty="0"/>
          </a:p>
        </p:txBody>
      </p:sp>
    </p:spTree>
    <p:extLst>
      <p:ext uri="{BB962C8B-B14F-4D97-AF65-F5344CB8AC3E}">
        <p14:creationId xmlns:p14="http://schemas.microsoft.com/office/powerpoint/2010/main" val="418973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Accounting </a:t>
            </a:r>
            <a:endParaRPr lang="en-US" dirty="0"/>
          </a:p>
        </p:txBody>
      </p:sp>
      <p:sp>
        <p:nvSpPr>
          <p:cNvPr id="3" name="Content Placeholder 2"/>
          <p:cNvSpPr>
            <a:spLocks noGrp="1"/>
          </p:cNvSpPr>
          <p:nvPr>
            <p:ph idx="1"/>
          </p:nvPr>
        </p:nvSpPr>
        <p:spPr/>
        <p:txBody>
          <a:bodyPr/>
          <a:lstStyle/>
          <a:p>
            <a:r>
              <a:rPr lang="en-US" dirty="0" smtClean="0"/>
              <a:t>Notice assets have opening and closing </a:t>
            </a:r>
            <a:r>
              <a:rPr lang="en-US" dirty="0"/>
              <a:t>b</a:t>
            </a:r>
            <a:r>
              <a:rPr lang="en-US" dirty="0" smtClean="0"/>
              <a:t>alance</a:t>
            </a:r>
          </a:p>
          <a:p>
            <a:r>
              <a:rPr lang="en-US" dirty="0" smtClean="0"/>
              <a:t>Difference in balance is profit over a period of time</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a:t>
            </a:fld>
            <a:endParaRPr lang="ko-KR" altLang="en-US" dirty="0"/>
          </a:p>
        </p:txBody>
      </p:sp>
      <p:pic>
        <p:nvPicPr>
          <p:cNvPr id="5" name="Picture 4"/>
          <p:cNvPicPr>
            <a:picLocks noChangeAspect="1"/>
          </p:cNvPicPr>
          <p:nvPr/>
        </p:nvPicPr>
        <p:blipFill>
          <a:blip r:embed="rId2"/>
          <a:stretch>
            <a:fillRect/>
          </a:stretch>
        </p:blipFill>
        <p:spPr>
          <a:xfrm>
            <a:off x="2234195" y="3064631"/>
            <a:ext cx="6035302" cy="3241180"/>
          </a:xfrm>
          <a:prstGeom prst="rect">
            <a:avLst/>
          </a:prstGeom>
        </p:spPr>
      </p:pic>
    </p:spTree>
    <p:extLst>
      <p:ext uri="{BB962C8B-B14F-4D97-AF65-F5344CB8AC3E}">
        <p14:creationId xmlns:p14="http://schemas.microsoft.com/office/powerpoint/2010/main" val="1252990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EBITDA for Debt Repayment Analysis</a:t>
            </a:r>
            <a:endParaRPr lang="en-US" dirty="0"/>
          </a:p>
        </p:txBody>
      </p:sp>
      <p:sp>
        <p:nvSpPr>
          <p:cNvPr id="3" name="Content Placeholder 2"/>
          <p:cNvSpPr>
            <a:spLocks noGrp="1"/>
          </p:cNvSpPr>
          <p:nvPr>
            <p:ph idx="1"/>
          </p:nvPr>
        </p:nvSpPr>
        <p:spPr/>
        <p:txBody>
          <a:bodyPr>
            <a:normAutofit fontScale="92500"/>
          </a:bodyPr>
          <a:lstStyle/>
          <a:p>
            <a:pPr latinLnBrk="0" hangingPunct="0"/>
            <a:r>
              <a:rPr lang="en-US" dirty="0" smtClean="0"/>
              <a:t>Cash Flow that is available to really pay debt service</a:t>
            </a:r>
          </a:p>
          <a:p>
            <a:pPr lvl="1" eaLnBrk="0" latinLnBrk="0" hangingPunct="0"/>
            <a:r>
              <a:rPr lang="en-US" dirty="0" smtClean="0"/>
              <a:t>Begin with EBITDA</a:t>
            </a:r>
          </a:p>
          <a:p>
            <a:pPr lvl="1" eaLnBrk="0" latinLnBrk="0" hangingPunct="0"/>
            <a:r>
              <a:rPr lang="en-US" dirty="0" smtClean="0"/>
              <a:t>Subtract working capital changes required to support EBITDA</a:t>
            </a:r>
          </a:p>
          <a:p>
            <a:pPr lvl="1" eaLnBrk="0" latinLnBrk="0" hangingPunct="0"/>
            <a:r>
              <a:rPr lang="en-US" dirty="0" smtClean="0"/>
              <a:t>Subtract maintenance expenditures required to keep up equipment</a:t>
            </a:r>
          </a:p>
          <a:p>
            <a:pPr lvl="1" eaLnBrk="0" latinLnBrk="0" hangingPunct="0"/>
            <a:r>
              <a:rPr lang="en-US" dirty="0" smtClean="0"/>
              <a:t>Reduce by taxes</a:t>
            </a:r>
          </a:p>
          <a:p>
            <a:pPr lvl="1" eaLnBrk="0" latinLnBrk="0" hangingPunct="0"/>
            <a:r>
              <a:rPr lang="en-US" dirty="0" smtClean="0"/>
              <a:t>Account for Reduction in EBITDA from asset retirement</a:t>
            </a:r>
          </a:p>
          <a:p>
            <a:pPr latinLnBrk="0" hangingPunct="0"/>
            <a:endParaRPr lang="en-US" dirty="0" smtClean="0"/>
          </a:p>
          <a:p>
            <a:pPr latinLnBrk="0" hangingPunct="0"/>
            <a:r>
              <a:rPr lang="en-US" dirty="0" smtClean="0"/>
              <a:t>Use Model with Cash Flow Analysis</a:t>
            </a:r>
          </a:p>
          <a:p>
            <a:pPr latinLnBrk="0" hangingPunct="0"/>
            <a:r>
              <a:rPr lang="en-US" dirty="0" smtClean="0"/>
              <a:t>Create Data Table to Evaluate Debt to EBITDA</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40</a:t>
            </a:fld>
            <a:endParaRPr lang="ko-KR" altLang="en-US" dirty="0"/>
          </a:p>
        </p:txBody>
      </p:sp>
    </p:spTree>
    <p:extLst>
      <p:ext uri="{BB962C8B-B14F-4D97-AF65-F5344CB8AC3E}">
        <p14:creationId xmlns:p14="http://schemas.microsoft.com/office/powerpoint/2010/main" val="229060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EBITDA in Credit Analysis</a:t>
            </a:r>
            <a:endParaRPr lang="en-US" dirty="0"/>
          </a:p>
        </p:txBody>
      </p:sp>
      <p:sp>
        <p:nvSpPr>
          <p:cNvPr id="3" name="Content Placeholder 2"/>
          <p:cNvSpPr>
            <a:spLocks noGrp="1"/>
          </p:cNvSpPr>
          <p:nvPr>
            <p:ph idx="1"/>
          </p:nvPr>
        </p:nvSpPr>
        <p:spPr/>
        <p:txBody>
          <a:bodyPr/>
          <a:lstStyle/>
          <a:p>
            <a:pPr lvl="1" eaLnBrk="0" latinLnBrk="0" hangingPunct="0"/>
            <a:r>
              <a:rPr lang="en-GB" dirty="0"/>
              <a:t>Assessment of EBITDA in Different Analyses</a:t>
            </a:r>
            <a:endParaRPr lang="en-US" dirty="0"/>
          </a:p>
          <a:p>
            <a:pPr lvl="2" eaLnBrk="0" latinLnBrk="0" hangingPunct="0"/>
            <a:r>
              <a:rPr lang="en-GB" dirty="0"/>
              <a:t>Sufficient to Repay all </a:t>
            </a:r>
            <a:r>
              <a:rPr lang="en-GB" dirty="0" smtClean="0"/>
              <a:t>Debt in Project Finance Analysis</a:t>
            </a:r>
            <a:endParaRPr lang="en-US" dirty="0"/>
          </a:p>
          <a:p>
            <a:pPr lvl="2" eaLnBrk="0" latinLnBrk="0" hangingPunct="0"/>
            <a:r>
              <a:rPr lang="en-GB" dirty="0"/>
              <a:t>Sufficient to Generate Financial Ratios for </a:t>
            </a:r>
            <a:r>
              <a:rPr lang="en-GB" dirty="0" smtClean="0"/>
              <a:t>Refinance in Corporate Analysis</a:t>
            </a:r>
            <a:endParaRPr lang="en-US" dirty="0"/>
          </a:p>
          <a:p>
            <a:pPr lvl="2" eaLnBrk="0" latinLnBrk="0" hangingPunct="0"/>
            <a:r>
              <a:rPr lang="en-GB" dirty="0"/>
              <a:t>Sufficient to Limit Draws from </a:t>
            </a:r>
            <a:r>
              <a:rPr lang="en-GB" dirty="0" smtClean="0"/>
              <a:t>Revolver in Acquisition Analysis</a:t>
            </a:r>
            <a:endParaRPr lang="en-US" dirty="0"/>
          </a:p>
          <a:p>
            <a:pPr lvl="1" eaLnBrk="0" latinLnBrk="0" hangingPunct="0"/>
            <a:r>
              <a:rPr lang="en-GB" dirty="0" smtClean="0"/>
              <a:t>EBITDA </a:t>
            </a:r>
            <a:r>
              <a:rPr lang="en-GB" dirty="0"/>
              <a:t>Break-even</a:t>
            </a:r>
            <a:endParaRPr lang="en-US" dirty="0"/>
          </a:p>
          <a:p>
            <a:pPr lvl="2" eaLnBrk="0" latinLnBrk="0" hangingPunct="0"/>
            <a:r>
              <a:rPr lang="en-GB" dirty="0" smtClean="0"/>
              <a:t>Potential Reductions in EBITDA</a:t>
            </a:r>
          </a:p>
          <a:p>
            <a:pPr lvl="2" eaLnBrk="0" latinLnBrk="0" hangingPunct="0"/>
            <a:r>
              <a:rPr lang="en-GB" dirty="0" smtClean="0"/>
              <a:t>Probability </a:t>
            </a:r>
            <a:r>
              <a:rPr lang="en-GB" dirty="0"/>
              <a:t>of Default </a:t>
            </a:r>
            <a:endParaRPr lang="en-US" dirty="0"/>
          </a:p>
          <a:p>
            <a:pPr lvl="2" eaLnBrk="0" latinLnBrk="0" hangingPunct="0"/>
            <a:r>
              <a:rPr lang="en-GB" dirty="0"/>
              <a:t>Loss on </a:t>
            </a:r>
            <a:r>
              <a:rPr lang="en-GB" dirty="0" smtClean="0"/>
              <a:t>Debt</a:t>
            </a:r>
            <a:endParaRPr lang="en-US"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41</a:t>
            </a:fld>
            <a:endParaRPr lang="ko-KR" altLang="en-US" dirty="0"/>
          </a:p>
        </p:txBody>
      </p:sp>
    </p:spTree>
    <p:extLst>
      <p:ext uri="{BB962C8B-B14F-4D97-AF65-F5344CB8AC3E}">
        <p14:creationId xmlns:p14="http://schemas.microsoft.com/office/powerpoint/2010/main" val="315049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Acquiring </a:t>
            </a:r>
            <a:r>
              <a:rPr lang="en-US" dirty="0"/>
              <a:t>Long-term data on EBITDA (read </a:t>
            </a:r>
            <a:r>
              <a:rPr lang="en-US" dirty="0" smtClean="0"/>
              <a:t>PDF)</a:t>
            </a:r>
            <a:endParaRPr lang="en-US" dirty="0"/>
          </a:p>
        </p:txBody>
      </p:sp>
      <p:sp>
        <p:nvSpPr>
          <p:cNvPr id="3" name="Content Placeholder 2"/>
          <p:cNvSpPr>
            <a:spLocks noGrp="1"/>
          </p:cNvSpPr>
          <p:nvPr>
            <p:ph idx="1"/>
          </p:nvPr>
        </p:nvSpPr>
        <p:spPr/>
        <p:txBody>
          <a:bodyPr/>
          <a:lstStyle/>
          <a:p>
            <a:r>
              <a:rPr lang="en-US" dirty="0" smtClean="0"/>
              <a:t>Samsung and Chesapeake Energy</a:t>
            </a:r>
          </a:p>
          <a:p>
            <a:pPr lvl="1"/>
            <a:r>
              <a:rPr lang="en-US" dirty="0" smtClean="0"/>
              <a:t>Download PDF</a:t>
            </a:r>
          </a:p>
          <a:p>
            <a:pPr lvl="1"/>
            <a:r>
              <a:rPr lang="en-US" dirty="0" smtClean="0"/>
              <a:t>Use Read PDF file</a:t>
            </a:r>
          </a:p>
          <a:p>
            <a:pPr lvl="1"/>
            <a:r>
              <a:rPr lang="en-US" dirty="0" smtClean="0"/>
              <a:t>Use Arrange Titles with Union Function</a:t>
            </a:r>
          </a:p>
          <a:p>
            <a:pPr lvl="1"/>
            <a:r>
              <a:rPr lang="en-US" dirty="0" smtClean="0"/>
              <a:t>Use Match and Index to Arrange Data</a:t>
            </a:r>
          </a:p>
          <a:p>
            <a:pPr lvl="1"/>
            <a:r>
              <a:rPr lang="en-US" dirty="0" smtClean="0"/>
              <a:t>Compute EBITDA</a:t>
            </a:r>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42</a:t>
            </a:fld>
            <a:endParaRPr lang="ko-KR" altLang="en-US" dirty="0"/>
          </a:p>
        </p:txBody>
      </p:sp>
    </p:spTree>
    <p:extLst>
      <p:ext uri="{BB962C8B-B14F-4D97-AF65-F5344CB8AC3E}">
        <p14:creationId xmlns:p14="http://schemas.microsoft.com/office/powerpoint/2010/main" val="95025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Cash Flow Analysis and Liquidity</a:t>
            </a:r>
            <a:endParaRPr lang="en-US" dirty="0"/>
          </a:p>
        </p:txBody>
      </p:sp>
      <p:sp>
        <p:nvSpPr>
          <p:cNvPr id="3" name="Content Placeholder 2"/>
          <p:cNvSpPr>
            <a:spLocks noGrp="1"/>
          </p:cNvSpPr>
          <p:nvPr>
            <p:ph idx="1"/>
          </p:nvPr>
        </p:nvSpPr>
        <p:spPr/>
        <p:txBody>
          <a:bodyPr>
            <a:noAutofit/>
          </a:bodyPr>
          <a:lstStyle/>
          <a:p>
            <a:pPr lvl="0" latinLnBrk="0" hangingPunct="0"/>
            <a:r>
              <a:rPr lang="en-GB" sz="2000" dirty="0"/>
              <a:t>Seasonality versus trends in cash </a:t>
            </a:r>
            <a:r>
              <a:rPr lang="en-GB" sz="2000" dirty="0" smtClean="0"/>
              <a:t>flows relative to current assets and current liabilities</a:t>
            </a:r>
            <a:endParaRPr lang="en-US" sz="2000" dirty="0"/>
          </a:p>
          <a:p>
            <a:pPr lvl="0" latinLnBrk="0" hangingPunct="0"/>
            <a:r>
              <a:rPr lang="en-GB" sz="2000" dirty="0"/>
              <a:t>Fixed and Variable Costs: how changes in revenues impact profit</a:t>
            </a:r>
            <a:endParaRPr lang="en-US" sz="2000" dirty="0"/>
          </a:p>
          <a:p>
            <a:pPr lvl="0" latinLnBrk="0" hangingPunct="0"/>
            <a:r>
              <a:rPr lang="en-GB" sz="2000" dirty="0"/>
              <a:t>Cash Flows and revolving credit facilities</a:t>
            </a:r>
            <a:endParaRPr lang="en-US" sz="2000" dirty="0"/>
          </a:p>
          <a:p>
            <a:pPr lvl="1" eaLnBrk="0" latinLnBrk="0" hangingPunct="0"/>
            <a:r>
              <a:rPr lang="en-GB" sz="2000" dirty="0"/>
              <a:t>Managing the working capital cycle Business cycles and businesses</a:t>
            </a:r>
            <a:endParaRPr lang="en-US" sz="2000" dirty="0"/>
          </a:p>
          <a:p>
            <a:pPr lvl="2" eaLnBrk="0" latinLnBrk="0" hangingPunct="0"/>
            <a:r>
              <a:rPr lang="en-GB" sz="2000" dirty="0"/>
              <a:t>Stocking </a:t>
            </a:r>
            <a:endParaRPr lang="en-US" sz="2000" dirty="0"/>
          </a:p>
          <a:p>
            <a:pPr lvl="2" eaLnBrk="0" latinLnBrk="0" hangingPunct="0"/>
            <a:r>
              <a:rPr lang="en-GB" sz="2000" dirty="0"/>
              <a:t>Selling </a:t>
            </a:r>
            <a:endParaRPr lang="en-US" sz="2000" dirty="0"/>
          </a:p>
          <a:p>
            <a:pPr lvl="2" eaLnBrk="0" latinLnBrk="0" hangingPunct="0"/>
            <a:r>
              <a:rPr lang="en-GB" sz="2000" dirty="0" smtClean="0"/>
              <a:t>Destocking</a:t>
            </a:r>
            <a:endParaRPr lang="en-US" sz="2800" b="1" dirty="0"/>
          </a:p>
          <a:p>
            <a:pPr lvl="0" latinLnBrk="0" hangingPunct="0"/>
            <a:r>
              <a:rPr lang="en-GB" sz="2000" dirty="0"/>
              <a:t>Applying and evaluating the main ratios to understand and analyse</a:t>
            </a:r>
            <a:endParaRPr lang="en-US" sz="2000" dirty="0"/>
          </a:p>
          <a:p>
            <a:pPr lvl="1" eaLnBrk="0" latinLnBrk="0" hangingPunct="0"/>
            <a:r>
              <a:rPr lang="en-GB" sz="2000" dirty="0"/>
              <a:t>the Cash Conversion Cycle</a:t>
            </a:r>
            <a:endParaRPr lang="en-US" sz="2000" dirty="0"/>
          </a:p>
          <a:p>
            <a:pPr lvl="1" eaLnBrk="0" latinLnBrk="0" hangingPunct="0"/>
            <a:r>
              <a:rPr lang="en-GB" sz="2000" dirty="0"/>
              <a:t>the cash position of the business </a:t>
            </a:r>
            <a:endParaRPr lang="en-US" sz="2000" dirty="0"/>
          </a:p>
          <a:p>
            <a:pPr latinLnBrk="0" hangingPunct="0"/>
            <a:r>
              <a:rPr lang="en-GB" sz="2000" dirty="0"/>
              <a:t>the credit-worth of the business</a:t>
            </a:r>
            <a:endParaRPr lang="en-US" sz="2000" dirty="0"/>
          </a:p>
        </p:txBody>
      </p:sp>
      <p:sp>
        <p:nvSpPr>
          <p:cNvPr id="5" name="Slide Number Placeholder 4"/>
          <p:cNvSpPr>
            <a:spLocks noGrp="1"/>
          </p:cNvSpPr>
          <p:nvPr>
            <p:ph type="sldNum" sz="quarter" idx="12"/>
          </p:nvPr>
        </p:nvSpPr>
        <p:spPr/>
        <p:txBody>
          <a:bodyPr/>
          <a:lstStyle/>
          <a:p>
            <a:pPr algn="ctr"/>
            <a:fld id="{0C3A1854-6B63-4059-B360-A3C4972BF0FC}" type="slidenum">
              <a:rPr lang="ko-KR" altLang="en-US" smtClean="0"/>
              <a:pPr algn="ctr"/>
              <a:t>43</a:t>
            </a:fld>
            <a:endParaRPr lang="ko-KR" altLang="en-US" dirty="0"/>
          </a:p>
        </p:txBody>
      </p:sp>
    </p:spTree>
    <p:extLst>
      <p:ext uri="{BB962C8B-B14F-4D97-AF65-F5344CB8AC3E}">
        <p14:creationId xmlns:p14="http://schemas.microsoft.com/office/powerpoint/2010/main" val="265195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0" latinLnBrk="0" hangingPunct="0"/>
            <a:r>
              <a:rPr lang="en-US" dirty="0" smtClean="0"/>
              <a:t>Presentation of EBITDA and FFO in Chesapeake Case Using Indirect and Direct Approach</a:t>
            </a:r>
            <a:endParaRPr lang="en-US" dirty="0"/>
          </a:p>
        </p:txBody>
      </p:sp>
    </p:spTree>
    <p:extLst>
      <p:ext uri="{BB962C8B-B14F-4D97-AF65-F5344CB8AC3E}">
        <p14:creationId xmlns:p14="http://schemas.microsoft.com/office/powerpoint/2010/main" val="16721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Review of Chesapeake Case – Why Make Adjustments to Accounting Data in Finance</a:t>
            </a:r>
            <a:endParaRPr lang="en-US" dirty="0"/>
          </a:p>
        </p:txBody>
      </p:sp>
      <p:sp>
        <p:nvSpPr>
          <p:cNvPr id="3" name="Content Placeholder 2"/>
          <p:cNvSpPr>
            <a:spLocks noGrp="1"/>
          </p:cNvSpPr>
          <p:nvPr>
            <p:ph idx="1"/>
          </p:nvPr>
        </p:nvSpPr>
        <p:spPr/>
        <p:txBody>
          <a:bodyPr>
            <a:normAutofit lnSpcReduction="10000"/>
          </a:bodyPr>
          <a:lstStyle/>
          <a:p>
            <a:pPr latinLnBrk="0" hangingPunct="0"/>
            <a:r>
              <a:rPr lang="en-US" dirty="0" smtClean="0"/>
              <a:t>Why do we make adjustments to accounting data</a:t>
            </a:r>
          </a:p>
          <a:p>
            <a:pPr lvl="1" eaLnBrk="0" latinLnBrk="0" hangingPunct="0"/>
            <a:r>
              <a:rPr lang="en-US" dirty="0" smtClean="0"/>
              <a:t>Separate financing analysis from operating analysis</a:t>
            </a:r>
          </a:p>
          <a:p>
            <a:pPr lvl="2" eaLnBrk="0" latinLnBrk="0" hangingPunct="0"/>
            <a:r>
              <a:rPr lang="en-US" dirty="0" smtClean="0"/>
              <a:t>EBITDA takes interest away</a:t>
            </a:r>
          </a:p>
          <a:p>
            <a:pPr lvl="2" eaLnBrk="0" latinLnBrk="0" hangingPunct="0"/>
            <a:r>
              <a:rPr lang="en-US" dirty="0" smtClean="0"/>
              <a:t>EBITDA should focus on core operations (Apple example)</a:t>
            </a:r>
          </a:p>
          <a:p>
            <a:pPr lvl="2" eaLnBrk="0" latinLnBrk="0" hangingPunct="0"/>
            <a:r>
              <a:rPr lang="en-US" dirty="0" smtClean="0"/>
              <a:t>EBITDA can be compared to capital expenditures</a:t>
            </a:r>
          </a:p>
          <a:p>
            <a:pPr lvl="2" eaLnBrk="0" latinLnBrk="0" hangingPunct="0"/>
            <a:r>
              <a:rPr lang="en-US" dirty="0" smtClean="0"/>
              <a:t>FFO and EBITDA used to evaluate debt repayments</a:t>
            </a:r>
          </a:p>
          <a:p>
            <a:pPr lvl="1" eaLnBrk="0" latinLnBrk="0" hangingPunct="0"/>
            <a:r>
              <a:rPr lang="en-US" dirty="0" smtClean="0"/>
              <a:t>Starting point of DCF valuation is:</a:t>
            </a:r>
          </a:p>
          <a:p>
            <a:pPr lvl="2" eaLnBrk="0" latinLnBrk="0" hangingPunct="0"/>
            <a:r>
              <a:rPr lang="en-US" dirty="0" smtClean="0"/>
              <a:t>Free Cash Flow = EBITDA – Capital Expenditures</a:t>
            </a:r>
          </a:p>
          <a:p>
            <a:pPr lvl="2" eaLnBrk="0" latinLnBrk="0" hangingPunct="0"/>
            <a:r>
              <a:rPr lang="en-US" dirty="0" smtClean="0"/>
              <a:t>Full Definition:</a:t>
            </a:r>
          </a:p>
          <a:p>
            <a:pPr lvl="2" eaLnBrk="0" latinLnBrk="0" hangingPunct="0"/>
            <a:r>
              <a:rPr lang="en-US" dirty="0" smtClean="0"/>
              <a:t>Free Cash Flow = EBITDA – WC Changes – Capital Expenditures – Operating Taxes + Deferred Taxes + Other Items</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45</a:t>
            </a:fld>
            <a:endParaRPr lang="ko-KR" altLang="en-US" dirty="0"/>
          </a:p>
        </p:txBody>
      </p:sp>
    </p:spTree>
    <p:extLst>
      <p:ext uri="{BB962C8B-B14F-4D97-AF65-F5344CB8AC3E}">
        <p14:creationId xmlns:p14="http://schemas.microsoft.com/office/powerpoint/2010/main" val="28836177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in Chesapeake</a:t>
            </a:r>
            <a:endParaRPr lang="en-US" dirty="0"/>
          </a:p>
        </p:txBody>
      </p:sp>
      <p:sp>
        <p:nvSpPr>
          <p:cNvPr id="3" name="Content Placeholder 2"/>
          <p:cNvSpPr>
            <a:spLocks noGrp="1"/>
          </p:cNvSpPr>
          <p:nvPr>
            <p:ph idx="1"/>
          </p:nvPr>
        </p:nvSpPr>
        <p:spPr/>
        <p:txBody>
          <a:bodyPr/>
          <a:lstStyle/>
          <a:p>
            <a:pPr latinLnBrk="0" hangingPunct="0"/>
            <a:r>
              <a:rPr lang="en-US" dirty="0" smtClean="0"/>
              <a:t>Where to find capital expenditures</a:t>
            </a:r>
          </a:p>
          <a:p>
            <a:pPr latinLnBrk="0" hangingPunct="0"/>
            <a:r>
              <a:rPr lang="en-US" dirty="0" smtClean="0"/>
              <a:t>Add depreciation and impairment</a:t>
            </a:r>
          </a:p>
          <a:p>
            <a:pPr latinLnBrk="0" hangingPunct="0"/>
            <a:r>
              <a:rPr lang="en-US" dirty="0" smtClean="0"/>
              <a:t>Use cash interest expense and not capitalized interest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46</a:t>
            </a:fld>
            <a:endParaRPr lang="ko-KR" altLang="en-US" dirty="0"/>
          </a:p>
        </p:txBody>
      </p:sp>
    </p:spTree>
    <p:extLst>
      <p:ext uri="{BB962C8B-B14F-4D97-AF65-F5344CB8AC3E}">
        <p14:creationId xmlns:p14="http://schemas.microsoft.com/office/powerpoint/2010/main" val="588121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Find Capital Expenditures</a:t>
            </a:r>
            <a:endParaRPr lang="en-US" dirty="0"/>
          </a:p>
        </p:txBody>
      </p:sp>
      <p:sp>
        <p:nvSpPr>
          <p:cNvPr id="3" name="Content Placeholder 2"/>
          <p:cNvSpPr>
            <a:spLocks noGrp="1"/>
          </p:cNvSpPr>
          <p:nvPr>
            <p:ph idx="1"/>
          </p:nvPr>
        </p:nvSpPr>
        <p:spPr/>
        <p:txBody>
          <a:bodyPr/>
          <a:lstStyle/>
          <a:p>
            <a:r>
              <a:rPr lang="en-US" dirty="0" smtClean="0"/>
              <a:t>Samsung: Cash flow from investing</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47</a:t>
            </a:fld>
            <a:endParaRPr lang="ko-KR" altLang="en-US" dirty="0"/>
          </a:p>
        </p:txBody>
      </p:sp>
      <p:pic>
        <p:nvPicPr>
          <p:cNvPr id="7" name="Picture 6"/>
          <p:cNvPicPr>
            <a:picLocks noChangeAspect="1"/>
          </p:cNvPicPr>
          <p:nvPr/>
        </p:nvPicPr>
        <p:blipFill>
          <a:blip r:embed="rId2"/>
          <a:stretch>
            <a:fillRect/>
          </a:stretch>
        </p:blipFill>
        <p:spPr>
          <a:xfrm>
            <a:off x="838201" y="2286000"/>
            <a:ext cx="7467600" cy="3571875"/>
          </a:xfrm>
          <a:prstGeom prst="rect">
            <a:avLst/>
          </a:prstGeom>
        </p:spPr>
      </p:pic>
    </p:spTree>
    <p:extLst>
      <p:ext uri="{BB962C8B-B14F-4D97-AF65-F5344CB8AC3E}">
        <p14:creationId xmlns:p14="http://schemas.microsoft.com/office/powerpoint/2010/main" val="2736962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Importance of Computing Interest for Financial Analysis</a:t>
            </a:r>
            <a:endParaRPr lang="en-US" dirty="0"/>
          </a:p>
        </p:txBody>
      </p:sp>
      <p:sp>
        <p:nvSpPr>
          <p:cNvPr id="3" name="Content Placeholder 2"/>
          <p:cNvSpPr>
            <a:spLocks noGrp="1"/>
          </p:cNvSpPr>
          <p:nvPr>
            <p:ph idx="1"/>
          </p:nvPr>
        </p:nvSpPr>
        <p:spPr/>
        <p:txBody>
          <a:bodyPr/>
          <a:lstStyle/>
          <a:p>
            <a:r>
              <a:rPr lang="en-US" dirty="0" smtClean="0"/>
              <a:t>Interest is Used in Computing FFO</a:t>
            </a:r>
          </a:p>
          <a:p>
            <a:r>
              <a:rPr lang="en-US" dirty="0" smtClean="0"/>
              <a:t>Interest is Used in Computing DSCR</a:t>
            </a:r>
          </a:p>
          <a:p>
            <a:r>
              <a:rPr lang="en-US" dirty="0" smtClean="0"/>
              <a:t>Interest is Used in EBITDA/Interest Ratio</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48</a:t>
            </a:fld>
            <a:endParaRPr lang="ko-KR" altLang="en-US" dirty="0"/>
          </a:p>
        </p:txBody>
      </p:sp>
    </p:spTree>
    <p:extLst>
      <p:ext uri="{BB962C8B-B14F-4D97-AF65-F5344CB8AC3E}">
        <p14:creationId xmlns:p14="http://schemas.microsoft.com/office/powerpoint/2010/main" val="3996534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Expenditures in Chesapeake</a:t>
            </a:r>
            <a:endParaRPr lang="en-US" dirty="0"/>
          </a:p>
        </p:txBody>
      </p:sp>
      <p:sp>
        <p:nvSpPr>
          <p:cNvPr id="3" name="Content Placeholder 2"/>
          <p:cNvSpPr>
            <a:spLocks noGrp="1"/>
          </p:cNvSpPr>
          <p:nvPr>
            <p:ph idx="1"/>
          </p:nvPr>
        </p:nvSpPr>
        <p:spPr/>
        <p:txBody>
          <a:bodyPr/>
          <a:lstStyle/>
          <a:p>
            <a:r>
              <a:rPr lang="en-US" dirty="0" smtClean="0"/>
              <a:t>Investing section of the cash flow statement</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49</a:t>
            </a:fld>
            <a:endParaRPr lang="ko-KR" altLang="en-US" dirty="0"/>
          </a:p>
        </p:txBody>
      </p:sp>
      <p:pic>
        <p:nvPicPr>
          <p:cNvPr id="5" name="Picture 4"/>
          <p:cNvPicPr>
            <a:picLocks noChangeAspect="1"/>
          </p:cNvPicPr>
          <p:nvPr/>
        </p:nvPicPr>
        <p:blipFill>
          <a:blip r:embed="rId2"/>
          <a:stretch>
            <a:fillRect/>
          </a:stretch>
        </p:blipFill>
        <p:spPr>
          <a:xfrm>
            <a:off x="408849" y="2490787"/>
            <a:ext cx="8526279" cy="2233613"/>
          </a:xfrm>
          <a:prstGeom prst="rect">
            <a:avLst/>
          </a:prstGeom>
        </p:spPr>
      </p:pic>
      <p:sp>
        <p:nvSpPr>
          <p:cNvPr id="6" name="TextBox 5"/>
          <p:cNvSpPr txBox="1"/>
          <p:nvPr/>
        </p:nvSpPr>
        <p:spPr>
          <a:xfrm>
            <a:off x="6781800" y="5089961"/>
            <a:ext cx="1828800" cy="830997"/>
          </a:xfrm>
          <a:prstGeom prst="rect">
            <a:avLst/>
          </a:prstGeom>
          <a:solidFill>
            <a:srgbClr val="FFFF00"/>
          </a:solidFill>
        </p:spPr>
        <p:txBody>
          <a:bodyPr wrap="square" rtlCol="0">
            <a:spAutoFit/>
          </a:bodyPr>
          <a:lstStyle/>
          <a:p>
            <a:r>
              <a:rPr lang="en-US" dirty="0" smtClean="0"/>
              <a:t>The proceeds from sales of assets can be thought of as negative capital expenditures</a:t>
            </a:r>
            <a:endParaRPr lang="en-US" dirty="0"/>
          </a:p>
        </p:txBody>
      </p:sp>
      <p:cxnSp>
        <p:nvCxnSpPr>
          <p:cNvPr id="8" name="Straight Arrow Connector 7"/>
          <p:cNvCxnSpPr/>
          <p:nvPr/>
        </p:nvCxnSpPr>
        <p:spPr>
          <a:xfrm flipH="1" flipV="1">
            <a:off x="7086600" y="3821909"/>
            <a:ext cx="1066800" cy="1131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15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Understand Profits, Assets, Equity, Cash flow in a Simple Example</a:t>
            </a:r>
            <a:endParaRPr lang="en-US"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smtClean="0"/>
              <a:t>We begin with a street food business.  In the first case our street food seller is trying starting a business and she does not take money out of her business in terms of dividends.</a:t>
            </a:r>
          </a:p>
          <a:p>
            <a:pPr latinLnBrk="0" hangingPunct="0"/>
            <a:r>
              <a:rPr lang="en-US" dirty="0" smtClean="0"/>
              <a:t>She has some cash at start of period</a:t>
            </a:r>
            <a:endParaRPr lang="en-US" dirty="0"/>
          </a:p>
          <a:p>
            <a:pPr latinLnBrk="0" hangingPunct="0"/>
            <a:r>
              <a:rPr lang="en-US" dirty="0" smtClean="0"/>
              <a:t>She spends some money to buy food and she sells the food for more than she pays for it. This gives here more cash at the end of the period.</a:t>
            </a:r>
          </a:p>
          <a:p>
            <a:pPr latinLnBrk="0" hangingPunct="0"/>
            <a:r>
              <a:rPr lang="en-US" dirty="0" smtClean="0"/>
              <a:t>Her cash is an asset – it will provide benefits to her and her family in the FUTURE</a:t>
            </a:r>
          </a:p>
          <a:p>
            <a:pPr latinLnBrk="0" hangingPunct="0"/>
            <a:r>
              <a:rPr lang="en-US" dirty="0" smtClean="0"/>
              <a:t>The DIFFERENCE between cash at the start of the period and cash at the end of the period is defined as PROFIT</a:t>
            </a:r>
          </a:p>
          <a:p>
            <a:pPr lvl="1" eaLnBrk="0" latinLnBrk="0" hangingPunct="0"/>
            <a:r>
              <a:rPr lang="en-US" dirty="0" smtClean="0"/>
              <a:t>Equity is Cash at End of Period</a:t>
            </a:r>
          </a:p>
          <a:p>
            <a:pPr lvl="1" eaLnBrk="0" latinLnBrk="0" hangingPunct="0"/>
            <a:r>
              <a:rPr lang="en-US" dirty="0" smtClean="0"/>
              <a:t>Cash comes from Selling Food and Buying Food</a:t>
            </a:r>
          </a:p>
          <a:p>
            <a:pPr lvl="1" eaLnBrk="0"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a:t>
            </a:fld>
            <a:endParaRPr lang="ko-KR" altLang="en-US" dirty="0"/>
          </a:p>
        </p:txBody>
      </p:sp>
    </p:spTree>
    <p:extLst>
      <p:ext uri="{BB962C8B-B14F-4D97-AF65-F5344CB8AC3E}">
        <p14:creationId xmlns:p14="http://schemas.microsoft.com/office/powerpoint/2010/main" val="3869211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Research and Development Expenditures Capital Expenditures or Operating Expenses</a:t>
            </a:r>
            <a:endParaRPr lang="en-US" dirty="0"/>
          </a:p>
        </p:txBody>
      </p:sp>
      <p:sp>
        <p:nvSpPr>
          <p:cNvPr id="3" name="Content Placeholder 2"/>
          <p:cNvSpPr>
            <a:spLocks noGrp="1"/>
          </p:cNvSpPr>
          <p:nvPr>
            <p:ph idx="1"/>
          </p:nvPr>
        </p:nvSpPr>
        <p:spPr/>
        <p:txBody>
          <a:bodyPr>
            <a:normAutofit fontScale="92500" lnSpcReduction="10000"/>
          </a:bodyPr>
          <a:lstStyle/>
          <a:p>
            <a:pPr latinLnBrk="0" hangingPunct="0"/>
            <a:r>
              <a:rPr lang="en-US" dirty="0" smtClean="0"/>
              <a:t>Remember that when a company spends money it can either call the expenses an operating expense or a capital expenditure. </a:t>
            </a:r>
            <a:endParaRPr lang="en-US" dirty="0"/>
          </a:p>
          <a:p>
            <a:pPr latinLnBrk="0" hangingPunct="0"/>
            <a:r>
              <a:rPr lang="en-US" dirty="0" smtClean="0"/>
              <a:t>If the cash outflow produces benefits for more than one year in the future, the cost should be classified as a capital expenditure and the amount becomes an asset. If it is an asset then it can be amortized, depreciated or impaired.</a:t>
            </a:r>
          </a:p>
          <a:p>
            <a:pPr latinLnBrk="0" hangingPunct="0"/>
            <a:r>
              <a:rPr lang="en-US" dirty="0" smtClean="0"/>
              <a:t>Research and Development is something that produces future benefits but we do not know how much. Accountants call this a capital expenditure. But financial analysts can call this a capital expenditure.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50</a:t>
            </a:fld>
            <a:endParaRPr lang="ko-KR" altLang="en-US" dirty="0"/>
          </a:p>
        </p:txBody>
      </p:sp>
    </p:spTree>
    <p:extLst>
      <p:ext uri="{BB962C8B-B14F-4D97-AF65-F5344CB8AC3E}">
        <p14:creationId xmlns:p14="http://schemas.microsoft.com/office/powerpoint/2010/main" val="2500413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R&amp;D Expenses for Samsung – Note that they are Treated as Expenses</a:t>
            </a:r>
            <a:endParaRPr lang="en-US" dirty="0"/>
          </a:p>
        </p:txBody>
      </p:sp>
      <p:pic>
        <p:nvPicPr>
          <p:cNvPr id="5" name="Content Placeholder 4"/>
          <p:cNvPicPr>
            <a:picLocks noGrp="1" noChangeAspect="1"/>
          </p:cNvPicPr>
          <p:nvPr>
            <p:ph idx="1"/>
          </p:nvPr>
        </p:nvPicPr>
        <p:blipFill>
          <a:blip r:embed="rId2"/>
          <a:stretch>
            <a:fillRect/>
          </a:stretch>
        </p:blipFill>
        <p:spPr>
          <a:xfrm>
            <a:off x="762000" y="1523999"/>
            <a:ext cx="7391400" cy="4376211"/>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51</a:t>
            </a:fld>
            <a:endParaRPr lang="ko-KR" altLang="en-US" dirty="0"/>
          </a:p>
        </p:txBody>
      </p:sp>
    </p:spTree>
    <p:extLst>
      <p:ext uri="{BB962C8B-B14F-4D97-AF65-F5344CB8AC3E}">
        <p14:creationId xmlns:p14="http://schemas.microsoft.com/office/powerpoint/2010/main" val="1889043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Why Can Interest be Capitalized and What doe Interest Capitalized Mean</a:t>
            </a:r>
            <a:endParaRPr lang="en-US" dirty="0"/>
          </a:p>
        </p:txBody>
      </p:sp>
      <p:sp>
        <p:nvSpPr>
          <p:cNvPr id="3" name="Content Placeholder 2"/>
          <p:cNvSpPr>
            <a:spLocks noGrp="1"/>
          </p:cNvSpPr>
          <p:nvPr>
            <p:ph idx="1"/>
          </p:nvPr>
        </p:nvSpPr>
        <p:spPr/>
        <p:txBody>
          <a:bodyPr>
            <a:normAutofit fontScale="85000" lnSpcReduction="10000"/>
          </a:bodyPr>
          <a:lstStyle/>
          <a:p>
            <a:pPr latinLnBrk="0" hangingPunct="0"/>
            <a:r>
              <a:rPr lang="en-US" dirty="0" smtClean="0"/>
              <a:t>When a company makes an outflow for an item – it pays a salary, it buys materials, it pays for fuel, it pays taxes or it pays interest, this can be accounted as </a:t>
            </a:r>
            <a:r>
              <a:rPr lang="en-US" b="1" i="1" dirty="0" smtClean="0"/>
              <a:t>either an operating expense or as a capital expenditure.</a:t>
            </a:r>
            <a:r>
              <a:rPr lang="en-US" dirty="0" smtClean="0"/>
              <a:t>  Say a company pays 100,000 Won for to a construction employee.  If this cost is made for building a factory or a building, the building has future benefits for many years and is a capital expenditure.</a:t>
            </a:r>
          </a:p>
          <a:p>
            <a:pPr latinLnBrk="0" hangingPunct="0"/>
            <a:r>
              <a:rPr lang="en-US" dirty="0" smtClean="0"/>
              <a:t>If a company pays a bank 100,000 for interest while the construction is occurring, this interest cost is also recorded as a capital expenditure as it is related to building the factory and the building is not yet earning any money.</a:t>
            </a:r>
          </a:p>
          <a:p>
            <a:pPr latinLnBrk="0" hangingPunct="0"/>
            <a:r>
              <a:rPr lang="en-US" dirty="0" smtClean="0"/>
              <a:t>This means that even if the 100,000 is paid to the bank, it is not recorded as an expense on the income statement. </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52</a:t>
            </a:fld>
            <a:endParaRPr lang="ko-KR" altLang="en-US" dirty="0"/>
          </a:p>
        </p:txBody>
      </p:sp>
    </p:spTree>
    <p:extLst>
      <p:ext uri="{BB962C8B-B14F-4D97-AF65-F5344CB8AC3E}">
        <p14:creationId xmlns:p14="http://schemas.microsoft.com/office/powerpoint/2010/main" val="3927442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Expense and Capitalized Expense</a:t>
            </a:r>
            <a:endParaRPr lang="en-US"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Interest is paid to the lenders (sometimes it may not be paid but it increases the loan balance. This is called payment in kind).</a:t>
            </a:r>
            <a:endParaRPr lang="en-US" dirty="0"/>
          </a:p>
          <a:p>
            <a:pPr latinLnBrk="0" hangingPunct="0"/>
            <a:r>
              <a:rPr lang="en-US" dirty="0" smtClean="0"/>
              <a:t>Interest can be threated like a capital expenditure if it is paid when an asset is being constructed. </a:t>
            </a:r>
          </a:p>
          <a:p>
            <a:pPr lvl="1" eaLnBrk="0" latinLnBrk="0" hangingPunct="0"/>
            <a:r>
              <a:rPr lang="en-US" dirty="0" smtClean="0"/>
              <a:t>This is capital expenditure</a:t>
            </a:r>
          </a:p>
          <a:p>
            <a:pPr lvl="1" eaLnBrk="0" latinLnBrk="0" hangingPunct="0"/>
            <a:r>
              <a:rPr lang="en-US" dirty="0" smtClean="0"/>
              <a:t>This becomes depreciation expense after the plant is finished</a:t>
            </a:r>
            <a:endParaRPr lang="en-US" dirty="0"/>
          </a:p>
          <a:p>
            <a:pPr latinLnBrk="0" hangingPunct="0"/>
            <a:r>
              <a:rPr lang="en-US" dirty="0" smtClean="0"/>
              <a:t>Example of how interest capitalized increases the plant balance.</a:t>
            </a:r>
          </a:p>
          <a:p>
            <a:pPr lvl="1" eaLnBrk="0" latinLnBrk="0" hangingPunct="0"/>
            <a:r>
              <a:rPr lang="en-US" dirty="0" smtClean="0"/>
              <a:t>Plant balance opening</a:t>
            </a:r>
          </a:p>
          <a:p>
            <a:pPr lvl="1" eaLnBrk="0" latinLnBrk="0" hangingPunct="0"/>
            <a:r>
              <a:rPr lang="en-US" dirty="0" smtClean="0"/>
              <a:t>Add: capitalized interest</a:t>
            </a:r>
          </a:p>
          <a:p>
            <a:pPr lvl="1" eaLnBrk="0" latinLnBrk="0" hangingPunct="0"/>
            <a:r>
              <a:rPr lang="en-US" dirty="0" smtClean="0"/>
              <a:t>Plant balance closing</a:t>
            </a:r>
          </a:p>
          <a:p>
            <a:pPr latinLnBrk="0" hangingPunct="0"/>
            <a:r>
              <a:rPr lang="en-US" dirty="0" smtClean="0"/>
              <a:t>Capitalized Interest is not Paid Recorded on Income Statement but is Capital Expenditure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53</a:t>
            </a:fld>
            <a:endParaRPr lang="ko-KR" altLang="en-US" dirty="0"/>
          </a:p>
        </p:txBody>
      </p:sp>
    </p:spTree>
    <p:extLst>
      <p:ext uri="{BB962C8B-B14F-4D97-AF65-F5344CB8AC3E}">
        <p14:creationId xmlns:p14="http://schemas.microsoft.com/office/powerpoint/2010/main" val="2814205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Interest to Use in Financial Analysis</a:t>
            </a:r>
            <a:endParaRPr lang="en-GB" dirty="0"/>
          </a:p>
        </p:txBody>
      </p:sp>
      <p:sp>
        <p:nvSpPr>
          <p:cNvPr id="3" name="Content Placeholder 2"/>
          <p:cNvSpPr>
            <a:spLocks noGrp="1"/>
          </p:cNvSpPr>
          <p:nvPr>
            <p:ph idx="1"/>
          </p:nvPr>
        </p:nvSpPr>
        <p:spPr>
          <a:xfrm>
            <a:off x="428597" y="1357298"/>
            <a:ext cx="7801003" cy="2728947"/>
          </a:xfrm>
        </p:spPr>
        <p:txBody>
          <a:bodyPr>
            <a:normAutofit fontScale="92500" lnSpcReduction="20000"/>
          </a:bodyPr>
          <a:lstStyle/>
          <a:p>
            <a:pPr latinLnBrk="0" hangingPunct="0"/>
            <a:r>
              <a:rPr lang="en-GB" dirty="0" smtClean="0"/>
              <a:t>Capitalised Interest:</a:t>
            </a:r>
          </a:p>
          <a:p>
            <a:pPr lvl="1" eaLnBrk="0" latinLnBrk="0" hangingPunct="0"/>
            <a:r>
              <a:rPr lang="en-GB" dirty="0" smtClean="0"/>
              <a:t>When an asset is being constructed, the interest expense for financing the asset is treated as a capital expenditure and eventually depreciated after the asset becomes operational.</a:t>
            </a:r>
          </a:p>
          <a:p>
            <a:pPr lvl="1" eaLnBrk="0" latinLnBrk="0" hangingPunct="0"/>
            <a:r>
              <a:rPr lang="en-GB" dirty="0" smtClean="0"/>
              <a:t>Capitalised interest does not appear on the income statement because it is just like a capital expenditure.</a:t>
            </a:r>
          </a:p>
          <a:p>
            <a:pPr lvl="1" eaLnBrk="0" latinLnBrk="0" hangingPunct="0"/>
            <a:r>
              <a:rPr lang="en-GB" dirty="0" smtClean="0"/>
              <a:t>Capital interest is still interest expense paid to lenders.</a:t>
            </a:r>
          </a:p>
          <a:p>
            <a:pPr lvl="1" eaLnBrk="0"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54</a:t>
            </a:fld>
            <a:endParaRPr lang="ko-KR" altLang="en-US" dirty="0"/>
          </a:p>
        </p:txBody>
      </p:sp>
      <p:pic>
        <p:nvPicPr>
          <p:cNvPr id="6" name="Picture 5"/>
          <p:cNvPicPr>
            <a:picLocks noChangeAspect="1"/>
          </p:cNvPicPr>
          <p:nvPr/>
        </p:nvPicPr>
        <p:blipFill>
          <a:blip r:embed="rId2"/>
          <a:stretch>
            <a:fillRect/>
          </a:stretch>
        </p:blipFill>
        <p:spPr>
          <a:xfrm>
            <a:off x="1033463" y="4086245"/>
            <a:ext cx="7077075" cy="2200275"/>
          </a:xfrm>
          <a:prstGeom prst="rect">
            <a:avLst/>
          </a:prstGeom>
        </p:spPr>
      </p:pic>
      <p:sp>
        <p:nvSpPr>
          <p:cNvPr id="8" name="TextBox 7"/>
          <p:cNvSpPr txBox="1"/>
          <p:nvPr/>
        </p:nvSpPr>
        <p:spPr>
          <a:xfrm>
            <a:off x="8013187" y="5385496"/>
            <a:ext cx="1127498" cy="830997"/>
          </a:xfrm>
          <a:prstGeom prst="rect">
            <a:avLst/>
          </a:prstGeom>
          <a:solidFill>
            <a:srgbClr val="FFFF00"/>
          </a:solidFill>
        </p:spPr>
        <p:txBody>
          <a:bodyPr wrap="square" rtlCol="0">
            <a:spAutoFit/>
          </a:bodyPr>
          <a:lstStyle/>
          <a:p>
            <a:r>
              <a:rPr lang="en-GB" dirty="0" smtClean="0"/>
              <a:t>Capitalised Interest is large component</a:t>
            </a:r>
            <a:endParaRPr lang="en-GB" dirty="0"/>
          </a:p>
        </p:txBody>
      </p:sp>
    </p:spTree>
    <p:extLst>
      <p:ext uri="{BB962C8B-B14F-4D97-AF65-F5344CB8AC3E}">
        <p14:creationId xmlns:p14="http://schemas.microsoft.com/office/powerpoint/2010/main" val="3562067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Treatment of Debt Issuance Costs (Standard and Poors)</a:t>
            </a:r>
            <a:endParaRPr lang="en-US" dirty="0"/>
          </a:p>
        </p:txBody>
      </p:sp>
      <p:sp>
        <p:nvSpPr>
          <p:cNvPr id="3" name="Content Placeholder 2"/>
          <p:cNvSpPr>
            <a:spLocks noGrp="1"/>
          </p:cNvSpPr>
          <p:nvPr>
            <p:ph idx="1"/>
          </p:nvPr>
        </p:nvSpPr>
        <p:spPr/>
        <p:txBody>
          <a:bodyPr>
            <a:normAutofit fontScale="85000" lnSpcReduction="20000"/>
          </a:bodyPr>
          <a:lstStyle/>
          <a:p>
            <a:pPr latinLnBrk="0" hangingPunct="0"/>
            <a:r>
              <a:rPr lang="en-US" dirty="0" smtClean="0"/>
              <a:t>If a loan is paid over many years, the fees paid for the loan are capitalized. This means the fees are not called an operating expense, but they are treated like a capital expenditure and put on the balance sheet as an asset.  This seems confusing but the fees are like something that has a future benefit.</a:t>
            </a:r>
          </a:p>
          <a:p>
            <a:pPr latinLnBrk="0" hangingPunct="0"/>
            <a:r>
              <a:rPr lang="en-US" dirty="0" smtClean="0"/>
              <a:t>After the fees are capitalized, they are amortized like an asset is depreciated. So if a loan has a 10 year life and 1,000 are paid for fees, the amortization is 100.</a:t>
            </a:r>
          </a:p>
          <a:p>
            <a:pPr latinLnBrk="0" hangingPunct="0"/>
            <a:r>
              <a:rPr lang="en-US" dirty="0" smtClean="0"/>
              <a:t>Standard and Poor’s states that debt </a:t>
            </a:r>
            <a:r>
              <a:rPr lang="en-US" dirty="0"/>
              <a:t>issuance costs are a form of prepaid interest, which companies record on the balance sheet and amortize as </a:t>
            </a:r>
            <a:r>
              <a:rPr lang="en-US" dirty="0" smtClean="0"/>
              <a:t>an interest </a:t>
            </a:r>
            <a:r>
              <a:rPr lang="en-US" dirty="0"/>
              <a:t>expense over the term of the debt. We regard them as part of the total cost of borrowing and therefore do </a:t>
            </a:r>
            <a:r>
              <a:rPr lang="en-US" dirty="0" smtClean="0"/>
              <a:t>not deduct </a:t>
            </a:r>
            <a:r>
              <a:rPr lang="en-US" dirty="0"/>
              <a:t>the amortization of debt issuance costs from reported interest.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55</a:t>
            </a:fld>
            <a:endParaRPr lang="ko-KR" altLang="en-US" dirty="0"/>
          </a:p>
        </p:txBody>
      </p:sp>
    </p:spTree>
    <p:extLst>
      <p:ext uri="{BB962C8B-B14F-4D97-AF65-F5344CB8AC3E}">
        <p14:creationId xmlns:p14="http://schemas.microsoft.com/office/powerpoint/2010/main" val="3366228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Chesapeake Case</a:t>
            </a:r>
            <a:endParaRPr lang="en-US" dirty="0"/>
          </a:p>
        </p:txBody>
      </p:sp>
      <p:pic>
        <p:nvPicPr>
          <p:cNvPr id="5" name="Content Placeholder 4"/>
          <p:cNvPicPr>
            <a:picLocks noGrp="1" noChangeAspect="1"/>
          </p:cNvPicPr>
          <p:nvPr>
            <p:ph idx="1"/>
          </p:nvPr>
        </p:nvPicPr>
        <p:blipFill>
          <a:blip r:embed="rId2"/>
          <a:stretch>
            <a:fillRect/>
          </a:stretch>
        </p:blipFill>
        <p:spPr>
          <a:xfrm>
            <a:off x="100430" y="1676400"/>
            <a:ext cx="8779605" cy="4062934"/>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56</a:t>
            </a:fld>
            <a:endParaRPr lang="ko-KR" altLang="en-US" dirty="0"/>
          </a:p>
        </p:txBody>
      </p:sp>
    </p:spTree>
    <p:extLst>
      <p:ext uri="{BB962C8B-B14F-4D97-AF65-F5344CB8AC3E}">
        <p14:creationId xmlns:p14="http://schemas.microsoft.com/office/powerpoint/2010/main" val="3108498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Presentation of EBITDA – Other Income Included in EBITDA</a:t>
            </a:r>
            <a:endParaRPr lang="en-US" dirty="0"/>
          </a:p>
        </p:txBody>
      </p:sp>
      <p:sp>
        <p:nvSpPr>
          <p:cNvPr id="3" name="Content Placeholder 2"/>
          <p:cNvSpPr>
            <a:spLocks noGrp="1"/>
          </p:cNvSpPr>
          <p:nvPr>
            <p:ph idx="1"/>
          </p:nvPr>
        </p:nvSpPr>
        <p:spPr/>
        <p:txBody>
          <a:bodyPr/>
          <a:lstStyle/>
          <a:p>
            <a:pPr latinLnBrk="0" hangingPunct="0"/>
            <a:r>
              <a:rPr lang="en-US" dirty="0" smtClean="0"/>
              <a:t>Show the exact way you compute items and reconcile the direct and the indirect method</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57</a:t>
            </a:fld>
            <a:endParaRPr lang="ko-KR" altLang="en-US" dirty="0"/>
          </a:p>
        </p:txBody>
      </p:sp>
      <p:pic>
        <p:nvPicPr>
          <p:cNvPr id="5" name="Picture 4"/>
          <p:cNvPicPr>
            <a:picLocks noChangeAspect="1"/>
          </p:cNvPicPr>
          <p:nvPr/>
        </p:nvPicPr>
        <p:blipFill>
          <a:blip r:embed="rId2"/>
          <a:stretch>
            <a:fillRect/>
          </a:stretch>
        </p:blipFill>
        <p:spPr>
          <a:xfrm>
            <a:off x="10610" y="2590800"/>
            <a:ext cx="8905875" cy="3276222"/>
          </a:xfrm>
          <a:prstGeom prst="rect">
            <a:avLst/>
          </a:prstGeom>
        </p:spPr>
      </p:pic>
      <p:sp>
        <p:nvSpPr>
          <p:cNvPr id="6" name="TextBox 5"/>
          <p:cNvSpPr txBox="1"/>
          <p:nvPr/>
        </p:nvSpPr>
        <p:spPr>
          <a:xfrm>
            <a:off x="838200" y="5715000"/>
            <a:ext cx="1600200" cy="461665"/>
          </a:xfrm>
          <a:prstGeom prst="rect">
            <a:avLst/>
          </a:prstGeom>
          <a:solidFill>
            <a:srgbClr val="FFFF00"/>
          </a:solidFill>
        </p:spPr>
        <p:txBody>
          <a:bodyPr wrap="square" rtlCol="0">
            <a:spAutoFit/>
          </a:bodyPr>
          <a:lstStyle/>
          <a:p>
            <a:r>
              <a:rPr lang="en-US" dirty="0" smtClean="0"/>
              <a:t>TRUE is</a:t>
            </a:r>
          </a:p>
          <a:p>
            <a:r>
              <a:rPr lang="en-US" dirty="0" smtClean="0"/>
              <a:t>Difference = 0</a:t>
            </a:r>
            <a:endParaRPr lang="en-US" dirty="0"/>
          </a:p>
        </p:txBody>
      </p:sp>
      <p:cxnSp>
        <p:nvCxnSpPr>
          <p:cNvPr id="8" name="Straight Arrow Connector 7"/>
          <p:cNvCxnSpPr/>
          <p:nvPr/>
        </p:nvCxnSpPr>
        <p:spPr>
          <a:xfrm flipV="1">
            <a:off x="2667000" y="5715000"/>
            <a:ext cx="1219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2819400"/>
            <a:ext cx="1476405" cy="646331"/>
          </a:xfrm>
          <a:prstGeom prst="rect">
            <a:avLst/>
          </a:prstGeom>
          <a:solidFill>
            <a:srgbClr val="FFFF00"/>
          </a:solidFill>
        </p:spPr>
        <p:txBody>
          <a:bodyPr wrap="square" rtlCol="0">
            <a:spAutoFit/>
          </a:bodyPr>
          <a:lstStyle/>
          <a:p>
            <a:r>
              <a:rPr lang="en-US" dirty="0" smtClean="0"/>
              <a:t>Other Income Included in the Direct Method</a:t>
            </a:r>
            <a:endParaRPr lang="en-US" dirty="0"/>
          </a:p>
        </p:txBody>
      </p:sp>
      <p:cxnSp>
        <p:nvCxnSpPr>
          <p:cNvPr id="12" name="Straight Arrow Connector 11"/>
          <p:cNvCxnSpPr/>
          <p:nvPr/>
        </p:nvCxnSpPr>
        <p:spPr>
          <a:xfrm flipH="1">
            <a:off x="1295400" y="3048000"/>
            <a:ext cx="58674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238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1" y="2590799"/>
            <a:ext cx="8960580" cy="2945605"/>
          </a:xfrm>
          <a:prstGeom prst="rect">
            <a:avLst/>
          </a:prstGeom>
        </p:spPr>
      </p:pic>
      <p:sp>
        <p:nvSpPr>
          <p:cNvPr id="2" name="Title 1"/>
          <p:cNvSpPr>
            <a:spLocks noGrp="1"/>
          </p:cNvSpPr>
          <p:nvPr>
            <p:ph type="title"/>
          </p:nvPr>
        </p:nvSpPr>
        <p:spPr/>
        <p:txBody>
          <a:bodyPr>
            <a:normAutofit fontScale="90000"/>
          </a:bodyPr>
          <a:lstStyle/>
          <a:p>
            <a:pPr eaLnBrk="0" latinLnBrk="0" hangingPunct="0"/>
            <a:r>
              <a:rPr lang="en-US" dirty="0" smtClean="0"/>
              <a:t>Presentation of EBITDA – Other Income Included in EBITDA</a:t>
            </a:r>
            <a:endParaRPr lang="en-US" dirty="0"/>
          </a:p>
        </p:txBody>
      </p:sp>
      <p:sp>
        <p:nvSpPr>
          <p:cNvPr id="3" name="Content Placeholder 2"/>
          <p:cNvSpPr>
            <a:spLocks noGrp="1"/>
          </p:cNvSpPr>
          <p:nvPr>
            <p:ph idx="1"/>
          </p:nvPr>
        </p:nvSpPr>
        <p:spPr/>
        <p:txBody>
          <a:bodyPr/>
          <a:lstStyle/>
          <a:p>
            <a:pPr latinLnBrk="0" hangingPunct="0"/>
            <a:r>
              <a:rPr lang="en-US" dirty="0" smtClean="0"/>
              <a:t>Show the exact way you compute items and reconcile the direct and the indirect method</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58</a:t>
            </a:fld>
            <a:endParaRPr lang="ko-KR" altLang="en-US" dirty="0"/>
          </a:p>
        </p:txBody>
      </p:sp>
      <p:sp>
        <p:nvSpPr>
          <p:cNvPr id="6" name="TextBox 5"/>
          <p:cNvSpPr txBox="1"/>
          <p:nvPr/>
        </p:nvSpPr>
        <p:spPr>
          <a:xfrm>
            <a:off x="838200" y="5715000"/>
            <a:ext cx="1600200" cy="461665"/>
          </a:xfrm>
          <a:prstGeom prst="rect">
            <a:avLst/>
          </a:prstGeom>
          <a:solidFill>
            <a:srgbClr val="FFFF00"/>
          </a:solidFill>
        </p:spPr>
        <p:txBody>
          <a:bodyPr wrap="square" rtlCol="0">
            <a:spAutoFit/>
          </a:bodyPr>
          <a:lstStyle/>
          <a:p>
            <a:r>
              <a:rPr lang="en-US" dirty="0" smtClean="0"/>
              <a:t>TRUE is</a:t>
            </a:r>
          </a:p>
          <a:p>
            <a:r>
              <a:rPr lang="en-US" dirty="0" smtClean="0"/>
              <a:t>Difference = 0</a:t>
            </a:r>
            <a:endParaRPr lang="en-US" dirty="0"/>
          </a:p>
        </p:txBody>
      </p:sp>
      <p:cxnSp>
        <p:nvCxnSpPr>
          <p:cNvPr id="8" name="Straight Arrow Connector 7"/>
          <p:cNvCxnSpPr/>
          <p:nvPr/>
        </p:nvCxnSpPr>
        <p:spPr>
          <a:xfrm flipV="1">
            <a:off x="2667000" y="5715000"/>
            <a:ext cx="1219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2819400"/>
            <a:ext cx="1476405" cy="646331"/>
          </a:xfrm>
          <a:prstGeom prst="rect">
            <a:avLst/>
          </a:prstGeom>
          <a:solidFill>
            <a:srgbClr val="FFFF00"/>
          </a:solidFill>
        </p:spPr>
        <p:txBody>
          <a:bodyPr wrap="square" rtlCol="0">
            <a:spAutoFit/>
          </a:bodyPr>
          <a:lstStyle/>
          <a:p>
            <a:r>
              <a:rPr lang="en-US" dirty="0" smtClean="0"/>
              <a:t>Other Income Included in the Indirect Method</a:t>
            </a:r>
            <a:endParaRPr lang="en-US" dirty="0"/>
          </a:p>
        </p:txBody>
      </p:sp>
      <p:cxnSp>
        <p:nvCxnSpPr>
          <p:cNvPr id="12" name="Straight Arrow Connector 11"/>
          <p:cNvCxnSpPr/>
          <p:nvPr/>
        </p:nvCxnSpPr>
        <p:spPr>
          <a:xfrm flipH="1">
            <a:off x="1371600" y="3199074"/>
            <a:ext cx="5715000" cy="150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277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Presentation of EBITDA – Other Income Included in EBITDA</a:t>
            </a:r>
            <a:endParaRPr lang="en-US" dirty="0"/>
          </a:p>
        </p:txBody>
      </p:sp>
      <p:sp>
        <p:nvSpPr>
          <p:cNvPr id="3" name="Content Placeholder 2"/>
          <p:cNvSpPr>
            <a:spLocks noGrp="1"/>
          </p:cNvSpPr>
          <p:nvPr>
            <p:ph idx="1"/>
          </p:nvPr>
        </p:nvSpPr>
        <p:spPr/>
        <p:txBody>
          <a:bodyPr/>
          <a:lstStyle/>
          <a:p>
            <a:pPr latinLnBrk="0" hangingPunct="0"/>
            <a:r>
              <a:rPr lang="en-US" dirty="0" smtClean="0"/>
              <a:t>Show the exact way you compute items and reconcile the direct and the indirect method</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59</a:t>
            </a:fld>
            <a:endParaRPr lang="ko-KR" altLang="en-US" dirty="0"/>
          </a:p>
        </p:txBody>
      </p:sp>
      <p:pic>
        <p:nvPicPr>
          <p:cNvPr id="5" name="Picture 4"/>
          <p:cNvPicPr>
            <a:picLocks noChangeAspect="1"/>
          </p:cNvPicPr>
          <p:nvPr/>
        </p:nvPicPr>
        <p:blipFill>
          <a:blip r:embed="rId2"/>
          <a:stretch>
            <a:fillRect/>
          </a:stretch>
        </p:blipFill>
        <p:spPr>
          <a:xfrm>
            <a:off x="433418" y="2743200"/>
            <a:ext cx="8281987" cy="2475428"/>
          </a:xfrm>
          <a:prstGeom prst="rect">
            <a:avLst/>
          </a:prstGeom>
        </p:spPr>
      </p:pic>
    </p:spTree>
    <p:extLst>
      <p:ext uri="{BB962C8B-B14F-4D97-AF65-F5344CB8AC3E}">
        <p14:creationId xmlns:p14="http://schemas.microsoft.com/office/powerpoint/2010/main" val="324947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Balance Sheet and Income Statement for Simple Business</a:t>
            </a:r>
            <a:endParaRPr lang="en-US" dirty="0"/>
          </a:p>
        </p:txBody>
      </p:sp>
      <p:pic>
        <p:nvPicPr>
          <p:cNvPr id="6" name="Content Placeholder 5"/>
          <p:cNvPicPr>
            <a:picLocks noGrp="1" noChangeAspect="1"/>
          </p:cNvPicPr>
          <p:nvPr>
            <p:ph idx="1"/>
          </p:nvPr>
        </p:nvPicPr>
        <p:blipFill>
          <a:blip r:embed="rId2"/>
          <a:stretch>
            <a:fillRect/>
          </a:stretch>
        </p:blipFill>
        <p:spPr>
          <a:xfrm>
            <a:off x="609600" y="1364922"/>
            <a:ext cx="4159001"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a:t>
            </a:fld>
            <a:endParaRPr lang="ko-KR" alt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51" y="3829515"/>
            <a:ext cx="3371850" cy="2247900"/>
          </a:xfrm>
          <a:prstGeom prst="rect">
            <a:avLst/>
          </a:prstGeom>
        </p:spPr>
      </p:pic>
      <p:sp>
        <p:nvSpPr>
          <p:cNvPr id="8" name="TextBox 7"/>
          <p:cNvSpPr txBox="1"/>
          <p:nvPr/>
        </p:nvSpPr>
        <p:spPr>
          <a:xfrm>
            <a:off x="5257800" y="1364922"/>
            <a:ext cx="3031953" cy="2308324"/>
          </a:xfrm>
          <a:prstGeom prst="rect">
            <a:avLst/>
          </a:prstGeom>
          <a:solidFill>
            <a:srgbClr val="FFFF00"/>
          </a:solidFill>
        </p:spPr>
        <p:txBody>
          <a:bodyPr wrap="square" rtlCol="0">
            <a:spAutoFit/>
          </a:bodyPr>
          <a:lstStyle/>
          <a:p>
            <a:r>
              <a:rPr lang="en-US" sz="1800" dirty="0" smtClean="0"/>
              <a:t>Balance sheet and income statement come from the amount of cash in the bank or in your wallet.</a:t>
            </a:r>
          </a:p>
          <a:p>
            <a:endParaRPr lang="en-US" sz="1800" dirty="0"/>
          </a:p>
          <a:p>
            <a:r>
              <a:rPr lang="en-US" sz="1800" dirty="0" smtClean="0"/>
              <a:t>Balance Sheet at single date, Income Statement over period</a:t>
            </a:r>
            <a:endParaRPr lang="en-US" sz="1800" dirty="0"/>
          </a:p>
        </p:txBody>
      </p:sp>
    </p:spTree>
    <p:extLst>
      <p:ext uri="{BB962C8B-B14F-4D97-AF65-F5344CB8AC3E}">
        <p14:creationId xmlns:p14="http://schemas.microsoft.com/office/powerpoint/2010/main" val="1358963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EBITDA and Operating Income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60</a:t>
            </a:fld>
            <a:endParaRPr lang="ko-KR" altLang="en-US" dirty="0"/>
          </a:p>
        </p:txBody>
      </p:sp>
      <p:pic>
        <p:nvPicPr>
          <p:cNvPr id="5" name="Picture 4"/>
          <p:cNvPicPr>
            <a:picLocks noChangeAspect="1"/>
          </p:cNvPicPr>
          <p:nvPr/>
        </p:nvPicPr>
        <p:blipFill>
          <a:blip r:embed="rId2"/>
          <a:stretch>
            <a:fillRect/>
          </a:stretch>
        </p:blipFill>
        <p:spPr>
          <a:xfrm>
            <a:off x="990600" y="1219200"/>
            <a:ext cx="6562724" cy="4825110"/>
          </a:xfrm>
          <a:prstGeom prst="rect">
            <a:avLst/>
          </a:prstGeom>
        </p:spPr>
      </p:pic>
      <p:sp>
        <p:nvSpPr>
          <p:cNvPr id="3" name="TextBox 2"/>
          <p:cNvSpPr txBox="1"/>
          <p:nvPr/>
        </p:nvSpPr>
        <p:spPr>
          <a:xfrm>
            <a:off x="7696200" y="1752600"/>
            <a:ext cx="1219200" cy="1200329"/>
          </a:xfrm>
          <a:prstGeom prst="rect">
            <a:avLst/>
          </a:prstGeom>
          <a:solidFill>
            <a:srgbClr val="FFFF00"/>
          </a:solidFill>
        </p:spPr>
        <p:txBody>
          <a:bodyPr wrap="square" rtlCol="0">
            <a:spAutoFit/>
          </a:bodyPr>
          <a:lstStyle/>
          <a:p>
            <a:r>
              <a:rPr lang="en-US" dirty="0" smtClean="0"/>
              <a:t>Big decline in operating income comes from the impairment expenses</a:t>
            </a:r>
            <a:endParaRPr lang="en-US" dirty="0"/>
          </a:p>
        </p:txBody>
      </p:sp>
    </p:spTree>
    <p:extLst>
      <p:ext uri="{BB962C8B-B14F-4D97-AF65-F5344CB8AC3E}">
        <p14:creationId xmlns:p14="http://schemas.microsoft.com/office/powerpoint/2010/main" val="3269585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eaLnBrk="0" latinLnBrk="0" hangingPunct="0"/>
            <a:r>
              <a:rPr lang="en-US" dirty="0" smtClean="0"/>
              <a:t>Connection Between Financial Statements:</a:t>
            </a:r>
            <a:br>
              <a:rPr lang="en-US" dirty="0" smtClean="0"/>
            </a:br>
            <a:r>
              <a:rPr lang="en-US" dirty="0" smtClean="0"/>
              <a:t>How does and Asset Arise on the Balance Sheet from the Income Statement and the Cash Flow Statement</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61</a:t>
            </a:fld>
            <a:endParaRPr lang="ko-KR" altLang="en-US" dirty="0"/>
          </a:p>
        </p:txBody>
      </p:sp>
    </p:spTree>
    <p:extLst>
      <p:ext uri="{BB962C8B-B14F-4D97-AF65-F5344CB8AC3E}">
        <p14:creationId xmlns:p14="http://schemas.microsoft.com/office/powerpoint/2010/main" val="2428313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General Approach to Connecting Balance Sheet with Income Statement and Cash Flow</a:t>
            </a:r>
            <a:endParaRPr lang="en-US" dirty="0"/>
          </a:p>
        </p:txBody>
      </p:sp>
      <p:sp>
        <p:nvSpPr>
          <p:cNvPr id="3" name="Content Placeholder 2"/>
          <p:cNvSpPr>
            <a:spLocks noGrp="1"/>
          </p:cNvSpPr>
          <p:nvPr>
            <p:ph idx="1"/>
          </p:nvPr>
        </p:nvSpPr>
        <p:spPr/>
        <p:txBody>
          <a:bodyPr/>
          <a:lstStyle/>
          <a:p>
            <a:pPr latinLnBrk="0" hangingPunct="0"/>
            <a:r>
              <a:rPr lang="en-US" dirty="0" smtClean="0"/>
              <a:t>Understand Asset Accounts with Opening and Closing Balance</a:t>
            </a:r>
          </a:p>
          <a:p>
            <a:pPr marL="0" indent="0" latinLnBrk="0" hangingPunct="0">
              <a:buNone/>
            </a:pPr>
            <a:r>
              <a:rPr lang="en-US" dirty="0" smtClean="0"/>
              <a:t>	</a:t>
            </a:r>
            <a:r>
              <a:rPr lang="en-US" sz="2400" dirty="0" smtClean="0"/>
              <a:t>Opening Balance at Prior Balance Sheet Date</a:t>
            </a:r>
          </a:p>
          <a:p>
            <a:pPr marL="914400" indent="-914400" latinLnBrk="0" hangingPunct="0">
              <a:buNone/>
            </a:pPr>
            <a:r>
              <a:rPr lang="en-US" sz="2400" dirty="0" smtClean="0"/>
              <a:t>	</a:t>
            </a:r>
            <a:r>
              <a:rPr lang="en-US" sz="2400" b="1" i="1" dirty="0" smtClean="0"/>
              <a:t>Add or Subtract:</a:t>
            </a:r>
            <a:r>
              <a:rPr lang="en-US" sz="2400" dirty="0" smtClean="0"/>
              <a:t> Increase or Decrease from Profit or Loss on Income Statement </a:t>
            </a:r>
          </a:p>
          <a:p>
            <a:pPr marL="914400" indent="-914400" latinLnBrk="0" hangingPunct="0">
              <a:buNone/>
            </a:pPr>
            <a:r>
              <a:rPr lang="en-US" sz="2400" dirty="0"/>
              <a:t>	</a:t>
            </a:r>
            <a:r>
              <a:rPr lang="en-US" sz="2400" b="1" i="1" dirty="0" smtClean="0"/>
              <a:t>Add or Subtract:</a:t>
            </a:r>
            <a:r>
              <a:rPr lang="en-US" sz="2400" dirty="0" smtClean="0"/>
              <a:t> Capital Expenditure or Subtract Asset Sales that are on Cash Flow Statement</a:t>
            </a:r>
          </a:p>
          <a:p>
            <a:pPr marL="0" indent="0" latinLnBrk="0" hangingPunct="0">
              <a:buNone/>
            </a:pPr>
            <a:r>
              <a:rPr lang="en-US" sz="2400" dirty="0" smtClean="0"/>
              <a:t>	Closing Balance at Next Balance Sheet Date</a:t>
            </a:r>
            <a:endParaRPr lang="en-US" sz="2400"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62</a:t>
            </a:fld>
            <a:endParaRPr lang="ko-KR" altLang="en-US" dirty="0"/>
          </a:p>
        </p:txBody>
      </p:sp>
    </p:spTree>
    <p:extLst>
      <p:ext uri="{BB962C8B-B14F-4D97-AF65-F5344CB8AC3E}">
        <p14:creationId xmlns:p14="http://schemas.microsoft.com/office/powerpoint/2010/main" val="4173056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an Asset Increase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asset that is on the balance sheet is generally stated at original cost – the amount that was paid for the assets (remember the pot paid in the street food case).</a:t>
            </a:r>
          </a:p>
          <a:p>
            <a:r>
              <a:rPr lang="en-US" dirty="0" smtClean="0"/>
              <a:t>An asset has future benefits:</a:t>
            </a:r>
          </a:p>
          <a:p>
            <a:pPr lvl="1"/>
            <a:r>
              <a:rPr lang="en-US" dirty="0" smtClean="0"/>
              <a:t>Examples:</a:t>
            </a:r>
          </a:p>
          <a:p>
            <a:pPr lvl="2"/>
            <a:r>
              <a:rPr lang="en-US" dirty="0" smtClean="0"/>
              <a:t>Cash can buy things</a:t>
            </a:r>
          </a:p>
          <a:p>
            <a:pPr lvl="2"/>
            <a:r>
              <a:rPr lang="en-US" dirty="0" smtClean="0"/>
              <a:t>Accounts receivable turn into cash</a:t>
            </a:r>
          </a:p>
          <a:p>
            <a:pPr lvl="2"/>
            <a:r>
              <a:rPr lang="en-US" dirty="0" smtClean="0"/>
              <a:t>Notes payable is repaid and you receive cash</a:t>
            </a:r>
          </a:p>
          <a:p>
            <a:pPr lvl="2"/>
            <a:r>
              <a:rPr lang="en-US" dirty="0" smtClean="0"/>
              <a:t>Plant assets produce income</a:t>
            </a:r>
          </a:p>
          <a:p>
            <a:r>
              <a:rPr lang="en-US" dirty="0" smtClean="0"/>
              <a:t>An asset can increase:</a:t>
            </a:r>
          </a:p>
          <a:p>
            <a:pPr lvl="1"/>
            <a:r>
              <a:rPr lang="en-US" dirty="0" smtClean="0"/>
              <a:t>If you pay for the asset – for example a capital expenditure</a:t>
            </a:r>
          </a:p>
          <a:p>
            <a:pPr lvl="1"/>
            <a:r>
              <a:rPr lang="en-US" dirty="0" smtClean="0"/>
              <a:t>From making a profit – for example cash when make sales</a:t>
            </a:r>
          </a:p>
          <a:p>
            <a:r>
              <a:rPr lang="en-US" dirty="0" smtClean="0"/>
              <a:t>An asset can decrease:</a:t>
            </a:r>
          </a:p>
          <a:p>
            <a:pPr lvl="1"/>
            <a:r>
              <a:rPr lang="en-US" dirty="0" smtClean="0"/>
              <a:t>If the asset is depreciated and which is a loss</a:t>
            </a:r>
          </a:p>
          <a:p>
            <a:pPr lvl="1"/>
            <a:r>
              <a:rPr lang="en-US" dirty="0" smtClean="0"/>
              <a:t>If the asset is impaired because it is deemed to have lower value</a:t>
            </a:r>
          </a:p>
          <a:p>
            <a:pPr lvl="1"/>
            <a:r>
              <a:rPr lang="en-US" dirty="0" smtClean="0"/>
              <a:t>If the asset is sold which is like a negative capital expenditure</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63</a:t>
            </a:fld>
            <a:endParaRPr lang="ko-KR" altLang="en-US" dirty="0"/>
          </a:p>
        </p:txBody>
      </p:sp>
    </p:spTree>
    <p:extLst>
      <p:ext uri="{BB962C8B-B14F-4D97-AF65-F5344CB8AC3E}">
        <p14:creationId xmlns:p14="http://schemas.microsoft.com/office/powerpoint/2010/main" val="1169737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Connection of Balance Sheet, Cash Flow and Income Statement, Net Plant</a:t>
            </a:r>
            <a:endParaRPr lang="en-GB" dirty="0"/>
          </a:p>
        </p:txBody>
      </p:sp>
      <p:sp>
        <p:nvSpPr>
          <p:cNvPr id="3" name="Content Placeholder 2"/>
          <p:cNvSpPr>
            <a:spLocks noGrp="1"/>
          </p:cNvSpPr>
          <p:nvPr>
            <p:ph idx="1"/>
          </p:nvPr>
        </p:nvSpPr>
        <p:spPr/>
        <p:txBody>
          <a:bodyPr/>
          <a:lstStyle/>
          <a:p>
            <a:r>
              <a:rPr lang="en-GB" dirty="0" smtClean="0"/>
              <a:t>Gross Plant Balance</a:t>
            </a:r>
          </a:p>
          <a:p>
            <a:pPr lvl="1"/>
            <a:r>
              <a:rPr lang="en-GB" dirty="0" smtClean="0"/>
              <a:t>Opening Balance of Plant on Balance Sheet</a:t>
            </a:r>
          </a:p>
          <a:p>
            <a:pPr lvl="1"/>
            <a:r>
              <a:rPr lang="en-GB" dirty="0" smtClean="0"/>
              <a:t>Add: Capital Expenditures</a:t>
            </a:r>
          </a:p>
          <a:p>
            <a:pPr lvl="1"/>
            <a:r>
              <a:rPr lang="en-GB" dirty="0" smtClean="0"/>
              <a:t>Less: Retirements</a:t>
            </a:r>
          </a:p>
          <a:p>
            <a:pPr lvl="1"/>
            <a:r>
              <a:rPr lang="en-GB" dirty="0" smtClean="0"/>
              <a:t>Closing Balance</a:t>
            </a:r>
          </a:p>
          <a:p>
            <a:r>
              <a:rPr lang="en-GB" dirty="0" smtClean="0"/>
              <a:t>Accumulated Depreciation</a:t>
            </a:r>
          </a:p>
          <a:p>
            <a:pPr lvl="1"/>
            <a:r>
              <a:rPr lang="en-GB" dirty="0" smtClean="0"/>
              <a:t>Opening Balance on Balance Sheet</a:t>
            </a:r>
          </a:p>
          <a:p>
            <a:pPr lvl="1"/>
            <a:r>
              <a:rPr lang="en-GB" dirty="0" smtClean="0"/>
              <a:t>Add: Depreciation Expense</a:t>
            </a:r>
          </a:p>
          <a:p>
            <a:pPr lvl="1"/>
            <a:r>
              <a:rPr lang="en-GB" dirty="0" smtClean="0"/>
              <a:t>Less: Retirements</a:t>
            </a:r>
          </a:p>
          <a:p>
            <a:pPr lvl="1"/>
            <a:r>
              <a:rPr lang="en-GB" dirty="0" smtClean="0"/>
              <a:t>Closing Balance</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64</a:t>
            </a:fld>
            <a:endParaRPr lang="ko-KR" altLang="en-US" dirty="0"/>
          </a:p>
        </p:txBody>
      </p:sp>
    </p:spTree>
    <p:extLst>
      <p:ext uri="{BB962C8B-B14F-4D97-AF65-F5344CB8AC3E}">
        <p14:creationId xmlns:p14="http://schemas.microsoft.com/office/powerpoint/2010/main" val="3165131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Connection Between Balance Sheet and Income Statement using Balance Accounts</a:t>
            </a:r>
            <a:endParaRPr lang="en-GB" dirty="0"/>
          </a:p>
        </p:txBody>
      </p:sp>
      <p:sp>
        <p:nvSpPr>
          <p:cNvPr id="3" name="Content Placeholder 2"/>
          <p:cNvSpPr>
            <a:spLocks noGrp="1"/>
          </p:cNvSpPr>
          <p:nvPr>
            <p:ph idx="1"/>
          </p:nvPr>
        </p:nvSpPr>
        <p:spPr/>
        <p:txBody>
          <a:bodyPr>
            <a:normAutofit lnSpcReduction="10000"/>
          </a:bodyPr>
          <a:lstStyle/>
          <a:p>
            <a:pPr latinLnBrk="0" hangingPunct="0"/>
            <a:r>
              <a:rPr lang="en-GB" dirty="0" smtClean="0"/>
              <a:t>Accounts Receivable and Revenues</a:t>
            </a:r>
          </a:p>
          <a:p>
            <a:pPr lvl="1" eaLnBrk="0" latinLnBrk="0" hangingPunct="0"/>
            <a:r>
              <a:rPr lang="en-GB" dirty="0" smtClean="0"/>
              <a:t>Opening Balance of A/R</a:t>
            </a:r>
          </a:p>
          <a:p>
            <a:pPr lvl="1" eaLnBrk="0" latinLnBrk="0" hangingPunct="0"/>
            <a:r>
              <a:rPr lang="en-GB" dirty="0" smtClean="0"/>
              <a:t>Add: Revenues Recorded on Income Statement </a:t>
            </a:r>
          </a:p>
          <a:p>
            <a:pPr lvl="1" eaLnBrk="0" latinLnBrk="0" hangingPunct="0"/>
            <a:r>
              <a:rPr lang="en-GB" dirty="0" smtClean="0"/>
              <a:t>Less: Revenue Collected from Prior Period Income Statement</a:t>
            </a:r>
          </a:p>
          <a:p>
            <a:pPr lvl="1" eaLnBrk="0" latinLnBrk="0" hangingPunct="0"/>
            <a:r>
              <a:rPr lang="en-GB" dirty="0" smtClean="0"/>
              <a:t>Closing Balance of Accounts Receivable</a:t>
            </a:r>
          </a:p>
          <a:p>
            <a:pPr latinLnBrk="0" hangingPunct="0"/>
            <a:r>
              <a:rPr lang="en-GB" dirty="0" smtClean="0"/>
              <a:t>Inventory and Cost of Goods Sold</a:t>
            </a:r>
          </a:p>
          <a:p>
            <a:pPr lvl="1" eaLnBrk="0" latinLnBrk="0" hangingPunct="0"/>
            <a:r>
              <a:rPr lang="en-GB" dirty="0" smtClean="0"/>
              <a:t>Opening Balance of Inventories</a:t>
            </a:r>
          </a:p>
          <a:p>
            <a:pPr lvl="1" eaLnBrk="0" latinLnBrk="0" hangingPunct="0"/>
            <a:r>
              <a:rPr lang="en-GB" dirty="0" smtClean="0"/>
              <a:t>Add: Purchases</a:t>
            </a:r>
          </a:p>
          <a:p>
            <a:pPr lvl="1" eaLnBrk="0" latinLnBrk="0" hangingPunct="0"/>
            <a:r>
              <a:rPr lang="en-GB" dirty="0" smtClean="0"/>
              <a:t>Less: Cost of Goods Sold on Income Statement</a:t>
            </a:r>
          </a:p>
          <a:p>
            <a:pPr lvl="1" eaLnBrk="0" latinLnBrk="0" hangingPunct="0"/>
            <a:r>
              <a:rPr lang="en-GB" dirty="0" smtClean="0"/>
              <a:t>Closing Balance</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65</a:t>
            </a:fld>
            <a:endParaRPr lang="ko-KR" altLang="en-US" dirty="0"/>
          </a:p>
        </p:txBody>
      </p:sp>
    </p:spTree>
    <p:extLst>
      <p:ext uri="{BB962C8B-B14F-4D97-AF65-F5344CB8AC3E}">
        <p14:creationId xmlns:p14="http://schemas.microsoft.com/office/powerpoint/2010/main" val="3040128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Connection Between Balance Sheet and Income Statement using Balance Accounts Continued</a:t>
            </a:r>
            <a:endParaRPr lang="en-GB" dirty="0"/>
          </a:p>
        </p:txBody>
      </p:sp>
      <p:sp>
        <p:nvSpPr>
          <p:cNvPr id="3" name="Content Placeholder 2"/>
          <p:cNvSpPr>
            <a:spLocks noGrp="1"/>
          </p:cNvSpPr>
          <p:nvPr>
            <p:ph idx="1"/>
          </p:nvPr>
        </p:nvSpPr>
        <p:spPr/>
        <p:txBody>
          <a:bodyPr>
            <a:normAutofit/>
          </a:bodyPr>
          <a:lstStyle/>
          <a:p>
            <a:pPr latinLnBrk="0" hangingPunct="0"/>
            <a:r>
              <a:rPr lang="en-GB" dirty="0" smtClean="0"/>
              <a:t>Accounts Receivable and Revenues: Example</a:t>
            </a:r>
          </a:p>
          <a:p>
            <a:pPr lvl="1" eaLnBrk="0" latinLnBrk="0" hangingPunct="0"/>
            <a:r>
              <a:rPr lang="en-GB" dirty="0" smtClean="0"/>
              <a:t>Opening Balance of A/R = 100</a:t>
            </a:r>
          </a:p>
          <a:p>
            <a:pPr lvl="1" eaLnBrk="0" latinLnBrk="0" hangingPunct="0"/>
            <a:r>
              <a:rPr lang="en-GB" dirty="0" smtClean="0"/>
              <a:t>Closing Balance of A/R = 200</a:t>
            </a:r>
          </a:p>
          <a:p>
            <a:pPr lvl="1" eaLnBrk="0" latinLnBrk="0" hangingPunct="0"/>
            <a:r>
              <a:rPr lang="en-GB" dirty="0" smtClean="0"/>
              <a:t>Revenue on Income Statement = 1000</a:t>
            </a:r>
          </a:p>
          <a:p>
            <a:pPr lvl="1" eaLnBrk="0" latinLnBrk="0" hangingPunct="0"/>
            <a:endParaRPr lang="en-GB" dirty="0" smtClean="0"/>
          </a:p>
          <a:p>
            <a:pPr lvl="1" eaLnBrk="0" latinLnBrk="0" hangingPunct="0"/>
            <a:r>
              <a:rPr lang="en-GB" dirty="0" smtClean="0"/>
              <a:t>Revenue collections in cash must be 900:</a:t>
            </a:r>
          </a:p>
          <a:p>
            <a:pPr lvl="2" eaLnBrk="0" latinLnBrk="0" hangingPunct="0"/>
            <a:r>
              <a:rPr lang="en-GB" dirty="0" smtClean="0"/>
              <a:t> 100 + 1000 = 1100 and 1100 – 200 = 900</a:t>
            </a:r>
          </a:p>
          <a:p>
            <a:pPr lvl="1" eaLnBrk="0" latinLnBrk="0" hangingPunct="0"/>
            <a:r>
              <a:rPr lang="en-GB" dirty="0" smtClean="0"/>
              <a:t>Formula: Revenues - Change in A/R Revenues</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66</a:t>
            </a:fld>
            <a:endParaRPr lang="ko-KR" altLang="en-US" dirty="0"/>
          </a:p>
        </p:txBody>
      </p:sp>
    </p:spTree>
    <p:extLst>
      <p:ext uri="{BB962C8B-B14F-4D97-AF65-F5344CB8AC3E}">
        <p14:creationId xmlns:p14="http://schemas.microsoft.com/office/powerpoint/2010/main" val="67656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Comparing Balance Sheet and Income </a:t>
            </a:r>
            <a:r>
              <a:rPr lang="en-GB" dirty="0" smtClean="0"/>
              <a:t>Statement</a:t>
            </a:r>
            <a:endParaRPr lang="en-US" dirty="0"/>
          </a:p>
        </p:txBody>
      </p:sp>
      <p:sp>
        <p:nvSpPr>
          <p:cNvPr id="3" name="Content Placeholder 2"/>
          <p:cNvSpPr>
            <a:spLocks noGrp="1"/>
          </p:cNvSpPr>
          <p:nvPr>
            <p:ph idx="1"/>
          </p:nvPr>
        </p:nvSpPr>
        <p:spPr/>
        <p:txBody>
          <a:bodyPr/>
          <a:lstStyle/>
          <a:p>
            <a:pPr latinLnBrk="0" hangingPunct="0"/>
            <a:r>
              <a:rPr lang="en-GB" dirty="0" smtClean="0"/>
              <a:t>Since </a:t>
            </a:r>
            <a:r>
              <a:rPr lang="en-GB" dirty="0"/>
              <a:t>balance sheet is one day and income statement is the entire year, must compare the income statement with AVERAGE balances</a:t>
            </a:r>
          </a:p>
          <a:p>
            <a:pPr lvl="1" latinLnBrk="0" hangingPunct="0"/>
            <a:r>
              <a:rPr lang="en-GB" dirty="0"/>
              <a:t>Average A/R to Revenues: Percent of Time Outstanding</a:t>
            </a:r>
          </a:p>
          <a:p>
            <a:pPr lvl="1" latinLnBrk="0" hangingPunct="0"/>
            <a:r>
              <a:rPr lang="en-GB" dirty="0"/>
              <a:t>Days Outstanding (if year): Percent of Time Outstanding x Days in Year</a:t>
            </a:r>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67</a:t>
            </a:fld>
            <a:endParaRPr lang="ko-KR" altLang="en-US" dirty="0"/>
          </a:p>
        </p:txBody>
      </p:sp>
    </p:spTree>
    <p:extLst>
      <p:ext uri="{BB962C8B-B14F-4D97-AF65-F5344CB8AC3E}">
        <p14:creationId xmlns:p14="http://schemas.microsoft.com/office/powerpoint/2010/main" val="38643453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Connection Between Balance Sheet and Income Statement using Balance Accounts Continued</a:t>
            </a:r>
            <a:endParaRPr lang="en-GB" dirty="0"/>
          </a:p>
        </p:txBody>
      </p:sp>
      <p:sp>
        <p:nvSpPr>
          <p:cNvPr id="3" name="Content Placeholder 2"/>
          <p:cNvSpPr>
            <a:spLocks noGrp="1"/>
          </p:cNvSpPr>
          <p:nvPr>
            <p:ph idx="1"/>
          </p:nvPr>
        </p:nvSpPr>
        <p:spPr/>
        <p:txBody>
          <a:bodyPr>
            <a:normAutofit fontScale="70000" lnSpcReduction="20000"/>
          </a:bodyPr>
          <a:lstStyle/>
          <a:p>
            <a:pPr latinLnBrk="0" hangingPunct="0"/>
            <a:r>
              <a:rPr lang="en-GB" dirty="0" smtClean="0"/>
              <a:t>Inventories and Cost of Sales: Example</a:t>
            </a:r>
          </a:p>
          <a:p>
            <a:pPr lvl="1" eaLnBrk="0" latinLnBrk="0" hangingPunct="0"/>
            <a:r>
              <a:rPr lang="en-GB" dirty="0" smtClean="0"/>
              <a:t>Opening Balance of Inventories = 100</a:t>
            </a:r>
          </a:p>
          <a:p>
            <a:pPr lvl="1" eaLnBrk="0" latinLnBrk="0" hangingPunct="0"/>
            <a:r>
              <a:rPr lang="en-GB" dirty="0" smtClean="0"/>
              <a:t>Closing Balance of A/R = 500</a:t>
            </a:r>
          </a:p>
          <a:p>
            <a:pPr lvl="1" eaLnBrk="0" latinLnBrk="0" hangingPunct="0"/>
            <a:r>
              <a:rPr lang="en-GB" dirty="0" smtClean="0"/>
              <a:t>Cash Cost of Goods Sold (not Depreciation) = 600</a:t>
            </a:r>
          </a:p>
          <a:p>
            <a:pPr lvl="1" eaLnBrk="0" latinLnBrk="0" hangingPunct="0"/>
            <a:endParaRPr lang="en-GB" dirty="0" smtClean="0"/>
          </a:p>
          <a:p>
            <a:pPr lvl="1" eaLnBrk="0" latinLnBrk="0" hangingPunct="0"/>
            <a:r>
              <a:rPr lang="en-GB" dirty="0" smtClean="0"/>
              <a:t>Purchases Must be 1000:</a:t>
            </a:r>
          </a:p>
          <a:p>
            <a:pPr lvl="2" eaLnBrk="0" latinLnBrk="0" hangingPunct="0"/>
            <a:r>
              <a:rPr lang="en-GB" dirty="0" smtClean="0"/>
              <a:t> 100 </a:t>
            </a:r>
            <a:r>
              <a:rPr lang="en-GB" dirty="0"/>
              <a:t>-</a:t>
            </a:r>
            <a:r>
              <a:rPr lang="en-GB" dirty="0" smtClean="0"/>
              <a:t> 500 = -400 and actual balance is 600. 600+400 = 1000</a:t>
            </a:r>
          </a:p>
          <a:p>
            <a:pPr lvl="1" eaLnBrk="0" latinLnBrk="0" hangingPunct="0"/>
            <a:r>
              <a:rPr lang="en-GB" dirty="0" smtClean="0"/>
              <a:t>Formula: COGS - Change in Inventories</a:t>
            </a:r>
          </a:p>
          <a:p>
            <a:pPr latinLnBrk="0" hangingPunct="0"/>
            <a:endParaRPr lang="en-GB" dirty="0" smtClean="0"/>
          </a:p>
          <a:p>
            <a:pPr latinLnBrk="0" hangingPunct="0"/>
            <a:r>
              <a:rPr lang="en-GB" dirty="0" smtClean="0"/>
              <a:t>Comparing Balance Sheet and Income Statement</a:t>
            </a:r>
          </a:p>
          <a:p>
            <a:pPr lvl="1" latinLnBrk="0" hangingPunct="0"/>
            <a:r>
              <a:rPr lang="en-GB" dirty="0" smtClean="0"/>
              <a:t>Since balance sheet is one day and income statement is the entire year, must compare the income statement with AVERAGE balances</a:t>
            </a:r>
            <a:endParaRPr lang="en-GB" dirty="0"/>
          </a:p>
          <a:p>
            <a:pPr latinLnBrk="0" hangingPunct="0"/>
            <a:r>
              <a:rPr lang="en-GB" dirty="0" smtClean="0"/>
              <a:t>Average Inventory to GOGS: Percent of Time Inventories Outstanding</a:t>
            </a:r>
          </a:p>
          <a:p>
            <a:pPr latinLnBrk="0" hangingPunct="0"/>
            <a:r>
              <a:rPr lang="en-GB" dirty="0" smtClean="0"/>
              <a:t>Days Outstanding (if year): Percent of Time Outstanding x Days in Year</a:t>
            </a:r>
          </a:p>
          <a:p>
            <a:pPr latinLnBrk="0" hangingPunct="0"/>
            <a:r>
              <a:rPr lang="en-GB" dirty="0" smtClean="0"/>
              <a:t>What is meaning of Increase in Inventories</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68</a:t>
            </a:fld>
            <a:endParaRPr lang="ko-KR" altLang="en-US" dirty="0"/>
          </a:p>
        </p:txBody>
      </p:sp>
    </p:spTree>
    <p:extLst>
      <p:ext uri="{BB962C8B-B14F-4D97-AF65-F5344CB8AC3E}">
        <p14:creationId xmlns:p14="http://schemas.microsoft.com/office/powerpoint/2010/main" val="5524199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Connection Between Balance Sheet and Income Statement Example of Plant Assets</a:t>
            </a:r>
            <a:endParaRPr lang="en-GB" dirty="0"/>
          </a:p>
        </p:txBody>
      </p:sp>
      <p:sp>
        <p:nvSpPr>
          <p:cNvPr id="3" name="Content Placeholder 2"/>
          <p:cNvSpPr>
            <a:spLocks noGrp="1"/>
          </p:cNvSpPr>
          <p:nvPr>
            <p:ph idx="1"/>
          </p:nvPr>
        </p:nvSpPr>
        <p:spPr/>
        <p:txBody>
          <a:bodyPr>
            <a:normAutofit fontScale="92500" lnSpcReduction="20000"/>
          </a:bodyPr>
          <a:lstStyle/>
          <a:p>
            <a:pPr latinLnBrk="0" hangingPunct="0"/>
            <a:r>
              <a:rPr lang="en-GB" dirty="0" smtClean="0"/>
              <a:t>Using plant assets, the example below shows how assets increase from capital expenditures and they decrease from expense (non-cash) items on the income statement. </a:t>
            </a:r>
          </a:p>
          <a:p>
            <a:pPr latinLnBrk="0" hangingPunct="0"/>
            <a:endParaRPr lang="en-GB" dirty="0"/>
          </a:p>
          <a:p>
            <a:pPr latinLnBrk="0" hangingPunct="0"/>
            <a:endParaRPr lang="en-GB" dirty="0" smtClean="0"/>
          </a:p>
          <a:p>
            <a:pPr latinLnBrk="0" hangingPunct="0"/>
            <a:endParaRPr lang="en-GB" dirty="0"/>
          </a:p>
          <a:p>
            <a:pPr latinLnBrk="0" hangingPunct="0"/>
            <a:endParaRPr lang="en-GB" dirty="0" smtClean="0"/>
          </a:p>
          <a:p>
            <a:pPr latinLnBrk="0" hangingPunct="0"/>
            <a:endParaRPr lang="en-GB" dirty="0"/>
          </a:p>
          <a:p>
            <a:pPr latinLnBrk="0" hangingPunct="0"/>
            <a:endParaRPr lang="en-GB" dirty="0" smtClean="0"/>
          </a:p>
          <a:p>
            <a:pPr latinLnBrk="0" hangingPunct="0"/>
            <a:endParaRPr lang="en-GB" dirty="0"/>
          </a:p>
          <a:p>
            <a:pPr latinLnBrk="0" hangingPunct="0"/>
            <a:endParaRPr lang="en-GB" dirty="0" smtClean="0"/>
          </a:p>
          <a:p>
            <a:pPr latinLnBrk="0" hangingPunct="0"/>
            <a:r>
              <a:rPr lang="en-GB" dirty="0"/>
              <a:t>.</a:t>
            </a:r>
            <a:endParaRPr lang="en-GB" dirty="0" smtClean="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69</a:t>
            </a:fld>
            <a:endParaRPr lang="ko-KR" altLang="en-US" dirty="0"/>
          </a:p>
        </p:txBody>
      </p:sp>
      <p:pic>
        <p:nvPicPr>
          <p:cNvPr id="5" name="Picture 4"/>
          <p:cNvPicPr>
            <a:picLocks noChangeAspect="1"/>
          </p:cNvPicPr>
          <p:nvPr/>
        </p:nvPicPr>
        <p:blipFill>
          <a:blip r:embed="rId2"/>
          <a:stretch>
            <a:fillRect/>
          </a:stretch>
        </p:blipFill>
        <p:spPr>
          <a:xfrm>
            <a:off x="444398" y="2590800"/>
            <a:ext cx="8229600" cy="3338141"/>
          </a:xfrm>
          <a:prstGeom prst="rect">
            <a:avLst/>
          </a:prstGeom>
        </p:spPr>
      </p:pic>
      <p:sp>
        <p:nvSpPr>
          <p:cNvPr id="6" name="TextBox 5"/>
          <p:cNvSpPr txBox="1"/>
          <p:nvPr/>
        </p:nvSpPr>
        <p:spPr>
          <a:xfrm>
            <a:off x="5486400" y="5334000"/>
            <a:ext cx="2895600" cy="646331"/>
          </a:xfrm>
          <a:prstGeom prst="rect">
            <a:avLst/>
          </a:prstGeom>
          <a:solidFill>
            <a:srgbClr val="FFFF00"/>
          </a:solidFill>
        </p:spPr>
        <p:txBody>
          <a:bodyPr wrap="square" rtlCol="0">
            <a:spAutoFit/>
          </a:bodyPr>
          <a:lstStyle/>
          <a:p>
            <a:r>
              <a:rPr lang="en-US" dirty="0" smtClean="0"/>
              <a:t>Note that the asset sales are only included at net book value and do not include gains on the sale of assets</a:t>
            </a:r>
            <a:endParaRPr lang="en-US" dirty="0"/>
          </a:p>
        </p:txBody>
      </p:sp>
    </p:spTree>
    <p:extLst>
      <p:ext uri="{BB962C8B-B14F-4D97-AF65-F5344CB8AC3E}">
        <p14:creationId xmlns:p14="http://schemas.microsoft.com/office/powerpoint/2010/main" val="189196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When Dividends are Included You Need a Cash Flow Statement</a:t>
            </a:r>
            <a:r>
              <a:rPr lang="en-US" dirty="0"/>
              <a:t> </a:t>
            </a:r>
            <a:r>
              <a:rPr lang="en-US" dirty="0" smtClean="0"/>
              <a:t>that covers the period</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a:t>
            </a:fld>
            <a:endParaRPr lang="ko-KR" altLang="en-US" dirty="0"/>
          </a:p>
        </p:txBody>
      </p:sp>
      <p:sp>
        <p:nvSpPr>
          <p:cNvPr id="3" name="TextBox 2"/>
          <p:cNvSpPr txBox="1"/>
          <p:nvPr/>
        </p:nvSpPr>
        <p:spPr>
          <a:xfrm>
            <a:off x="5943600" y="1071933"/>
            <a:ext cx="2879553" cy="1815882"/>
          </a:xfrm>
          <a:prstGeom prst="rect">
            <a:avLst/>
          </a:prstGeom>
          <a:solidFill>
            <a:srgbClr val="FFFF00"/>
          </a:solidFill>
        </p:spPr>
        <p:txBody>
          <a:bodyPr wrap="square" rtlCol="0">
            <a:spAutoFit/>
          </a:bodyPr>
          <a:lstStyle/>
          <a:p>
            <a:r>
              <a:rPr lang="en-US" sz="1600" dirty="0" smtClean="0"/>
              <a:t>She needs to eat and to have a home: so she must take cash out of the business – this is a dividend.</a:t>
            </a:r>
          </a:p>
          <a:p>
            <a:endParaRPr lang="en-US" sz="1600" dirty="0"/>
          </a:p>
          <a:p>
            <a:r>
              <a:rPr lang="en-US" sz="1600" dirty="0" smtClean="0"/>
              <a:t>Now Include Cash Flow Statement</a:t>
            </a:r>
            <a:endParaRPr lang="en-US" sz="1600" dirty="0"/>
          </a:p>
        </p:txBody>
      </p:sp>
      <p:pic>
        <p:nvPicPr>
          <p:cNvPr id="8" name="Content Placeholder 7"/>
          <p:cNvPicPr>
            <a:picLocks noGrp="1" noChangeAspect="1"/>
          </p:cNvPicPr>
          <p:nvPr>
            <p:ph idx="1"/>
          </p:nvPr>
        </p:nvPicPr>
        <p:blipFill>
          <a:blip r:embed="rId2"/>
          <a:stretch>
            <a:fillRect/>
          </a:stretch>
        </p:blipFill>
        <p:spPr>
          <a:xfrm>
            <a:off x="549433" y="1305120"/>
            <a:ext cx="4022568" cy="4929187"/>
          </a:xfrm>
          <a:prstGeom prst="rect">
            <a:avLst/>
          </a:prstGeom>
        </p:spPr>
      </p:pic>
      <p:cxnSp>
        <p:nvCxnSpPr>
          <p:cNvPr id="6" name="Straight Arrow Connector 5"/>
          <p:cNvCxnSpPr/>
          <p:nvPr/>
        </p:nvCxnSpPr>
        <p:spPr>
          <a:xfrm flipH="1">
            <a:off x="2286000" y="2362200"/>
            <a:ext cx="2895600" cy="289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27468" y="3169548"/>
            <a:ext cx="2362200" cy="1200329"/>
          </a:xfrm>
          <a:prstGeom prst="rect">
            <a:avLst/>
          </a:prstGeom>
          <a:solidFill>
            <a:srgbClr val="FFFF00"/>
          </a:solidFill>
        </p:spPr>
        <p:txBody>
          <a:bodyPr wrap="square" rtlCol="0">
            <a:spAutoFit/>
          </a:bodyPr>
          <a:lstStyle/>
          <a:p>
            <a:pPr algn="l"/>
            <a:r>
              <a:rPr lang="en-US" dirty="0" smtClean="0"/>
              <a:t>Equity Balance is the Starting contribution of 300, plus the profit of 100 minus the dividends of 75. Dividends are on the financing part of the cash flow statement</a:t>
            </a:r>
            <a:endParaRPr lang="en-US" dirty="0"/>
          </a:p>
        </p:txBody>
      </p:sp>
      <p:cxnSp>
        <p:nvCxnSpPr>
          <p:cNvPr id="11" name="Straight Arrow Connector 10"/>
          <p:cNvCxnSpPr>
            <a:stCxn id="9" idx="1"/>
          </p:cNvCxnSpPr>
          <p:nvPr/>
        </p:nvCxnSpPr>
        <p:spPr>
          <a:xfrm flipH="1">
            <a:off x="4267200" y="3769713"/>
            <a:ext cx="860268" cy="186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006" y="1261106"/>
            <a:ext cx="2156303" cy="1437535"/>
          </a:xfrm>
          <a:prstGeom prst="rect">
            <a:avLst/>
          </a:prstGeom>
        </p:spPr>
      </p:pic>
      <p:sp>
        <p:nvSpPr>
          <p:cNvPr id="13" name="TextBox 12"/>
          <p:cNvSpPr txBox="1"/>
          <p:nvPr/>
        </p:nvSpPr>
        <p:spPr>
          <a:xfrm>
            <a:off x="5121681" y="4741044"/>
            <a:ext cx="2362200" cy="1015663"/>
          </a:xfrm>
          <a:prstGeom prst="rect">
            <a:avLst/>
          </a:prstGeom>
          <a:solidFill>
            <a:srgbClr val="FFFF00"/>
          </a:solidFill>
        </p:spPr>
        <p:txBody>
          <a:bodyPr wrap="square" rtlCol="0">
            <a:spAutoFit/>
          </a:bodyPr>
          <a:lstStyle/>
          <a:p>
            <a:pPr algn="l"/>
            <a:r>
              <a:rPr lang="en-US" dirty="0" smtClean="0"/>
              <a:t>Equity Balance</a:t>
            </a:r>
          </a:p>
          <a:p>
            <a:pPr algn="l"/>
            <a:r>
              <a:rPr lang="en-US" dirty="0" smtClean="0"/>
              <a:t>Opening Balance   300</a:t>
            </a:r>
          </a:p>
          <a:p>
            <a:pPr algn="l"/>
            <a:r>
              <a:rPr lang="en-US" dirty="0" smtClean="0"/>
              <a:t>Add: Net Income    100</a:t>
            </a:r>
          </a:p>
          <a:p>
            <a:pPr algn="l"/>
            <a:r>
              <a:rPr lang="en-US" u="sng" dirty="0" smtClean="0"/>
              <a:t>Less: Dividend      -150</a:t>
            </a:r>
          </a:p>
          <a:p>
            <a:pPr algn="l"/>
            <a:r>
              <a:rPr lang="en-US" dirty="0" smtClean="0"/>
              <a:t>Ending Equity         250</a:t>
            </a:r>
            <a:endParaRPr lang="en-US" dirty="0"/>
          </a:p>
        </p:txBody>
      </p:sp>
    </p:spTree>
    <p:extLst>
      <p:ext uri="{BB962C8B-B14F-4D97-AF65-F5344CB8AC3E}">
        <p14:creationId xmlns:p14="http://schemas.microsoft.com/office/powerpoint/2010/main" val="2870704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 of Assets:</a:t>
            </a:r>
            <a:br>
              <a:rPr lang="en-US" dirty="0" smtClean="0"/>
            </a:br>
            <a:r>
              <a:rPr lang="en-US" dirty="0" smtClean="0"/>
              <a:t>Items that are Owned that Provide Future Benefits</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70</a:t>
            </a:fld>
            <a:endParaRPr lang="ko-KR" altLang="en-US" dirty="0"/>
          </a:p>
        </p:txBody>
      </p:sp>
    </p:spTree>
    <p:extLst>
      <p:ext uri="{BB962C8B-B14F-4D97-AF65-F5344CB8AC3E}">
        <p14:creationId xmlns:p14="http://schemas.microsoft.com/office/powerpoint/2010/main" val="37115692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Samsung – Find the Plant Balance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71</a:t>
            </a:fld>
            <a:endParaRPr lang="ko-KR" altLang="en-US" dirty="0"/>
          </a:p>
        </p:txBody>
      </p:sp>
      <p:pic>
        <p:nvPicPr>
          <p:cNvPr id="7" name="Picture 6"/>
          <p:cNvPicPr>
            <a:picLocks noChangeAspect="1"/>
          </p:cNvPicPr>
          <p:nvPr/>
        </p:nvPicPr>
        <p:blipFill>
          <a:blip r:embed="rId2"/>
          <a:stretch>
            <a:fillRect/>
          </a:stretch>
        </p:blipFill>
        <p:spPr>
          <a:xfrm>
            <a:off x="439207" y="1066800"/>
            <a:ext cx="5029200" cy="5029200"/>
          </a:xfrm>
          <a:prstGeom prst="rect">
            <a:avLst/>
          </a:prstGeom>
        </p:spPr>
      </p:pic>
      <p:sp>
        <p:nvSpPr>
          <p:cNvPr id="8" name="TextBox 7"/>
          <p:cNvSpPr txBox="1"/>
          <p:nvPr/>
        </p:nvSpPr>
        <p:spPr>
          <a:xfrm>
            <a:off x="7565853" y="397386"/>
            <a:ext cx="1447800" cy="830997"/>
          </a:xfrm>
          <a:prstGeom prst="rect">
            <a:avLst/>
          </a:prstGeom>
          <a:solidFill>
            <a:srgbClr val="FFFF00"/>
          </a:solidFill>
        </p:spPr>
        <p:txBody>
          <a:bodyPr wrap="square" rtlCol="0">
            <a:spAutoFit/>
          </a:bodyPr>
          <a:lstStyle/>
          <a:p>
            <a:r>
              <a:rPr lang="en-US" dirty="0" smtClean="0"/>
              <a:t>Some assets at market value and some at original cost</a:t>
            </a:r>
            <a:endParaRPr lang="en-US" dirty="0"/>
          </a:p>
        </p:txBody>
      </p:sp>
      <p:sp>
        <p:nvSpPr>
          <p:cNvPr id="3" name="TextBox 2"/>
          <p:cNvSpPr txBox="1"/>
          <p:nvPr/>
        </p:nvSpPr>
        <p:spPr>
          <a:xfrm>
            <a:off x="6079953" y="1279693"/>
            <a:ext cx="2209800" cy="1384995"/>
          </a:xfrm>
          <a:prstGeom prst="rect">
            <a:avLst/>
          </a:prstGeom>
          <a:solidFill>
            <a:srgbClr val="FFFF00"/>
          </a:solidFill>
        </p:spPr>
        <p:txBody>
          <a:bodyPr wrap="square" rtlCol="0">
            <a:spAutoFit/>
          </a:bodyPr>
          <a:lstStyle/>
          <a:p>
            <a:pPr algn="l"/>
            <a:r>
              <a:rPr lang="en-US" dirty="0" smtClean="0"/>
              <a:t>Operating related current assets include:</a:t>
            </a:r>
          </a:p>
          <a:p>
            <a:pPr algn="l"/>
            <a:endParaRPr lang="en-US" dirty="0"/>
          </a:p>
          <a:p>
            <a:pPr algn="l"/>
            <a:r>
              <a:rPr lang="en-US" dirty="0" smtClean="0"/>
              <a:t>Trade Receivables</a:t>
            </a:r>
          </a:p>
          <a:p>
            <a:pPr algn="l"/>
            <a:r>
              <a:rPr lang="en-US" dirty="0" smtClean="0"/>
              <a:t>Prepaid expenses</a:t>
            </a:r>
          </a:p>
          <a:p>
            <a:pPr algn="l"/>
            <a:r>
              <a:rPr lang="en-US" dirty="0" smtClean="0"/>
              <a:t>Inventories </a:t>
            </a:r>
          </a:p>
          <a:p>
            <a:pPr algn="l"/>
            <a:r>
              <a:rPr lang="en-US" dirty="0" smtClean="0"/>
              <a:t>Other Current Assets</a:t>
            </a:r>
          </a:p>
        </p:txBody>
      </p:sp>
      <p:sp>
        <p:nvSpPr>
          <p:cNvPr id="5" name="TextBox 4"/>
          <p:cNvSpPr txBox="1"/>
          <p:nvPr/>
        </p:nvSpPr>
        <p:spPr>
          <a:xfrm>
            <a:off x="5715000" y="2951633"/>
            <a:ext cx="3146253" cy="3416320"/>
          </a:xfrm>
          <a:prstGeom prst="rect">
            <a:avLst/>
          </a:prstGeom>
          <a:solidFill>
            <a:srgbClr val="92D050"/>
          </a:solidFill>
        </p:spPr>
        <p:txBody>
          <a:bodyPr wrap="square" rtlCol="0">
            <a:spAutoFit/>
          </a:bodyPr>
          <a:lstStyle/>
          <a:p>
            <a:pPr algn="l"/>
            <a:r>
              <a:rPr lang="en-US" sz="1800" b="1" i="1" dirty="0"/>
              <a:t>Assets decrease in value from being sold (on the cash flow statement), or from being depreciated or from being impaired. </a:t>
            </a:r>
            <a:r>
              <a:rPr lang="en-US" sz="1800" b="1" i="1" dirty="0" smtClean="0"/>
              <a:t>The </a:t>
            </a:r>
            <a:r>
              <a:rPr lang="en-US" sz="1800" b="1" i="1" dirty="0"/>
              <a:t>opening balance of plant on the balance sheet </a:t>
            </a:r>
            <a:r>
              <a:rPr lang="en-US" sz="1800" b="1" i="1" dirty="0" smtClean="0"/>
              <a:t>is changed by </a:t>
            </a:r>
            <a:r>
              <a:rPr lang="en-US" sz="1800" b="1" i="1" dirty="0" err="1" smtClean="0"/>
              <a:t>capex</a:t>
            </a:r>
            <a:r>
              <a:rPr lang="en-US" sz="1800" b="1" i="1" dirty="0" smtClean="0"/>
              <a:t>, depreciation, profits and other items from income statement and cash flow statement</a:t>
            </a:r>
            <a:endParaRPr lang="en-US" sz="1800" dirty="0"/>
          </a:p>
        </p:txBody>
      </p:sp>
    </p:spTree>
    <p:extLst>
      <p:ext uri="{BB962C8B-B14F-4D97-AF65-F5344CB8AC3E}">
        <p14:creationId xmlns:p14="http://schemas.microsoft.com/office/powerpoint/2010/main" val="3036607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Receivable and Notes Receivable</a:t>
            </a:r>
            <a:endParaRPr lang="en-US" dirty="0"/>
          </a:p>
        </p:txBody>
      </p:sp>
      <p:sp>
        <p:nvSpPr>
          <p:cNvPr id="3" name="Content Placeholder 2"/>
          <p:cNvSpPr>
            <a:spLocks noGrp="1"/>
          </p:cNvSpPr>
          <p:nvPr>
            <p:ph idx="1"/>
          </p:nvPr>
        </p:nvSpPr>
        <p:spPr/>
        <p:txBody>
          <a:bodyPr>
            <a:normAutofit fontScale="77500" lnSpcReduction="20000"/>
          </a:bodyPr>
          <a:lstStyle/>
          <a:p>
            <a:pPr latinLnBrk="0" hangingPunct="0"/>
            <a:r>
              <a:rPr lang="en-US" dirty="0" smtClean="0"/>
              <a:t>Notes Receivable or Advances are like Cash Securities – they are like making a loan and probably not related to operating the company.</a:t>
            </a:r>
          </a:p>
          <a:p>
            <a:pPr latinLnBrk="0" hangingPunct="0"/>
            <a:r>
              <a:rPr lang="en-US" dirty="0" smtClean="0"/>
              <a:t>What happens when the level of Accounts Receivable increase – more revenues are recorded then are collected. The higher level of accounts receivable would be collected if the company stopped operations.</a:t>
            </a:r>
          </a:p>
          <a:p>
            <a:pPr latinLnBrk="0" hangingPunct="0"/>
            <a:r>
              <a:rPr lang="en-US" dirty="0" smtClean="0"/>
              <a:t>With a growing company recorded revenues continue to increase and revenues recorded continue to be higher than revenues collected. Because new accounts receivable replace old accounts receivable, the accounts receivable do not turn into cash.</a:t>
            </a:r>
          </a:p>
          <a:p>
            <a:pPr latinLnBrk="0" hangingPunct="0"/>
            <a:r>
              <a:rPr lang="en-US" dirty="0" smtClean="0"/>
              <a:t>Accounts receivable is related to producing EBITDA. </a:t>
            </a:r>
            <a:r>
              <a:rPr lang="en-US" dirty="0"/>
              <a:t>If a company that tries to collect cash faster after it makes a sale may have to reduce prices and it may have lower sales. These both affect the EBITDA. </a:t>
            </a:r>
            <a:endParaRPr lang="en-US" dirty="0" smtClean="0"/>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72</a:t>
            </a:fld>
            <a:endParaRPr lang="ko-KR" altLang="en-US" dirty="0"/>
          </a:p>
        </p:txBody>
      </p:sp>
    </p:spTree>
    <p:extLst>
      <p:ext uri="{BB962C8B-B14F-4D97-AF65-F5344CB8AC3E}">
        <p14:creationId xmlns:p14="http://schemas.microsoft.com/office/powerpoint/2010/main" val="15168643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Receivable – Single Period Example</a:t>
            </a:r>
            <a:endParaRPr lang="en-US" dirty="0"/>
          </a:p>
        </p:txBody>
      </p:sp>
      <p:sp>
        <p:nvSpPr>
          <p:cNvPr id="3" name="Content Placeholder 2"/>
          <p:cNvSpPr>
            <a:spLocks noGrp="1"/>
          </p:cNvSpPr>
          <p:nvPr>
            <p:ph idx="1"/>
          </p:nvPr>
        </p:nvSpPr>
        <p:spPr/>
        <p:txBody>
          <a:bodyPr/>
          <a:lstStyle/>
          <a:p>
            <a:pPr latinLnBrk="0" hangingPunct="0"/>
            <a:r>
              <a:rPr lang="en-US" dirty="0" smtClean="0"/>
              <a:t>This simple example where a company stops operating shows why accounts receivable is an asset.</a:t>
            </a:r>
          </a:p>
          <a:p>
            <a:pPr latinLnBrk="0" hangingPunct="0"/>
            <a:r>
              <a:rPr lang="en-US" dirty="0" smtClean="0"/>
              <a:t>In the example:</a:t>
            </a:r>
          </a:p>
          <a:p>
            <a:pPr lvl="1" eaLnBrk="0" latinLnBrk="0" hangingPunct="0"/>
            <a:r>
              <a:rPr lang="en-US" dirty="0" smtClean="0"/>
              <a:t>The A/R decreases in YR 2</a:t>
            </a:r>
          </a:p>
          <a:p>
            <a:pPr lvl="1" eaLnBrk="0" latinLnBrk="0" hangingPunct="0"/>
            <a:r>
              <a:rPr lang="en-US" dirty="0" smtClean="0"/>
              <a:t>Cash flow is:</a:t>
            </a:r>
          </a:p>
          <a:p>
            <a:pPr lvl="2" eaLnBrk="0" latinLnBrk="0" hangingPunct="0"/>
            <a:r>
              <a:rPr lang="en-US" dirty="0" smtClean="0"/>
              <a:t>Revenues</a:t>
            </a:r>
          </a:p>
          <a:p>
            <a:pPr lvl="2" eaLnBrk="0" latinLnBrk="0" hangingPunct="0"/>
            <a:r>
              <a:rPr lang="en-US" dirty="0" smtClean="0"/>
              <a:t>Minus change in A/R</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73</a:t>
            </a:fld>
            <a:endParaRPr lang="ko-KR" altLang="en-US" dirty="0"/>
          </a:p>
        </p:txBody>
      </p:sp>
      <p:pic>
        <p:nvPicPr>
          <p:cNvPr id="5" name="Picture 4"/>
          <p:cNvPicPr>
            <a:picLocks noChangeAspect="1"/>
          </p:cNvPicPr>
          <p:nvPr/>
        </p:nvPicPr>
        <p:blipFill>
          <a:blip r:embed="rId2"/>
          <a:stretch>
            <a:fillRect/>
          </a:stretch>
        </p:blipFill>
        <p:spPr>
          <a:xfrm>
            <a:off x="5098600" y="2819400"/>
            <a:ext cx="3876329" cy="3467120"/>
          </a:xfrm>
          <a:prstGeom prst="rect">
            <a:avLst/>
          </a:prstGeom>
        </p:spPr>
      </p:pic>
      <p:sp>
        <p:nvSpPr>
          <p:cNvPr id="7" name="TextBox 6"/>
          <p:cNvSpPr txBox="1"/>
          <p:nvPr/>
        </p:nvSpPr>
        <p:spPr>
          <a:xfrm>
            <a:off x="1828800" y="5410200"/>
            <a:ext cx="2362200" cy="461665"/>
          </a:xfrm>
          <a:prstGeom prst="rect">
            <a:avLst/>
          </a:prstGeom>
          <a:solidFill>
            <a:srgbClr val="FFFF00"/>
          </a:solidFill>
        </p:spPr>
        <p:txBody>
          <a:bodyPr wrap="square" rtlCol="0">
            <a:spAutoFit/>
          </a:bodyPr>
          <a:lstStyle/>
          <a:p>
            <a:pPr algn="l"/>
            <a:r>
              <a:rPr lang="en-US" dirty="0" smtClean="0"/>
              <a:t>Increase in A/R less revenues is the same as the cash flow</a:t>
            </a:r>
            <a:endParaRPr lang="en-US" dirty="0"/>
          </a:p>
        </p:txBody>
      </p:sp>
      <p:cxnSp>
        <p:nvCxnSpPr>
          <p:cNvPr id="9" name="Straight Arrow Connector 8"/>
          <p:cNvCxnSpPr/>
          <p:nvPr/>
        </p:nvCxnSpPr>
        <p:spPr>
          <a:xfrm flipV="1">
            <a:off x="4343400" y="5257800"/>
            <a:ext cx="755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5715000"/>
            <a:ext cx="755200" cy="156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6069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What happens to Accounts Receivable Assets with No Growth in Revenues</a:t>
            </a:r>
            <a:endParaRPr lang="en-US" dirty="0"/>
          </a:p>
        </p:txBody>
      </p:sp>
      <p:sp>
        <p:nvSpPr>
          <p:cNvPr id="3" name="Content Placeholder 2"/>
          <p:cNvSpPr>
            <a:spLocks noGrp="1"/>
          </p:cNvSpPr>
          <p:nvPr>
            <p:ph idx="1"/>
          </p:nvPr>
        </p:nvSpPr>
        <p:spPr/>
        <p:txBody>
          <a:bodyPr/>
          <a:lstStyle/>
          <a:p>
            <a:pPr latinLnBrk="0" hangingPunct="0"/>
            <a:r>
              <a:rPr lang="en-US" dirty="0" smtClean="0"/>
              <a:t>Shows that never really collect the accounts receivable with constant growth. This is important because of treatment of the A/R in free cash flow – A/R change is always a cash outflow.</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74</a:t>
            </a:fld>
            <a:endParaRPr lang="ko-KR" altLang="en-US" dirty="0"/>
          </a:p>
        </p:txBody>
      </p:sp>
      <p:pic>
        <p:nvPicPr>
          <p:cNvPr id="5" name="Picture 4"/>
          <p:cNvPicPr>
            <a:picLocks noChangeAspect="1"/>
          </p:cNvPicPr>
          <p:nvPr/>
        </p:nvPicPr>
        <p:blipFill>
          <a:blip r:embed="rId2"/>
          <a:stretch>
            <a:fillRect/>
          </a:stretch>
        </p:blipFill>
        <p:spPr>
          <a:xfrm>
            <a:off x="1904999" y="3232622"/>
            <a:ext cx="6380895" cy="3086693"/>
          </a:xfrm>
          <a:prstGeom prst="rect">
            <a:avLst/>
          </a:prstGeom>
        </p:spPr>
      </p:pic>
      <p:sp>
        <p:nvSpPr>
          <p:cNvPr id="6" name="TextBox 5"/>
          <p:cNvSpPr txBox="1"/>
          <p:nvPr/>
        </p:nvSpPr>
        <p:spPr>
          <a:xfrm>
            <a:off x="0" y="3886200"/>
            <a:ext cx="1447800" cy="1569660"/>
          </a:xfrm>
          <a:prstGeom prst="rect">
            <a:avLst/>
          </a:prstGeom>
          <a:solidFill>
            <a:srgbClr val="FFFF00"/>
          </a:solidFill>
        </p:spPr>
        <p:txBody>
          <a:bodyPr wrap="square" rtlCol="0">
            <a:spAutoFit/>
          </a:bodyPr>
          <a:lstStyle/>
          <a:p>
            <a:pPr algn="l"/>
            <a:r>
              <a:rPr lang="en-US" dirty="0" smtClean="0"/>
              <a:t>Increases in A/R is offset by collections from prior years revenues and the A/R balance is stable – it is never repaid</a:t>
            </a:r>
            <a:endParaRPr lang="en-US" dirty="0"/>
          </a:p>
        </p:txBody>
      </p:sp>
    </p:spTree>
    <p:extLst>
      <p:ext uri="{BB962C8B-B14F-4D97-AF65-F5344CB8AC3E}">
        <p14:creationId xmlns:p14="http://schemas.microsoft.com/office/powerpoint/2010/main" val="39592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of Accounts Receivable when Revenues Grow – Increase in A/R is like Investment</a:t>
            </a:r>
            <a:endParaRPr lang="en-US" dirty="0"/>
          </a:p>
        </p:txBody>
      </p:sp>
      <p:sp>
        <p:nvSpPr>
          <p:cNvPr id="3" name="Content Placeholder 2"/>
          <p:cNvSpPr>
            <a:spLocks noGrp="1"/>
          </p:cNvSpPr>
          <p:nvPr>
            <p:ph idx="1"/>
          </p:nvPr>
        </p:nvSpPr>
        <p:spPr/>
        <p:txBody>
          <a:bodyPr/>
          <a:lstStyle/>
          <a:p>
            <a:pPr latinLnBrk="0" hangingPunct="0"/>
            <a:r>
              <a:rPr lang="en-US" dirty="0" smtClean="0"/>
              <a:t>Shows that never collect the A/R and have to increase investment.  A/R change is like capital expenditure required to finance growth.</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75</a:t>
            </a:fld>
            <a:endParaRPr lang="ko-KR" altLang="en-US" dirty="0"/>
          </a:p>
        </p:txBody>
      </p:sp>
      <p:pic>
        <p:nvPicPr>
          <p:cNvPr id="6" name="Picture 5"/>
          <p:cNvPicPr>
            <a:picLocks noChangeAspect="1"/>
          </p:cNvPicPr>
          <p:nvPr/>
        </p:nvPicPr>
        <p:blipFill>
          <a:blip r:embed="rId2"/>
          <a:stretch>
            <a:fillRect/>
          </a:stretch>
        </p:blipFill>
        <p:spPr>
          <a:xfrm>
            <a:off x="2438400" y="2995633"/>
            <a:ext cx="6634534" cy="3290887"/>
          </a:xfrm>
          <a:prstGeom prst="rect">
            <a:avLst/>
          </a:prstGeom>
        </p:spPr>
      </p:pic>
      <p:sp>
        <p:nvSpPr>
          <p:cNvPr id="5" name="TextBox 4"/>
          <p:cNvSpPr txBox="1"/>
          <p:nvPr/>
        </p:nvSpPr>
        <p:spPr>
          <a:xfrm>
            <a:off x="304800" y="4038600"/>
            <a:ext cx="1524000" cy="1384995"/>
          </a:xfrm>
          <a:prstGeom prst="rect">
            <a:avLst/>
          </a:prstGeom>
          <a:solidFill>
            <a:srgbClr val="FFFF00"/>
          </a:solidFill>
        </p:spPr>
        <p:txBody>
          <a:bodyPr wrap="square" rtlCol="0">
            <a:spAutoFit/>
          </a:bodyPr>
          <a:lstStyle/>
          <a:p>
            <a:pPr algn="l"/>
            <a:r>
              <a:rPr lang="en-US" dirty="0" smtClean="0"/>
              <a:t>Never collect the revenues because the amount not collected is always trailing the amount paid from prior periods</a:t>
            </a:r>
            <a:endParaRPr lang="en-US" dirty="0"/>
          </a:p>
        </p:txBody>
      </p:sp>
    </p:spTree>
    <p:extLst>
      <p:ext uri="{BB962C8B-B14F-4D97-AF65-F5344CB8AC3E}">
        <p14:creationId xmlns:p14="http://schemas.microsoft.com/office/powerpoint/2010/main" val="1190995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Capital Changes and Financial Analysis</a:t>
            </a:r>
            <a:endParaRPr lang="en-US" dirty="0"/>
          </a:p>
        </p:txBody>
      </p:sp>
      <p:sp>
        <p:nvSpPr>
          <p:cNvPr id="3" name="Content Placeholder 2"/>
          <p:cNvSpPr>
            <a:spLocks noGrp="1"/>
          </p:cNvSpPr>
          <p:nvPr>
            <p:ph idx="1"/>
          </p:nvPr>
        </p:nvSpPr>
        <p:spPr/>
        <p:txBody>
          <a:bodyPr>
            <a:normAutofit fontScale="77500" lnSpcReduction="20000"/>
          </a:bodyPr>
          <a:lstStyle/>
          <a:p>
            <a:pPr latinLnBrk="0" hangingPunct="0"/>
            <a:r>
              <a:rPr lang="en-US" dirty="0"/>
              <a:t>When computing free cash flow in future classes you will compute the change in working capital as a reduction in free cash flow. </a:t>
            </a:r>
            <a:endParaRPr lang="en-US" dirty="0" smtClean="0"/>
          </a:p>
          <a:p>
            <a:pPr latinLnBrk="0" hangingPunct="0"/>
            <a:r>
              <a:rPr lang="en-US" dirty="0" smtClean="0"/>
              <a:t>The </a:t>
            </a:r>
            <a:r>
              <a:rPr lang="en-US" dirty="0"/>
              <a:t>change in working capital is not simply the difference in total current assets and current liabilities. </a:t>
            </a:r>
            <a:endParaRPr lang="en-US" dirty="0" smtClean="0"/>
          </a:p>
          <a:p>
            <a:pPr latinLnBrk="0" hangingPunct="0"/>
            <a:r>
              <a:rPr lang="en-US" dirty="0" smtClean="0"/>
              <a:t>Instead</a:t>
            </a:r>
            <a:r>
              <a:rPr lang="en-US" dirty="0"/>
              <a:t>, the working capital items should focus only on items related to EBITDA. </a:t>
            </a:r>
            <a:endParaRPr lang="en-US" dirty="0" smtClean="0"/>
          </a:p>
          <a:p>
            <a:pPr lvl="1" latinLnBrk="0" hangingPunct="0"/>
            <a:r>
              <a:rPr lang="en-US" dirty="0" smtClean="0"/>
              <a:t>You </a:t>
            </a:r>
            <a:r>
              <a:rPr lang="en-US" dirty="0"/>
              <a:t>can think of changes in accounts receivable like capital expenditures as something that is needed to earn EBITDA (the basics of a business is investing money in capital expenditures and working capital to receive EBITDA). </a:t>
            </a:r>
            <a:endParaRPr lang="en-US" dirty="0" smtClean="0"/>
          </a:p>
          <a:p>
            <a:pPr lvl="1" latinLnBrk="0" hangingPunct="0"/>
            <a:r>
              <a:rPr lang="en-US" dirty="0" smtClean="0"/>
              <a:t>Working </a:t>
            </a:r>
            <a:r>
              <a:rPr lang="en-US" dirty="0"/>
              <a:t>capital changes are reductions in cash flow because revenues are recorded when billings are made and not when cash is received (this is accrual accounting). </a:t>
            </a:r>
            <a:endParaRPr lang="en-US" dirty="0" smtClean="0"/>
          </a:p>
          <a:p>
            <a:pPr lvl="1" latinLnBrk="0" hangingPunct="0"/>
            <a:r>
              <a:rPr lang="en-US" dirty="0" smtClean="0"/>
              <a:t>Changes </a:t>
            </a:r>
            <a:r>
              <a:rPr lang="en-US" dirty="0"/>
              <a:t>in working capital should NOT include interest payable and dividends payable because these items are not related to operations and EBITDA. </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76</a:t>
            </a:fld>
            <a:endParaRPr lang="ko-KR" altLang="en-US" dirty="0"/>
          </a:p>
        </p:txBody>
      </p:sp>
    </p:spTree>
    <p:extLst>
      <p:ext uri="{BB962C8B-B14F-4D97-AF65-F5344CB8AC3E}">
        <p14:creationId xmlns:p14="http://schemas.microsoft.com/office/powerpoint/2010/main" val="27857103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Calculation of Changes in Working Capital for Free Cash Flow</a:t>
            </a:r>
            <a:endParaRPr lang="en-US" dirty="0"/>
          </a:p>
        </p:txBody>
      </p:sp>
      <p:sp>
        <p:nvSpPr>
          <p:cNvPr id="3" name="Content Placeholder 2"/>
          <p:cNvSpPr>
            <a:spLocks noGrp="1"/>
          </p:cNvSpPr>
          <p:nvPr>
            <p:ph idx="1"/>
          </p:nvPr>
        </p:nvSpPr>
        <p:spPr/>
        <p:txBody>
          <a:bodyPr/>
          <a:lstStyle/>
          <a:p>
            <a:pPr latinLnBrk="0" hangingPunct="0"/>
            <a:r>
              <a:rPr lang="en-US" dirty="0" smtClean="0"/>
              <a:t>Only include accounts related to EBITDA in computing working capital changes.</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77</a:t>
            </a:fld>
            <a:endParaRPr lang="ko-KR" altLang="en-US" dirty="0"/>
          </a:p>
        </p:txBody>
      </p:sp>
      <p:pic>
        <p:nvPicPr>
          <p:cNvPr id="5" name="Picture 4"/>
          <p:cNvPicPr>
            <a:picLocks noChangeAspect="1"/>
          </p:cNvPicPr>
          <p:nvPr/>
        </p:nvPicPr>
        <p:blipFill>
          <a:blip r:embed="rId2"/>
          <a:stretch>
            <a:fillRect/>
          </a:stretch>
        </p:blipFill>
        <p:spPr>
          <a:xfrm>
            <a:off x="428597" y="2605052"/>
            <a:ext cx="4576762" cy="2433714"/>
          </a:xfrm>
          <a:prstGeom prst="rect">
            <a:avLst/>
          </a:prstGeom>
        </p:spPr>
      </p:pic>
      <p:pic>
        <p:nvPicPr>
          <p:cNvPr id="6" name="Picture 5"/>
          <p:cNvPicPr>
            <a:picLocks noChangeAspect="1"/>
          </p:cNvPicPr>
          <p:nvPr/>
        </p:nvPicPr>
        <p:blipFill>
          <a:blip r:embed="rId3"/>
          <a:stretch>
            <a:fillRect/>
          </a:stretch>
        </p:blipFill>
        <p:spPr>
          <a:xfrm>
            <a:off x="5005359" y="3755022"/>
            <a:ext cx="3819141" cy="2364832"/>
          </a:xfrm>
          <a:prstGeom prst="rect">
            <a:avLst/>
          </a:prstGeom>
        </p:spPr>
      </p:pic>
      <p:sp>
        <p:nvSpPr>
          <p:cNvPr id="7" name="TextBox 6"/>
          <p:cNvSpPr txBox="1"/>
          <p:nvPr/>
        </p:nvSpPr>
        <p:spPr>
          <a:xfrm>
            <a:off x="6019800" y="2605052"/>
            <a:ext cx="2804700" cy="830997"/>
          </a:xfrm>
          <a:prstGeom prst="rect">
            <a:avLst/>
          </a:prstGeom>
          <a:solidFill>
            <a:srgbClr val="FFFF00"/>
          </a:solidFill>
        </p:spPr>
        <p:txBody>
          <a:bodyPr wrap="square" rtlCol="0">
            <a:spAutoFit/>
          </a:bodyPr>
          <a:lstStyle/>
          <a:p>
            <a:pPr algn="l"/>
            <a:r>
              <a:rPr lang="en-US" dirty="0" smtClean="0"/>
              <a:t>First compute the current assets and current liabilities. Then compute total working capital. Finally compute the change in working capital</a:t>
            </a:r>
            <a:endParaRPr lang="en-US" dirty="0"/>
          </a:p>
        </p:txBody>
      </p:sp>
      <p:cxnSp>
        <p:nvCxnSpPr>
          <p:cNvPr id="9" name="Straight Arrow Connector 8"/>
          <p:cNvCxnSpPr/>
          <p:nvPr/>
        </p:nvCxnSpPr>
        <p:spPr>
          <a:xfrm flipH="1">
            <a:off x="7010400" y="3505200"/>
            <a:ext cx="381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406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Depreciation and Plant Discussion – Samsung Example</a:t>
            </a:r>
            <a:endParaRPr lang="en-US" dirty="0"/>
          </a:p>
        </p:txBody>
      </p:sp>
      <p:sp>
        <p:nvSpPr>
          <p:cNvPr id="3" name="Content Placeholder 2"/>
          <p:cNvSpPr>
            <a:spLocks noGrp="1"/>
          </p:cNvSpPr>
          <p:nvPr>
            <p:ph idx="1"/>
          </p:nvPr>
        </p:nvSpPr>
        <p:spPr>
          <a:xfrm>
            <a:off x="428597" y="1295400"/>
            <a:ext cx="8286808" cy="4929222"/>
          </a:xfrm>
        </p:spPr>
        <p:txBody>
          <a:bodyPr/>
          <a:lstStyle/>
          <a:p>
            <a:pPr latinLnBrk="0" hangingPunct="0"/>
            <a:r>
              <a:rPr lang="en-US" dirty="0" smtClean="0"/>
              <a:t>See how impairments and accumulated depreciation affect the net plant balance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78</a:t>
            </a:fld>
            <a:endParaRPr lang="ko-KR" altLang="en-US" dirty="0"/>
          </a:p>
        </p:txBody>
      </p:sp>
      <p:pic>
        <p:nvPicPr>
          <p:cNvPr id="5" name="Picture 4"/>
          <p:cNvPicPr>
            <a:picLocks noChangeAspect="1"/>
          </p:cNvPicPr>
          <p:nvPr/>
        </p:nvPicPr>
        <p:blipFill>
          <a:blip r:embed="rId2"/>
          <a:stretch>
            <a:fillRect/>
          </a:stretch>
        </p:blipFill>
        <p:spPr>
          <a:xfrm>
            <a:off x="1600200" y="2438400"/>
            <a:ext cx="5747444" cy="3732334"/>
          </a:xfrm>
          <a:prstGeom prst="rect">
            <a:avLst/>
          </a:prstGeom>
        </p:spPr>
      </p:pic>
      <p:sp>
        <p:nvSpPr>
          <p:cNvPr id="6" name="TextBox 5"/>
          <p:cNvSpPr txBox="1"/>
          <p:nvPr/>
        </p:nvSpPr>
        <p:spPr>
          <a:xfrm>
            <a:off x="7347644" y="2971800"/>
            <a:ext cx="1367761" cy="461665"/>
          </a:xfrm>
          <a:prstGeom prst="rect">
            <a:avLst/>
          </a:prstGeom>
          <a:solidFill>
            <a:srgbClr val="FFFF00"/>
          </a:solidFill>
        </p:spPr>
        <p:txBody>
          <a:bodyPr wrap="square" rtlCol="0">
            <a:spAutoFit/>
          </a:bodyPr>
          <a:lstStyle/>
          <a:p>
            <a:r>
              <a:rPr lang="en-US" dirty="0" smtClean="0"/>
              <a:t>This is on the balance sheet</a:t>
            </a:r>
            <a:endParaRPr lang="en-US" dirty="0"/>
          </a:p>
        </p:txBody>
      </p:sp>
    </p:spTree>
    <p:extLst>
      <p:ext uri="{BB962C8B-B14F-4D97-AF65-F5344CB8AC3E}">
        <p14:creationId xmlns:p14="http://schemas.microsoft.com/office/powerpoint/2010/main" val="3140703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Depreciation Expense and Capital Expenditure</a:t>
            </a:r>
            <a:endParaRPr lang="en-US" dirty="0"/>
          </a:p>
        </p:txBody>
      </p:sp>
      <p:sp>
        <p:nvSpPr>
          <p:cNvPr id="3" name="Content Placeholder 2"/>
          <p:cNvSpPr>
            <a:spLocks noGrp="1"/>
          </p:cNvSpPr>
          <p:nvPr>
            <p:ph idx="1"/>
          </p:nvPr>
        </p:nvSpPr>
        <p:spPr/>
        <p:txBody>
          <a:bodyPr/>
          <a:lstStyle/>
          <a:p>
            <a:pPr latinLnBrk="0" hangingPunct="0"/>
            <a:r>
              <a:rPr lang="en-US" dirty="0" smtClean="0"/>
              <a:t>Note that if there is no growth, the capital expenditures equal the depreciation</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79</a:t>
            </a:fld>
            <a:endParaRPr lang="ko-KR" altLang="en-US" dirty="0"/>
          </a:p>
        </p:txBody>
      </p:sp>
      <p:pic>
        <p:nvPicPr>
          <p:cNvPr id="5" name="Picture 4"/>
          <p:cNvPicPr>
            <a:picLocks noChangeAspect="1"/>
          </p:cNvPicPr>
          <p:nvPr/>
        </p:nvPicPr>
        <p:blipFill>
          <a:blip r:embed="rId2"/>
          <a:stretch>
            <a:fillRect/>
          </a:stretch>
        </p:blipFill>
        <p:spPr>
          <a:xfrm>
            <a:off x="547688" y="2438400"/>
            <a:ext cx="8048625" cy="3660304"/>
          </a:xfrm>
          <a:prstGeom prst="rect">
            <a:avLst/>
          </a:prstGeom>
        </p:spPr>
      </p:pic>
      <p:sp>
        <p:nvSpPr>
          <p:cNvPr id="6" name="Rectangle 5"/>
          <p:cNvSpPr/>
          <p:nvPr/>
        </p:nvSpPr>
        <p:spPr>
          <a:xfrm>
            <a:off x="7315200" y="1357298"/>
            <a:ext cx="1828800" cy="1200329"/>
          </a:xfrm>
          <a:prstGeom prst="rect">
            <a:avLst/>
          </a:prstGeom>
          <a:solidFill>
            <a:srgbClr val="FFFF00"/>
          </a:solidFill>
        </p:spPr>
        <p:txBody>
          <a:bodyPr wrap="square">
            <a:spAutoFit/>
          </a:bodyPr>
          <a:lstStyle/>
          <a:p>
            <a:pPr algn="l"/>
            <a:r>
              <a:rPr lang="en-US" b="1" i="1" dirty="0" smtClean="0">
                <a:latin typeface="Calibri" panose="020F0502020204030204" pitchFamily="34" charset="0"/>
                <a:ea typeface="MS Mincho" panose="02020609040205080304" pitchFamily="49" charset="-128"/>
                <a:cs typeface="Times New Roman" panose="02020603050405020304" pitchFamily="18" charset="0"/>
              </a:rPr>
              <a:t>Look </a:t>
            </a:r>
            <a:r>
              <a:rPr lang="en-US" b="1" i="1" dirty="0">
                <a:latin typeface="Calibri" panose="020F0502020204030204" pitchFamily="34" charset="0"/>
                <a:ea typeface="MS Mincho" panose="02020609040205080304" pitchFamily="49" charset="-128"/>
                <a:cs typeface="Times New Roman" panose="02020603050405020304" pitchFamily="18" charset="0"/>
              </a:rPr>
              <a:t>at the opening balance of plant on the balance sheet and compute the value of the plant on the balance </a:t>
            </a:r>
            <a:r>
              <a:rPr lang="en-US" b="1" i="1" dirty="0" smtClean="0">
                <a:latin typeface="Calibri" panose="020F0502020204030204" pitchFamily="34" charset="0"/>
                <a:ea typeface="MS Mincho" panose="02020609040205080304" pitchFamily="49" charset="-128"/>
                <a:cs typeface="Times New Roman" panose="02020603050405020304" pitchFamily="18" charset="0"/>
              </a:rPr>
              <a:t>sheet</a:t>
            </a:r>
            <a:endParaRPr lang="en-US" dirty="0"/>
          </a:p>
        </p:txBody>
      </p:sp>
    </p:spTree>
    <p:extLst>
      <p:ext uri="{BB962C8B-B14F-4D97-AF65-F5344CB8AC3E}">
        <p14:creationId xmlns:p14="http://schemas.microsoft.com/office/powerpoint/2010/main" val="2417677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Balance Sheet and Income Statement for Simple Business – Assets and Depreciation</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a:t>
            </a:fld>
            <a:endParaRPr lang="ko-KR" altLang="en-US" dirty="0"/>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9532" y="3740170"/>
            <a:ext cx="3371850" cy="2247900"/>
          </a:xfrm>
          <a:prstGeom prst="rect">
            <a:avLst/>
          </a:prstGeom>
        </p:spPr>
      </p:pic>
      <p:sp>
        <p:nvSpPr>
          <p:cNvPr id="3" name="TextBox 2"/>
          <p:cNvSpPr txBox="1"/>
          <p:nvPr/>
        </p:nvSpPr>
        <p:spPr>
          <a:xfrm>
            <a:off x="5811829" y="1130179"/>
            <a:ext cx="2879553" cy="2308324"/>
          </a:xfrm>
          <a:prstGeom prst="rect">
            <a:avLst/>
          </a:prstGeom>
          <a:solidFill>
            <a:srgbClr val="FFFF00"/>
          </a:solidFill>
        </p:spPr>
        <p:txBody>
          <a:bodyPr wrap="square" rtlCol="0">
            <a:spAutoFit/>
          </a:bodyPr>
          <a:lstStyle/>
          <a:p>
            <a:r>
              <a:rPr lang="en-US" sz="1600" dirty="0" smtClean="0"/>
              <a:t>She needs that pot to make the food. This is a capital asset. When she purchased the pot it is a capital expenditure. Now you should put the opening balance and the closing balance of plant on the balance sheet as well as accumulated depreciation</a:t>
            </a:r>
            <a:endParaRPr lang="en-US" sz="1600" dirty="0"/>
          </a:p>
        </p:txBody>
      </p:sp>
      <p:cxnSp>
        <p:nvCxnSpPr>
          <p:cNvPr id="6" name="Straight Arrow Connector 5"/>
          <p:cNvCxnSpPr/>
          <p:nvPr/>
        </p:nvCxnSpPr>
        <p:spPr>
          <a:xfrm flipH="1">
            <a:off x="7543800" y="2438400"/>
            <a:ext cx="838200" cy="2362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38451" y="1752599"/>
            <a:ext cx="5197478" cy="4004079"/>
          </a:xfrm>
          <a:prstGeom prst="rect">
            <a:avLst/>
          </a:prstGeom>
        </p:spPr>
      </p:pic>
      <p:sp>
        <p:nvSpPr>
          <p:cNvPr id="9" name="TextBox 8"/>
          <p:cNvSpPr txBox="1"/>
          <p:nvPr/>
        </p:nvSpPr>
        <p:spPr>
          <a:xfrm>
            <a:off x="0" y="1000108"/>
            <a:ext cx="1842749" cy="830997"/>
          </a:xfrm>
          <a:prstGeom prst="rect">
            <a:avLst/>
          </a:prstGeom>
          <a:solidFill>
            <a:srgbClr val="FFFF00"/>
          </a:solidFill>
        </p:spPr>
        <p:txBody>
          <a:bodyPr wrap="square" rtlCol="0">
            <a:spAutoFit/>
          </a:bodyPr>
          <a:lstStyle/>
          <a:p>
            <a:r>
              <a:rPr lang="en-US" dirty="0" smtClean="0"/>
              <a:t>Accumulated depreciation adds depreciation expense from earlier period</a:t>
            </a:r>
            <a:endParaRPr lang="en-US" dirty="0"/>
          </a:p>
        </p:txBody>
      </p:sp>
      <p:cxnSp>
        <p:nvCxnSpPr>
          <p:cNvPr id="11" name="Straight Arrow Connector 10"/>
          <p:cNvCxnSpPr/>
          <p:nvPr/>
        </p:nvCxnSpPr>
        <p:spPr>
          <a:xfrm flipH="1">
            <a:off x="1219200" y="1646439"/>
            <a:ext cx="152400" cy="1973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725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Depreciation and Capital Expenditures with Growth</a:t>
            </a:r>
            <a:endParaRPr lang="en-US" dirty="0"/>
          </a:p>
        </p:txBody>
      </p:sp>
      <p:sp>
        <p:nvSpPr>
          <p:cNvPr id="3" name="Content Placeholder 2"/>
          <p:cNvSpPr>
            <a:spLocks noGrp="1"/>
          </p:cNvSpPr>
          <p:nvPr>
            <p:ph idx="1"/>
          </p:nvPr>
        </p:nvSpPr>
        <p:spPr/>
        <p:txBody>
          <a:bodyPr/>
          <a:lstStyle/>
          <a:p>
            <a:pPr latinLnBrk="0" hangingPunct="0"/>
            <a:r>
              <a:rPr lang="en-US" dirty="0" smtClean="0"/>
              <a:t>If there is growth, the capital expenditures are greater than the depreciation. The process of computation is the same.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80</a:t>
            </a:fld>
            <a:endParaRPr lang="ko-KR" altLang="en-US" dirty="0"/>
          </a:p>
        </p:txBody>
      </p:sp>
      <p:pic>
        <p:nvPicPr>
          <p:cNvPr id="5" name="Picture 4"/>
          <p:cNvPicPr>
            <a:picLocks noChangeAspect="1"/>
          </p:cNvPicPr>
          <p:nvPr/>
        </p:nvPicPr>
        <p:blipFill>
          <a:blip r:embed="rId2"/>
          <a:stretch>
            <a:fillRect/>
          </a:stretch>
        </p:blipFill>
        <p:spPr>
          <a:xfrm>
            <a:off x="1209980" y="2895600"/>
            <a:ext cx="6654122" cy="3324225"/>
          </a:xfrm>
          <a:prstGeom prst="rect">
            <a:avLst/>
          </a:prstGeom>
        </p:spPr>
      </p:pic>
    </p:spTree>
    <p:extLst>
      <p:ext uri="{BB962C8B-B14F-4D97-AF65-F5344CB8AC3E}">
        <p14:creationId xmlns:p14="http://schemas.microsoft.com/office/powerpoint/2010/main" val="1397310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Assets Created from Merger and Acquisition</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81</a:t>
            </a:fld>
            <a:endParaRPr lang="ko-KR" altLang="en-US" dirty="0"/>
          </a:p>
        </p:txBody>
      </p:sp>
    </p:spTree>
    <p:extLst>
      <p:ext uri="{BB962C8B-B14F-4D97-AF65-F5344CB8AC3E}">
        <p14:creationId xmlns:p14="http://schemas.microsoft.com/office/powerpoint/2010/main" val="2245141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Accounting for Acquisition and Goodwill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Remove the equity of the acquired company</a:t>
            </a:r>
          </a:p>
          <a:p>
            <a:r>
              <a:rPr lang="en-US" dirty="0" smtClean="0"/>
              <a:t>Re-value assets of the target company</a:t>
            </a:r>
          </a:p>
          <a:p>
            <a:r>
              <a:rPr lang="en-US" dirty="0" smtClean="0"/>
              <a:t>Prepare a purchase price allocation</a:t>
            </a:r>
          </a:p>
          <a:p>
            <a:r>
              <a:rPr lang="en-US" dirty="0" smtClean="0"/>
              <a:t>Goodwill is the difference left over</a:t>
            </a:r>
          </a:p>
          <a:p>
            <a:endParaRPr lang="en-US" dirty="0"/>
          </a:p>
          <a:p>
            <a:endParaRPr lang="en-US" dirty="0" smtClean="0"/>
          </a:p>
          <a:p>
            <a:endParaRPr lang="en-US" dirty="0"/>
          </a:p>
          <a:p>
            <a:endParaRPr lang="en-US" dirty="0" smtClean="0"/>
          </a:p>
          <a:p>
            <a:endParaRPr lang="en-US" dirty="0"/>
          </a:p>
          <a:p>
            <a:endParaRPr lang="en-US" dirty="0" smtClean="0"/>
          </a:p>
          <a:p>
            <a:r>
              <a:rPr lang="en-US" dirty="0"/>
              <a:t>.</a:t>
            </a:r>
            <a:endParaRPr lang="en-US" dirty="0" smtClean="0"/>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82</a:t>
            </a:fld>
            <a:endParaRPr lang="ko-KR" altLang="en-US" dirty="0"/>
          </a:p>
        </p:txBody>
      </p:sp>
      <p:pic>
        <p:nvPicPr>
          <p:cNvPr id="5" name="Picture 4"/>
          <p:cNvPicPr>
            <a:picLocks noChangeAspect="1"/>
          </p:cNvPicPr>
          <p:nvPr/>
        </p:nvPicPr>
        <p:blipFill>
          <a:blip r:embed="rId2"/>
          <a:stretch>
            <a:fillRect/>
          </a:stretch>
        </p:blipFill>
        <p:spPr>
          <a:xfrm>
            <a:off x="2295526" y="3276600"/>
            <a:ext cx="4552950" cy="2702482"/>
          </a:xfrm>
          <a:prstGeom prst="rect">
            <a:avLst/>
          </a:prstGeom>
        </p:spPr>
      </p:pic>
      <p:sp>
        <p:nvSpPr>
          <p:cNvPr id="6" name="TextBox 5"/>
          <p:cNvSpPr txBox="1"/>
          <p:nvPr/>
        </p:nvSpPr>
        <p:spPr>
          <a:xfrm>
            <a:off x="7162800" y="3505200"/>
            <a:ext cx="1828800" cy="1569660"/>
          </a:xfrm>
          <a:prstGeom prst="rect">
            <a:avLst/>
          </a:prstGeom>
          <a:solidFill>
            <a:srgbClr val="FFFF00"/>
          </a:solidFill>
        </p:spPr>
        <p:txBody>
          <a:bodyPr wrap="square" rtlCol="0">
            <a:spAutoFit/>
          </a:bodyPr>
          <a:lstStyle/>
          <a:p>
            <a:pPr algn="l"/>
            <a:r>
              <a:rPr lang="en-US" dirty="0" smtClean="0"/>
              <a:t>Note that the goodwill is what is left over after new equity is put on the balance sheet and the assets are valued including intangible assets, and many other items.</a:t>
            </a:r>
            <a:endParaRPr lang="en-US" dirty="0"/>
          </a:p>
        </p:txBody>
      </p:sp>
      <p:cxnSp>
        <p:nvCxnSpPr>
          <p:cNvPr id="8" name="Straight Arrow Connector 7"/>
          <p:cNvCxnSpPr/>
          <p:nvPr/>
        </p:nvCxnSpPr>
        <p:spPr>
          <a:xfrm flipH="1">
            <a:off x="6848476" y="5074860"/>
            <a:ext cx="1015626" cy="716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48476" y="3429000"/>
            <a:ext cx="1015626"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465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Assets Created with Merger and Acquisition</a:t>
            </a:r>
            <a:endParaRPr lang="en-US" dirty="0"/>
          </a:p>
        </p:txBody>
      </p:sp>
      <p:sp>
        <p:nvSpPr>
          <p:cNvPr id="3" name="Content Placeholder 2"/>
          <p:cNvSpPr>
            <a:spLocks noGrp="1"/>
          </p:cNvSpPr>
          <p:nvPr>
            <p:ph idx="1"/>
          </p:nvPr>
        </p:nvSpPr>
        <p:spPr/>
        <p:txBody>
          <a:bodyPr/>
          <a:lstStyle/>
          <a:p>
            <a:r>
              <a:rPr lang="en-US" dirty="0" smtClean="0"/>
              <a:t>No amortization of goodwill</a:t>
            </a:r>
          </a:p>
          <a:p>
            <a:r>
              <a:rPr lang="en-US" dirty="0" smtClean="0"/>
              <a:t>Other Intangible Assets are Amortized</a:t>
            </a:r>
          </a:p>
          <a:p>
            <a:endParaRPr lang="en-US" dirty="0" smtClean="0"/>
          </a:p>
          <a:p>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83</a:t>
            </a:fld>
            <a:endParaRPr lang="ko-KR" altLang="en-US" dirty="0"/>
          </a:p>
        </p:txBody>
      </p:sp>
      <p:pic>
        <p:nvPicPr>
          <p:cNvPr id="5" name="Picture 4"/>
          <p:cNvPicPr>
            <a:picLocks noChangeAspect="1"/>
          </p:cNvPicPr>
          <p:nvPr/>
        </p:nvPicPr>
        <p:blipFill>
          <a:blip r:embed="rId2"/>
          <a:stretch>
            <a:fillRect/>
          </a:stretch>
        </p:blipFill>
        <p:spPr>
          <a:xfrm>
            <a:off x="977101" y="2438400"/>
            <a:ext cx="6887001" cy="3707604"/>
          </a:xfrm>
          <a:prstGeom prst="rect">
            <a:avLst/>
          </a:prstGeom>
        </p:spPr>
      </p:pic>
    </p:spTree>
    <p:extLst>
      <p:ext uri="{BB962C8B-B14F-4D97-AF65-F5344CB8AC3E}">
        <p14:creationId xmlns:p14="http://schemas.microsoft.com/office/powerpoint/2010/main" val="38537364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 of Assets</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84</a:t>
            </a:fld>
            <a:endParaRPr lang="ko-KR" altLang="en-US" dirty="0"/>
          </a:p>
        </p:txBody>
      </p:sp>
      <p:sp>
        <p:nvSpPr>
          <p:cNvPr id="6" name="Content Placeholder 5"/>
          <p:cNvSpPr>
            <a:spLocks noGrp="1"/>
          </p:cNvSpPr>
          <p:nvPr>
            <p:ph idx="1"/>
          </p:nvPr>
        </p:nvSpPr>
        <p:spPr/>
        <p:txBody>
          <a:bodyPr>
            <a:normAutofit/>
          </a:bodyPr>
          <a:lstStyle/>
          <a:p>
            <a:pPr latinLnBrk="0" hangingPunct="0"/>
            <a:r>
              <a:rPr lang="en-US" dirty="0"/>
              <a:t>The assets created by a merger and other long-term assets are subject to impairment write-offs. The write-offs are similar to depreciation in that they write-off the asset. Impairment occurs after a company has determined that the net book value of the asset is less than the fair market value. </a:t>
            </a:r>
            <a:r>
              <a:rPr lang="en-US" dirty="0" smtClean="0"/>
              <a:t>When a company has an impairment, the value of equity and assets are reduced. This increases the debt to capital ratio and increases the return on equity. </a:t>
            </a:r>
            <a:endParaRPr lang="en-US" dirty="0"/>
          </a:p>
        </p:txBody>
      </p:sp>
    </p:spTree>
    <p:extLst>
      <p:ext uri="{BB962C8B-B14F-4D97-AF65-F5344CB8AC3E}">
        <p14:creationId xmlns:p14="http://schemas.microsoft.com/office/powerpoint/2010/main" val="21676659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Impairment Discussion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How is an asset impaired</a:t>
            </a:r>
          </a:p>
          <a:p>
            <a:pPr lvl="1"/>
            <a:r>
              <a:rPr lang="en-GB" dirty="0" smtClean="0"/>
              <a:t>Example: Fixed Assets</a:t>
            </a:r>
          </a:p>
          <a:p>
            <a:pPr lvl="1"/>
            <a:r>
              <a:rPr lang="en-GB" dirty="0" smtClean="0"/>
              <a:t>Example: Goodwill</a:t>
            </a:r>
          </a:p>
          <a:p>
            <a:pPr lvl="1"/>
            <a:r>
              <a:rPr lang="en-GB" dirty="0" smtClean="0"/>
              <a:t>Example: Inventories</a:t>
            </a:r>
          </a:p>
          <a:p>
            <a:r>
              <a:rPr lang="en-GB" dirty="0" smtClean="0"/>
              <a:t>Connection</a:t>
            </a:r>
          </a:p>
          <a:p>
            <a:pPr lvl="1"/>
            <a:r>
              <a:rPr lang="en-GB" dirty="0" smtClean="0"/>
              <a:t>Opening Balance of Plant</a:t>
            </a:r>
          </a:p>
          <a:p>
            <a:pPr lvl="1"/>
            <a:r>
              <a:rPr lang="en-GB" dirty="0" smtClean="0"/>
              <a:t>Add: Capital Expenditures</a:t>
            </a:r>
          </a:p>
          <a:p>
            <a:pPr lvl="1"/>
            <a:r>
              <a:rPr lang="en-GB" dirty="0" smtClean="0"/>
              <a:t>Less: Retirements</a:t>
            </a:r>
          </a:p>
          <a:p>
            <a:pPr lvl="1"/>
            <a:r>
              <a:rPr lang="en-GB" dirty="0" smtClean="0"/>
              <a:t>Less: Impairments</a:t>
            </a:r>
          </a:p>
          <a:p>
            <a:pPr lvl="1"/>
            <a:r>
              <a:rPr lang="en-GB" dirty="0" smtClean="0"/>
              <a:t>Closing Balance of Plant</a:t>
            </a:r>
          </a:p>
          <a:p>
            <a:r>
              <a:rPr lang="en-GB" dirty="0" smtClean="0"/>
              <a:t>Impairment Affects:</a:t>
            </a:r>
          </a:p>
          <a:p>
            <a:pPr lvl="1"/>
            <a:r>
              <a:rPr lang="en-GB" dirty="0" smtClean="0"/>
              <a:t>Future Depreciation Expense</a:t>
            </a:r>
          </a:p>
          <a:p>
            <a:pPr lvl="1"/>
            <a:r>
              <a:rPr lang="en-GB" dirty="0" smtClean="0"/>
              <a:t>The Equity Balance</a:t>
            </a:r>
          </a:p>
          <a:p>
            <a:pPr lvl="1"/>
            <a:r>
              <a:rPr lang="en-GB" dirty="0" smtClean="0"/>
              <a:t>The Plant Balance</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85</a:t>
            </a:fld>
            <a:endParaRPr lang="ko-KR" altLang="en-US" dirty="0"/>
          </a:p>
        </p:txBody>
      </p:sp>
    </p:spTree>
    <p:extLst>
      <p:ext uri="{BB962C8B-B14F-4D97-AF65-F5344CB8AC3E}">
        <p14:creationId xmlns:p14="http://schemas.microsoft.com/office/powerpoint/2010/main" val="34128149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 and Growth in Assets</a:t>
            </a:r>
            <a:endParaRPr lang="en-US" dirty="0"/>
          </a:p>
        </p:txBody>
      </p:sp>
      <p:pic>
        <p:nvPicPr>
          <p:cNvPr id="5" name="Content Placeholder 4"/>
          <p:cNvPicPr>
            <a:picLocks noGrp="1" noChangeAspect="1"/>
          </p:cNvPicPr>
          <p:nvPr>
            <p:ph idx="1"/>
          </p:nvPr>
        </p:nvPicPr>
        <p:blipFill>
          <a:blip r:embed="rId2"/>
          <a:stretch>
            <a:fillRect/>
          </a:stretch>
        </p:blipFill>
        <p:spPr>
          <a:xfrm>
            <a:off x="1167246" y="1357313"/>
            <a:ext cx="6809508"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86</a:t>
            </a:fld>
            <a:endParaRPr lang="ko-KR" altLang="en-US" dirty="0"/>
          </a:p>
        </p:txBody>
      </p:sp>
    </p:spTree>
    <p:extLst>
      <p:ext uri="{BB962C8B-B14F-4D97-AF65-F5344CB8AC3E}">
        <p14:creationId xmlns:p14="http://schemas.microsoft.com/office/powerpoint/2010/main" val="9180660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Goodwill Impairment Calculation - Samsung</a:t>
            </a:r>
            <a:endParaRPr lang="en-US" dirty="0"/>
          </a:p>
        </p:txBody>
      </p:sp>
      <p:pic>
        <p:nvPicPr>
          <p:cNvPr id="5" name="Content Placeholder 4"/>
          <p:cNvPicPr>
            <a:picLocks noGrp="1" noChangeAspect="1"/>
          </p:cNvPicPr>
          <p:nvPr>
            <p:ph idx="1"/>
          </p:nvPr>
        </p:nvPicPr>
        <p:blipFill>
          <a:blip r:embed="rId2"/>
          <a:stretch>
            <a:fillRect/>
          </a:stretch>
        </p:blipFill>
        <p:spPr>
          <a:xfrm>
            <a:off x="1427831" y="1357313"/>
            <a:ext cx="6288337" cy="492918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87</a:t>
            </a:fld>
            <a:endParaRPr lang="ko-KR" altLang="en-US" dirty="0"/>
          </a:p>
        </p:txBody>
      </p:sp>
    </p:spTree>
    <p:extLst>
      <p:ext uri="{BB962C8B-B14F-4D97-AF65-F5344CB8AC3E}">
        <p14:creationId xmlns:p14="http://schemas.microsoft.com/office/powerpoint/2010/main" val="29771463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GB" dirty="0" smtClean="0"/>
              <a:t>Intangible Example – Connection to Balance Sheet and Income Statement</a:t>
            </a:r>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88</a:t>
            </a:fld>
            <a:endParaRPr lang="ko-KR" altLang="en-US" dirty="0"/>
          </a:p>
        </p:txBody>
      </p:sp>
      <p:sp>
        <p:nvSpPr>
          <p:cNvPr id="3" name="Content Placeholder 2"/>
          <p:cNvSpPr>
            <a:spLocks noGrp="1"/>
          </p:cNvSpPr>
          <p:nvPr>
            <p:ph idx="1"/>
          </p:nvPr>
        </p:nvSpPr>
        <p:spPr>
          <a:xfrm>
            <a:off x="428597" y="1357298"/>
            <a:ext cx="7572403" cy="1004902"/>
          </a:xfrm>
        </p:spPr>
        <p:txBody>
          <a:bodyPr>
            <a:normAutofit fontScale="77500" lnSpcReduction="20000"/>
          </a:bodyPr>
          <a:lstStyle/>
          <a:p>
            <a:pPr latinLnBrk="0" hangingPunct="0"/>
            <a:r>
              <a:rPr lang="en-US" dirty="0" smtClean="0"/>
              <a:t>This example shows how the intangible asset account can change from items in the cash flow statement and the income statement</a:t>
            </a:r>
          </a:p>
          <a:p>
            <a:pPr latinLnBrk="0" hangingPunct="0"/>
            <a:endParaRPr lang="en-US" dirty="0"/>
          </a:p>
        </p:txBody>
      </p:sp>
      <p:pic>
        <p:nvPicPr>
          <p:cNvPr id="7" name="Picture 6"/>
          <p:cNvPicPr>
            <a:picLocks noChangeAspect="1"/>
          </p:cNvPicPr>
          <p:nvPr/>
        </p:nvPicPr>
        <p:blipFill>
          <a:blip r:embed="rId2"/>
          <a:stretch>
            <a:fillRect/>
          </a:stretch>
        </p:blipFill>
        <p:spPr>
          <a:xfrm>
            <a:off x="228600" y="2342909"/>
            <a:ext cx="5681662" cy="2251132"/>
          </a:xfrm>
          <a:prstGeom prst="rect">
            <a:avLst/>
          </a:prstGeom>
        </p:spPr>
      </p:pic>
      <p:pic>
        <p:nvPicPr>
          <p:cNvPr id="8" name="Picture 7"/>
          <p:cNvPicPr>
            <a:picLocks noChangeAspect="1"/>
          </p:cNvPicPr>
          <p:nvPr/>
        </p:nvPicPr>
        <p:blipFill>
          <a:blip r:embed="rId3"/>
          <a:stretch>
            <a:fillRect/>
          </a:stretch>
        </p:blipFill>
        <p:spPr>
          <a:xfrm>
            <a:off x="2743200" y="4594041"/>
            <a:ext cx="4953000" cy="1648420"/>
          </a:xfrm>
          <a:prstGeom prst="rect">
            <a:avLst/>
          </a:prstGeom>
        </p:spPr>
      </p:pic>
    </p:spTree>
    <p:extLst>
      <p:ext uri="{BB962C8B-B14F-4D97-AF65-F5344CB8AC3E}">
        <p14:creationId xmlns:p14="http://schemas.microsoft.com/office/powerpoint/2010/main" val="15436997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Impairment Affect Equity and Debt Balance</a:t>
            </a:r>
            <a:endParaRPr lang="en-US" dirty="0"/>
          </a:p>
        </p:txBody>
      </p:sp>
      <p:sp>
        <p:nvSpPr>
          <p:cNvPr id="3" name="Content Placeholder 2"/>
          <p:cNvSpPr>
            <a:spLocks noGrp="1"/>
          </p:cNvSpPr>
          <p:nvPr>
            <p:ph idx="1"/>
          </p:nvPr>
        </p:nvSpPr>
        <p:spPr>
          <a:xfrm>
            <a:off x="428597" y="1357298"/>
            <a:ext cx="3381403" cy="2909902"/>
          </a:xfrm>
        </p:spPr>
        <p:txBody>
          <a:bodyPr>
            <a:normAutofit fontScale="77500" lnSpcReduction="20000"/>
          </a:bodyPr>
          <a:lstStyle/>
          <a:p>
            <a:pPr latinLnBrk="0" hangingPunct="0"/>
            <a:r>
              <a:rPr lang="en-US" dirty="0" smtClean="0"/>
              <a:t>Impairment can have big affects on the debt to capital ratio and the return on equity or return on capital discussed later. The example shows how impairment reduces the equity balance but not the debt balance.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89</a:t>
            </a:fld>
            <a:endParaRPr lang="ko-KR" altLang="en-US" dirty="0"/>
          </a:p>
        </p:txBody>
      </p:sp>
      <p:pic>
        <p:nvPicPr>
          <p:cNvPr id="5" name="Picture 4"/>
          <p:cNvPicPr>
            <a:picLocks noChangeAspect="1"/>
          </p:cNvPicPr>
          <p:nvPr/>
        </p:nvPicPr>
        <p:blipFill>
          <a:blip r:embed="rId2"/>
          <a:stretch>
            <a:fillRect/>
          </a:stretch>
        </p:blipFill>
        <p:spPr>
          <a:xfrm>
            <a:off x="4392433" y="1357298"/>
            <a:ext cx="4293071" cy="4629150"/>
          </a:xfrm>
          <a:prstGeom prst="rect">
            <a:avLst/>
          </a:prstGeom>
        </p:spPr>
      </p:pic>
      <p:pic>
        <p:nvPicPr>
          <p:cNvPr id="6" name="Picture 5"/>
          <p:cNvPicPr>
            <a:picLocks noChangeAspect="1"/>
          </p:cNvPicPr>
          <p:nvPr/>
        </p:nvPicPr>
        <p:blipFill>
          <a:blip r:embed="rId3"/>
          <a:stretch>
            <a:fillRect/>
          </a:stretch>
        </p:blipFill>
        <p:spPr>
          <a:xfrm>
            <a:off x="401589" y="4800600"/>
            <a:ext cx="3950973" cy="633410"/>
          </a:xfrm>
          <a:prstGeom prst="rect">
            <a:avLst/>
          </a:prstGeom>
        </p:spPr>
      </p:pic>
    </p:spTree>
    <p:extLst>
      <p:ext uri="{BB962C8B-B14F-4D97-AF65-F5344CB8AC3E}">
        <p14:creationId xmlns:p14="http://schemas.microsoft.com/office/powerpoint/2010/main" val="151819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56569" y="1484453"/>
            <a:ext cx="6743700" cy="4402138"/>
          </a:xfrm>
          <a:prstGeom prst="rect">
            <a:avLst/>
          </a:prstGeom>
        </p:spPr>
      </p:pic>
      <p:sp>
        <p:nvSpPr>
          <p:cNvPr id="2" name="Title 1"/>
          <p:cNvSpPr>
            <a:spLocks noGrp="1"/>
          </p:cNvSpPr>
          <p:nvPr>
            <p:ph type="title"/>
          </p:nvPr>
        </p:nvSpPr>
        <p:spPr/>
        <p:txBody>
          <a:bodyPr>
            <a:normAutofit fontScale="90000"/>
          </a:bodyPr>
          <a:lstStyle/>
          <a:p>
            <a:pPr eaLnBrk="0" latinLnBrk="0" hangingPunct="0"/>
            <a:r>
              <a:rPr lang="en-US" dirty="0" smtClean="0"/>
              <a:t>What Happens if EBITDA is Always Less Than Capital Expenditure</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a:t>
            </a:fld>
            <a:endParaRPr lang="ko-KR" altLang="en-US" dirty="0"/>
          </a:p>
        </p:txBody>
      </p:sp>
      <p:sp>
        <p:nvSpPr>
          <p:cNvPr id="6" name="TextBox 5"/>
          <p:cNvSpPr txBox="1"/>
          <p:nvPr/>
        </p:nvSpPr>
        <p:spPr>
          <a:xfrm>
            <a:off x="6477000" y="1000108"/>
            <a:ext cx="2133600" cy="830997"/>
          </a:xfrm>
          <a:prstGeom prst="rect">
            <a:avLst/>
          </a:prstGeom>
          <a:solidFill>
            <a:srgbClr val="FFFF00"/>
          </a:solidFill>
        </p:spPr>
        <p:txBody>
          <a:bodyPr wrap="square" rtlCol="0">
            <a:spAutoFit/>
          </a:bodyPr>
          <a:lstStyle/>
          <a:p>
            <a:r>
              <a:rPr lang="en-US" dirty="0" smtClean="0"/>
              <a:t>Note that the cash balance becomes negative quickly if EBITDA is less than Cap Exp</a:t>
            </a:r>
            <a:endParaRPr lang="en-US" dirty="0"/>
          </a:p>
        </p:txBody>
      </p:sp>
      <p:cxnSp>
        <p:nvCxnSpPr>
          <p:cNvPr id="8" name="Straight Arrow Connector 7"/>
          <p:cNvCxnSpPr/>
          <p:nvPr/>
        </p:nvCxnSpPr>
        <p:spPr>
          <a:xfrm flipH="1">
            <a:off x="3886201" y="1370363"/>
            <a:ext cx="2438399" cy="1082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43800" y="2854525"/>
            <a:ext cx="1295400" cy="1384995"/>
          </a:xfrm>
          <a:prstGeom prst="rect">
            <a:avLst/>
          </a:prstGeom>
          <a:solidFill>
            <a:srgbClr val="FFFF00"/>
          </a:solidFill>
        </p:spPr>
        <p:txBody>
          <a:bodyPr wrap="square" rtlCol="0">
            <a:spAutoFit/>
          </a:bodyPr>
          <a:lstStyle/>
          <a:p>
            <a:r>
              <a:rPr lang="en-US" dirty="0" smtClean="0"/>
              <a:t>These are like notes to financial statements and have opening and closing balance</a:t>
            </a:r>
            <a:endParaRPr lang="en-US" dirty="0"/>
          </a:p>
        </p:txBody>
      </p:sp>
    </p:spTree>
    <p:extLst>
      <p:ext uri="{BB962C8B-B14F-4D97-AF65-F5344CB8AC3E}">
        <p14:creationId xmlns:p14="http://schemas.microsoft.com/office/powerpoint/2010/main" val="4205138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0" latinLnBrk="0" hangingPunct="0"/>
            <a:r>
              <a:rPr lang="en-US" dirty="0" smtClean="0"/>
              <a:t>Discussion of Liabilities – Items that cause costs in the future</a:t>
            </a:r>
            <a:endParaRPr lang="en-US" dirty="0"/>
          </a:p>
        </p:txBody>
      </p:sp>
      <p:sp>
        <p:nvSpPr>
          <p:cNvPr id="4" name="Slide Number Placeholder 3"/>
          <p:cNvSpPr>
            <a:spLocks noGrp="1"/>
          </p:cNvSpPr>
          <p:nvPr>
            <p:ph type="sldNum" sz="quarter" idx="4294967295"/>
          </p:nvPr>
        </p:nvSpPr>
        <p:spPr>
          <a:xfrm>
            <a:off x="8293100" y="6591300"/>
            <a:ext cx="850900" cy="214313"/>
          </a:xfrm>
        </p:spPr>
        <p:txBody>
          <a:bodyPr/>
          <a:lstStyle/>
          <a:p>
            <a:pPr algn="ctr"/>
            <a:fld id="{0C3A1854-6B63-4059-B360-A3C4972BF0FC}" type="slidenum">
              <a:rPr lang="ko-KR" altLang="en-US" smtClean="0"/>
              <a:pPr algn="ctr"/>
              <a:t>90</a:t>
            </a:fld>
            <a:endParaRPr lang="ko-KR" altLang="en-US" dirty="0"/>
          </a:p>
        </p:txBody>
      </p:sp>
    </p:spTree>
    <p:extLst>
      <p:ext uri="{BB962C8B-B14F-4D97-AF65-F5344CB8AC3E}">
        <p14:creationId xmlns:p14="http://schemas.microsoft.com/office/powerpoint/2010/main" val="390532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Liabilities – Some Require Repayment</a:t>
            </a:r>
            <a:endParaRPr lang="en-US" dirty="0"/>
          </a:p>
        </p:txBody>
      </p:sp>
      <p:sp>
        <p:nvSpPr>
          <p:cNvPr id="3" name="Content Placeholder 2"/>
          <p:cNvSpPr>
            <a:spLocks noGrp="1"/>
          </p:cNvSpPr>
          <p:nvPr>
            <p:ph idx="1"/>
          </p:nvPr>
        </p:nvSpPr>
        <p:spPr>
          <a:xfrm>
            <a:off x="428597" y="1070190"/>
            <a:ext cx="2467003" cy="1766902"/>
          </a:xfrm>
        </p:spPr>
        <p:txBody>
          <a:bodyPr>
            <a:normAutofit fontScale="62500" lnSpcReduction="20000"/>
          </a:bodyPr>
          <a:lstStyle/>
          <a:p>
            <a:pPr latinLnBrk="0" hangingPunct="0"/>
            <a:r>
              <a:rPr lang="en-US" dirty="0" smtClean="0"/>
              <a:t>Liabilities all involve some future outflow</a:t>
            </a:r>
          </a:p>
          <a:p>
            <a:pPr latinLnBrk="0" hangingPunct="0"/>
            <a:r>
              <a:rPr lang="en-US" dirty="0" smtClean="0"/>
              <a:t>Debt – must pay back</a:t>
            </a:r>
          </a:p>
          <a:p>
            <a:pPr latinLnBrk="0" hangingPunct="0"/>
            <a:r>
              <a:rPr lang="en-US" dirty="0" smtClean="0"/>
              <a:t>Payable – must pay to employee</a:t>
            </a:r>
          </a:p>
          <a:p>
            <a:pPr latinLnBrk="0" hangingPunct="0"/>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91</a:t>
            </a:fld>
            <a:endParaRPr lang="ko-KR" altLang="en-US" dirty="0"/>
          </a:p>
        </p:txBody>
      </p:sp>
      <p:pic>
        <p:nvPicPr>
          <p:cNvPr id="6" name="Picture 5"/>
          <p:cNvPicPr>
            <a:picLocks noChangeAspect="1"/>
          </p:cNvPicPr>
          <p:nvPr/>
        </p:nvPicPr>
        <p:blipFill>
          <a:blip r:embed="rId2"/>
          <a:stretch>
            <a:fillRect/>
          </a:stretch>
        </p:blipFill>
        <p:spPr>
          <a:xfrm>
            <a:off x="3505200" y="1488284"/>
            <a:ext cx="4943475" cy="4667250"/>
          </a:xfrm>
          <a:prstGeom prst="rect">
            <a:avLst/>
          </a:prstGeom>
        </p:spPr>
      </p:pic>
      <p:sp>
        <p:nvSpPr>
          <p:cNvPr id="7" name="TextBox 6"/>
          <p:cNvSpPr txBox="1"/>
          <p:nvPr/>
        </p:nvSpPr>
        <p:spPr>
          <a:xfrm>
            <a:off x="228600" y="2895600"/>
            <a:ext cx="3146253" cy="3416320"/>
          </a:xfrm>
          <a:prstGeom prst="rect">
            <a:avLst/>
          </a:prstGeom>
          <a:solidFill>
            <a:srgbClr val="92D050"/>
          </a:solidFill>
        </p:spPr>
        <p:txBody>
          <a:bodyPr wrap="square" rtlCol="0">
            <a:spAutoFit/>
          </a:bodyPr>
          <a:lstStyle/>
          <a:p>
            <a:pPr marL="0" lvl="1" algn="l"/>
            <a:r>
              <a:rPr lang="en-US" sz="1800" dirty="0"/>
              <a:t>When making a valuation of a company, debt and other liabilities such as asset retirement obligations that represent future cash outflows should be distinguished from liabilities such as accounts payable and deferred taxes that are related to earning EBITDA and never really get paid.</a:t>
            </a:r>
          </a:p>
          <a:p>
            <a:pPr algn="l"/>
            <a:endParaRPr lang="en-US" sz="1800" dirty="0"/>
          </a:p>
        </p:txBody>
      </p:sp>
    </p:spTree>
    <p:extLst>
      <p:ext uri="{BB962C8B-B14F-4D97-AF65-F5344CB8AC3E}">
        <p14:creationId xmlns:p14="http://schemas.microsoft.com/office/powerpoint/2010/main" val="14768724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Debt</a:t>
            </a:r>
            <a:endParaRPr lang="en-US" dirty="0"/>
          </a:p>
        </p:txBody>
      </p:sp>
      <p:sp>
        <p:nvSpPr>
          <p:cNvPr id="3" name="Content Placeholder 2"/>
          <p:cNvSpPr>
            <a:spLocks noGrp="1"/>
          </p:cNvSpPr>
          <p:nvPr>
            <p:ph idx="1"/>
          </p:nvPr>
        </p:nvSpPr>
        <p:spPr/>
        <p:txBody>
          <a:bodyPr>
            <a:normAutofit/>
          </a:bodyPr>
          <a:lstStyle/>
          <a:p>
            <a:pPr latinLnBrk="0" hangingPunct="0"/>
            <a:r>
              <a:rPr lang="en-US" dirty="0"/>
              <a:t>Many of the analytical adjustments we make result from our view of certain implicit financing arrangements as </a:t>
            </a:r>
            <a:r>
              <a:rPr lang="en-US" dirty="0" smtClean="0"/>
              <a:t>being debt-like</a:t>
            </a:r>
            <a:r>
              <a:rPr lang="en-US" dirty="0"/>
              <a:t>. Our depiction of these transactions as debt, which is often contrary to how a company reports them, </a:t>
            </a:r>
            <a:r>
              <a:rPr lang="en-US" dirty="0" smtClean="0"/>
              <a:t>affects not </a:t>
            </a:r>
            <a:r>
              <a:rPr lang="en-US" dirty="0"/>
              <a:t>only the quantification of debt but also the measures of earnings and cash flows we use in our analysis. </a:t>
            </a:r>
            <a:r>
              <a:rPr lang="en-US" dirty="0" smtClean="0"/>
              <a:t>Therefore, it </a:t>
            </a:r>
            <a:r>
              <a:rPr lang="en-US" dirty="0"/>
              <a:t>is instructive to understand the principles underpinning our adjustments to debt.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92</a:t>
            </a:fld>
            <a:endParaRPr lang="ko-KR" altLang="en-US" dirty="0"/>
          </a:p>
        </p:txBody>
      </p:sp>
    </p:spTree>
    <p:extLst>
      <p:ext uri="{BB962C8B-B14F-4D97-AF65-F5344CB8AC3E}">
        <p14:creationId xmlns:p14="http://schemas.microsoft.com/office/powerpoint/2010/main" val="12340796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Instruments</a:t>
            </a:r>
            <a:endParaRPr lang="en-US" dirty="0"/>
          </a:p>
        </p:txBody>
      </p:sp>
      <p:sp>
        <p:nvSpPr>
          <p:cNvPr id="3" name="Content Placeholder 2"/>
          <p:cNvSpPr>
            <a:spLocks noGrp="1"/>
          </p:cNvSpPr>
          <p:nvPr>
            <p:ph idx="1"/>
          </p:nvPr>
        </p:nvSpPr>
        <p:spPr/>
        <p:txBody>
          <a:bodyPr>
            <a:normAutofit fontScale="92500" lnSpcReduction="10000"/>
          </a:bodyPr>
          <a:lstStyle/>
          <a:p>
            <a:pPr latinLnBrk="0" hangingPunct="0"/>
            <a:r>
              <a:rPr lang="en-US" dirty="0" smtClean="0"/>
              <a:t>Incurred </a:t>
            </a:r>
            <a:r>
              <a:rPr lang="en-US" dirty="0"/>
              <a:t>liabilities that provide no future offsetting operating benefit (such as unfunded postretirement </a:t>
            </a:r>
            <a:r>
              <a:rPr lang="en-US" dirty="0" smtClean="0"/>
              <a:t>employee benefits </a:t>
            </a:r>
            <a:r>
              <a:rPr lang="en-US" dirty="0"/>
              <a:t>and self-insurance reserves);</a:t>
            </a:r>
          </a:p>
          <a:p>
            <a:pPr latinLnBrk="0" hangingPunct="0"/>
            <a:r>
              <a:rPr lang="en-US" dirty="0" smtClean="0"/>
              <a:t>On- </a:t>
            </a:r>
            <a:r>
              <a:rPr lang="en-US" dirty="0"/>
              <a:t>and off-balance-sheet commitments for the purchase or use of long-life assets (such as lease obligations) </a:t>
            </a:r>
            <a:r>
              <a:rPr lang="en-US" dirty="0" smtClean="0"/>
              <a:t>or businesses </a:t>
            </a:r>
            <a:r>
              <a:rPr lang="en-US" dirty="0"/>
              <a:t>(such as deferred purchase consideration) where the benefits of ownership are accruing to the company;</a:t>
            </a:r>
          </a:p>
          <a:p>
            <a:pPr latinLnBrk="0" hangingPunct="0"/>
            <a:r>
              <a:rPr lang="en-US" dirty="0" smtClean="0"/>
              <a:t>Amounts </a:t>
            </a:r>
            <a:r>
              <a:rPr lang="en-US" dirty="0"/>
              <a:t>relating to certain instances when a company accelerates the monetization of assets in lieu </a:t>
            </a:r>
            <a:r>
              <a:rPr lang="en-US" dirty="0" smtClean="0"/>
              <a:t>of borrowing (such </a:t>
            </a:r>
            <a:r>
              <a:rPr lang="en-US" dirty="0"/>
              <a:t>as through securitization or factoring of accounts receivable</a:t>
            </a:r>
            <a:r>
              <a:rPr lang="en-US" dirty="0" smtClean="0"/>
              <a:t>).</a:t>
            </a:r>
            <a:endParaRPr lang="en-US"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93</a:t>
            </a:fld>
            <a:endParaRPr lang="ko-KR" altLang="en-US" dirty="0"/>
          </a:p>
        </p:txBody>
      </p:sp>
    </p:spTree>
    <p:extLst>
      <p:ext uri="{BB962C8B-B14F-4D97-AF65-F5344CB8AC3E}">
        <p14:creationId xmlns:p14="http://schemas.microsoft.com/office/powerpoint/2010/main" val="3628624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Debt in Valuation</a:t>
            </a:r>
            <a:endParaRPr lang="en-US" dirty="0"/>
          </a:p>
        </p:txBody>
      </p:sp>
      <p:sp>
        <p:nvSpPr>
          <p:cNvPr id="3" name="Content Placeholder 2"/>
          <p:cNvSpPr>
            <a:spLocks noGrp="1"/>
          </p:cNvSpPr>
          <p:nvPr>
            <p:ph idx="1"/>
          </p:nvPr>
        </p:nvSpPr>
        <p:spPr/>
        <p:txBody>
          <a:bodyPr>
            <a:normAutofit/>
          </a:bodyPr>
          <a:lstStyle/>
          <a:p>
            <a:pPr latinLnBrk="0" hangingPunct="0"/>
            <a:r>
              <a:rPr lang="en-US" dirty="0"/>
              <a:t>In computing the value of a company you probably have computed enterprise value which is the present value of free cash flow. </a:t>
            </a:r>
            <a:endParaRPr lang="en-US" dirty="0" smtClean="0"/>
          </a:p>
          <a:p>
            <a:pPr lvl="1" latinLnBrk="0" hangingPunct="0"/>
            <a:r>
              <a:rPr lang="en-US" dirty="0" smtClean="0"/>
              <a:t>This </a:t>
            </a:r>
            <a:r>
              <a:rPr lang="en-US" dirty="0"/>
              <a:t>is the value of the core operations of the </a:t>
            </a:r>
            <a:r>
              <a:rPr lang="en-US" dirty="0" smtClean="0"/>
              <a:t>company</a:t>
            </a:r>
          </a:p>
          <a:p>
            <a:pPr lvl="1" latinLnBrk="0" hangingPunct="0"/>
            <a:r>
              <a:rPr lang="en-US" dirty="0" smtClean="0"/>
              <a:t>It </a:t>
            </a:r>
            <a:r>
              <a:rPr lang="en-US" dirty="0"/>
              <a:t>does not account for the value of debts, cash and other non-core operations. </a:t>
            </a:r>
            <a:endParaRPr lang="en-US" dirty="0" smtClean="0"/>
          </a:p>
          <a:p>
            <a:pPr lvl="1" latinLnBrk="0" hangingPunct="0"/>
            <a:r>
              <a:rPr lang="en-US" dirty="0" smtClean="0"/>
              <a:t>Net deb includes </a:t>
            </a:r>
            <a:r>
              <a:rPr lang="en-US" dirty="0"/>
              <a:t>cash on the balance sheet, debt on the balance sheet and many other items like derivatives and notes receivable. The amount subtracted from enterprise value is sometimes called net debt.  </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94</a:t>
            </a:fld>
            <a:endParaRPr lang="ko-KR" altLang="en-US" dirty="0"/>
          </a:p>
        </p:txBody>
      </p:sp>
    </p:spTree>
    <p:extLst>
      <p:ext uri="{BB962C8B-B14F-4D97-AF65-F5344CB8AC3E}">
        <p14:creationId xmlns:p14="http://schemas.microsoft.com/office/powerpoint/2010/main" val="41782771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Example of Net Debt – Select Items Not Related to Core Operations</a:t>
            </a:r>
            <a:endParaRPr lang="en-US" dirty="0"/>
          </a:p>
        </p:txBody>
      </p:sp>
      <p:pic>
        <p:nvPicPr>
          <p:cNvPr id="5" name="Content Placeholder 4"/>
          <p:cNvPicPr>
            <a:picLocks noGrp="1" noChangeAspect="1"/>
          </p:cNvPicPr>
          <p:nvPr>
            <p:ph idx="1"/>
          </p:nvPr>
        </p:nvPicPr>
        <p:blipFill>
          <a:blip r:embed="rId2"/>
          <a:stretch>
            <a:fillRect/>
          </a:stretch>
        </p:blipFill>
        <p:spPr>
          <a:xfrm>
            <a:off x="424739" y="1219200"/>
            <a:ext cx="4793273" cy="2974181"/>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95</a:t>
            </a:fld>
            <a:endParaRPr lang="ko-KR" altLang="en-US" dirty="0"/>
          </a:p>
        </p:txBody>
      </p:sp>
      <p:pic>
        <p:nvPicPr>
          <p:cNvPr id="6" name="Picture 5"/>
          <p:cNvPicPr>
            <a:picLocks noChangeAspect="1"/>
          </p:cNvPicPr>
          <p:nvPr/>
        </p:nvPicPr>
        <p:blipFill>
          <a:blip r:embed="rId3"/>
          <a:stretch>
            <a:fillRect/>
          </a:stretch>
        </p:blipFill>
        <p:spPr>
          <a:xfrm>
            <a:off x="5240197" y="3733800"/>
            <a:ext cx="3125551" cy="2562225"/>
          </a:xfrm>
          <a:prstGeom prst="rect">
            <a:avLst/>
          </a:prstGeom>
        </p:spPr>
      </p:pic>
      <p:sp>
        <p:nvSpPr>
          <p:cNvPr id="7" name="TextBox 6"/>
          <p:cNvSpPr txBox="1"/>
          <p:nvPr/>
        </p:nvSpPr>
        <p:spPr>
          <a:xfrm>
            <a:off x="762000" y="4495800"/>
            <a:ext cx="3505200" cy="1015663"/>
          </a:xfrm>
          <a:prstGeom prst="rect">
            <a:avLst/>
          </a:prstGeom>
          <a:solidFill>
            <a:srgbClr val="FFFF00"/>
          </a:solidFill>
        </p:spPr>
        <p:txBody>
          <a:bodyPr wrap="square" rtlCol="0">
            <a:spAutoFit/>
          </a:bodyPr>
          <a:lstStyle/>
          <a:p>
            <a:r>
              <a:rPr lang="en-US" dirty="0" smtClean="0"/>
              <a:t>You have to work through each item in the balance sheet and decide which is related to EBITDA. Debt, cash, N/R and derivatives are not related to EBITDA and should be treated separately in valuation analysis. </a:t>
            </a:r>
            <a:endParaRPr lang="en-US" dirty="0"/>
          </a:p>
        </p:txBody>
      </p:sp>
      <p:cxnSp>
        <p:nvCxnSpPr>
          <p:cNvPr id="9" name="Straight Arrow Connector 8"/>
          <p:cNvCxnSpPr>
            <a:endCxn id="6" idx="1"/>
          </p:cNvCxnSpPr>
          <p:nvPr/>
        </p:nvCxnSpPr>
        <p:spPr>
          <a:xfrm flipV="1">
            <a:off x="4419600" y="5014913"/>
            <a:ext cx="820597" cy="31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836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Accounts Payable not Debt</a:t>
            </a:r>
            <a:endParaRPr lang="en-US" dirty="0"/>
          </a:p>
        </p:txBody>
      </p:sp>
      <p:sp>
        <p:nvSpPr>
          <p:cNvPr id="3" name="Content Placeholder 2"/>
          <p:cNvSpPr>
            <a:spLocks noGrp="1"/>
          </p:cNvSpPr>
          <p:nvPr>
            <p:ph idx="1"/>
          </p:nvPr>
        </p:nvSpPr>
        <p:spPr/>
        <p:txBody>
          <a:bodyPr/>
          <a:lstStyle/>
          <a:p>
            <a:pPr latinLnBrk="0" hangingPunct="0"/>
            <a:r>
              <a:rPr lang="en-US" dirty="0"/>
              <a:t>Not all incurred liabilities are added to reported debt. The adjusted debt figure excludes short-term obligations, such </a:t>
            </a:r>
            <a:r>
              <a:rPr lang="en-US" dirty="0" smtClean="0"/>
              <a:t>as accounts </a:t>
            </a:r>
            <a:r>
              <a:rPr lang="en-US" dirty="0"/>
              <a:t>payable and other accrued liabilities, because we regard them as trade credit rather than the incurrence </a:t>
            </a:r>
            <a:r>
              <a:rPr lang="en-US" dirty="0" smtClean="0"/>
              <a:t>of long-term </a:t>
            </a:r>
            <a:r>
              <a:rPr lang="en-US" dirty="0"/>
              <a:t>debt. However, to the extent that a company defers payment beyond the term customary for its </a:t>
            </a:r>
            <a:r>
              <a:rPr lang="en-US" dirty="0" smtClean="0"/>
              <a:t>supply chain</a:t>
            </a:r>
            <a:r>
              <a:rPr lang="en-US" dirty="0"/>
              <a:t>, we may add that amount to debt.</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96</a:t>
            </a:fld>
            <a:endParaRPr lang="ko-KR" altLang="en-US" dirty="0"/>
          </a:p>
        </p:txBody>
      </p:sp>
    </p:spTree>
    <p:extLst>
      <p:ext uri="{BB962C8B-B14F-4D97-AF65-F5344CB8AC3E}">
        <p14:creationId xmlns:p14="http://schemas.microsoft.com/office/powerpoint/2010/main" val="38816143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latinLnBrk="0" hangingPunct="0"/>
            <a:r>
              <a:rPr lang="en-US" dirty="0" smtClean="0"/>
              <a:t>With Growing Company Accounts Payable are Not Paid</a:t>
            </a:r>
            <a:endParaRPr lang="en-US" dirty="0"/>
          </a:p>
        </p:txBody>
      </p:sp>
      <p:pic>
        <p:nvPicPr>
          <p:cNvPr id="5" name="Content Placeholder 4"/>
          <p:cNvPicPr>
            <a:picLocks noGrp="1" noChangeAspect="1"/>
          </p:cNvPicPr>
          <p:nvPr>
            <p:ph idx="1"/>
          </p:nvPr>
        </p:nvPicPr>
        <p:blipFill>
          <a:blip r:embed="rId2"/>
          <a:stretch>
            <a:fillRect/>
          </a:stretch>
        </p:blipFill>
        <p:spPr>
          <a:xfrm>
            <a:off x="428625" y="1659428"/>
            <a:ext cx="8286750" cy="4324957"/>
          </a:xfrm>
          <a:prstGeom prst="rect">
            <a:avLst/>
          </a:prstGeom>
        </p:spPr>
      </p:pic>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97</a:t>
            </a:fld>
            <a:endParaRPr lang="ko-KR" altLang="en-US" dirty="0"/>
          </a:p>
        </p:txBody>
      </p:sp>
    </p:spTree>
    <p:extLst>
      <p:ext uri="{BB962C8B-B14F-4D97-AF65-F5344CB8AC3E}">
        <p14:creationId xmlns:p14="http://schemas.microsoft.com/office/powerpoint/2010/main" val="14807626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Retirement Obligations</a:t>
            </a:r>
            <a:endParaRPr lang="en-US" dirty="0"/>
          </a:p>
        </p:txBody>
      </p:sp>
      <p:sp>
        <p:nvSpPr>
          <p:cNvPr id="3" name="Content Placeholder 2"/>
          <p:cNvSpPr>
            <a:spLocks noGrp="1"/>
          </p:cNvSpPr>
          <p:nvPr>
            <p:ph idx="1"/>
          </p:nvPr>
        </p:nvSpPr>
        <p:spPr/>
        <p:txBody>
          <a:bodyPr>
            <a:normAutofit fontScale="92500"/>
          </a:bodyPr>
          <a:lstStyle/>
          <a:p>
            <a:pPr latinLnBrk="0" hangingPunct="0"/>
            <a:r>
              <a:rPr lang="en-US" dirty="0" smtClean="0"/>
              <a:t>Asset-retirement </a:t>
            </a:r>
            <a:r>
              <a:rPr lang="en-US" dirty="0"/>
              <a:t>obligations (AROs) are legal obligations associated with a company's retirement of tangible </a:t>
            </a:r>
            <a:r>
              <a:rPr lang="en-US" dirty="0" smtClean="0"/>
              <a:t>long-term assets</a:t>
            </a:r>
            <a:r>
              <a:rPr lang="en-US" dirty="0"/>
              <a:t>. Examples of AROs include the cost of plugging and dismantling oil and gas wells, decommissioning </a:t>
            </a:r>
            <a:r>
              <a:rPr lang="en-US" dirty="0" smtClean="0"/>
              <a:t>nuclear power </a:t>
            </a:r>
            <a:r>
              <a:rPr lang="en-US" dirty="0"/>
              <a:t>plants, and treating or storing spent nuclear fuel and capping and restoring mining and waste-disposal sites.</a:t>
            </a:r>
          </a:p>
          <a:p>
            <a:pPr latinLnBrk="0" hangingPunct="0"/>
            <a:r>
              <a:rPr lang="en-US" dirty="0" smtClean="0"/>
              <a:t>We </a:t>
            </a:r>
            <a:r>
              <a:rPr lang="en-US" dirty="0"/>
              <a:t>treat AROs as debt-like obligations, although several characteristics distinguish them from conventional </a:t>
            </a:r>
            <a:r>
              <a:rPr lang="en-US" dirty="0" smtClean="0"/>
              <a:t>debt, including </a:t>
            </a:r>
            <a:r>
              <a:rPr lang="en-US" dirty="0"/>
              <a:t>timing and measurement uncertainties.</a:t>
            </a:r>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98</a:t>
            </a:fld>
            <a:endParaRPr lang="ko-KR" altLang="en-US" dirty="0"/>
          </a:p>
        </p:txBody>
      </p:sp>
    </p:spTree>
    <p:extLst>
      <p:ext uri="{BB962C8B-B14F-4D97-AF65-F5344CB8AC3E}">
        <p14:creationId xmlns:p14="http://schemas.microsoft.com/office/powerpoint/2010/main" val="16574291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Asset Retirement Obligations – Treat as Debt</a:t>
            </a:r>
            <a:endParaRPr lang="en-GB" dirty="0"/>
          </a:p>
        </p:txBody>
      </p:sp>
      <p:sp>
        <p:nvSpPr>
          <p:cNvPr id="3" name="Content Placeholder 2"/>
          <p:cNvSpPr>
            <a:spLocks noGrp="1"/>
          </p:cNvSpPr>
          <p:nvPr>
            <p:ph idx="1"/>
          </p:nvPr>
        </p:nvSpPr>
        <p:spPr/>
        <p:txBody>
          <a:bodyPr/>
          <a:lstStyle/>
          <a:p>
            <a:pPr latinLnBrk="0" hangingPunct="0"/>
            <a:r>
              <a:rPr lang="en-GB" dirty="0" smtClean="0"/>
              <a:t>Asset retirement obligations are for payments that must be made in the future</a:t>
            </a:r>
          </a:p>
          <a:p>
            <a:pPr latinLnBrk="0" hangingPunct="0"/>
            <a:r>
              <a:rPr lang="en-GB" dirty="0" smtClean="0"/>
              <a:t>They can be part of depreciation on the income statement</a:t>
            </a:r>
          </a:p>
          <a:p>
            <a:pPr latinLnBrk="0" hangingPunct="0"/>
            <a:endParaRPr lang="en-GB" dirty="0"/>
          </a:p>
        </p:txBody>
      </p:sp>
      <p:sp>
        <p:nvSpPr>
          <p:cNvPr id="4" name="Slide Number Placeholder 3"/>
          <p:cNvSpPr>
            <a:spLocks noGrp="1"/>
          </p:cNvSpPr>
          <p:nvPr>
            <p:ph type="sldNum" sz="quarter" idx="12"/>
          </p:nvPr>
        </p:nvSpPr>
        <p:spPr/>
        <p:txBody>
          <a:bodyPr/>
          <a:lstStyle/>
          <a:p>
            <a:pPr algn="ctr"/>
            <a:fld id="{0C3A1854-6B63-4059-B360-A3C4972BF0FC}" type="slidenum">
              <a:rPr lang="ko-KR" altLang="en-US" smtClean="0"/>
              <a:pPr algn="ctr"/>
              <a:t>99</a:t>
            </a:fld>
            <a:endParaRPr lang="ko-KR" altLang="en-US" dirty="0"/>
          </a:p>
        </p:txBody>
      </p:sp>
      <p:pic>
        <p:nvPicPr>
          <p:cNvPr id="5" name="Picture 4"/>
          <p:cNvPicPr>
            <a:picLocks noChangeAspect="1"/>
          </p:cNvPicPr>
          <p:nvPr/>
        </p:nvPicPr>
        <p:blipFill>
          <a:blip r:embed="rId2"/>
          <a:stretch>
            <a:fillRect/>
          </a:stretch>
        </p:blipFill>
        <p:spPr>
          <a:xfrm>
            <a:off x="1104901" y="3505200"/>
            <a:ext cx="6934200" cy="2295525"/>
          </a:xfrm>
          <a:prstGeom prst="rect">
            <a:avLst/>
          </a:prstGeom>
        </p:spPr>
      </p:pic>
    </p:spTree>
    <p:extLst>
      <p:ext uri="{BB962C8B-B14F-4D97-AF65-F5344CB8AC3E}">
        <p14:creationId xmlns:p14="http://schemas.microsoft.com/office/powerpoint/2010/main" val="1248447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81721</TotalTime>
  <Words>14049</Words>
  <Application>Microsoft Office PowerPoint</Application>
  <PresentationFormat>On-screen Show (4:3)</PresentationFormat>
  <Paragraphs>1626</Paragraphs>
  <Slides>255</Slides>
  <Notes>18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255</vt:i4>
      </vt:variant>
    </vt:vector>
  </HeadingPairs>
  <TitlesOfParts>
    <vt:vector size="269" baseType="lpstr">
      <vt:lpstr>AmasisMT</vt:lpstr>
      <vt:lpstr>AmasisMT-Light</vt:lpstr>
      <vt:lpstr>Arial Unicode MS</vt:lpstr>
      <vt:lpstr>맑은 고딕</vt:lpstr>
      <vt:lpstr>MS Mincho</vt:lpstr>
      <vt:lpstr>PMingLiU</vt:lpstr>
      <vt:lpstr>Arial</vt:lpstr>
      <vt:lpstr>Calibri</vt:lpstr>
      <vt:lpstr>Cambria</vt:lpstr>
      <vt:lpstr>Franklin Gothic Demi</vt:lpstr>
      <vt:lpstr>Times New Roman</vt:lpstr>
      <vt:lpstr>Verdana</vt:lpstr>
      <vt:lpstr>KBI</vt:lpstr>
      <vt:lpstr>Worksheet</vt:lpstr>
      <vt:lpstr>General Discussion of Budgets and Forecasts in Finance: Every Subject in Finance Boils Down to Two Subjects</vt:lpstr>
      <vt:lpstr>History as a Guide in Financial Analysis: Project Finance versus Corporate Finance</vt:lpstr>
      <vt:lpstr>Fundamental Accounting Principles in Simple Example</vt:lpstr>
      <vt:lpstr>History of Accounting </vt:lpstr>
      <vt:lpstr>Understand Profits, Assets, Equity, Cash flow in a Simple Example</vt:lpstr>
      <vt:lpstr>Balance Sheet and Income Statement for Simple Business</vt:lpstr>
      <vt:lpstr>When Dividends are Included You Need a Cash Flow Statement that covers the period</vt:lpstr>
      <vt:lpstr>Balance Sheet and Income Statement for Simple Business – Assets and Depreciation</vt:lpstr>
      <vt:lpstr>What Happens if EBITDA is Always Less Than Capital Expenditure</vt:lpstr>
      <vt:lpstr>What Happens if EBITDA increases from Capital Expenditure</vt:lpstr>
      <vt:lpstr>Exercise with Simple Case</vt:lpstr>
      <vt:lpstr>Example of Computing Financial Statements</vt:lpstr>
      <vt:lpstr>Now Compare the Simple Example to Real Financial Statements –  Income Statement Balance Sheet  Cash Flow Statement</vt:lpstr>
      <vt:lpstr>Income Statement</vt:lpstr>
      <vt:lpstr>Balance Sheet</vt:lpstr>
      <vt:lpstr>Balance Sheet - Continued</vt:lpstr>
      <vt:lpstr>Cash Flow Statement Part 1 – Cash Flow from Operations and Cash Flow from Investing – Find the Capital Expenditures</vt:lpstr>
      <vt:lpstr>Cash Flow Statement: Dividends is part of this </vt:lpstr>
      <vt:lpstr>Evaluating Cash Flow and EBITDA</vt:lpstr>
      <vt:lpstr>EBITDA Issues Addressed in This Section</vt:lpstr>
      <vt:lpstr>Why are Adjustments Necessary for Financial Analysis (S&amp;P)</vt:lpstr>
      <vt:lpstr>This is What S&amp;P Says About EBITDA</vt:lpstr>
      <vt:lpstr>S&amp;P Definition of EBITDA – Other Income Should Be Only Cash</vt:lpstr>
      <vt:lpstr>EBITDA as Starting Point – General Discussion</vt:lpstr>
      <vt:lpstr>Review of Chesapeake Case – Why Make Adjustments to Accounting Data in Finance</vt:lpstr>
      <vt:lpstr>Example of EBITDA – Stock Compensation and Cash Restructuring Expenses</vt:lpstr>
      <vt:lpstr>Example of EBITDA Continued – Use Direct or Indirect Method to Compute EBITDA</vt:lpstr>
      <vt:lpstr>EBITDA has a Problem that it does not really account for project life of assets because it does not include depreciation</vt:lpstr>
      <vt:lpstr>Adjustments to EBITDA when Comparing Companies in an Industry if the Companies have Different Accounting Policies</vt:lpstr>
      <vt:lpstr>Understanding what is Capitalizing and Expensing</vt:lpstr>
      <vt:lpstr>Example of Making Adjustment to EBITDA for Oil Companies </vt:lpstr>
      <vt:lpstr>Example of the Treatment of Exploration Costs – Chesapeake Puts the Costs of Dry Holes in Capital Expenditures</vt:lpstr>
      <vt:lpstr>Example of Making Adjustment to EBITDA for Airline Companies</vt:lpstr>
      <vt:lpstr>General Problems with EBITDA in Measuring Debt that Can be Repaid from Cash Flow</vt:lpstr>
      <vt:lpstr>Adjustments to EBTIDA to Evaluate Debt Repayment: Funds from Operations versus EBITDA</vt:lpstr>
      <vt:lpstr>Summary of why EBITDA is Used</vt:lpstr>
      <vt:lpstr>Some People do not like EBITDA – This is a quote from a book on Financial Statement Analysis (Chapter 6 of the disk)</vt:lpstr>
      <vt:lpstr>EBITDA Volatility – Peak to Trough Percent (PTT)</vt:lpstr>
      <vt:lpstr>Cash Flow and Credit Analysis: Primary Source of Repayment for Credit Analysis</vt:lpstr>
      <vt:lpstr>Assessment of EBITDA for Debt Repayment Analysis</vt:lpstr>
      <vt:lpstr>Evaluation of EBITDA in Credit Analysis</vt:lpstr>
      <vt:lpstr>Acquiring Long-term data on EBITDA (read PDF)</vt:lpstr>
      <vt:lpstr>Short-term Cash Flow Analysis and Liquidity</vt:lpstr>
      <vt:lpstr>Presentation of EBITDA and FFO in Chesapeake Case Using Indirect and Direct Approach</vt:lpstr>
      <vt:lpstr>Review of Chesapeake Case – Why Make Adjustments to Accounting Data in Finance</vt:lpstr>
      <vt:lpstr>Adjustments in Chesapeake</vt:lpstr>
      <vt:lpstr>Where do you Find Capital Expenditures</vt:lpstr>
      <vt:lpstr>Importance of Computing Interest for Financial Analysis</vt:lpstr>
      <vt:lpstr>Capital Expenditures in Chesapeake</vt:lpstr>
      <vt:lpstr>Are Research and Development Expenditures Capital Expenditures or Operating Expenses</vt:lpstr>
      <vt:lpstr>Example of R&amp;D Expenses for Samsung – Note that they are Treated as Expenses</vt:lpstr>
      <vt:lpstr>Why Can Interest be Capitalized and What doe Interest Capitalized Mean</vt:lpstr>
      <vt:lpstr>Interest Expense and Capitalized Expense</vt:lpstr>
      <vt:lpstr>Interest to Use in Financial Analysis</vt:lpstr>
      <vt:lpstr>Treatment of Debt Issuance Costs (Standard and Poors)</vt:lpstr>
      <vt:lpstr>Data in Chesapeake Case</vt:lpstr>
      <vt:lpstr>Presentation of EBITDA – Other Income Included in EBITDA</vt:lpstr>
      <vt:lpstr>Presentation of EBITDA – Other Income Included in EBITDA</vt:lpstr>
      <vt:lpstr>Presentation of EBITDA – Other Income Included in EBITDA</vt:lpstr>
      <vt:lpstr>EBITDA and Operating Income</vt:lpstr>
      <vt:lpstr>Connection Between Financial Statements: How does and Asset Arise on the Balance Sheet from the Income Statement and the Cash Flow Statement</vt:lpstr>
      <vt:lpstr>General Approach to Connecting Balance Sheet with Income Statement and Cash Flow</vt:lpstr>
      <vt:lpstr>How does an Asset Increase</vt:lpstr>
      <vt:lpstr>Connection of Balance Sheet, Cash Flow and Income Statement, Net Plant</vt:lpstr>
      <vt:lpstr>Connection Between Balance Sheet and Income Statement using Balance Accounts</vt:lpstr>
      <vt:lpstr>Connection Between Balance Sheet and Income Statement using Balance Accounts Continued</vt:lpstr>
      <vt:lpstr>Comparing Balance Sheet and Income Statement</vt:lpstr>
      <vt:lpstr>Connection Between Balance Sheet and Income Statement using Balance Accounts Continued</vt:lpstr>
      <vt:lpstr>Connection Between Balance Sheet and Income Statement Example of Plant Assets</vt:lpstr>
      <vt:lpstr>Discussion of Assets: Items that are Owned that Provide Future Benefits</vt:lpstr>
      <vt:lpstr>Samsung – Find the Plant Balance</vt:lpstr>
      <vt:lpstr>Accounts Receivable and Notes Receivable</vt:lpstr>
      <vt:lpstr>Accounts Receivable – Single Period Example</vt:lpstr>
      <vt:lpstr>What happens to Accounts Receivable Assets with No Growth in Revenues</vt:lpstr>
      <vt:lpstr>Level of Accounts Receivable when Revenues Grow – Increase in A/R is like Investment</vt:lpstr>
      <vt:lpstr>Working Capital Changes and Financial Analysis</vt:lpstr>
      <vt:lpstr>Calculation of Changes in Working Capital for Free Cash Flow</vt:lpstr>
      <vt:lpstr>Depreciation and Plant Discussion – Samsung Example</vt:lpstr>
      <vt:lpstr>Depreciation Expense and Capital Expenditure</vt:lpstr>
      <vt:lpstr>Depreciation and Capital Expenditures with Growth</vt:lpstr>
      <vt:lpstr>Assets Created from Merger and Acquisition</vt:lpstr>
      <vt:lpstr>Notes on Accounting for Acquisition and Goodwill</vt:lpstr>
      <vt:lpstr>Assets Created with Merger and Acquisition</vt:lpstr>
      <vt:lpstr>Impairment of Assets</vt:lpstr>
      <vt:lpstr>Impairment Discussion</vt:lpstr>
      <vt:lpstr>Impairment and Growth in Assets</vt:lpstr>
      <vt:lpstr>Example of Goodwill Impairment Calculation - Samsung</vt:lpstr>
      <vt:lpstr>Intangible Example – Connection to Balance Sheet and Income Statement</vt:lpstr>
      <vt:lpstr>How Does Impairment Affect Equity and Debt Balance</vt:lpstr>
      <vt:lpstr>Discussion of Liabilities – Items that cause costs in the future</vt:lpstr>
      <vt:lpstr>Liabilities – Some Require Repayment</vt:lpstr>
      <vt:lpstr>What is Debt</vt:lpstr>
      <vt:lpstr>Debt Instruments</vt:lpstr>
      <vt:lpstr>Net Debt in Valuation</vt:lpstr>
      <vt:lpstr>Example of Net Debt – Select Items Not Related to Core Operations</vt:lpstr>
      <vt:lpstr>Why are Accounts Payable not Debt</vt:lpstr>
      <vt:lpstr>With Growing Company Accounts Payable are Not Paid</vt:lpstr>
      <vt:lpstr>Asset Retirement Obligations</vt:lpstr>
      <vt:lpstr>Asset Retirement Obligations – Treat as Debt</vt:lpstr>
      <vt:lpstr>Complex Items 1: Deferred Tax</vt:lpstr>
      <vt:lpstr>Deferred Tax Discussion - Assets</vt:lpstr>
      <vt:lpstr>Deferred Tax Discussion - Liabilities</vt:lpstr>
      <vt:lpstr>Other Deferred Tax Assets and Liabilities</vt:lpstr>
      <vt:lpstr>Deferred Tax Balances – Depreciation Example</vt:lpstr>
      <vt:lpstr>Deferred tax – Key Question</vt:lpstr>
      <vt:lpstr>Deferred Tax Asset and Net Operating Loss</vt:lpstr>
      <vt:lpstr>Deferred Tax Liability Never is Paid with Continuing Capital Expenditures – Not Like Repaying Debt</vt:lpstr>
      <vt:lpstr>Deferred Tax Liability Increases instead of Decreases with Growth</vt:lpstr>
      <vt:lpstr>Understanding the Cash Flow Statement</vt:lpstr>
      <vt:lpstr>Why Can’t We Just Use Cash Flow Statement instead of EBITDA – Chesapeake Example</vt:lpstr>
      <vt:lpstr>What is Cash Flow and What is EBITDA</vt:lpstr>
      <vt:lpstr>Samsung Case – 2009 – Cash From Operating</vt:lpstr>
      <vt:lpstr>Why Can’t We Just Use the Cash Flow Statement – Samsung Example</vt:lpstr>
      <vt:lpstr>Gain and Loss on Sale of Assets and Investments</vt:lpstr>
      <vt:lpstr>Accounting for Gain/Loss on Sale</vt:lpstr>
      <vt:lpstr>Example of Asset Sale</vt:lpstr>
      <vt:lpstr>How to Use Cash Flow from Operation Adjustments in Computing EBITDA</vt:lpstr>
      <vt:lpstr>Example of Using Cash Flow Statement to Compute EBITDA</vt:lpstr>
      <vt:lpstr>Example of Using Cash Flow Statement to Compute FFO</vt:lpstr>
      <vt:lpstr>Accumulated Other Comprehensive Income</vt:lpstr>
      <vt:lpstr>Makes Gamble on Oil Price Going Up</vt:lpstr>
      <vt:lpstr>What is the Real Cash Income from Financial Assets</vt:lpstr>
      <vt:lpstr>Simple Case Part 1- Impairment without Reducing Income</vt:lpstr>
      <vt:lpstr>Simple Case Part 2- Impairment with Impairment on Income Statement</vt:lpstr>
      <vt:lpstr>Simple Case Part 3- Write-up of Asset Value (Not Allowed by Accounts)</vt:lpstr>
      <vt:lpstr>Some Assets are not at Original cost paid</vt:lpstr>
      <vt:lpstr>AOCI Introduction – Value of Assets and Profit</vt:lpstr>
      <vt:lpstr>AOCI Introduction – Cost Based Accounting</vt:lpstr>
      <vt:lpstr>Simple Case Part 4 – Put the Value of the Gamble on the Balance Sheet </vt:lpstr>
      <vt:lpstr>Simple Case Part 5 – Put the Value of the Gamble on the Balance Sheet and Income Statement</vt:lpstr>
      <vt:lpstr>Now the Gamble offsets decrease in costs – this is hedge and has different accounting</vt:lpstr>
      <vt:lpstr>Example of Hedge versus Mark to Market Accounting</vt:lpstr>
      <vt:lpstr>Basic Idea of Derivatives</vt:lpstr>
      <vt:lpstr>Interest Rate Swap</vt:lpstr>
      <vt:lpstr>How the Value of Derivatives Changes when Interest Rates, Commodity Prices, Exchange Rates and Stock Prices Change</vt:lpstr>
      <vt:lpstr>Multi-Year Hedge – Mark to Market Accounting</vt:lpstr>
      <vt:lpstr>Multi-Year Hedge – Hedge Accounting</vt:lpstr>
      <vt:lpstr>Hedge Accounting versus Mark to Market Accounting</vt:lpstr>
      <vt:lpstr>Implications of Hedge Accounting</vt:lpstr>
      <vt:lpstr>Interest Rate Swaps – Standard and Poors</vt:lpstr>
      <vt:lpstr>Example of Converting Floating Rate to Fixed Rate</vt:lpstr>
      <vt:lpstr>Example of Converting Fixed Rate to Floating Rate</vt:lpstr>
      <vt:lpstr>Multi-Year Hedge – Floating to Fixed</vt:lpstr>
      <vt:lpstr>Implication for Financial Analysis</vt:lpstr>
      <vt:lpstr>Interest Expense: Gain on Terminated Fair Value of Hedges</vt:lpstr>
      <vt:lpstr>Mark to Market Accounting and Hedge Accounting and Comprehensive Income</vt:lpstr>
      <vt:lpstr>Accounting for Changes in Value - Unrealized gains or losses on derivatives (S&amp;P)</vt:lpstr>
      <vt:lpstr>Hedging Gains and Losses: Derivative Accounting and Debt and Effect on Income Statement</vt:lpstr>
      <vt:lpstr>Balance Sheet – Find Derivative Assets</vt:lpstr>
      <vt:lpstr>Balance Sheet – Derivative Liabilities and AOCI</vt:lpstr>
      <vt:lpstr>Other Comprehensive Income</vt:lpstr>
      <vt:lpstr>Accumulated Other Comprehensive Income - Chesapeake</vt:lpstr>
      <vt:lpstr>Accumulated Other Comprehensive Income - Chesapeake</vt:lpstr>
      <vt:lpstr>Other Derivative Instruments</vt:lpstr>
      <vt:lpstr>Derivatives other than Swaps on Balance Sheet</vt:lpstr>
      <vt:lpstr>Derivatives on the Balance Sheet</vt:lpstr>
      <vt:lpstr>Different Gains and Losses in Revenues</vt:lpstr>
      <vt:lpstr>Different Gains and Losses in Revenues</vt:lpstr>
      <vt:lpstr>Accounting for Oil Price Contract</vt:lpstr>
      <vt:lpstr>Currency Valuation - Simple Case</vt:lpstr>
      <vt:lpstr>Currency Translation</vt:lpstr>
      <vt:lpstr>Gain on Foreign Currency Translation</vt:lpstr>
      <vt:lpstr>Evaluating sensitivities for FX gains and losses</vt:lpstr>
      <vt:lpstr>Evaluating Sensitivities for FX Gains and Losses</vt:lpstr>
      <vt:lpstr>Effects of Derivative Accounting</vt:lpstr>
      <vt:lpstr>Minority and Non-Controlling Interests</vt:lpstr>
      <vt:lpstr>Some Income and Assets to Different Investors</vt:lpstr>
      <vt:lpstr>Minority Interest in Simple Example</vt:lpstr>
      <vt:lpstr>Provisions</vt:lpstr>
      <vt:lpstr>How do Provisions Arise and Where Are they on the Balance Sheet</vt:lpstr>
      <vt:lpstr>How the Provision Account Works</vt:lpstr>
      <vt:lpstr>Review of Financial Statement Analysis</vt:lpstr>
      <vt:lpstr>Asset Analysis</vt:lpstr>
      <vt:lpstr>Assets Related to EBITDA and Assets Related to Financing</vt:lpstr>
      <vt:lpstr>Splitting-Up Assets to Focus on EBITDA and Core Operations</vt:lpstr>
      <vt:lpstr>Samsung Case</vt:lpstr>
      <vt:lpstr>History and Forecasts in Corporate Analysis</vt:lpstr>
      <vt:lpstr>Industry versus Firm Analysis to Evaluate Potential Cash Flow Variation</vt:lpstr>
      <vt:lpstr>Understanding Risks from Surplus Capacity, Volatility in Prices, Changes in Capital Expenditures</vt:lpstr>
      <vt:lpstr>Understanding Risks from Surplus Capacity, Volatility in Prices</vt:lpstr>
      <vt:lpstr>Understanding Risks from Surplus Capacity, Volatility in Prices: Operating Leverage</vt:lpstr>
      <vt:lpstr>Qualitative Risk: Company and Industry Economic Factors – Really Measuring the Demand Volatility</vt:lpstr>
      <vt:lpstr>Qualitative Economic Risks – Economic Risks and Barriers to Entry</vt:lpstr>
      <vt:lpstr>Qualitative Risk Assessment: Obsolescence, Technological Change and Regulatory Changes</vt:lpstr>
      <vt:lpstr>Qualitative Technology Risk Example</vt:lpstr>
      <vt:lpstr>Environmental Risk Example: GDF Coal Plant in Italy</vt:lpstr>
      <vt:lpstr>Political/Legal Risks</vt:lpstr>
      <vt:lpstr>Checklists – Political Risks</vt:lpstr>
      <vt:lpstr>Assess Commercial Risks and their Mitigation for Individual Enterprises</vt:lpstr>
      <vt:lpstr>Managerial Risk</vt:lpstr>
      <vt:lpstr>Cost Structure Risk</vt:lpstr>
      <vt:lpstr>Short-term Risks</vt:lpstr>
      <vt:lpstr>Financial Ratios for Credit Analysis</vt:lpstr>
      <vt:lpstr>Five Classes of Financial Ratios </vt:lpstr>
      <vt:lpstr>Pro-forma and Trend analysis</vt:lpstr>
      <vt:lpstr>Liquidity vs. Solvency</vt:lpstr>
      <vt:lpstr>Liquidity Ratios in Credit Analysis</vt:lpstr>
      <vt:lpstr>Solvency Ratios in Credit Analysis</vt:lpstr>
      <vt:lpstr>Philosophy and Alternative Calculations for Debt Service and Interest Coverage Ratio</vt:lpstr>
      <vt:lpstr>Buffer for Coverage of Debt Service</vt:lpstr>
      <vt:lpstr> Buffer for Coverage of Debt Service in Project Finance (DSCR)</vt:lpstr>
      <vt:lpstr>Time to Repay Debt from Stable Cash Flow</vt:lpstr>
      <vt:lpstr>Philosophy Behind Debt to EBITDA and FFO to Debt</vt:lpstr>
      <vt:lpstr>Coverage of Collateral and Skin in Game</vt:lpstr>
      <vt:lpstr>Coverage of Collateral and Debt to Capital Ratio</vt:lpstr>
      <vt:lpstr>Determining the Correct Ratio to Use in Measuring Profit</vt:lpstr>
      <vt:lpstr>Executing a Peer Group Comparison</vt:lpstr>
      <vt:lpstr>Relevance of Measuring Profitability for Credit Analysis</vt:lpstr>
      <vt:lpstr>ROIC versus ROE and Implications for Review of Financial Statements</vt:lpstr>
      <vt:lpstr>Example of Computing ROE and ROIC</vt:lpstr>
      <vt:lpstr>Interpretation of ROIC as Profit from Operations</vt:lpstr>
      <vt:lpstr> Danger of Assuming High ROIC can Continue Without Competitive Advantage</vt:lpstr>
      <vt:lpstr>ROE and ROIC in Assessing Performance</vt:lpstr>
      <vt:lpstr>Complexities in Calculation of Investment Capital</vt:lpstr>
      <vt:lpstr>Financial Statement Analysis - Liquidity, Solvency and Efficiency Analysis</vt:lpstr>
      <vt:lpstr>Evaluation of Ratios and Understanding Problems with Ratios</vt:lpstr>
      <vt:lpstr>Limited Use of Liquidity Ratios: General S&amp;P Benchmarks </vt:lpstr>
      <vt:lpstr>Problems with Debt to EBITDA  </vt:lpstr>
      <vt:lpstr>Problems with Debt to EBITDA – Compare FFO to Debt and Debt to EBITA</vt:lpstr>
      <vt:lpstr>Problems with Interest Coverage and Repayment of Debt </vt:lpstr>
      <vt:lpstr>Use of Different Ratios in Different Industries and in Different Circumstances</vt:lpstr>
      <vt:lpstr>Use of Financial Ratios in Corporate Analysis - Credit Rating Standards and Business Risk</vt:lpstr>
      <vt:lpstr>Use of Different Ratios in Different Industries: Example of Using Ratios to Gauge Credit Rating</vt:lpstr>
      <vt:lpstr>Use of Ratios Different Ratios in Different Industries: DSCR and Credit Ratings in Project Finance</vt:lpstr>
      <vt:lpstr>Items that Distort Financial Ratios</vt:lpstr>
      <vt:lpstr>Exercise: Calculate and Interpret Key Ratios </vt:lpstr>
      <vt:lpstr>Analyzing Distributions of Profit</vt:lpstr>
      <vt:lpstr>General Discussion of Profit and Distributions</vt:lpstr>
      <vt:lpstr>Shareholder Loans</vt:lpstr>
      <vt:lpstr>Evaluating Sales Revenue Generation </vt:lpstr>
      <vt:lpstr>Assessing Earnings Quality</vt:lpstr>
      <vt:lpstr>Premature Revenue Recognition</vt:lpstr>
      <vt:lpstr>Projecting and Analyzing Revenues</vt:lpstr>
      <vt:lpstr>Exercise on Price and Volume Changes: Data for Prices and Volumes in Shipping</vt:lpstr>
      <vt:lpstr>Exercise on Projecting and Analysing Revenues</vt:lpstr>
      <vt:lpstr>Putting Things Together and Measuring the Risk Adjusted Return on Capital</vt:lpstr>
      <vt:lpstr>Day 4, Session 2 Evaluating Costs and Discretionary Expenditures </vt:lpstr>
      <vt:lpstr>Evaluating Costs and Discretionary Expenditures</vt:lpstr>
      <vt:lpstr>Discussion of Inventory Accounting - 1</vt:lpstr>
      <vt:lpstr>Discussion of Inventory - 2</vt:lpstr>
      <vt:lpstr>Evaluating the Impact of Cost Reduction on Cash Flow Profits</vt:lpstr>
      <vt:lpstr>Understanding Effects of Capitalising Costs and Depreciation</vt:lpstr>
      <vt:lpstr>Examples of Evaluating the Impact of Capital Expenditure Accounting</vt:lpstr>
      <vt:lpstr>Day 3, Session 3 Boosting Profits and Hiding Negative Trends </vt:lpstr>
      <vt:lpstr>Boosting Profits and Hiding Negative Trends</vt:lpstr>
      <vt:lpstr>Case Studies of Boosting Profits and Hiding Negative Returns</vt:lpstr>
      <vt:lpstr>Case Study of Problems with Derivatives – Constellation Energy </vt:lpstr>
      <vt:lpstr>Appendix: Data on Defaults and Credit Ratings</vt:lpstr>
      <vt:lpstr>Industry Date: Industry Default History</vt:lpstr>
      <vt:lpstr>Moody’s Default Rates by Industry</vt:lpstr>
      <vt:lpstr>Standard and Poor’s Check List for Business Risk</vt:lpstr>
      <vt:lpstr>Risks and Causes of Project Failure</vt:lpstr>
      <vt:lpstr>Largest Defaults by Year</vt:lpstr>
      <vt:lpstr>Selected Defaults including Lehman Brothers in 2008</vt:lpstr>
      <vt:lpstr>Banks or Rating Agencies Value Debt with Risk Classification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 Analysis</dc:title>
  <dc:creator>Elvis Presley</dc:creator>
  <cp:lastModifiedBy>Monika Lewenski</cp:lastModifiedBy>
  <cp:revision>486</cp:revision>
  <cp:lastPrinted>1999-07-15T13:20:36Z</cp:lastPrinted>
  <dcterms:created xsi:type="dcterms:W3CDTF">2000-04-06T10:53:03Z</dcterms:created>
  <dcterms:modified xsi:type="dcterms:W3CDTF">2016-08-25T09:40:35Z</dcterms:modified>
</cp:coreProperties>
</file>