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60" r:id="rId2"/>
    <p:sldId id="261" r:id="rId3"/>
    <p:sldId id="280" r:id="rId4"/>
    <p:sldId id="263" r:id="rId5"/>
    <p:sldId id="264" r:id="rId6"/>
    <p:sldId id="265" r:id="rId7"/>
    <p:sldId id="266" r:id="rId8"/>
    <p:sldId id="303" r:id="rId9"/>
    <p:sldId id="267" r:id="rId10"/>
    <p:sldId id="305" r:id="rId11"/>
    <p:sldId id="271" r:id="rId12"/>
    <p:sldId id="269" r:id="rId13"/>
    <p:sldId id="270" r:id="rId14"/>
    <p:sldId id="312" r:id="rId15"/>
    <p:sldId id="308" r:id="rId16"/>
    <p:sldId id="272" r:id="rId17"/>
    <p:sldId id="307" r:id="rId18"/>
    <p:sldId id="309" r:id="rId19"/>
    <p:sldId id="274" r:id="rId20"/>
    <p:sldId id="327" r:id="rId21"/>
    <p:sldId id="306" r:id="rId22"/>
    <p:sldId id="313" r:id="rId23"/>
    <p:sldId id="320" r:id="rId24"/>
    <p:sldId id="275" r:id="rId25"/>
    <p:sldId id="314" r:id="rId26"/>
    <p:sldId id="277" r:id="rId27"/>
    <p:sldId id="310" r:id="rId28"/>
    <p:sldId id="315" r:id="rId29"/>
    <p:sldId id="317" r:id="rId30"/>
    <p:sldId id="316" r:id="rId31"/>
    <p:sldId id="318" r:id="rId32"/>
    <p:sldId id="319" r:id="rId33"/>
    <p:sldId id="321" r:id="rId34"/>
    <p:sldId id="322" r:id="rId35"/>
    <p:sldId id="328" r:id="rId36"/>
    <p:sldId id="304" r:id="rId37"/>
    <p:sldId id="323" r:id="rId38"/>
    <p:sldId id="324" r:id="rId39"/>
    <p:sldId id="325" r:id="rId40"/>
    <p:sldId id="326" r:id="rId41"/>
    <p:sldId id="276" r:id="rId42"/>
    <p:sldId id="282" r:id="rId43"/>
    <p:sldId id="283" r:id="rId44"/>
    <p:sldId id="285" r:id="rId45"/>
    <p:sldId id="286" r:id="rId46"/>
    <p:sldId id="288" r:id="rId47"/>
    <p:sldId id="292" r:id="rId48"/>
    <p:sldId id="289" r:id="rId49"/>
    <p:sldId id="290" r:id="rId50"/>
    <p:sldId id="291" r:id="rId51"/>
    <p:sldId id="293" r:id="rId52"/>
    <p:sldId id="294" r:id="rId53"/>
    <p:sldId id="295" r:id="rId54"/>
    <p:sldId id="296" r:id="rId55"/>
    <p:sldId id="298" r:id="rId56"/>
    <p:sldId id="297" r:id="rId57"/>
    <p:sldId id="299" r:id="rId58"/>
    <p:sldId id="300" r:id="rId59"/>
    <p:sldId id="301" r:id="rId60"/>
    <p:sldId id="30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sorterViewPr>
    <p:cViewPr>
      <p:scale>
        <a:sx n="70" d="100"/>
        <a:sy n="70" d="100"/>
      </p:scale>
      <p:origin x="0" y="-328"/>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ka%20Lewenski\Courses\Chapter%205.%20Electricity\Renewable%20Energy\6.%20Resource%20Studies%20and%20Feasibility%20Studies\Solar%20Resource%20Studies\Solar%20PR%20from%20Temprature%20and%20Other%20Facto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Performance Ratio and Temperature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India!$R$12</c:f>
              <c:strCache>
                <c:ptCount val="1"/>
                <c:pt idx="0">
                  <c:v>PR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8.3519903762029751E-2"/>
                  <c:y val="-0.5224617235345582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India!$Q$13:$Q$24</c:f>
              <c:numCache>
                <c:formatCode>#,##0.00</c:formatCode>
                <c:ptCount val="12"/>
                <c:pt idx="0">
                  <c:v>21.3</c:v>
                </c:pt>
                <c:pt idx="1">
                  <c:v>24.1</c:v>
                </c:pt>
                <c:pt idx="2">
                  <c:v>28.3</c:v>
                </c:pt>
                <c:pt idx="3">
                  <c:v>31.6</c:v>
                </c:pt>
                <c:pt idx="4">
                  <c:v>32.4</c:v>
                </c:pt>
                <c:pt idx="5">
                  <c:v>28</c:v>
                </c:pt>
                <c:pt idx="6">
                  <c:v>26.1</c:v>
                </c:pt>
                <c:pt idx="7">
                  <c:v>24.8</c:v>
                </c:pt>
                <c:pt idx="8">
                  <c:v>25.2</c:v>
                </c:pt>
                <c:pt idx="9">
                  <c:v>25.2</c:v>
                </c:pt>
                <c:pt idx="10">
                  <c:v>22.8</c:v>
                </c:pt>
                <c:pt idx="11">
                  <c:v>21.09</c:v>
                </c:pt>
              </c:numCache>
            </c:numRef>
          </c:xVal>
          <c:yVal>
            <c:numRef>
              <c:f>India!$R$13:$R$24</c:f>
              <c:numCache>
                <c:formatCode>#,##0.00</c:formatCode>
                <c:ptCount val="12"/>
                <c:pt idx="0">
                  <c:v>83.333333333333329</c:v>
                </c:pt>
                <c:pt idx="1">
                  <c:v>82.195496282183584</c:v>
                </c:pt>
                <c:pt idx="2">
                  <c:v>79.946992961490565</c:v>
                </c:pt>
                <c:pt idx="3">
                  <c:v>77.944542846192874</c:v>
                </c:pt>
                <c:pt idx="4">
                  <c:v>78.406039418351298</c:v>
                </c:pt>
                <c:pt idx="5">
                  <c:v>80.765154294566045</c:v>
                </c:pt>
                <c:pt idx="6">
                  <c:v>81.38390491331667</c:v>
                </c:pt>
                <c:pt idx="7">
                  <c:v>81.810501978569206</c:v>
                </c:pt>
                <c:pt idx="8">
                  <c:v>81.969278166479498</c:v>
                </c:pt>
                <c:pt idx="9">
                  <c:v>81.900675499376675</c:v>
                </c:pt>
                <c:pt idx="10">
                  <c:v>83.095121116024245</c:v>
                </c:pt>
                <c:pt idx="11">
                  <c:v>83.764644403714854</c:v>
                </c:pt>
              </c:numCache>
            </c:numRef>
          </c:yVal>
          <c:smooth val="0"/>
          <c:extLst>
            <c:ext xmlns:c16="http://schemas.microsoft.com/office/drawing/2014/chart" uri="{C3380CC4-5D6E-409C-BE32-E72D297353CC}">
              <c16:uniqueId val="{00000001-0B18-4FFD-9E31-CDA93EE2EDF3}"/>
            </c:ext>
          </c:extLst>
        </c:ser>
        <c:dLbls>
          <c:showLegendKey val="0"/>
          <c:showVal val="0"/>
          <c:showCatName val="0"/>
          <c:showSerName val="0"/>
          <c:showPercent val="0"/>
          <c:showBubbleSize val="0"/>
        </c:dLbls>
        <c:axId val="1015020495"/>
        <c:axId val="164019407"/>
      </c:scatterChart>
      <c:valAx>
        <c:axId val="1015020495"/>
        <c:scaling>
          <c:orientation val="minMax"/>
          <c:min val="20"/>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19407"/>
        <c:crosses val="autoZero"/>
        <c:crossBetween val="midCat"/>
      </c:valAx>
      <c:valAx>
        <c:axId val="1640194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0204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62F11-EF12-47E8-9FF2-20E47D855694}"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10CDB33D-F98F-4976-B0AF-C2ED7ACAF206}">
      <dgm:prSet/>
      <dgm:spPr/>
      <dgm:t>
        <a:bodyPr/>
        <a:lstStyle/>
        <a:p>
          <a:r>
            <a:rPr lang="en-US" dirty="0"/>
            <a:t>Solar Power History</a:t>
          </a:r>
        </a:p>
      </dgm:t>
    </dgm:pt>
    <dgm:pt modelId="{6DE0F5EC-79BA-492E-9C4F-EF2F6D97071C}" type="parTrans" cxnId="{D04DEF56-8990-41CA-822A-1B7D4BF433EA}">
      <dgm:prSet/>
      <dgm:spPr/>
      <dgm:t>
        <a:bodyPr/>
        <a:lstStyle/>
        <a:p>
          <a:endParaRPr lang="en-US"/>
        </a:p>
      </dgm:t>
    </dgm:pt>
    <dgm:pt modelId="{28D96F67-332A-4748-8A9F-C201A52C9C91}" type="sibTrans" cxnId="{D04DEF56-8990-41CA-822A-1B7D4BF433EA}">
      <dgm:prSet/>
      <dgm:spPr/>
      <dgm:t>
        <a:bodyPr/>
        <a:lstStyle/>
        <a:p>
          <a:endParaRPr lang="en-US"/>
        </a:p>
      </dgm:t>
    </dgm:pt>
    <dgm:pt modelId="{7F00C4F3-8751-4202-8D9B-DAE76A1E5370}">
      <dgm:prSet/>
      <dgm:spPr/>
      <dgm:t>
        <a:bodyPr/>
        <a:lstStyle/>
        <a:p>
          <a:r>
            <a:rPr lang="en-US" dirty="0"/>
            <a:t>Solar Power Yield</a:t>
          </a:r>
        </a:p>
      </dgm:t>
    </dgm:pt>
    <dgm:pt modelId="{F2637CD2-16D7-429D-A761-2A16306D44C9}" type="parTrans" cxnId="{59A5A111-2827-446D-A0BA-C0D6F93C7D7B}">
      <dgm:prSet/>
      <dgm:spPr/>
      <dgm:t>
        <a:bodyPr/>
        <a:lstStyle/>
        <a:p>
          <a:endParaRPr lang="en-US"/>
        </a:p>
      </dgm:t>
    </dgm:pt>
    <dgm:pt modelId="{A74B77BE-A0B3-4301-B7CF-BEE42B3686F6}" type="sibTrans" cxnId="{59A5A111-2827-446D-A0BA-C0D6F93C7D7B}">
      <dgm:prSet/>
      <dgm:spPr/>
      <dgm:t>
        <a:bodyPr/>
        <a:lstStyle/>
        <a:p>
          <a:endParaRPr lang="en-US"/>
        </a:p>
      </dgm:t>
    </dgm:pt>
    <dgm:pt modelId="{2C69914F-B9B8-4FB6-9518-0984C7A7665F}">
      <dgm:prSet/>
      <dgm:spPr/>
      <dgm:t>
        <a:bodyPr/>
        <a:lstStyle/>
        <a:p>
          <a:r>
            <a:rPr lang="en-US" dirty="0"/>
            <a:t>Temperature Coefficient and Performance Ratio</a:t>
          </a:r>
        </a:p>
      </dgm:t>
    </dgm:pt>
    <dgm:pt modelId="{DB2B1AC6-8256-4D51-A87D-59A826537DE1}" type="parTrans" cxnId="{14F7F216-B87E-4D01-A665-BAFECDEA6AD1}">
      <dgm:prSet/>
      <dgm:spPr/>
      <dgm:t>
        <a:bodyPr/>
        <a:lstStyle/>
        <a:p>
          <a:endParaRPr lang="en-US"/>
        </a:p>
      </dgm:t>
    </dgm:pt>
    <dgm:pt modelId="{2D4CC4A4-9271-4C33-9221-B7927C5623D8}" type="sibTrans" cxnId="{14F7F216-B87E-4D01-A665-BAFECDEA6AD1}">
      <dgm:prSet/>
      <dgm:spPr/>
      <dgm:t>
        <a:bodyPr/>
        <a:lstStyle/>
        <a:p>
          <a:endParaRPr lang="en-US"/>
        </a:p>
      </dgm:t>
    </dgm:pt>
    <dgm:pt modelId="{003BB67A-9509-409B-AE1A-80C725A44742}">
      <dgm:prSet/>
      <dgm:spPr/>
      <dgm:t>
        <a:bodyPr/>
        <a:lstStyle/>
        <a:p>
          <a:r>
            <a:rPr lang="en-US" dirty="0"/>
            <a:t>Solar Power Financial Model</a:t>
          </a:r>
        </a:p>
      </dgm:t>
    </dgm:pt>
    <dgm:pt modelId="{9E59F632-62DC-41A9-AA6F-8577721FEB17}" type="parTrans" cxnId="{AFB557AA-6D3B-42F8-9CB0-BFAB4CA6A947}">
      <dgm:prSet/>
      <dgm:spPr/>
      <dgm:t>
        <a:bodyPr/>
        <a:lstStyle/>
        <a:p>
          <a:endParaRPr lang="en-US"/>
        </a:p>
      </dgm:t>
    </dgm:pt>
    <dgm:pt modelId="{AA8560CD-6303-4DA6-810C-178B47D4ED0A}" type="sibTrans" cxnId="{AFB557AA-6D3B-42F8-9CB0-BFAB4CA6A947}">
      <dgm:prSet/>
      <dgm:spPr/>
      <dgm:t>
        <a:bodyPr/>
        <a:lstStyle/>
        <a:p>
          <a:endParaRPr lang="en-US"/>
        </a:p>
      </dgm:t>
    </dgm:pt>
    <dgm:pt modelId="{25F0677C-7BFE-474B-BDBB-0393C63764CA}">
      <dgm:prSet/>
      <dgm:spPr/>
      <dgm:t>
        <a:bodyPr/>
        <a:lstStyle/>
        <a:p>
          <a:r>
            <a:rPr lang="en-US" dirty="0"/>
            <a:t>Solar Power Carrying Charge Analysis</a:t>
          </a:r>
        </a:p>
      </dgm:t>
    </dgm:pt>
    <dgm:pt modelId="{1BA4EF23-1DA9-4980-BA22-8476DE14C7CB}" type="parTrans" cxnId="{9305041F-8908-48B3-BB82-C1EA98575726}">
      <dgm:prSet/>
      <dgm:spPr/>
      <dgm:t>
        <a:bodyPr/>
        <a:lstStyle/>
        <a:p>
          <a:endParaRPr lang="en-US"/>
        </a:p>
      </dgm:t>
    </dgm:pt>
    <dgm:pt modelId="{FB7B87EF-A03A-4992-AD28-980E36E4AB0E}" type="sibTrans" cxnId="{9305041F-8908-48B3-BB82-C1EA98575726}">
      <dgm:prSet/>
      <dgm:spPr/>
      <dgm:t>
        <a:bodyPr/>
        <a:lstStyle/>
        <a:p>
          <a:endParaRPr lang="en-US"/>
        </a:p>
      </dgm:t>
    </dgm:pt>
    <dgm:pt modelId="{B6F47124-4002-4695-ACB2-DFCA819D0380}" type="pres">
      <dgm:prSet presAssocID="{FB662F11-EF12-47E8-9FF2-20E47D855694}" presName="linear" presStyleCnt="0">
        <dgm:presLayoutVars>
          <dgm:animLvl val="lvl"/>
          <dgm:resizeHandles val="exact"/>
        </dgm:presLayoutVars>
      </dgm:prSet>
      <dgm:spPr/>
    </dgm:pt>
    <dgm:pt modelId="{6AD8FF28-9E2B-47A0-BC58-E5F467A2CC0D}" type="pres">
      <dgm:prSet presAssocID="{10CDB33D-F98F-4976-B0AF-C2ED7ACAF206}" presName="parentText" presStyleLbl="node1" presStyleIdx="0" presStyleCnt="5">
        <dgm:presLayoutVars>
          <dgm:chMax val="0"/>
          <dgm:bulletEnabled val="1"/>
        </dgm:presLayoutVars>
      </dgm:prSet>
      <dgm:spPr/>
    </dgm:pt>
    <dgm:pt modelId="{671CB07C-4DF7-4C2A-BDA7-0A2FDCEAE647}" type="pres">
      <dgm:prSet presAssocID="{28D96F67-332A-4748-8A9F-C201A52C9C91}" presName="spacer" presStyleCnt="0"/>
      <dgm:spPr/>
    </dgm:pt>
    <dgm:pt modelId="{0D51F5D6-D8B1-44D7-A246-1C6890D662DE}" type="pres">
      <dgm:prSet presAssocID="{7F00C4F3-8751-4202-8D9B-DAE76A1E5370}" presName="parentText" presStyleLbl="node1" presStyleIdx="1" presStyleCnt="5">
        <dgm:presLayoutVars>
          <dgm:chMax val="0"/>
          <dgm:bulletEnabled val="1"/>
        </dgm:presLayoutVars>
      </dgm:prSet>
      <dgm:spPr/>
    </dgm:pt>
    <dgm:pt modelId="{3A52E289-58E2-4AB1-9E41-0ACEC66884E9}" type="pres">
      <dgm:prSet presAssocID="{A74B77BE-A0B3-4301-B7CF-BEE42B3686F6}" presName="spacer" presStyleCnt="0"/>
      <dgm:spPr/>
    </dgm:pt>
    <dgm:pt modelId="{F7A79EB5-5201-4D3C-88EC-B0A97853830B}" type="pres">
      <dgm:prSet presAssocID="{2C69914F-B9B8-4FB6-9518-0984C7A7665F}" presName="parentText" presStyleLbl="node1" presStyleIdx="2" presStyleCnt="5">
        <dgm:presLayoutVars>
          <dgm:chMax val="0"/>
          <dgm:bulletEnabled val="1"/>
        </dgm:presLayoutVars>
      </dgm:prSet>
      <dgm:spPr/>
    </dgm:pt>
    <dgm:pt modelId="{70641367-A3CA-40D5-A755-1589A37C5BD6}" type="pres">
      <dgm:prSet presAssocID="{2D4CC4A4-9271-4C33-9221-B7927C5623D8}" presName="spacer" presStyleCnt="0"/>
      <dgm:spPr/>
    </dgm:pt>
    <dgm:pt modelId="{EA590B39-CA30-4124-88AA-E9ED2B44C5D8}" type="pres">
      <dgm:prSet presAssocID="{003BB67A-9509-409B-AE1A-80C725A44742}" presName="parentText" presStyleLbl="node1" presStyleIdx="3" presStyleCnt="5">
        <dgm:presLayoutVars>
          <dgm:chMax val="0"/>
          <dgm:bulletEnabled val="1"/>
        </dgm:presLayoutVars>
      </dgm:prSet>
      <dgm:spPr/>
    </dgm:pt>
    <dgm:pt modelId="{9AA531FD-4FBE-46BB-BDFD-2BC670B5526E}" type="pres">
      <dgm:prSet presAssocID="{AA8560CD-6303-4DA6-810C-178B47D4ED0A}" presName="spacer" presStyleCnt="0"/>
      <dgm:spPr/>
    </dgm:pt>
    <dgm:pt modelId="{AE7B8493-0A75-416F-BA90-0DCC5E0515D2}" type="pres">
      <dgm:prSet presAssocID="{25F0677C-7BFE-474B-BDBB-0393C63764CA}" presName="parentText" presStyleLbl="node1" presStyleIdx="4" presStyleCnt="5">
        <dgm:presLayoutVars>
          <dgm:chMax val="0"/>
          <dgm:bulletEnabled val="1"/>
        </dgm:presLayoutVars>
      </dgm:prSet>
      <dgm:spPr/>
    </dgm:pt>
  </dgm:ptLst>
  <dgm:cxnLst>
    <dgm:cxn modelId="{BAF43205-1947-48DB-ADF4-9CDC765606EC}" type="presOf" srcId="{003BB67A-9509-409B-AE1A-80C725A44742}" destId="{EA590B39-CA30-4124-88AA-E9ED2B44C5D8}" srcOrd="0" destOrd="0" presId="urn:microsoft.com/office/officeart/2005/8/layout/vList2"/>
    <dgm:cxn modelId="{59A5A111-2827-446D-A0BA-C0D6F93C7D7B}" srcId="{FB662F11-EF12-47E8-9FF2-20E47D855694}" destId="{7F00C4F3-8751-4202-8D9B-DAE76A1E5370}" srcOrd="1" destOrd="0" parTransId="{F2637CD2-16D7-429D-A761-2A16306D44C9}" sibTransId="{A74B77BE-A0B3-4301-B7CF-BEE42B3686F6}"/>
    <dgm:cxn modelId="{D6402E12-CC41-4738-A8D7-9E2643D9658C}" type="presOf" srcId="{2C69914F-B9B8-4FB6-9518-0984C7A7665F}" destId="{F7A79EB5-5201-4D3C-88EC-B0A97853830B}" srcOrd="0" destOrd="0" presId="urn:microsoft.com/office/officeart/2005/8/layout/vList2"/>
    <dgm:cxn modelId="{14F7F216-B87E-4D01-A665-BAFECDEA6AD1}" srcId="{FB662F11-EF12-47E8-9FF2-20E47D855694}" destId="{2C69914F-B9B8-4FB6-9518-0984C7A7665F}" srcOrd="2" destOrd="0" parTransId="{DB2B1AC6-8256-4D51-A87D-59A826537DE1}" sibTransId="{2D4CC4A4-9271-4C33-9221-B7927C5623D8}"/>
    <dgm:cxn modelId="{9305041F-8908-48B3-BB82-C1EA98575726}" srcId="{FB662F11-EF12-47E8-9FF2-20E47D855694}" destId="{25F0677C-7BFE-474B-BDBB-0393C63764CA}" srcOrd="4" destOrd="0" parTransId="{1BA4EF23-1DA9-4980-BA22-8476DE14C7CB}" sibTransId="{FB7B87EF-A03A-4992-AD28-980E36E4AB0E}"/>
    <dgm:cxn modelId="{D04DEF56-8990-41CA-822A-1B7D4BF433EA}" srcId="{FB662F11-EF12-47E8-9FF2-20E47D855694}" destId="{10CDB33D-F98F-4976-B0AF-C2ED7ACAF206}" srcOrd="0" destOrd="0" parTransId="{6DE0F5EC-79BA-492E-9C4F-EF2F6D97071C}" sibTransId="{28D96F67-332A-4748-8A9F-C201A52C9C91}"/>
    <dgm:cxn modelId="{83D88A77-4583-4E6C-BD50-92F97220FC52}" type="presOf" srcId="{7F00C4F3-8751-4202-8D9B-DAE76A1E5370}" destId="{0D51F5D6-D8B1-44D7-A246-1C6890D662DE}" srcOrd="0" destOrd="0" presId="urn:microsoft.com/office/officeart/2005/8/layout/vList2"/>
    <dgm:cxn modelId="{AFB557AA-6D3B-42F8-9CB0-BFAB4CA6A947}" srcId="{FB662F11-EF12-47E8-9FF2-20E47D855694}" destId="{003BB67A-9509-409B-AE1A-80C725A44742}" srcOrd="3" destOrd="0" parTransId="{9E59F632-62DC-41A9-AA6F-8577721FEB17}" sibTransId="{AA8560CD-6303-4DA6-810C-178B47D4ED0A}"/>
    <dgm:cxn modelId="{9D55D2BA-941F-41D4-9B9E-6F437A452FA7}" type="presOf" srcId="{FB662F11-EF12-47E8-9FF2-20E47D855694}" destId="{B6F47124-4002-4695-ACB2-DFCA819D0380}" srcOrd="0" destOrd="0" presId="urn:microsoft.com/office/officeart/2005/8/layout/vList2"/>
    <dgm:cxn modelId="{A3D2E1D1-E3AB-4B8D-9AEE-CAB0048D6EAE}" type="presOf" srcId="{25F0677C-7BFE-474B-BDBB-0393C63764CA}" destId="{AE7B8493-0A75-416F-BA90-0DCC5E0515D2}" srcOrd="0" destOrd="0" presId="urn:microsoft.com/office/officeart/2005/8/layout/vList2"/>
    <dgm:cxn modelId="{EC1B49F6-20E2-4EC9-8310-185D34ACE9D0}" type="presOf" srcId="{10CDB33D-F98F-4976-B0AF-C2ED7ACAF206}" destId="{6AD8FF28-9E2B-47A0-BC58-E5F467A2CC0D}" srcOrd="0" destOrd="0" presId="urn:microsoft.com/office/officeart/2005/8/layout/vList2"/>
    <dgm:cxn modelId="{0145933F-D010-428E-88CF-1233344D2552}" type="presParOf" srcId="{B6F47124-4002-4695-ACB2-DFCA819D0380}" destId="{6AD8FF28-9E2B-47A0-BC58-E5F467A2CC0D}" srcOrd="0" destOrd="0" presId="urn:microsoft.com/office/officeart/2005/8/layout/vList2"/>
    <dgm:cxn modelId="{31EEEA02-49B5-4222-86DF-7A9768E5AAB9}" type="presParOf" srcId="{B6F47124-4002-4695-ACB2-DFCA819D0380}" destId="{671CB07C-4DF7-4C2A-BDA7-0A2FDCEAE647}" srcOrd="1" destOrd="0" presId="urn:microsoft.com/office/officeart/2005/8/layout/vList2"/>
    <dgm:cxn modelId="{2FDAC7B9-8925-4A52-B133-896AF8CA14BF}" type="presParOf" srcId="{B6F47124-4002-4695-ACB2-DFCA819D0380}" destId="{0D51F5D6-D8B1-44D7-A246-1C6890D662DE}" srcOrd="2" destOrd="0" presId="urn:microsoft.com/office/officeart/2005/8/layout/vList2"/>
    <dgm:cxn modelId="{1375D423-C3CD-4A11-B797-56E8C99B6BB1}" type="presParOf" srcId="{B6F47124-4002-4695-ACB2-DFCA819D0380}" destId="{3A52E289-58E2-4AB1-9E41-0ACEC66884E9}" srcOrd="3" destOrd="0" presId="urn:microsoft.com/office/officeart/2005/8/layout/vList2"/>
    <dgm:cxn modelId="{5226675A-EF3E-427D-93E0-5CD555CA6CBC}" type="presParOf" srcId="{B6F47124-4002-4695-ACB2-DFCA819D0380}" destId="{F7A79EB5-5201-4D3C-88EC-B0A97853830B}" srcOrd="4" destOrd="0" presId="urn:microsoft.com/office/officeart/2005/8/layout/vList2"/>
    <dgm:cxn modelId="{09F04FA7-6E0F-450A-AE46-208A50011F37}" type="presParOf" srcId="{B6F47124-4002-4695-ACB2-DFCA819D0380}" destId="{70641367-A3CA-40D5-A755-1589A37C5BD6}" srcOrd="5" destOrd="0" presId="urn:microsoft.com/office/officeart/2005/8/layout/vList2"/>
    <dgm:cxn modelId="{B3BA36F3-DA82-43F3-B8E9-8D996D17B9E4}" type="presParOf" srcId="{B6F47124-4002-4695-ACB2-DFCA819D0380}" destId="{EA590B39-CA30-4124-88AA-E9ED2B44C5D8}" srcOrd="6" destOrd="0" presId="urn:microsoft.com/office/officeart/2005/8/layout/vList2"/>
    <dgm:cxn modelId="{BD8688B9-542E-46F8-9552-DB95F5EC3CDE}" type="presParOf" srcId="{B6F47124-4002-4695-ACB2-DFCA819D0380}" destId="{9AA531FD-4FBE-46BB-BDFD-2BC670B5526E}" srcOrd="7" destOrd="0" presId="urn:microsoft.com/office/officeart/2005/8/layout/vList2"/>
    <dgm:cxn modelId="{7754219F-19BA-41A7-B44D-B50365927E01}" type="presParOf" srcId="{B6F47124-4002-4695-ACB2-DFCA819D0380}" destId="{AE7B8493-0A75-416F-BA90-0DCC5E0515D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1D892-37F0-4686-AC73-69DCFED5EFED}" type="doc">
      <dgm:prSet loTypeId="urn:microsoft.com/office/officeart/2016/7/layout/LinearBlock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4997E60A-FD58-423B-9065-F3199DA60E55}">
      <dgm:prSet/>
      <dgm:spPr/>
      <dgm:t>
        <a:bodyPr/>
        <a:lstStyle/>
        <a:p>
          <a:r>
            <a:rPr lang="en-US" dirty="0"/>
            <a:t>Objective 1: Develop a reasonable method where you can use the temperature reported in the EU website and derive a reasonable production estimate.</a:t>
          </a:r>
        </a:p>
      </dgm:t>
    </dgm:pt>
    <dgm:pt modelId="{34F64CC2-EB12-4388-BC55-7190F255EAE9}" type="parTrans" cxnId="{0FA62843-0383-4A05-A351-F4340DE5D559}">
      <dgm:prSet/>
      <dgm:spPr/>
      <dgm:t>
        <a:bodyPr/>
        <a:lstStyle/>
        <a:p>
          <a:endParaRPr lang="en-US"/>
        </a:p>
      </dgm:t>
    </dgm:pt>
    <dgm:pt modelId="{056230E7-DFD4-4301-AF91-C18110E38092}" type="sibTrans" cxnId="{0FA62843-0383-4A05-A351-F4340DE5D559}">
      <dgm:prSet phldrT="01" phldr="0"/>
      <dgm:spPr/>
      <dgm:t>
        <a:bodyPr/>
        <a:lstStyle/>
        <a:p>
          <a:r>
            <a:rPr lang="en-US" dirty="0"/>
            <a:t>01</a:t>
          </a:r>
        </a:p>
      </dgm:t>
    </dgm:pt>
    <dgm:pt modelId="{D3742DB6-0885-46B3-9F39-CCB09FC912FF}">
      <dgm:prSet/>
      <dgm:spPr/>
      <dgm:t>
        <a:bodyPr/>
        <a:lstStyle/>
        <a:p>
          <a:r>
            <a:rPr lang="en-US" dirty="0"/>
            <a:t>Objective 2: Demonstrate a Financial Model with Costs and Ability to Update Circular References</a:t>
          </a:r>
        </a:p>
      </dgm:t>
    </dgm:pt>
    <dgm:pt modelId="{23AE5F7A-63B2-4576-ABA9-D50172F8A17D}" type="parTrans" cxnId="{F2BFF496-73AD-4226-8375-65261DE06B15}">
      <dgm:prSet/>
      <dgm:spPr/>
      <dgm:t>
        <a:bodyPr/>
        <a:lstStyle/>
        <a:p>
          <a:endParaRPr lang="en-US"/>
        </a:p>
      </dgm:t>
    </dgm:pt>
    <dgm:pt modelId="{97CBFD52-0A68-4613-B173-C1F05BBEBC32}" type="sibTrans" cxnId="{F2BFF496-73AD-4226-8375-65261DE06B15}">
      <dgm:prSet phldrT="02" phldr="0"/>
      <dgm:spPr/>
      <dgm:t>
        <a:bodyPr/>
        <a:lstStyle/>
        <a:p>
          <a:r>
            <a:rPr lang="en-US" dirty="0"/>
            <a:t>02</a:t>
          </a:r>
        </a:p>
      </dgm:t>
    </dgm:pt>
    <dgm:pt modelId="{5566B596-54FA-4BFB-8D58-E7A1B8399937}">
      <dgm:prSet/>
      <dgm:spPr/>
      <dgm:t>
        <a:bodyPr/>
        <a:lstStyle/>
        <a:p>
          <a:r>
            <a:rPr lang="en-US" dirty="0"/>
            <a:t>Objective 3: Illustrate how to use Carrying Charge Analysis as a Proxy for Project Finance Model to Evaluate Tracking Cost and Benefit</a:t>
          </a:r>
        </a:p>
      </dgm:t>
    </dgm:pt>
    <dgm:pt modelId="{D77262AF-987F-4FE9-A93C-14231769AB52}" type="parTrans" cxnId="{9FB21EFF-A804-4431-B432-F05CEA7DC683}">
      <dgm:prSet/>
      <dgm:spPr/>
      <dgm:t>
        <a:bodyPr/>
        <a:lstStyle/>
        <a:p>
          <a:endParaRPr lang="en-US"/>
        </a:p>
      </dgm:t>
    </dgm:pt>
    <dgm:pt modelId="{1CF36816-9FBA-4A0B-9ED1-5A91C030C635}" type="sibTrans" cxnId="{9FB21EFF-A804-4431-B432-F05CEA7DC683}">
      <dgm:prSet phldrT="03" phldr="0"/>
      <dgm:spPr/>
      <dgm:t>
        <a:bodyPr/>
        <a:lstStyle/>
        <a:p>
          <a:r>
            <a:rPr lang="en-US" dirty="0"/>
            <a:t>03</a:t>
          </a:r>
        </a:p>
      </dgm:t>
    </dgm:pt>
    <dgm:pt modelId="{64A3F753-08FC-45E9-B54C-C5B1ECD5870E}" type="pres">
      <dgm:prSet presAssocID="{3721D892-37F0-4686-AC73-69DCFED5EFED}" presName="Name0" presStyleCnt="0">
        <dgm:presLayoutVars>
          <dgm:animLvl val="lvl"/>
          <dgm:resizeHandles val="exact"/>
        </dgm:presLayoutVars>
      </dgm:prSet>
      <dgm:spPr/>
    </dgm:pt>
    <dgm:pt modelId="{35278537-17B3-4E07-94E7-A4AE22E15A95}" type="pres">
      <dgm:prSet presAssocID="{4997E60A-FD58-423B-9065-F3199DA60E55}" presName="compositeNode" presStyleCnt="0">
        <dgm:presLayoutVars>
          <dgm:bulletEnabled val="1"/>
        </dgm:presLayoutVars>
      </dgm:prSet>
      <dgm:spPr/>
    </dgm:pt>
    <dgm:pt modelId="{4D7D384A-D61C-446A-A029-45ED503A843C}" type="pres">
      <dgm:prSet presAssocID="{4997E60A-FD58-423B-9065-F3199DA60E55}" presName="bgRect" presStyleLbl="alignNode1" presStyleIdx="0" presStyleCnt="3"/>
      <dgm:spPr/>
    </dgm:pt>
    <dgm:pt modelId="{8072416C-90E1-41B6-95CA-5E91F899613D}" type="pres">
      <dgm:prSet presAssocID="{056230E7-DFD4-4301-AF91-C18110E38092}" presName="sibTransNodeRect" presStyleLbl="alignNode1" presStyleIdx="0" presStyleCnt="3">
        <dgm:presLayoutVars>
          <dgm:chMax val="0"/>
          <dgm:bulletEnabled val="1"/>
        </dgm:presLayoutVars>
      </dgm:prSet>
      <dgm:spPr/>
    </dgm:pt>
    <dgm:pt modelId="{90AEB7BF-05E3-4B09-9BDA-8B27CA456499}" type="pres">
      <dgm:prSet presAssocID="{4997E60A-FD58-423B-9065-F3199DA60E55}" presName="nodeRect" presStyleLbl="alignNode1" presStyleIdx="0" presStyleCnt="3">
        <dgm:presLayoutVars>
          <dgm:bulletEnabled val="1"/>
        </dgm:presLayoutVars>
      </dgm:prSet>
      <dgm:spPr/>
    </dgm:pt>
    <dgm:pt modelId="{4D9724CB-4C56-403E-B66D-B78349B9D188}" type="pres">
      <dgm:prSet presAssocID="{056230E7-DFD4-4301-AF91-C18110E38092}" presName="sibTrans" presStyleCnt="0"/>
      <dgm:spPr/>
    </dgm:pt>
    <dgm:pt modelId="{83167F19-7EA0-4873-AB70-B232FE1D1F92}" type="pres">
      <dgm:prSet presAssocID="{D3742DB6-0885-46B3-9F39-CCB09FC912FF}" presName="compositeNode" presStyleCnt="0">
        <dgm:presLayoutVars>
          <dgm:bulletEnabled val="1"/>
        </dgm:presLayoutVars>
      </dgm:prSet>
      <dgm:spPr/>
    </dgm:pt>
    <dgm:pt modelId="{ED8ABC90-D2A2-465E-A036-B3CF340E882B}" type="pres">
      <dgm:prSet presAssocID="{D3742DB6-0885-46B3-9F39-CCB09FC912FF}" presName="bgRect" presStyleLbl="alignNode1" presStyleIdx="1" presStyleCnt="3"/>
      <dgm:spPr/>
    </dgm:pt>
    <dgm:pt modelId="{70B83F7B-CF21-4AAD-8033-4D9D050B6C25}" type="pres">
      <dgm:prSet presAssocID="{97CBFD52-0A68-4613-B173-C1F05BBEBC32}" presName="sibTransNodeRect" presStyleLbl="alignNode1" presStyleIdx="1" presStyleCnt="3">
        <dgm:presLayoutVars>
          <dgm:chMax val="0"/>
          <dgm:bulletEnabled val="1"/>
        </dgm:presLayoutVars>
      </dgm:prSet>
      <dgm:spPr/>
    </dgm:pt>
    <dgm:pt modelId="{F8939172-2062-4E1E-BB65-CBCD124B8444}" type="pres">
      <dgm:prSet presAssocID="{D3742DB6-0885-46B3-9F39-CCB09FC912FF}" presName="nodeRect" presStyleLbl="alignNode1" presStyleIdx="1" presStyleCnt="3">
        <dgm:presLayoutVars>
          <dgm:bulletEnabled val="1"/>
        </dgm:presLayoutVars>
      </dgm:prSet>
      <dgm:spPr/>
    </dgm:pt>
    <dgm:pt modelId="{40748A12-085F-40C1-882C-6571B7E757C6}" type="pres">
      <dgm:prSet presAssocID="{97CBFD52-0A68-4613-B173-C1F05BBEBC32}" presName="sibTrans" presStyleCnt="0"/>
      <dgm:spPr/>
    </dgm:pt>
    <dgm:pt modelId="{50ECD328-BF9B-4410-8409-15FA6C0D087D}" type="pres">
      <dgm:prSet presAssocID="{5566B596-54FA-4BFB-8D58-E7A1B8399937}" presName="compositeNode" presStyleCnt="0">
        <dgm:presLayoutVars>
          <dgm:bulletEnabled val="1"/>
        </dgm:presLayoutVars>
      </dgm:prSet>
      <dgm:spPr/>
    </dgm:pt>
    <dgm:pt modelId="{AE4ED849-4E93-4B0B-8C44-21CEFACF4028}" type="pres">
      <dgm:prSet presAssocID="{5566B596-54FA-4BFB-8D58-E7A1B8399937}" presName="bgRect" presStyleLbl="alignNode1" presStyleIdx="2" presStyleCnt="3"/>
      <dgm:spPr/>
    </dgm:pt>
    <dgm:pt modelId="{22680BA3-F865-4E61-A2D4-3EFF487AEB7B}" type="pres">
      <dgm:prSet presAssocID="{1CF36816-9FBA-4A0B-9ED1-5A91C030C635}" presName="sibTransNodeRect" presStyleLbl="alignNode1" presStyleIdx="2" presStyleCnt="3">
        <dgm:presLayoutVars>
          <dgm:chMax val="0"/>
          <dgm:bulletEnabled val="1"/>
        </dgm:presLayoutVars>
      </dgm:prSet>
      <dgm:spPr/>
    </dgm:pt>
    <dgm:pt modelId="{FFCE97EF-08D7-460B-92C3-8186ED065422}" type="pres">
      <dgm:prSet presAssocID="{5566B596-54FA-4BFB-8D58-E7A1B8399937}" presName="nodeRect" presStyleLbl="alignNode1" presStyleIdx="2" presStyleCnt="3">
        <dgm:presLayoutVars>
          <dgm:bulletEnabled val="1"/>
        </dgm:presLayoutVars>
      </dgm:prSet>
      <dgm:spPr/>
    </dgm:pt>
  </dgm:ptLst>
  <dgm:cxnLst>
    <dgm:cxn modelId="{2EE91604-B6E5-4D5E-84B2-789A404247E0}" type="presOf" srcId="{3721D892-37F0-4686-AC73-69DCFED5EFED}" destId="{64A3F753-08FC-45E9-B54C-C5B1ECD5870E}" srcOrd="0" destOrd="0" presId="urn:microsoft.com/office/officeart/2016/7/layout/LinearBlockProcessNumbered"/>
    <dgm:cxn modelId="{EA0D2B0B-A12D-4E28-A32C-367BEBC337C1}" type="presOf" srcId="{D3742DB6-0885-46B3-9F39-CCB09FC912FF}" destId="{F8939172-2062-4E1E-BB65-CBCD124B8444}" srcOrd="1" destOrd="0" presId="urn:microsoft.com/office/officeart/2016/7/layout/LinearBlockProcessNumbered"/>
    <dgm:cxn modelId="{1DB47313-E065-4F20-983F-4F56DD126A1C}" type="presOf" srcId="{056230E7-DFD4-4301-AF91-C18110E38092}" destId="{8072416C-90E1-41B6-95CA-5E91F899613D}" srcOrd="0" destOrd="0" presId="urn:microsoft.com/office/officeart/2016/7/layout/LinearBlockProcessNumbered"/>
    <dgm:cxn modelId="{9F7E5934-4918-4954-8E97-8211F3E72C8D}" type="presOf" srcId="{4997E60A-FD58-423B-9065-F3199DA60E55}" destId="{4D7D384A-D61C-446A-A029-45ED503A843C}" srcOrd="0" destOrd="0" presId="urn:microsoft.com/office/officeart/2016/7/layout/LinearBlockProcessNumbered"/>
    <dgm:cxn modelId="{0FA62843-0383-4A05-A351-F4340DE5D559}" srcId="{3721D892-37F0-4686-AC73-69DCFED5EFED}" destId="{4997E60A-FD58-423B-9065-F3199DA60E55}" srcOrd="0" destOrd="0" parTransId="{34F64CC2-EB12-4388-BC55-7190F255EAE9}" sibTransId="{056230E7-DFD4-4301-AF91-C18110E38092}"/>
    <dgm:cxn modelId="{00B1D244-2D7D-4D5F-AC75-21B0FCDE1D14}" type="presOf" srcId="{5566B596-54FA-4BFB-8D58-E7A1B8399937}" destId="{AE4ED849-4E93-4B0B-8C44-21CEFACF4028}" srcOrd="0" destOrd="0" presId="urn:microsoft.com/office/officeart/2016/7/layout/LinearBlockProcessNumbered"/>
    <dgm:cxn modelId="{AA319282-58FF-442D-ADE0-2F91DA1EE884}" type="presOf" srcId="{D3742DB6-0885-46B3-9F39-CCB09FC912FF}" destId="{ED8ABC90-D2A2-465E-A036-B3CF340E882B}" srcOrd="0" destOrd="0" presId="urn:microsoft.com/office/officeart/2016/7/layout/LinearBlockProcessNumbered"/>
    <dgm:cxn modelId="{F7240995-86F6-4712-AB1B-4AFA10D50763}" type="presOf" srcId="{4997E60A-FD58-423B-9065-F3199DA60E55}" destId="{90AEB7BF-05E3-4B09-9BDA-8B27CA456499}" srcOrd="1" destOrd="0" presId="urn:microsoft.com/office/officeart/2016/7/layout/LinearBlockProcessNumbered"/>
    <dgm:cxn modelId="{F2BFF496-73AD-4226-8375-65261DE06B15}" srcId="{3721D892-37F0-4686-AC73-69DCFED5EFED}" destId="{D3742DB6-0885-46B3-9F39-CCB09FC912FF}" srcOrd="1" destOrd="0" parTransId="{23AE5F7A-63B2-4576-ABA9-D50172F8A17D}" sibTransId="{97CBFD52-0A68-4613-B173-C1F05BBEBC32}"/>
    <dgm:cxn modelId="{BA829D9F-552A-4F76-B76D-92C60B5B0D55}" type="presOf" srcId="{1CF36816-9FBA-4A0B-9ED1-5A91C030C635}" destId="{22680BA3-F865-4E61-A2D4-3EFF487AEB7B}" srcOrd="0" destOrd="0" presId="urn:microsoft.com/office/officeart/2016/7/layout/LinearBlockProcessNumbered"/>
    <dgm:cxn modelId="{FE9DCAAA-28F4-4E79-ADFA-1FC4AD7D44B2}" type="presOf" srcId="{97CBFD52-0A68-4613-B173-C1F05BBEBC32}" destId="{70B83F7B-CF21-4AAD-8033-4D9D050B6C25}" srcOrd="0" destOrd="0" presId="urn:microsoft.com/office/officeart/2016/7/layout/LinearBlockProcessNumbered"/>
    <dgm:cxn modelId="{1FCE9CC4-991B-443A-B555-593B9A2DCDF8}" type="presOf" srcId="{5566B596-54FA-4BFB-8D58-E7A1B8399937}" destId="{FFCE97EF-08D7-460B-92C3-8186ED065422}" srcOrd="1" destOrd="0" presId="urn:microsoft.com/office/officeart/2016/7/layout/LinearBlockProcessNumbered"/>
    <dgm:cxn modelId="{9FB21EFF-A804-4431-B432-F05CEA7DC683}" srcId="{3721D892-37F0-4686-AC73-69DCFED5EFED}" destId="{5566B596-54FA-4BFB-8D58-E7A1B8399937}" srcOrd="2" destOrd="0" parTransId="{D77262AF-987F-4FE9-A93C-14231769AB52}" sibTransId="{1CF36816-9FBA-4A0B-9ED1-5A91C030C635}"/>
    <dgm:cxn modelId="{ACAAB84B-7279-4A72-BACF-0925DC20D2C9}" type="presParOf" srcId="{64A3F753-08FC-45E9-B54C-C5B1ECD5870E}" destId="{35278537-17B3-4E07-94E7-A4AE22E15A95}" srcOrd="0" destOrd="0" presId="urn:microsoft.com/office/officeart/2016/7/layout/LinearBlockProcessNumbered"/>
    <dgm:cxn modelId="{AC3DDE19-86AA-48F5-8480-A41156633ECE}" type="presParOf" srcId="{35278537-17B3-4E07-94E7-A4AE22E15A95}" destId="{4D7D384A-D61C-446A-A029-45ED503A843C}" srcOrd="0" destOrd="0" presId="urn:microsoft.com/office/officeart/2016/7/layout/LinearBlockProcessNumbered"/>
    <dgm:cxn modelId="{87559A7D-5F36-4D39-86A9-A7A6BB7B5599}" type="presParOf" srcId="{35278537-17B3-4E07-94E7-A4AE22E15A95}" destId="{8072416C-90E1-41B6-95CA-5E91F899613D}" srcOrd="1" destOrd="0" presId="urn:microsoft.com/office/officeart/2016/7/layout/LinearBlockProcessNumbered"/>
    <dgm:cxn modelId="{B287FAA6-26DA-4B67-A2BB-ED117F4DF88F}" type="presParOf" srcId="{35278537-17B3-4E07-94E7-A4AE22E15A95}" destId="{90AEB7BF-05E3-4B09-9BDA-8B27CA456499}" srcOrd="2" destOrd="0" presId="urn:microsoft.com/office/officeart/2016/7/layout/LinearBlockProcessNumbered"/>
    <dgm:cxn modelId="{837ABED7-7445-4F1B-B324-6BA287AB8A96}" type="presParOf" srcId="{64A3F753-08FC-45E9-B54C-C5B1ECD5870E}" destId="{4D9724CB-4C56-403E-B66D-B78349B9D188}" srcOrd="1" destOrd="0" presId="urn:microsoft.com/office/officeart/2016/7/layout/LinearBlockProcessNumbered"/>
    <dgm:cxn modelId="{CCF10106-361E-4A09-B0FA-353E9913F9A7}" type="presParOf" srcId="{64A3F753-08FC-45E9-B54C-C5B1ECD5870E}" destId="{83167F19-7EA0-4873-AB70-B232FE1D1F92}" srcOrd="2" destOrd="0" presId="urn:microsoft.com/office/officeart/2016/7/layout/LinearBlockProcessNumbered"/>
    <dgm:cxn modelId="{A6528A69-59B9-4243-A25B-A130B4F97684}" type="presParOf" srcId="{83167F19-7EA0-4873-AB70-B232FE1D1F92}" destId="{ED8ABC90-D2A2-465E-A036-B3CF340E882B}" srcOrd="0" destOrd="0" presId="urn:microsoft.com/office/officeart/2016/7/layout/LinearBlockProcessNumbered"/>
    <dgm:cxn modelId="{9EB23496-489A-4EA5-85F6-8DB258360B82}" type="presParOf" srcId="{83167F19-7EA0-4873-AB70-B232FE1D1F92}" destId="{70B83F7B-CF21-4AAD-8033-4D9D050B6C25}" srcOrd="1" destOrd="0" presId="urn:microsoft.com/office/officeart/2016/7/layout/LinearBlockProcessNumbered"/>
    <dgm:cxn modelId="{D8180C37-CD76-4DAF-AE47-D131A8524BB2}" type="presParOf" srcId="{83167F19-7EA0-4873-AB70-B232FE1D1F92}" destId="{F8939172-2062-4E1E-BB65-CBCD124B8444}" srcOrd="2" destOrd="0" presId="urn:microsoft.com/office/officeart/2016/7/layout/LinearBlockProcessNumbered"/>
    <dgm:cxn modelId="{421455EF-0223-40F2-864E-63528749236B}" type="presParOf" srcId="{64A3F753-08FC-45E9-B54C-C5B1ECD5870E}" destId="{40748A12-085F-40C1-882C-6571B7E757C6}" srcOrd="3" destOrd="0" presId="urn:microsoft.com/office/officeart/2016/7/layout/LinearBlockProcessNumbered"/>
    <dgm:cxn modelId="{9F7BD521-A922-40CC-A27B-20EA6A7F3902}" type="presParOf" srcId="{64A3F753-08FC-45E9-B54C-C5B1ECD5870E}" destId="{50ECD328-BF9B-4410-8409-15FA6C0D087D}" srcOrd="4" destOrd="0" presId="urn:microsoft.com/office/officeart/2016/7/layout/LinearBlockProcessNumbered"/>
    <dgm:cxn modelId="{AC3F81DE-A9AD-41C3-8502-D8786C5D06AD}" type="presParOf" srcId="{50ECD328-BF9B-4410-8409-15FA6C0D087D}" destId="{AE4ED849-4E93-4B0B-8C44-21CEFACF4028}" srcOrd="0" destOrd="0" presId="urn:microsoft.com/office/officeart/2016/7/layout/LinearBlockProcessNumbered"/>
    <dgm:cxn modelId="{FFC39D17-3804-4F1B-8657-ED2BF21F2577}" type="presParOf" srcId="{50ECD328-BF9B-4410-8409-15FA6C0D087D}" destId="{22680BA3-F865-4E61-A2D4-3EFF487AEB7B}" srcOrd="1" destOrd="0" presId="urn:microsoft.com/office/officeart/2016/7/layout/LinearBlockProcessNumbered"/>
    <dgm:cxn modelId="{7D52781B-AC23-4912-AFDA-DB24B733CC92}" type="presParOf" srcId="{50ECD328-BF9B-4410-8409-15FA6C0D087D}" destId="{FFCE97EF-08D7-460B-92C3-8186ED06542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D812D-4A2D-46D3-8EF1-79BCEF3555DF}" type="doc">
      <dgm:prSet loTypeId="urn:microsoft.com/office/officeart/2005/8/layout/default" loCatId="Inbox" qsTypeId="urn:microsoft.com/office/officeart/2005/8/quickstyle/simple1" qsCatId="simple" csTypeId="urn:microsoft.com/office/officeart/2005/8/colors/colorful2" csCatId="colorful"/>
      <dgm:spPr/>
      <dgm:t>
        <a:bodyPr/>
        <a:lstStyle/>
        <a:p>
          <a:endParaRPr lang="en-US"/>
        </a:p>
      </dgm:t>
    </dgm:pt>
    <dgm:pt modelId="{CC93863E-3E36-4803-98C3-F382E86A657B}">
      <dgm:prSet/>
      <dgm:spPr/>
      <dgm:t>
        <a:bodyPr/>
        <a:lstStyle/>
        <a:p>
          <a:r>
            <a:rPr lang="en-US" dirty="0"/>
            <a:t>Read PVINSIGHT</a:t>
          </a:r>
        </a:p>
      </dgm:t>
    </dgm:pt>
    <dgm:pt modelId="{E20B40F9-550D-4C1D-81CE-A78225031F18}" type="parTrans" cxnId="{FF489BCB-22BB-460B-9EB1-4E88F94E8563}">
      <dgm:prSet/>
      <dgm:spPr/>
      <dgm:t>
        <a:bodyPr/>
        <a:lstStyle/>
        <a:p>
          <a:endParaRPr lang="en-US"/>
        </a:p>
      </dgm:t>
    </dgm:pt>
    <dgm:pt modelId="{21FA51B8-0BF1-41EB-9297-DC60F7B599F9}" type="sibTrans" cxnId="{FF489BCB-22BB-460B-9EB1-4E88F94E8563}">
      <dgm:prSet/>
      <dgm:spPr/>
      <dgm:t>
        <a:bodyPr/>
        <a:lstStyle/>
        <a:p>
          <a:endParaRPr lang="en-US"/>
        </a:p>
      </dgm:t>
    </dgm:pt>
    <dgm:pt modelId="{805BEA58-F395-41E5-8622-198E29EFC821}">
      <dgm:prSet/>
      <dgm:spPr/>
      <dgm:t>
        <a:bodyPr/>
        <a:lstStyle/>
        <a:p>
          <a:r>
            <a:rPr lang="en-US" dirty="0"/>
            <a:t>Read PDF to Excel for EU Website</a:t>
          </a:r>
        </a:p>
      </dgm:t>
    </dgm:pt>
    <dgm:pt modelId="{F970BF16-E71A-461E-92B4-02936A135507}" type="parTrans" cxnId="{FC83A0FC-2E64-4C8D-B67B-6EF028231F64}">
      <dgm:prSet/>
      <dgm:spPr/>
      <dgm:t>
        <a:bodyPr/>
        <a:lstStyle/>
        <a:p>
          <a:endParaRPr lang="en-US"/>
        </a:p>
      </dgm:t>
    </dgm:pt>
    <dgm:pt modelId="{5F139EF7-CDD0-40A4-A583-BDF173CDE2E7}" type="sibTrans" cxnId="{FC83A0FC-2E64-4C8D-B67B-6EF028231F64}">
      <dgm:prSet/>
      <dgm:spPr/>
      <dgm:t>
        <a:bodyPr/>
        <a:lstStyle/>
        <a:p>
          <a:endParaRPr lang="en-US"/>
        </a:p>
      </dgm:t>
    </dgm:pt>
    <dgm:pt modelId="{34750FA4-66D5-4768-8CB2-662B046B3ED6}">
      <dgm:prSet/>
      <dgm:spPr/>
      <dgm:t>
        <a:bodyPr/>
        <a:lstStyle/>
        <a:p>
          <a:r>
            <a:rPr lang="en-US" dirty="0"/>
            <a:t>MSE and Excel Tools for Evaluating P90, P95 etc.</a:t>
          </a:r>
        </a:p>
      </dgm:t>
    </dgm:pt>
    <dgm:pt modelId="{93C8B8FA-E25D-4C6F-B487-8FBD9C7C2DE4}" type="parTrans" cxnId="{FCA0369A-EB40-475C-92F9-10603023B64E}">
      <dgm:prSet/>
      <dgm:spPr/>
      <dgm:t>
        <a:bodyPr/>
        <a:lstStyle/>
        <a:p>
          <a:endParaRPr lang="en-US"/>
        </a:p>
      </dgm:t>
    </dgm:pt>
    <dgm:pt modelId="{D8046D40-2F22-46E6-9ED6-075B343B519D}" type="sibTrans" cxnId="{FCA0369A-EB40-475C-92F9-10603023B64E}">
      <dgm:prSet/>
      <dgm:spPr/>
      <dgm:t>
        <a:bodyPr/>
        <a:lstStyle/>
        <a:p>
          <a:endParaRPr lang="en-US"/>
        </a:p>
      </dgm:t>
    </dgm:pt>
    <dgm:pt modelId="{8AED51E6-09A8-4A7E-9CF1-A81FCE49B2CF}">
      <dgm:prSet/>
      <dgm:spPr/>
      <dgm:t>
        <a:bodyPr/>
        <a:lstStyle/>
        <a:p>
          <a:r>
            <a:rPr lang="en-US" dirty="0"/>
            <a:t>Database of Actual Solar Production</a:t>
          </a:r>
        </a:p>
      </dgm:t>
    </dgm:pt>
    <dgm:pt modelId="{68419692-7D3F-4324-9B58-62B8B0056972}" type="parTrans" cxnId="{6A24CA4C-ECB6-4992-B60D-9322E662E122}">
      <dgm:prSet/>
      <dgm:spPr/>
      <dgm:t>
        <a:bodyPr/>
        <a:lstStyle/>
        <a:p>
          <a:endParaRPr lang="en-US"/>
        </a:p>
      </dgm:t>
    </dgm:pt>
    <dgm:pt modelId="{A094E36C-554D-4DC7-89F2-014DCB616801}" type="sibTrans" cxnId="{6A24CA4C-ECB6-4992-B60D-9322E662E122}">
      <dgm:prSet/>
      <dgm:spPr/>
      <dgm:t>
        <a:bodyPr/>
        <a:lstStyle/>
        <a:p>
          <a:endParaRPr lang="en-US"/>
        </a:p>
      </dgm:t>
    </dgm:pt>
    <dgm:pt modelId="{769F4DE3-D8C1-4F6E-8FCE-2C26BCBA4424}">
      <dgm:prSet/>
      <dgm:spPr/>
      <dgm:t>
        <a:bodyPr/>
        <a:lstStyle/>
        <a:p>
          <a:r>
            <a:rPr lang="en-US" dirty="0"/>
            <a:t>Solver Analysis for Performance Ratio and Waterfall Charts</a:t>
          </a:r>
        </a:p>
      </dgm:t>
    </dgm:pt>
    <dgm:pt modelId="{C1CCAAA6-4A9B-4914-B0AB-6E304CF5C414}" type="parTrans" cxnId="{E348EABB-0736-4620-94B8-2D7C989168B4}">
      <dgm:prSet/>
      <dgm:spPr/>
      <dgm:t>
        <a:bodyPr/>
        <a:lstStyle/>
        <a:p>
          <a:endParaRPr lang="en-US"/>
        </a:p>
      </dgm:t>
    </dgm:pt>
    <dgm:pt modelId="{EC413082-F7BF-47E6-A0C8-69695559A673}" type="sibTrans" cxnId="{E348EABB-0736-4620-94B8-2D7C989168B4}">
      <dgm:prSet/>
      <dgm:spPr/>
      <dgm:t>
        <a:bodyPr/>
        <a:lstStyle/>
        <a:p>
          <a:endParaRPr lang="en-US"/>
        </a:p>
      </dgm:t>
    </dgm:pt>
    <dgm:pt modelId="{AC3C1C31-6ED0-4FF2-971D-D2ECDF923668}">
      <dgm:prSet/>
      <dgm:spPr/>
      <dgm:t>
        <a:bodyPr/>
        <a:lstStyle/>
        <a:p>
          <a:r>
            <a:rPr lang="en-US" dirty="0"/>
            <a:t>Solar Project Finance Models with Circular Reference Resolution and Re-financing</a:t>
          </a:r>
        </a:p>
      </dgm:t>
    </dgm:pt>
    <dgm:pt modelId="{DAF8FA2E-DE1B-467A-B344-80A88593AD10}" type="parTrans" cxnId="{1C8FF95B-7A6C-4FCF-B82A-FB86D70527BD}">
      <dgm:prSet/>
      <dgm:spPr/>
      <dgm:t>
        <a:bodyPr/>
        <a:lstStyle/>
        <a:p>
          <a:endParaRPr lang="en-US"/>
        </a:p>
      </dgm:t>
    </dgm:pt>
    <dgm:pt modelId="{EB63DA38-75B8-4149-A70A-F7219DEE3224}" type="sibTrans" cxnId="{1C8FF95B-7A6C-4FCF-B82A-FB86D70527BD}">
      <dgm:prSet/>
      <dgm:spPr/>
      <dgm:t>
        <a:bodyPr/>
        <a:lstStyle/>
        <a:p>
          <a:endParaRPr lang="en-US"/>
        </a:p>
      </dgm:t>
    </dgm:pt>
    <dgm:pt modelId="{39BF5B4D-0E72-4DB8-86FE-9F443788D90E}">
      <dgm:prSet/>
      <dgm:spPr/>
      <dgm:t>
        <a:bodyPr/>
        <a:lstStyle/>
        <a:p>
          <a:r>
            <a:rPr lang="en-US" dirty="0"/>
            <a:t>Cost of Debt and Equity Capital and Implied Inflation from Databases</a:t>
          </a:r>
        </a:p>
      </dgm:t>
    </dgm:pt>
    <dgm:pt modelId="{A1F6D81C-3F01-46F8-BE3A-62612483398A}" type="parTrans" cxnId="{9E59650C-C116-44CF-8799-D024288A0876}">
      <dgm:prSet/>
      <dgm:spPr/>
      <dgm:t>
        <a:bodyPr/>
        <a:lstStyle/>
        <a:p>
          <a:endParaRPr lang="en-US"/>
        </a:p>
      </dgm:t>
    </dgm:pt>
    <dgm:pt modelId="{45416DC6-82B0-4854-B66F-D234CCEA097C}" type="sibTrans" cxnId="{9E59650C-C116-44CF-8799-D024288A0876}">
      <dgm:prSet/>
      <dgm:spPr/>
      <dgm:t>
        <a:bodyPr/>
        <a:lstStyle/>
        <a:p>
          <a:endParaRPr lang="en-US"/>
        </a:p>
      </dgm:t>
    </dgm:pt>
    <dgm:pt modelId="{8BF2896E-D1C2-47B4-BCD2-EEC3813ABC98}">
      <dgm:prSet/>
      <dgm:spPr/>
      <dgm:t>
        <a:bodyPr/>
        <a:lstStyle/>
        <a:p>
          <a:r>
            <a:rPr lang="en-US" dirty="0"/>
            <a:t>Carrying Charge Analysis</a:t>
          </a:r>
        </a:p>
      </dgm:t>
    </dgm:pt>
    <dgm:pt modelId="{DBECAD1B-8028-4F67-9262-A8FEE231FA81}" type="parTrans" cxnId="{57810FC3-00D5-4087-99C6-3C4AF7AB06A4}">
      <dgm:prSet/>
      <dgm:spPr/>
      <dgm:t>
        <a:bodyPr/>
        <a:lstStyle/>
        <a:p>
          <a:endParaRPr lang="en-US"/>
        </a:p>
      </dgm:t>
    </dgm:pt>
    <dgm:pt modelId="{3E792E83-7D4D-4E0B-A3AB-A3CF1F0C5A68}" type="sibTrans" cxnId="{57810FC3-00D5-4087-99C6-3C4AF7AB06A4}">
      <dgm:prSet/>
      <dgm:spPr/>
      <dgm:t>
        <a:bodyPr/>
        <a:lstStyle/>
        <a:p>
          <a:endParaRPr lang="en-US"/>
        </a:p>
      </dgm:t>
    </dgm:pt>
    <dgm:pt modelId="{0D8C1CEE-B11E-4B67-ACFD-B3DAE55B8B45}">
      <dgm:prSet/>
      <dgm:spPr/>
      <dgm:t>
        <a:bodyPr/>
        <a:lstStyle/>
        <a:p>
          <a:r>
            <a:rPr lang="en-US" dirty="0"/>
            <a:t>LCOE Spreadsheet and Analysis</a:t>
          </a:r>
        </a:p>
      </dgm:t>
    </dgm:pt>
    <dgm:pt modelId="{B53C612E-094C-4C90-9088-87C51DA221EB}" type="parTrans" cxnId="{238A9100-B404-47A4-A239-98E499354B9C}">
      <dgm:prSet/>
      <dgm:spPr/>
      <dgm:t>
        <a:bodyPr/>
        <a:lstStyle/>
        <a:p>
          <a:endParaRPr lang="en-US"/>
        </a:p>
      </dgm:t>
    </dgm:pt>
    <dgm:pt modelId="{B7041410-CD4F-4429-A184-955015FB78AB}" type="sibTrans" cxnId="{238A9100-B404-47A4-A239-98E499354B9C}">
      <dgm:prSet/>
      <dgm:spPr/>
      <dgm:t>
        <a:bodyPr/>
        <a:lstStyle/>
        <a:p>
          <a:endParaRPr lang="en-US"/>
        </a:p>
      </dgm:t>
    </dgm:pt>
    <dgm:pt modelId="{24B49F04-792A-43EF-8477-BC54F78FCF32}" type="pres">
      <dgm:prSet presAssocID="{D46D812D-4A2D-46D3-8EF1-79BCEF3555DF}" presName="diagram" presStyleCnt="0">
        <dgm:presLayoutVars>
          <dgm:dir/>
          <dgm:resizeHandles val="exact"/>
        </dgm:presLayoutVars>
      </dgm:prSet>
      <dgm:spPr/>
    </dgm:pt>
    <dgm:pt modelId="{297E91D6-E5E0-44D4-A2DB-29B7D88C5836}" type="pres">
      <dgm:prSet presAssocID="{CC93863E-3E36-4803-98C3-F382E86A657B}" presName="node" presStyleLbl="node1" presStyleIdx="0" presStyleCnt="9">
        <dgm:presLayoutVars>
          <dgm:bulletEnabled val="1"/>
        </dgm:presLayoutVars>
      </dgm:prSet>
      <dgm:spPr/>
    </dgm:pt>
    <dgm:pt modelId="{D6A7F436-7268-4182-BF07-E65E05E45A7F}" type="pres">
      <dgm:prSet presAssocID="{21FA51B8-0BF1-41EB-9297-DC60F7B599F9}" presName="sibTrans" presStyleCnt="0"/>
      <dgm:spPr/>
    </dgm:pt>
    <dgm:pt modelId="{EB160B94-517F-40A4-9D1F-A399B3435A44}" type="pres">
      <dgm:prSet presAssocID="{805BEA58-F395-41E5-8622-198E29EFC821}" presName="node" presStyleLbl="node1" presStyleIdx="1" presStyleCnt="9">
        <dgm:presLayoutVars>
          <dgm:bulletEnabled val="1"/>
        </dgm:presLayoutVars>
      </dgm:prSet>
      <dgm:spPr/>
    </dgm:pt>
    <dgm:pt modelId="{60FD6FC6-CC8D-4E20-8C88-BECECB76F72B}" type="pres">
      <dgm:prSet presAssocID="{5F139EF7-CDD0-40A4-A583-BDF173CDE2E7}" presName="sibTrans" presStyleCnt="0"/>
      <dgm:spPr/>
    </dgm:pt>
    <dgm:pt modelId="{8C9E4D17-86F8-4117-AB5C-698B1F1E4CEA}" type="pres">
      <dgm:prSet presAssocID="{34750FA4-66D5-4768-8CB2-662B046B3ED6}" presName="node" presStyleLbl="node1" presStyleIdx="2" presStyleCnt="9">
        <dgm:presLayoutVars>
          <dgm:bulletEnabled val="1"/>
        </dgm:presLayoutVars>
      </dgm:prSet>
      <dgm:spPr/>
    </dgm:pt>
    <dgm:pt modelId="{C1704EC4-4C9B-4402-8C46-E7DD085BB840}" type="pres">
      <dgm:prSet presAssocID="{D8046D40-2F22-46E6-9ED6-075B343B519D}" presName="sibTrans" presStyleCnt="0"/>
      <dgm:spPr/>
    </dgm:pt>
    <dgm:pt modelId="{7F4E6DB3-0C00-4516-A52D-B4B4C403C859}" type="pres">
      <dgm:prSet presAssocID="{8AED51E6-09A8-4A7E-9CF1-A81FCE49B2CF}" presName="node" presStyleLbl="node1" presStyleIdx="3" presStyleCnt="9">
        <dgm:presLayoutVars>
          <dgm:bulletEnabled val="1"/>
        </dgm:presLayoutVars>
      </dgm:prSet>
      <dgm:spPr/>
    </dgm:pt>
    <dgm:pt modelId="{1A30AA92-9483-4099-844B-7E0CC998589D}" type="pres">
      <dgm:prSet presAssocID="{A094E36C-554D-4DC7-89F2-014DCB616801}" presName="sibTrans" presStyleCnt="0"/>
      <dgm:spPr/>
    </dgm:pt>
    <dgm:pt modelId="{86217EA8-9A95-4D57-9BCB-3855497BCE22}" type="pres">
      <dgm:prSet presAssocID="{769F4DE3-D8C1-4F6E-8FCE-2C26BCBA4424}" presName="node" presStyleLbl="node1" presStyleIdx="4" presStyleCnt="9">
        <dgm:presLayoutVars>
          <dgm:bulletEnabled val="1"/>
        </dgm:presLayoutVars>
      </dgm:prSet>
      <dgm:spPr/>
    </dgm:pt>
    <dgm:pt modelId="{897FB178-A2B9-48B5-940B-5D309FD89D8C}" type="pres">
      <dgm:prSet presAssocID="{EC413082-F7BF-47E6-A0C8-69695559A673}" presName="sibTrans" presStyleCnt="0"/>
      <dgm:spPr/>
    </dgm:pt>
    <dgm:pt modelId="{A9EF734E-3FE6-408B-B8F8-997350C6502B}" type="pres">
      <dgm:prSet presAssocID="{AC3C1C31-6ED0-4FF2-971D-D2ECDF923668}" presName="node" presStyleLbl="node1" presStyleIdx="5" presStyleCnt="9">
        <dgm:presLayoutVars>
          <dgm:bulletEnabled val="1"/>
        </dgm:presLayoutVars>
      </dgm:prSet>
      <dgm:spPr/>
    </dgm:pt>
    <dgm:pt modelId="{B29BB1F0-B713-4EBB-9044-1B8C7226DF06}" type="pres">
      <dgm:prSet presAssocID="{EB63DA38-75B8-4149-A70A-F7219DEE3224}" presName="sibTrans" presStyleCnt="0"/>
      <dgm:spPr/>
    </dgm:pt>
    <dgm:pt modelId="{BB81BD79-C749-4D43-A0A2-87C0201D53EE}" type="pres">
      <dgm:prSet presAssocID="{39BF5B4D-0E72-4DB8-86FE-9F443788D90E}" presName="node" presStyleLbl="node1" presStyleIdx="6" presStyleCnt="9">
        <dgm:presLayoutVars>
          <dgm:bulletEnabled val="1"/>
        </dgm:presLayoutVars>
      </dgm:prSet>
      <dgm:spPr/>
    </dgm:pt>
    <dgm:pt modelId="{25C5D88C-90B7-4B9C-A1F3-CE8D38DCF371}" type="pres">
      <dgm:prSet presAssocID="{45416DC6-82B0-4854-B66F-D234CCEA097C}" presName="sibTrans" presStyleCnt="0"/>
      <dgm:spPr/>
    </dgm:pt>
    <dgm:pt modelId="{ADB297C9-197B-42AD-A0EF-2F9756C87A17}" type="pres">
      <dgm:prSet presAssocID="{8BF2896E-D1C2-47B4-BCD2-EEC3813ABC98}" presName="node" presStyleLbl="node1" presStyleIdx="7" presStyleCnt="9">
        <dgm:presLayoutVars>
          <dgm:bulletEnabled val="1"/>
        </dgm:presLayoutVars>
      </dgm:prSet>
      <dgm:spPr/>
    </dgm:pt>
    <dgm:pt modelId="{7CA0F6D4-AF9E-49EF-9F15-CF8435502549}" type="pres">
      <dgm:prSet presAssocID="{3E792E83-7D4D-4E0B-A3AB-A3CF1F0C5A68}" presName="sibTrans" presStyleCnt="0"/>
      <dgm:spPr/>
    </dgm:pt>
    <dgm:pt modelId="{03D5516D-DA2D-466C-B55B-2A7473CF1044}" type="pres">
      <dgm:prSet presAssocID="{0D8C1CEE-B11E-4B67-ACFD-B3DAE55B8B45}" presName="node" presStyleLbl="node1" presStyleIdx="8" presStyleCnt="9">
        <dgm:presLayoutVars>
          <dgm:bulletEnabled val="1"/>
        </dgm:presLayoutVars>
      </dgm:prSet>
      <dgm:spPr/>
    </dgm:pt>
  </dgm:ptLst>
  <dgm:cxnLst>
    <dgm:cxn modelId="{238A9100-B404-47A4-A239-98E499354B9C}" srcId="{D46D812D-4A2D-46D3-8EF1-79BCEF3555DF}" destId="{0D8C1CEE-B11E-4B67-ACFD-B3DAE55B8B45}" srcOrd="8" destOrd="0" parTransId="{B53C612E-094C-4C90-9088-87C51DA221EB}" sibTransId="{B7041410-CD4F-4429-A184-955015FB78AB}"/>
    <dgm:cxn modelId="{CCC34806-86DA-4A4F-A07B-39C2714C6895}" type="presOf" srcId="{39BF5B4D-0E72-4DB8-86FE-9F443788D90E}" destId="{BB81BD79-C749-4D43-A0A2-87C0201D53EE}" srcOrd="0" destOrd="0" presId="urn:microsoft.com/office/officeart/2005/8/layout/default"/>
    <dgm:cxn modelId="{9E59650C-C116-44CF-8799-D024288A0876}" srcId="{D46D812D-4A2D-46D3-8EF1-79BCEF3555DF}" destId="{39BF5B4D-0E72-4DB8-86FE-9F443788D90E}" srcOrd="6" destOrd="0" parTransId="{A1F6D81C-3F01-46F8-BE3A-62612483398A}" sibTransId="{45416DC6-82B0-4854-B66F-D234CCEA097C}"/>
    <dgm:cxn modelId="{1AA9BA0F-9BC4-4656-9BCE-6958E893371A}" type="presOf" srcId="{34750FA4-66D5-4768-8CB2-662B046B3ED6}" destId="{8C9E4D17-86F8-4117-AB5C-698B1F1E4CEA}" srcOrd="0" destOrd="0" presId="urn:microsoft.com/office/officeart/2005/8/layout/default"/>
    <dgm:cxn modelId="{3A87C818-5A6C-44EB-AAA8-97C4F26B18F5}" type="presOf" srcId="{805BEA58-F395-41E5-8622-198E29EFC821}" destId="{EB160B94-517F-40A4-9D1F-A399B3435A44}" srcOrd="0" destOrd="0" presId="urn:microsoft.com/office/officeart/2005/8/layout/default"/>
    <dgm:cxn modelId="{31242D30-D005-405F-A0B9-E7B514EB2869}" type="presOf" srcId="{8BF2896E-D1C2-47B4-BCD2-EEC3813ABC98}" destId="{ADB297C9-197B-42AD-A0EF-2F9756C87A17}" srcOrd="0" destOrd="0" presId="urn:microsoft.com/office/officeart/2005/8/layout/default"/>
    <dgm:cxn modelId="{BA7F4533-5825-494E-A03A-291ADB2A5645}" type="presOf" srcId="{0D8C1CEE-B11E-4B67-ACFD-B3DAE55B8B45}" destId="{03D5516D-DA2D-466C-B55B-2A7473CF1044}" srcOrd="0" destOrd="0" presId="urn:microsoft.com/office/officeart/2005/8/layout/default"/>
    <dgm:cxn modelId="{1C8FF95B-7A6C-4FCF-B82A-FB86D70527BD}" srcId="{D46D812D-4A2D-46D3-8EF1-79BCEF3555DF}" destId="{AC3C1C31-6ED0-4FF2-971D-D2ECDF923668}" srcOrd="5" destOrd="0" parTransId="{DAF8FA2E-DE1B-467A-B344-80A88593AD10}" sibTransId="{EB63DA38-75B8-4149-A70A-F7219DEE3224}"/>
    <dgm:cxn modelId="{6A24CA4C-ECB6-4992-B60D-9322E662E122}" srcId="{D46D812D-4A2D-46D3-8EF1-79BCEF3555DF}" destId="{8AED51E6-09A8-4A7E-9CF1-A81FCE49B2CF}" srcOrd="3" destOrd="0" parTransId="{68419692-7D3F-4324-9B58-62B8B0056972}" sibTransId="{A094E36C-554D-4DC7-89F2-014DCB616801}"/>
    <dgm:cxn modelId="{CC207387-DBB1-409D-A31C-2818C1C45FA6}" type="presOf" srcId="{CC93863E-3E36-4803-98C3-F382E86A657B}" destId="{297E91D6-E5E0-44D4-A2DB-29B7D88C5836}" srcOrd="0" destOrd="0" presId="urn:microsoft.com/office/officeart/2005/8/layout/default"/>
    <dgm:cxn modelId="{09A9A395-E752-4E3B-8469-FF2BD5C97841}" type="presOf" srcId="{769F4DE3-D8C1-4F6E-8FCE-2C26BCBA4424}" destId="{86217EA8-9A95-4D57-9BCB-3855497BCE22}" srcOrd="0" destOrd="0" presId="urn:microsoft.com/office/officeart/2005/8/layout/default"/>
    <dgm:cxn modelId="{FCA0369A-EB40-475C-92F9-10603023B64E}" srcId="{D46D812D-4A2D-46D3-8EF1-79BCEF3555DF}" destId="{34750FA4-66D5-4768-8CB2-662B046B3ED6}" srcOrd="2" destOrd="0" parTransId="{93C8B8FA-E25D-4C6F-B487-8FBD9C7C2DE4}" sibTransId="{D8046D40-2F22-46E6-9ED6-075B343B519D}"/>
    <dgm:cxn modelId="{34378EA1-3CDD-477F-B669-298F077F2C78}" type="presOf" srcId="{D46D812D-4A2D-46D3-8EF1-79BCEF3555DF}" destId="{24B49F04-792A-43EF-8477-BC54F78FCF32}" srcOrd="0" destOrd="0" presId="urn:microsoft.com/office/officeart/2005/8/layout/default"/>
    <dgm:cxn modelId="{E348EABB-0736-4620-94B8-2D7C989168B4}" srcId="{D46D812D-4A2D-46D3-8EF1-79BCEF3555DF}" destId="{769F4DE3-D8C1-4F6E-8FCE-2C26BCBA4424}" srcOrd="4" destOrd="0" parTransId="{C1CCAAA6-4A9B-4914-B0AB-6E304CF5C414}" sibTransId="{EC413082-F7BF-47E6-A0C8-69695559A673}"/>
    <dgm:cxn modelId="{57810FC3-00D5-4087-99C6-3C4AF7AB06A4}" srcId="{D46D812D-4A2D-46D3-8EF1-79BCEF3555DF}" destId="{8BF2896E-D1C2-47B4-BCD2-EEC3813ABC98}" srcOrd="7" destOrd="0" parTransId="{DBECAD1B-8028-4F67-9262-A8FEE231FA81}" sibTransId="{3E792E83-7D4D-4E0B-A3AB-A3CF1F0C5A68}"/>
    <dgm:cxn modelId="{FF489BCB-22BB-460B-9EB1-4E88F94E8563}" srcId="{D46D812D-4A2D-46D3-8EF1-79BCEF3555DF}" destId="{CC93863E-3E36-4803-98C3-F382E86A657B}" srcOrd="0" destOrd="0" parTransId="{E20B40F9-550D-4C1D-81CE-A78225031F18}" sibTransId="{21FA51B8-0BF1-41EB-9297-DC60F7B599F9}"/>
    <dgm:cxn modelId="{9256AAF6-DCA7-43F1-958B-4EFDD6D9B709}" type="presOf" srcId="{AC3C1C31-6ED0-4FF2-971D-D2ECDF923668}" destId="{A9EF734E-3FE6-408B-B8F8-997350C6502B}" srcOrd="0" destOrd="0" presId="urn:microsoft.com/office/officeart/2005/8/layout/default"/>
    <dgm:cxn modelId="{808B59F7-3CA2-46A5-B11B-16FD9EE25D0B}" type="presOf" srcId="{8AED51E6-09A8-4A7E-9CF1-A81FCE49B2CF}" destId="{7F4E6DB3-0C00-4516-A52D-B4B4C403C859}" srcOrd="0" destOrd="0" presId="urn:microsoft.com/office/officeart/2005/8/layout/default"/>
    <dgm:cxn modelId="{FC83A0FC-2E64-4C8D-B67B-6EF028231F64}" srcId="{D46D812D-4A2D-46D3-8EF1-79BCEF3555DF}" destId="{805BEA58-F395-41E5-8622-198E29EFC821}" srcOrd="1" destOrd="0" parTransId="{F970BF16-E71A-461E-92B4-02936A135507}" sibTransId="{5F139EF7-CDD0-40A4-A583-BDF173CDE2E7}"/>
    <dgm:cxn modelId="{D1B66071-6D11-4175-B97E-8555C4476A0D}" type="presParOf" srcId="{24B49F04-792A-43EF-8477-BC54F78FCF32}" destId="{297E91D6-E5E0-44D4-A2DB-29B7D88C5836}" srcOrd="0" destOrd="0" presId="urn:microsoft.com/office/officeart/2005/8/layout/default"/>
    <dgm:cxn modelId="{83C45C97-C2F3-4D1B-918B-401A18C26732}" type="presParOf" srcId="{24B49F04-792A-43EF-8477-BC54F78FCF32}" destId="{D6A7F436-7268-4182-BF07-E65E05E45A7F}" srcOrd="1" destOrd="0" presId="urn:microsoft.com/office/officeart/2005/8/layout/default"/>
    <dgm:cxn modelId="{2E8AE993-8330-47AF-8F05-7B404F96991F}" type="presParOf" srcId="{24B49F04-792A-43EF-8477-BC54F78FCF32}" destId="{EB160B94-517F-40A4-9D1F-A399B3435A44}" srcOrd="2" destOrd="0" presId="urn:microsoft.com/office/officeart/2005/8/layout/default"/>
    <dgm:cxn modelId="{2CA9E85F-0D2E-49AB-B96D-6B4984225259}" type="presParOf" srcId="{24B49F04-792A-43EF-8477-BC54F78FCF32}" destId="{60FD6FC6-CC8D-4E20-8C88-BECECB76F72B}" srcOrd="3" destOrd="0" presId="urn:microsoft.com/office/officeart/2005/8/layout/default"/>
    <dgm:cxn modelId="{4A811829-BE66-4192-9308-CDC2FD89386E}" type="presParOf" srcId="{24B49F04-792A-43EF-8477-BC54F78FCF32}" destId="{8C9E4D17-86F8-4117-AB5C-698B1F1E4CEA}" srcOrd="4" destOrd="0" presId="urn:microsoft.com/office/officeart/2005/8/layout/default"/>
    <dgm:cxn modelId="{47AEE282-F0D3-4687-B268-A9B592E78659}" type="presParOf" srcId="{24B49F04-792A-43EF-8477-BC54F78FCF32}" destId="{C1704EC4-4C9B-4402-8C46-E7DD085BB840}" srcOrd="5" destOrd="0" presId="urn:microsoft.com/office/officeart/2005/8/layout/default"/>
    <dgm:cxn modelId="{AABEEC06-1C56-4806-A58D-1FCC9440F7B5}" type="presParOf" srcId="{24B49F04-792A-43EF-8477-BC54F78FCF32}" destId="{7F4E6DB3-0C00-4516-A52D-B4B4C403C859}" srcOrd="6" destOrd="0" presId="urn:microsoft.com/office/officeart/2005/8/layout/default"/>
    <dgm:cxn modelId="{7BCC805D-D9B4-43DF-B21C-D6D29E14F5E4}" type="presParOf" srcId="{24B49F04-792A-43EF-8477-BC54F78FCF32}" destId="{1A30AA92-9483-4099-844B-7E0CC998589D}" srcOrd="7" destOrd="0" presId="urn:microsoft.com/office/officeart/2005/8/layout/default"/>
    <dgm:cxn modelId="{2640A6C6-1510-46D9-A2A3-739868C00287}" type="presParOf" srcId="{24B49F04-792A-43EF-8477-BC54F78FCF32}" destId="{86217EA8-9A95-4D57-9BCB-3855497BCE22}" srcOrd="8" destOrd="0" presId="urn:microsoft.com/office/officeart/2005/8/layout/default"/>
    <dgm:cxn modelId="{EE384956-7DFF-46A5-A7F9-3B8500E8C120}" type="presParOf" srcId="{24B49F04-792A-43EF-8477-BC54F78FCF32}" destId="{897FB178-A2B9-48B5-940B-5D309FD89D8C}" srcOrd="9" destOrd="0" presId="urn:microsoft.com/office/officeart/2005/8/layout/default"/>
    <dgm:cxn modelId="{9500253C-5865-45D0-8996-CEB2152D79D0}" type="presParOf" srcId="{24B49F04-792A-43EF-8477-BC54F78FCF32}" destId="{A9EF734E-3FE6-408B-B8F8-997350C6502B}" srcOrd="10" destOrd="0" presId="urn:microsoft.com/office/officeart/2005/8/layout/default"/>
    <dgm:cxn modelId="{821F07CD-AA58-46EE-BF76-7214433204D9}" type="presParOf" srcId="{24B49F04-792A-43EF-8477-BC54F78FCF32}" destId="{B29BB1F0-B713-4EBB-9044-1B8C7226DF06}" srcOrd="11" destOrd="0" presId="urn:microsoft.com/office/officeart/2005/8/layout/default"/>
    <dgm:cxn modelId="{C51EA509-B9A0-4F62-A9F0-9A5FF8887CB6}" type="presParOf" srcId="{24B49F04-792A-43EF-8477-BC54F78FCF32}" destId="{BB81BD79-C749-4D43-A0A2-87C0201D53EE}" srcOrd="12" destOrd="0" presId="urn:microsoft.com/office/officeart/2005/8/layout/default"/>
    <dgm:cxn modelId="{6C724327-C908-4597-80E7-974E5AD436E9}" type="presParOf" srcId="{24B49F04-792A-43EF-8477-BC54F78FCF32}" destId="{25C5D88C-90B7-4B9C-A1F3-CE8D38DCF371}" srcOrd="13" destOrd="0" presId="urn:microsoft.com/office/officeart/2005/8/layout/default"/>
    <dgm:cxn modelId="{A9F41E39-FAED-424F-9929-616E7AFDD48D}" type="presParOf" srcId="{24B49F04-792A-43EF-8477-BC54F78FCF32}" destId="{ADB297C9-197B-42AD-A0EF-2F9756C87A17}" srcOrd="14" destOrd="0" presId="urn:microsoft.com/office/officeart/2005/8/layout/default"/>
    <dgm:cxn modelId="{C525991F-5E06-4598-8785-ECC260B71507}" type="presParOf" srcId="{24B49F04-792A-43EF-8477-BC54F78FCF32}" destId="{7CA0F6D4-AF9E-49EF-9F15-CF8435502549}" srcOrd="15" destOrd="0" presId="urn:microsoft.com/office/officeart/2005/8/layout/default"/>
    <dgm:cxn modelId="{23A5E864-9EA9-4CBC-9127-E015EA986057}" type="presParOf" srcId="{24B49F04-792A-43EF-8477-BC54F78FCF32}" destId="{03D5516D-DA2D-466C-B55B-2A7473CF104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75AF0-D46D-4BB5-B63B-5AD628CDF20D}" type="doc">
      <dgm:prSet loTypeId="urn:microsoft.com/office/officeart/2008/layout/LinedList" loCatId="Inbox" qsTypeId="urn:microsoft.com/office/officeart/2005/8/quickstyle/simple1" qsCatId="simple" csTypeId="urn:microsoft.com/office/officeart/2005/8/colors/colorful2" csCatId="colorful"/>
      <dgm:spPr/>
      <dgm:t>
        <a:bodyPr/>
        <a:lstStyle/>
        <a:p>
          <a:endParaRPr lang="en-US"/>
        </a:p>
      </dgm:t>
    </dgm:pt>
    <dgm:pt modelId="{540D2A0E-DD68-46A4-8CB4-EC264CA89311}">
      <dgm:prSet/>
      <dgm:spPr/>
      <dgm:t>
        <a:bodyPr/>
        <a:lstStyle/>
        <a:p>
          <a:r>
            <a:rPr lang="en-US" dirty="0"/>
            <a:t>There are two outputs whether for PVSyst or for the EU site or for the PVWATT</a:t>
          </a:r>
        </a:p>
      </dgm:t>
    </dgm:pt>
    <dgm:pt modelId="{1FAA11AD-17BE-4269-BB04-09DEAAC6F934}" type="parTrans" cxnId="{C17D9325-FAFD-4EBD-83D6-2DAB13FA7AC8}">
      <dgm:prSet/>
      <dgm:spPr/>
      <dgm:t>
        <a:bodyPr/>
        <a:lstStyle/>
        <a:p>
          <a:endParaRPr lang="en-US"/>
        </a:p>
      </dgm:t>
    </dgm:pt>
    <dgm:pt modelId="{347FAB30-BD9C-4248-9B46-85DB7CD3E37E}" type="sibTrans" cxnId="{C17D9325-FAFD-4EBD-83D6-2DAB13FA7AC8}">
      <dgm:prSet/>
      <dgm:spPr/>
      <dgm:t>
        <a:bodyPr/>
        <a:lstStyle/>
        <a:p>
          <a:endParaRPr lang="en-US"/>
        </a:p>
      </dgm:t>
    </dgm:pt>
    <dgm:pt modelId="{FB5FDDC6-E3D2-4917-8178-B6D1202D9056}">
      <dgm:prSet/>
      <dgm:spPr/>
      <dgm:t>
        <a:bodyPr/>
        <a:lstStyle/>
        <a:p>
          <a:r>
            <a:rPr lang="en-US" dirty="0"/>
            <a:t>Hm: Average monthly sum of global irradiation per square meter received by the modules of the given system [kWh/m²].  This could be called POA – point of access or it could be called Effective irradiance on collectors.</a:t>
          </a:r>
        </a:p>
      </dgm:t>
    </dgm:pt>
    <dgm:pt modelId="{950D5F93-E478-41DF-A6E0-8F92DAB9150D}" type="parTrans" cxnId="{3BA4665C-DFA1-43E7-8FBA-76F2E15B2AEE}">
      <dgm:prSet/>
      <dgm:spPr/>
      <dgm:t>
        <a:bodyPr/>
        <a:lstStyle/>
        <a:p>
          <a:endParaRPr lang="en-US"/>
        </a:p>
      </dgm:t>
    </dgm:pt>
    <dgm:pt modelId="{933D8F69-F6F7-4D94-8D9F-542097BB33AC}" type="sibTrans" cxnId="{3BA4665C-DFA1-43E7-8FBA-76F2E15B2AEE}">
      <dgm:prSet/>
      <dgm:spPr/>
      <dgm:t>
        <a:bodyPr/>
        <a:lstStyle/>
        <a:p>
          <a:endParaRPr lang="en-US"/>
        </a:p>
      </dgm:t>
    </dgm:pt>
    <dgm:pt modelId="{85FE13E2-53CE-497F-97BB-6B18A2CC1B3E}">
      <dgm:prSet/>
      <dgm:spPr/>
      <dgm:t>
        <a:bodyPr/>
        <a:lstStyle/>
        <a:p>
          <a:r>
            <a:rPr lang="en-US" dirty="0"/>
            <a:t>Em: Average monthly electricity production from the given system [kWh]. In PVSyst this is Earray or Energy Injected into the grid</a:t>
          </a:r>
        </a:p>
      </dgm:t>
    </dgm:pt>
    <dgm:pt modelId="{BE66BDCD-9359-4D87-9073-54BC5930D307}" type="parTrans" cxnId="{6F466376-6E3C-4682-A528-E7D2A94DF7AC}">
      <dgm:prSet/>
      <dgm:spPr/>
      <dgm:t>
        <a:bodyPr/>
        <a:lstStyle/>
        <a:p>
          <a:endParaRPr lang="en-US"/>
        </a:p>
      </dgm:t>
    </dgm:pt>
    <dgm:pt modelId="{17F2E94A-43C5-47A2-B077-E509004CDAC3}" type="sibTrans" cxnId="{6F466376-6E3C-4682-A528-E7D2A94DF7AC}">
      <dgm:prSet/>
      <dgm:spPr/>
      <dgm:t>
        <a:bodyPr/>
        <a:lstStyle/>
        <a:p>
          <a:endParaRPr lang="en-US"/>
        </a:p>
      </dgm:t>
    </dgm:pt>
    <dgm:pt modelId="{BFBBF67C-1CDE-4A26-B8D2-5F710C8E021B}" type="pres">
      <dgm:prSet presAssocID="{9B175AF0-D46D-4BB5-B63B-5AD628CDF20D}" presName="vert0" presStyleCnt="0">
        <dgm:presLayoutVars>
          <dgm:dir/>
          <dgm:animOne val="branch"/>
          <dgm:animLvl val="lvl"/>
        </dgm:presLayoutVars>
      </dgm:prSet>
      <dgm:spPr/>
    </dgm:pt>
    <dgm:pt modelId="{F3C860CE-3503-440B-B243-A2C26AB2F352}" type="pres">
      <dgm:prSet presAssocID="{540D2A0E-DD68-46A4-8CB4-EC264CA89311}" presName="thickLine" presStyleLbl="alignNode1" presStyleIdx="0" presStyleCnt="3"/>
      <dgm:spPr/>
    </dgm:pt>
    <dgm:pt modelId="{58FCC4D5-A442-42D9-AE84-3298E8779EC4}" type="pres">
      <dgm:prSet presAssocID="{540D2A0E-DD68-46A4-8CB4-EC264CA89311}" presName="horz1" presStyleCnt="0"/>
      <dgm:spPr/>
    </dgm:pt>
    <dgm:pt modelId="{0E848E46-BCF6-43CF-AB1B-01E88338B9FC}" type="pres">
      <dgm:prSet presAssocID="{540D2A0E-DD68-46A4-8CB4-EC264CA89311}" presName="tx1" presStyleLbl="revTx" presStyleIdx="0" presStyleCnt="3"/>
      <dgm:spPr/>
    </dgm:pt>
    <dgm:pt modelId="{497EB5FA-C49D-4FF6-812B-233D7787527B}" type="pres">
      <dgm:prSet presAssocID="{540D2A0E-DD68-46A4-8CB4-EC264CA89311}" presName="vert1" presStyleCnt="0"/>
      <dgm:spPr/>
    </dgm:pt>
    <dgm:pt modelId="{DC5B363F-6156-4DA8-8C60-526E2C41554C}" type="pres">
      <dgm:prSet presAssocID="{FB5FDDC6-E3D2-4917-8178-B6D1202D9056}" presName="thickLine" presStyleLbl="alignNode1" presStyleIdx="1" presStyleCnt="3"/>
      <dgm:spPr/>
    </dgm:pt>
    <dgm:pt modelId="{55143DC0-035E-42C1-B90F-B6DC74D6E662}" type="pres">
      <dgm:prSet presAssocID="{FB5FDDC6-E3D2-4917-8178-B6D1202D9056}" presName="horz1" presStyleCnt="0"/>
      <dgm:spPr/>
    </dgm:pt>
    <dgm:pt modelId="{DBF0F3A1-E8E0-46C8-A059-DC7353D31943}" type="pres">
      <dgm:prSet presAssocID="{FB5FDDC6-E3D2-4917-8178-B6D1202D9056}" presName="tx1" presStyleLbl="revTx" presStyleIdx="1" presStyleCnt="3"/>
      <dgm:spPr/>
    </dgm:pt>
    <dgm:pt modelId="{2D4B626B-31F7-411F-8375-546F23AF300E}" type="pres">
      <dgm:prSet presAssocID="{FB5FDDC6-E3D2-4917-8178-B6D1202D9056}" presName="vert1" presStyleCnt="0"/>
      <dgm:spPr/>
    </dgm:pt>
    <dgm:pt modelId="{2E2C9541-88B0-4166-BA22-9031E17E2B54}" type="pres">
      <dgm:prSet presAssocID="{85FE13E2-53CE-497F-97BB-6B18A2CC1B3E}" presName="thickLine" presStyleLbl="alignNode1" presStyleIdx="2" presStyleCnt="3"/>
      <dgm:spPr/>
    </dgm:pt>
    <dgm:pt modelId="{0CEE9147-051A-4683-A9F6-50DFF6B2D448}" type="pres">
      <dgm:prSet presAssocID="{85FE13E2-53CE-497F-97BB-6B18A2CC1B3E}" presName="horz1" presStyleCnt="0"/>
      <dgm:spPr/>
    </dgm:pt>
    <dgm:pt modelId="{B438F101-58D0-42B1-9EC8-0458CFF3CE31}" type="pres">
      <dgm:prSet presAssocID="{85FE13E2-53CE-497F-97BB-6B18A2CC1B3E}" presName="tx1" presStyleLbl="revTx" presStyleIdx="2" presStyleCnt="3"/>
      <dgm:spPr/>
    </dgm:pt>
    <dgm:pt modelId="{5BD5D827-12B6-41BE-A2AF-DE892FD00FD0}" type="pres">
      <dgm:prSet presAssocID="{85FE13E2-53CE-497F-97BB-6B18A2CC1B3E}" presName="vert1" presStyleCnt="0"/>
      <dgm:spPr/>
    </dgm:pt>
  </dgm:ptLst>
  <dgm:cxnLst>
    <dgm:cxn modelId="{96C7C60A-0AC2-4EBE-8E5D-E9CB78B94F87}" type="presOf" srcId="{540D2A0E-DD68-46A4-8CB4-EC264CA89311}" destId="{0E848E46-BCF6-43CF-AB1B-01E88338B9FC}" srcOrd="0" destOrd="0" presId="urn:microsoft.com/office/officeart/2008/layout/LinedList"/>
    <dgm:cxn modelId="{4B0DBE16-E59F-4E99-BCE3-367BC18CBA29}" type="presOf" srcId="{9B175AF0-D46D-4BB5-B63B-5AD628CDF20D}" destId="{BFBBF67C-1CDE-4A26-B8D2-5F710C8E021B}" srcOrd="0" destOrd="0" presId="urn:microsoft.com/office/officeart/2008/layout/LinedList"/>
    <dgm:cxn modelId="{BB060F1D-B9CC-431D-9045-01FA3319D1B7}" type="presOf" srcId="{85FE13E2-53CE-497F-97BB-6B18A2CC1B3E}" destId="{B438F101-58D0-42B1-9EC8-0458CFF3CE31}" srcOrd="0" destOrd="0" presId="urn:microsoft.com/office/officeart/2008/layout/LinedList"/>
    <dgm:cxn modelId="{C17D9325-FAFD-4EBD-83D6-2DAB13FA7AC8}" srcId="{9B175AF0-D46D-4BB5-B63B-5AD628CDF20D}" destId="{540D2A0E-DD68-46A4-8CB4-EC264CA89311}" srcOrd="0" destOrd="0" parTransId="{1FAA11AD-17BE-4269-BB04-09DEAAC6F934}" sibTransId="{347FAB30-BD9C-4248-9B46-85DB7CD3E37E}"/>
    <dgm:cxn modelId="{3BA4665C-DFA1-43E7-8FBA-76F2E15B2AEE}" srcId="{9B175AF0-D46D-4BB5-B63B-5AD628CDF20D}" destId="{FB5FDDC6-E3D2-4917-8178-B6D1202D9056}" srcOrd="1" destOrd="0" parTransId="{950D5F93-E478-41DF-A6E0-8F92DAB9150D}" sibTransId="{933D8F69-F6F7-4D94-8D9F-542097BB33AC}"/>
    <dgm:cxn modelId="{6F466376-6E3C-4682-A528-E7D2A94DF7AC}" srcId="{9B175AF0-D46D-4BB5-B63B-5AD628CDF20D}" destId="{85FE13E2-53CE-497F-97BB-6B18A2CC1B3E}" srcOrd="2" destOrd="0" parTransId="{BE66BDCD-9359-4D87-9073-54BC5930D307}" sibTransId="{17F2E94A-43C5-47A2-B077-E509004CDAC3}"/>
    <dgm:cxn modelId="{E86CBEEA-B140-4B6B-BC42-070C62E7B482}" type="presOf" srcId="{FB5FDDC6-E3D2-4917-8178-B6D1202D9056}" destId="{DBF0F3A1-E8E0-46C8-A059-DC7353D31943}" srcOrd="0" destOrd="0" presId="urn:microsoft.com/office/officeart/2008/layout/LinedList"/>
    <dgm:cxn modelId="{97B5BB1B-470C-4255-B85B-294FCDCBB834}" type="presParOf" srcId="{BFBBF67C-1CDE-4A26-B8D2-5F710C8E021B}" destId="{F3C860CE-3503-440B-B243-A2C26AB2F352}" srcOrd="0" destOrd="0" presId="urn:microsoft.com/office/officeart/2008/layout/LinedList"/>
    <dgm:cxn modelId="{37A6F725-8BD6-4FFD-A3F4-1B8E2D1A07B0}" type="presParOf" srcId="{BFBBF67C-1CDE-4A26-B8D2-5F710C8E021B}" destId="{58FCC4D5-A442-42D9-AE84-3298E8779EC4}" srcOrd="1" destOrd="0" presId="urn:microsoft.com/office/officeart/2008/layout/LinedList"/>
    <dgm:cxn modelId="{2CE173EE-B212-40D9-A2E6-89A0BB9E577E}" type="presParOf" srcId="{58FCC4D5-A442-42D9-AE84-3298E8779EC4}" destId="{0E848E46-BCF6-43CF-AB1B-01E88338B9FC}" srcOrd="0" destOrd="0" presId="urn:microsoft.com/office/officeart/2008/layout/LinedList"/>
    <dgm:cxn modelId="{80B94720-817E-4515-9EB0-81AD2C81258D}" type="presParOf" srcId="{58FCC4D5-A442-42D9-AE84-3298E8779EC4}" destId="{497EB5FA-C49D-4FF6-812B-233D7787527B}" srcOrd="1" destOrd="0" presId="urn:microsoft.com/office/officeart/2008/layout/LinedList"/>
    <dgm:cxn modelId="{7A342347-8295-4AC0-8E7E-D5E9D946CBEB}" type="presParOf" srcId="{BFBBF67C-1CDE-4A26-B8D2-5F710C8E021B}" destId="{DC5B363F-6156-4DA8-8C60-526E2C41554C}" srcOrd="2" destOrd="0" presId="urn:microsoft.com/office/officeart/2008/layout/LinedList"/>
    <dgm:cxn modelId="{537378D7-72D1-4713-B0A6-5A6F153BFC12}" type="presParOf" srcId="{BFBBF67C-1CDE-4A26-B8D2-5F710C8E021B}" destId="{55143DC0-035E-42C1-B90F-B6DC74D6E662}" srcOrd="3" destOrd="0" presId="urn:microsoft.com/office/officeart/2008/layout/LinedList"/>
    <dgm:cxn modelId="{5C21D794-04FB-4C8C-BC23-876F5DD3BD86}" type="presParOf" srcId="{55143DC0-035E-42C1-B90F-B6DC74D6E662}" destId="{DBF0F3A1-E8E0-46C8-A059-DC7353D31943}" srcOrd="0" destOrd="0" presId="urn:microsoft.com/office/officeart/2008/layout/LinedList"/>
    <dgm:cxn modelId="{29E7DA0C-51C3-41F1-B3F0-3BE718229FFC}" type="presParOf" srcId="{55143DC0-035E-42C1-B90F-B6DC74D6E662}" destId="{2D4B626B-31F7-411F-8375-546F23AF300E}" srcOrd="1" destOrd="0" presId="urn:microsoft.com/office/officeart/2008/layout/LinedList"/>
    <dgm:cxn modelId="{6C1BA297-10E5-4004-8F46-91C92D8AFFD6}" type="presParOf" srcId="{BFBBF67C-1CDE-4A26-B8D2-5F710C8E021B}" destId="{2E2C9541-88B0-4166-BA22-9031E17E2B54}" srcOrd="4" destOrd="0" presId="urn:microsoft.com/office/officeart/2008/layout/LinedList"/>
    <dgm:cxn modelId="{E68667B4-FDC7-47E2-96D0-09CABC3D0665}" type="presParOf" srcId="{BFBBF67C-1CDE-4A26-B8D2-5F710C8E021B}" destId="{0CEE9147-051A-4683-A9F6-50DFF6B2D448}" srcOrd="5" destOrd="0" presId="urn:microsoft.com/office/officeart/2008/layout/LinedList"/>
    <dgm:cxn modelId="{B52DCA36-871D-40A5-8509-265D053C437B}" type="presParOf" srcId="{0CEE9147-051A-4683-A9F6-50DFF6B2D448}" destId="{B438F101-58D0-42B1-9EC8-0458CFF3CE31}" srcOrd="0" destOrd="0" presId="urn:microsoft.com/office/officeart/2008/layout/LinedList"/>
    <dgm:cxn modelId="{4E27EA26-C400-49AA-9ECC-10BA358BEF52}" type="presParOf" srcId="{0CEE9147-051A-4683-A9F6-50DFF6B2D448}" destId="{5BD5D827-12B6-41BE-A2AF-DE892FD00F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378AD-A7CF-46C8-9552-087396B302C3}" type="doc">
      <dgm:prSet loTypeId="urn:microsoft.com/office/officeart/2005/8/layout/list1" loCatId="Inbox" qsTypeId="urn:microsoft.com/office/officeart/2005/8/quickstyle/simple1" qsCatId="simple" csTypeId="urn:microsoft.com/office/officeart/2005/8/colors/colorful2" csCatId="colorful" phldr="1"/>
      <dgm:spPr/>
      <dgm:t>
        <a:bodyPr/>
        <a:lstStyle/>
        <a:p>
          <a:endParaRPr lang="en-US"/>
        </a:p>
      </dgm:t>
    </dgm:pt>
    <dgm:pt modelId="{C03792B4-08EC-4995-976A-9227AE3A8766}">
      <dgm:prSet/>
      <dgm:spPr/>
      <dgm:t>
        <a:bodyPr/>
        <a:lstStyle/>
        <a:p>
          <a:r>
            <a:rPr lang="en-US" dirty="0"/>
            <a:t>Horizontal global irradiation </a:t>
          </a:r>
        </a:p>
      </dgm:t>
    </dgm:pt>
    <dgm:pt modelId="{979B5167-DA89-46B6-812B-691FAA1E1815}" type="parTrans" cxnId="{5828F7EF-DE3A-440C-96E7-F558C2181915}">
      <dgm:prSet/>
      <dgm:spPr/>
      <dgm:t>
        <a:bodyPr/>
        <a:lstStyle/>
        <a:p>
          <a:endParaRPr lang="en-US"/>
        </a:p>
      </dgm:t>
    </dgm:pt>
    <dgm:pt modelId="{1B151630-3EEE-4D6C-84F2-FBEA8D927E3D}" type="sibTrans" cxnId="{5828F7EF-DE3A-440C-96E7-F558C2181915}">
      <dgm:prSet/>
      <dgm:spPr/>
      <dgm:t>
        <a:bodyPr/>
        <a:lstStyle/>
        <a:p>
          <a:endParaRPr lang="en-US"/>
        </a:p>
      </dgm:t>
    </dgm:pt>
    <dgm:pt modelId="{04F587B8-0380-4C28-B0CD-534F43615442}">
      <dgm:prSet/>
      <dgm:spPr/>
      <dgm:t>
        <a:bodyPr/>
        <a:lstStyle/>
        <a:p>
          <a:r>
            <a:rPr lang="en-US" dirty="0"/>
            <a:t>This is only useful when there is no tilt.  The only case where it is optimal to have no tilt is when you are on the equator</a:t>
          </a:r>
        </a:p>
      </dgm:t>
    </dgm:pt>
    <dgm:pt modelId="{3B86B1C5-9775-4724-A6DD-289FC02A7D36}" type="parTrans" cxnId="{C1CAAC1D-BAED-440B-A69C-A66CC335ACED}">
      <dgm:prSet/>
      <dgm:spPr/>
      <dgm:t>
        <a:bodyPr/>
        <a:lstStyle/>
        <a:p>
          <a:endParaRPr lang="en-US"/>
        </a:p>
      </dgm:t>
    </dgm:pt>
    <dgm:pt modelId="{BB2C38A8-204D-4F74-8AB5-C2C8EE2F6732}" type="sibTrans" cxnId="{C1CAAC1D-BAED-440B-A69C-A66CC335ACED}">
      <dgm:prSet/>
      <dgm:spPr/>
      <dgm:t>
        <a:bodyPr/>
        <a:lstStyle/>
        <a:p>
          <a:endParaRPr lang="en-US"/>
        </a:p>
      </dgm:t>
    </dgm:pt>
    <dgm:pt modelId="{3089730A-EE7A-4310-B765-2BFE7A00411F}">
      <dgm:prSet/>
      <dgm:spPr/>
      <dgm:t>
        <a:bodyPr/>
        <a:lstStyle/>
        <a:p>
          <a:r>
            <a:rPr lang="en-US" dirty="0"/>
            <a:t>Effective irradiance on collectors</a:t>
          </a:r>
        </a:p>
      </dgm:t>
    </dgm:pt>
    <dgm:pt modelId="{BD8B10F6-F50C-425A-91FE-70934FE2FB79}" type="parTrans" cxnId="{2BBC590E-E464-44C5-A433-3DC6EBD8D96D}">
      <dgm:prSet/>
      <dgm:spPr/>
      <dgm:t>
        <a:bodyPr/>
        <a:lstStyle/>
        <a:p>
          <a:endParaRPr lang="en-US"/>
        </a:p>
      </dgm:t>
    </dgm:pt>
    <dgm:pt modelId="{7B80367F-E7FB-4AB0-BA79-D190820AD18D}" type="sibTrans" cxnId="{2BBC590E-E464-44C5-A433-3DC6EBD8D96D}">
      <dgm:prSet/>
      <dgm:spPr/>
      <dgm:t>
        <a:bodyPr/>
        <a:lstStyle/>
        <a:p>
          <a:endParaRPr lang="en-US"/>
        </a:p>
      </dgm:t>
    </dgm:pt>
    <dgm:pt modelId="{67AE3FE2-55A2-43C1-BA34-3D6138EF2B25}">
      <dgm:prSet/>
      <dgm:spPr/>
      <dgm:t>
        <a:bodyPr/>
        <a:lstStyle/>
        <a:p>
          <a:r>
            <a:rPr lang="en-US" dirty="0"/>
            <a:t>This accounts for tilt and tracking.  The capacity factor at this point is the basis for computing the performance ratio. Also called Point of Access Irradiation</a:t>
          </a:r>
        </a:p>
      </dgm:t>
    </dgm:pt>
    <dgm:pt modelId="{8F8F84AF-7476-4CB7-B0D2-C05240F12FFB}" type="parTrans" cxnId="{F4D1330C-CB6E-49A4-8908-133A91D2673F}">
      <dgm:prSet/>
      <dgm:spPr/>
      <dgm:t>
        <a:bodyPr/>
        <a:lstStyle/>
        <a:p>
          <a:endParaRPr lang="en-US"/>
        </a:p>
      </dgm:t>
    </dgm:pt>
    <dgm:pt modelId="{CBA59C82-53B4-4853-A4EC-3B5A5DA4993F}" type="sibTrans" cxnId="{F4D1330C-CB6E-49A4-8908-133A91D2673F}">
      <dgm:prSet/>
      <dgm:spPr/>
      <dgm:t>
        <a:bodyPr/>
        <a:lstStyle/>
        <a:p>
          <a:endParaRPr lang="en-US"/>
        </a:p>
      </dgm:t>
    </dgm:pt>
    <dgm:pt modelId="{C53B2FC4-BE86-4487-9298-59E852EFB138}">
      <dgm:prSet/>
      <dgm:spPr/>
      <dgm:t>
        <a:bodyPr/>
        <a:lstStyle/>
        <a:p>
          <a:r>
            <a:rPr lang="en-US" dirty="0"/>
            <a:t>Corrections for reflection (IAM) and soiling</a:t>
          </a:r>
        </a:p>
      </dgm:t>
    </dgm:pt>
    <dgm:pt modelId="{8DA9D85D-E46A-4CF9-8A2E-D6E8B679F405}" type="parTrans" cxnId="{10DE45A8-7E02-4007-B750-1C79FE365456}">
      <dgm:prSet/>
      <dgm:spPr/>
      <dgm:t>
        <a:bodyPr/>
        <a:lstStyle/>
        <a:p>
          <a:endParaRPr lang="en-US"/>
        </a:p>
      </dgm:t>
    </dgm:pt>
    <dgm:pt modelId="{57862D08-80A7-47E9-98DB-C74D831CAA31}" type="sibTrans" cxnId="{10DE45A8-7E02-4007-B750-1C79FE365456}">
      <dgm:prSet/>
      <dgm:spPr/>
      <dgm:t>
        <a:bodyPr/>
        <a:lstStyle/>
        <a:p>
          <a:endParaRPr lang="en-US"/>
        </a:p>
      </dgm:t>
    </dgm:pt>
    <dgm:pt modelId="{5D32D82A-C162-4AB9-9E82-B0B897B818D1}">
      <dgm:prSet/>
      <dgm:spPr/>
      <dgm:t>
        <a:bodyPr/>
        <a:lstStyle/>
        <a:p>
          <a:r>
            <a:rPr lang="en-US" dirty="0"/>
            <a:t>The IAM depends on tilt and soiling is estimated.  These are part of the performance ratio.</a:t>
          </a:r>
        </a:p>
      </dgm:t>
    </dgm:pt>
    <dgm:pt modelId="{F58F3FF3-BFD4-4310-8014-D707E80CCD6A}" type="parTrans" cxnId="{4DF83CDB-C4D8-4381-8625-984FEB1A54DB}">
      <dgm:prSet/>
      <dgm:spPr/>
      <dgm:t>
        <a:bodyPr/>
        <a:lstStyle/>
        <a:p>
          <a:endParaRPr lang="en-US"/>
        </a:p>
      </dgm:t>
    </dgm:pt>
    <dgm:pt modelId="{07E91FAC-3753-4535-BA50-983EF227CC73}" type="sibTrans" cxnId="{4DF83CDB-C4D8-4381-8625-984FEB1A54DB}">
      <dgm:prSet/>
      <dgm:spPr/>
      <dgm:t>
        <a:bodyPr/>
        <a:lstStyle/>
        <a:p>
          <a:endParaRPr lang="en-US"/>
        </a:p>
      </dgm:t>
    </dgm:pt>
    <dgm:pt modelId="{859A9E5B-8F7B-4A47-8D5D-4882B6D2D12E}">
      <dgm:prSet/>
      <dgm:spPr/>
      <dgm:t>
        <a:bodyPr/>
        <a:lstStyle/>
        <a:p>
          <a:r>
            <a:rPr lang="en-US" dirty="0"/>
            <a:t>Energy injected to grid at AC</a:t>
          </a:r>
        </a:p>
      </dgm:t>
    </dgm:pt>
    <dgm:pt modelId="{EECA5537-ECB9-48C4-9AF1-6470DF41F4B2}" type="parTrans" cxnId="{B990EB19-D9CB-4127-B588-0AA9F30AABFA}">
      <dgm:prSet/>
      <dgm:spPr/>
      <dgm:t>
        <a:bodyPr/>
        <a:lstStyle/>
        <a:p>
          <a:endParaRPr lang="en-US"/>
        </a:p>
      </dgm:t>
    </dgm:pt>
    <dgm:pt modelId="{CC1BDD57-941F-4C60-9DE4-562E51D0751C}" type="sibTrans" cxnId="{B990EB19-D9CB-4127-B588-0AA9F30AABFA}">
      <dgm:prSet/>
      <dgm:spPr/>
      <dgm:t>
        <a:bodyPr/>
        <a:lstStyle/>
        <a:p>
          <a:endParaRPr lang="en-US"/>
        </a:p>
      </dgm:t>
    </dgm:pt>
    <dgm:pt modelId="{F4AD1654-7A52-451A-AFCD-D24252F7C6D7}">
      <dgm:prSet/>
      <dgm:spPr/>
      <dgm:t>
        <a:bodyPr/>
        <a:lstStyle/>
        <a:p>
          <a:r>
            <a:rPr lang="en-US" dirty="0"/>
            <a:t>This is the final number of use in computing the performance ratio and in the final yield and capacity factor.</a:t>
          </a:r>
        </a:p>
      </dgm:t>
    </dgm:pt>
    <dgm:pt modelId="{C3121FDC-4DAA-4042-AF50-B39086FCDA57}" type="parTrans" cxnId="{D0E2819D-0D71-4E9B-9F6E-519019817AC0}">
      <dgm:prSet/>
      <dgm:spPr/>
      <dgm:t>
        <a:bodyPr/>
        <a:lstStyle/>
        <a:p>
          <a:endParaRPr lang="en-US"/>
        </a:p>
      </dgm:t>
    </dgm:pt>
    <dgm:pt modelId="{DF2D744D-24E0-4BB0-B8FB-EAC2F2CD57EF}" type="sibTrans" cxnId="{D0E2819D-0D71-4E9B-9F6E-519019817AC0}">
      <dgm:prSet/>
      <dgm:spPr/>
      <dgm:t>
        <a:bodyPr/>
        <a:lstStyle/>
        <a:p>
          <a:endParaRPr lang="en-US"/>
        </a:p>
      </dgm:t>
    </dgm:pt>
    <dgm:pt modelId="{A7A5FCC0-0F25-44CD-AC04-B525B26C8215}" type="pres">
      <dgm:prSet presAssocID="{DBA378AD-A7CF-46C8-9552-087396B302C3}" presName="linear" presStyleCnt="0">
        <dgm:presLayoutVars>
          <dgm:dir/>
          <dgm:animLvl val="lvl"/>
          <dgm:resizeHandles val="exact"/>
        </dgm:presLayoutVars>
      </dgm:prSet>
      <dgm:spPr/>
    </dgm:pt>
    <dgm:pt modelId="{67692B6B-38F8-428F-B1FD-AECC8A86AD55}" type="pres">
      <dgm:prSet presAssocID="{C03792B4-08EC-4995-976A-9227AE3A8766}" presName="parentLin" presStyleCnt="0"/>
      <dgm:spPr/>
    </dgm:pt>
    <dgm:pt modelId="{5CD8C4BD-4857-4CA1-9F07-E92B97F99185}" type="pres">
      <dgm:prSet presAssocID="{C03792B4-08EC-4995-976A-9227AE3A8766}" presName="parentLeftMargin" presStyleLbl="node1" presStyleIdx="0" presStyleCnt="4"/>
      <dgm:spPr/>
    </dgm:pt>
    <dgm:pt modelId="{78F43B5E-E816-4C76-8B5A-1793F2A5223C}" type="pres">
      <dgm:prSet presAssocID="{C03792B4-08EC-4995-976A-9227AE3A8766}" presName="parentText" presStyleLbl="node1" presStyleIdx="0" presStyleCnt="4">
        <dgm:presLayoutVars>
          <dgm:chMax val="0"/>
          <dgm:bulletEnabled val="1"/>
        </dgm:presLayoutVars>
      </dgm:prSet>
      <dgm:spPr/>
    </dgm:pt>
    <dgm:pt modelId="{07AD3F05-B2A8-4044-9758-283712E979BC}" type="pres">
      <dgm:prSet presAssocID="{C03792B4-08EC-4995-976A-9227AE3A8766}" presName="negativeSpace" presStyleCnt="0"/>
      <dgm:spPr/>
    </dgm:pt>
    <dgm:pt modelId="{6573B851-1E65-4B88-AA62-58B4D8C6F118}" type="pres">
      <dgm:prSet presAssocID="{C03792B4-08EC-4995-976A-9227AE3A8766}" presName="childText" presStyleLbl="conFgAcc1" presStyleIdx="0" presStyleCnt="4">
        <dgm:presLayoutVars>
          <dgm:bulletEnabled val="1"/>
        </dgm:presLayoutVars>
      </dgm:prSet>
      <dgm:spPr/>
    </dgm:pt>
    <dgm:pt modelId="{8C892BEB-D923-49A7-B85B-3114EB94B73A}" type="pres">
      <dgm:prSet presAssocID="{1B151630-3EEE-4D6C-84F2-FBEA8D927E3D}" presName="spaceBetweenRectangles" presStyleCnt="0"/>
      <dgm:spPr/>
    </dgm:pt>
    <dgm:pt modelId="{3A5BF67F-DC44-4A69-B1EC-613B108DCF2D}" type="pres">
      <dgm:prSet presAssocID="{3089730A-EE7A-4310-B765-2BFE7A00411F}" presName="parentLin" presStyleCnt="0"/>
      <dgm:spPr/>
    </dgm:pt>
    <dgm:pt modelId="{F17C352B-69CB-40DC-A382-FECDFB8C93FE}" type="pres">
      <dgm:prSet presAssocID="{3089730A-EE7A-4310-B765-2BFE7A00411F}" presName="parentLeftMargin" presStyleLbl="node1" presStyleIdx="0" presStyleCnt="4"/>
      <dgm:spPr/>
    </dgm:pt>
    <dgm:pt modelId="{502E49CC-6D7C-4A8F-97E7-F5981232CBC1}" type="pres">
      <dgm:prSet presAssocID="{3089730A-EE7A-4310-B765-2BFE7A00411F}" presName="parentText" presStyleLbl="node1" presStyleIdx="1" presStyleCnt="4">
        <dgm:presLayoutVars>
          <dgm:chMax val="0"/>
          <dgm:bulletEnabled val="1"/>
        </dgm:presLayoutVars>
      </dgm:prSet>
      <dgm:spPr/>
    </dgm:pt>
    <dgm:pt modelId="{20AC212D-76D7-4DB5-AACE-C049CD3D17A6}" type="pres">
      <dgm:prSet presAssocID="{3089730A-EE7A-4310-B765-2BFE7A00411F}" presName="negativeSpace" presStyleCnt="0"/>
      <dgm:spPr/>
    </dgm:pt>
    <dgm:pt modelId="{029CE61E-1D70-4745-90BD-1AF217D451B7}" type="pres">
      <dgm:prSet presAssocID="{3089730A-EE7A-4310-B765-2BFE7A00411F}" presName="childText" presStyleLbl="conFgAcc1" presStyleIdx="1" presStyleCnt="4">
        <dgm:presLayoutVars>
          <dgm:bulletEnabled val="1"/>
        </dgm:presLayoutVars>
      </dgm:prSet>
      <dgm:spPr/>
    </dgm:pt>
    <dgm:pt modelId="{9E6B430B-51FB-4046-ACCD-D29E52A795CF}" type="pres">
      <dgm:prSet presAssocID="{7B80367F-E7FB-4AB0-BA79-D190820AD18D}" presName="spaceBetweenRectangles" presStyleCnt="0"/>
      <dgm:spPr/>
    </dgm:pt>
    <dgm:pt modelId="{978413A6-C264-44B5-863E-720AC45A6635}" type="pres">
      <dgm:prSet presAssocID="{C53B2FC4-BE86-4487-9298-59E852EFB138}" presName="parentLin" presStyleCnt="0"/>
      <dgm:spPr/>
    </dgm:pt>
    <dgm:pt modelId="{986D6FA5-6F82-4267-AD0F-477C8E443AB7}" type="pres">
      <dgm:prSet presAssocID="{C53B2FC4-BE86-4487-9298-59E852EFB138}" presName="parentLeftMargin" presStyleLbl="node1" presStyleIdx="1" presStyleCnt="4"/>
      <dgm:spPr/>
    </dgm:pt>
    <dgm:pt modelId="{A7BD5DB6-1C67-4AC5-9FD4-431A836D9BAA}" type="pres">
      <dgm:prSet presAssocID="{C53B2FC4-BE86-4487-9298-59E852EFB138}" presName="parentText" presStyleLbl="node1" presStyleIdx="2" presStyleCnt="4">
        <dgm:presLayoutVars>
          <dgm:chMax val="0"/>
          <dgm:bulletEnabled val="1"/>
        </dgm:presLayoutVars>
      </dgm:prSet>
      <dgm:spPr/>
    </dgm:pt>
    <dgm:pt modelId="{0A130743-FDCC-4C03-B42E-EE877CE8E7E8}" type="pres">
      <dgm:prSet presAssocID="{C53B2FC4-BE86-4487-9298-59E852EFB138}" presName="negativeSpace" presStyleCnt="0"/>
      <dgm:spPr/>
    </dgm:pt>
    <dgm:pt modelId="{0422FA82-C064-4C51-94E9-9090AF172879}" type="pres">
      <dgm:prSet presAssocID="{C53B2FC4-BE86-4487-9298-59E852EFB138}" presName="childText" presStyleLbl="conFgAcc1" presStyleIdx="2" presStyleCnt="4">
        <dgm:presLayoutVars>
          <dgm:bulletEnabled val="1"/>
        </dgm:presLayoutVars>
      </dgm:prSet>
      <dgm:spPr/>
    </dgm:pt>
    <dgm:pt modelId="{15BCD21A-974D-4D49-BCC8-B8726F3014F0}" type="pres">
      <dgm:prSet presAssocID="{57862D08-80A7-47E9-98DB-C74D831CAA31}" presName="spaceBetweenRectangles" presStyleCnt="0"/>
      <dgm:spPr/>
    </dgm:pt>
    <dgm:pt modelId="{1E0EC816-F9EF-4B55-A0F2-00A2452B3730}" type="pres">
      <dgm:prSet presAssocID="{859A9E5B-8F7B-4A47-8D5D-4882B6D2D12E}" presName="parentLin" presStyleCnt="0"/>
      <dgm:spPr/>
    </dgm:pt>
    <dgm:pt modelId="{9AA36258-44DA-4136-8C11-C4C35AD6C232}" type="pres">
      <dgm:prSet presAssocID="{859A9E5B-8F7B-4A47-8D5D-4882B6D2D12E}" presName="parentLeftMargin" presStyleLbl="node1" presStyleIdx="2" presStyleCnt="4"/>
      <dgm:spPr/>
    </dgm:pt>
    <dgm:pt modelId="{C9CA2B50-6954-4B51-BD5A-19134314F1E8}" type="pres">
      <dgm:prSet presAssocID="{859A9E5B-8F7B-4A47-8D5D-4882B6D2D12E}" presName="parentText" presStyleLbl="node1" presStyleIdx="3" presStyleCnt="4">
        <dgm:presLayoutVars>
          <dgm:chMax val="0"/>
          <dgm:bulletEnabled val="1"/>
        </dgm:presLayoutVars>
      </dgm:prSet>
      <dgm:spPr/>
    </dgm:pt>
    <dgm:pt modelId="{EFBD72A8-C3C3-4FF7-98C5-462C61B0D85A}" type="pres">
      <dgm:prSet presAssocID="{859A9E5B-8F7B-4A47-8D5D-4882B6D2D12E}" presName="negativeSpace" presStyleCnt="0"/>
      <dgm:spPr/>
    </dgm:pt>
    <dgm:pt modelId="{04DF24CF-FEE2-478D-8A47-36F3CEE028A3}" type="pres">
      <dgm:prSet presAssocID="{859A9E5B-8F7B-4A47-8D5D-4882B6D2D12E}" presName="childText" presStyleLbl="conFgAcc1" presStyleIdx="3" presStyleCnt="4">
        <dgm:presLayoutVars>
          <dgm:bulletEnabled val="1"/>
        </dgm:presLayoutVars>
      </dgm:prSet>
      <dgm:spPr/>
    </dgm:pt>
  </dgm:ptLst>
  <dgm:cxnLst>
    <dgm:cxn modelId="{0BA2BF05-2B84-4439-BBC5-AC0D3E80F269}" type="presOf" srcId="{67AE3FE2-55A2-43C1-BA34-3D6138EF2B25}" destId="{029CE61E-1D70-4745-90BD-1AF217D451B7}" srcOrd="0" destOrd="0" presId="urn:microsoft.com/office/officeart/2005/8/layout/list1"/>
    <dgm:cxn modelId="{F4D1330C-CB6E-49A4-8908-133A91D2673F}" srcId="{3089730A-EE7A-4310-B765-2BFE7A00411F}" destId="{67AE3FE2-55A2-43C1-BA34-3D6138EF2B25}" srcOrd="0" destOrd="0" parTransId="{8F8F84AF-7476-4CB7-B0D2-C05240F12FFB}" sibTransId="{CBA59C82-53B4-4853-A4EC-3B5A5DA4993F}"/>
    <dgm:cxn modelId="{2BBC590E-E464-44C5-A433-3DC6EBD8D96D}" srcId="{DBA378AD-A7CF-46C8-9552-087396B302C3}" destId="{3089730A-EE7A-4310-B765-2BFE7A00411F}" srcOrd="1" destOrd="0" parTransId="{BD8B10F6-F50C-425A-91FE-70934FE2FB79}" sibTransId="{7B80367F-E7FB-4AB0-BA79-D190820AD18D}"/>
    <dgm:cxn modelId="{B990EB19-D9CB-4127-B588-0AA9F30AABFA}" srcId="{DBA378AD-A7CF-46C8-9552-087396B302C3}" destId="{859A9E5B-8F7B-4A47-8D5D-4882B6D2D12E}" srcOrd="3" destOrd="0" parTransId="{EECA5537-ECB9-48C4-9AF1-6470DF41F4B2}" sibTransId="{CC1BDD57-941F-4C60-9DE4-562E51D0751C}"/>
    <dgm:cxn modelId="{C1CAAC1D-BAED-440B-A69C-A66CC335ACED}" srcId="{C03792B4-08EC-4995-976A-9227AE3A8766}" destId="{04F587B8-0380-4C28-B0CD-534F43615442}" srcOrd="0" destOrd="0" parTransId="{3B86B1C5-9775-4724-A6DD-289FC02A7D36}" sibTransId="{BB2C38A8-204D-4F74-8AB5-C2C8EE2F6732}"/>
    <dgm:cxn modelId="{FADC2722-AF94-4C7E-80FA-AC8174A122CF}" type="presOf" srcId="{DBA378AD-A7CF-46C8-9552-087396B302C3}" destId="{A7A5FCC0-0F25-44CD-AC04-B525B26C8215}" srcOrd="0" destOrd="0" presId="urn:microsoft.com/office/officeart/2005/8/layout/list1"/>
    <dgm:cxn modelId="{C1635F29-DA52-42E3-B192-C8F8BECD0D44}" type="presOf" srcId="{859A9E5B-8F7B-4A47-8D5D-4882B6D2D12E}" destId="{9AA36258-44DA-4136-8C11-C4C35AD6C232}" srcOrd="0" destOrd="0" presId="urn:microsoft.com/office/officeart/2005/8/layout/list1"/>
    <dgm:cxn modelId="{0573BB3B-3D52-4B33-AAF0-AA7133ACB542}" type="presOf" srcId="{F4AD1654-7A52-451A-AFCD-D24252F7C6D7}" destId="{04DF24CF-FEE2-478D-8A47-36F3CEE028A3}" srcOrd="0" destOrd="0" presId="urn:microsoft.com/office/officeart/2005/8/layout/list1"/>
    <dgm:cxn modelId="{FC61FE61-980F-4D4D-9444-FD33BB9D3C21}" type="presOf" srcId="{C53B2FC4-BE86-4487-9298-59E852EFB138}" destId="{A7BD5DB6-1C67-4AC5-9FD4-431A836D9BAA}" srcOrd="1" destOrd="0" presId="urn:microsoft.com/office/officeart/2005/8/layout/list1"/>
    <dgm:cxn modelId="{2F9A1471-71A1-4F9E-AF65-D2F7FEFEF787}" type="presOf" srcId="{3089730A-EE7A-4310-B765-2BFE7A00411F}" destId="{F17C352B-69CB-40DC-A382-FECDFB8C93FE}" srcOrd="0" destOrd="0" presId="urn:microsoft.com/office/officeart/2005/8/layout/list1"/>
    <dgm:cxn modelId="{320E4956-953F-4BF4-93EA-77A1EDF2FC66}" type="presOf" srcId="{3089730A-EE7A-4310-B765-2BFE7A00411F}" destId="{502E49CC-6D7C-4A8F-97E7-F5981232CBC1}" srcOrd="1" destOrd="0" presId="urn:microsoft.com/office/officeart/2005/8/layout/list1"/>
    <dgm:cxn modelId="{527C337C-FE21-410A-B54B-2DD89A13FA8B}" type="presOf" srcId="{C03792B4-08EC-4995-976A-9227AE3A8766}" destId="{78F43B5E-E816-4C76-8B5A-1793F2A5223C}" srcOrd="1" destOrd="0" presId="urn:microsoft.com/office/officeart/2005/8/layout/list1"/>
    <dgm:cxn modelId="{0F171E91-2025-4082-8346-EFD66DE99858}" type="presOf" srcId="{C03792B4-08EC-4995-976A-9227AE3A8766}" destId="{5CD8C4BD-4857-4CA1-9F07-E92B97F99185}" srcOrd="0" destOrd="0" presId="urn:microsoft.com/office/officeart/2005/8/layout/list1"/>
    <dgm:cxn modelId="{D0E2819D-0D71-4E9B-9F6E-519019817AC0}" srcId="{859A9E5B-8F7B-4A47-8D5D-4882B6D2D12E}" destId="{F4AD1654-7A52-451A-AFCD-D24252F7C6D7}" srcOrd="0" destOrd="0" parTransId="{C3121FDC-4DAA-4042-AF50-B39086FCDA57}" sibTransId="{DF2D744D-24E0-4BB0-B8FB-EAC2F2CD57EF}"/>
    <dgm:cxn modelId="{845AB8A0-094A-44A3-9303-BCC0D79C9D25}" type="presOf" srcId="{859A9E5B-8F7B-4A47-8D5D-4882B6D2D12E}" destId="{C9CA2B50-6954-4B51-BD5A-19134314F1E8}" srcOrd="1" destOrd="0" presId="urn:microsoft.com/office/officeart/2005/8/layout/list1"/>
    <dgm:cxn modelId="{10DE45A8-7E02-4007-B750-1C79FE365456}" srcId="{DBA378AD-A7CF-46C8-9552-087396B302C3}" destId="{C53B2FC4-BE86-4487-9298-59E852EFB138}" srcOrd="2" destOrd="0" parTransId="{8DA9D85D-E46A-4CF9-8A2E-D6E8B679F405}" sibTransId="{57862D08-80A7-47E9-98DB-C74D831CAA31}"/>
    <dgm:cxn modelId="{6717FCA8-3B4B-40A4-BD84-C568FC4CC66B}" type="presOf" srcId="{5D32D82A-C162-4AB9-9E82-B0B897B818D1}" destId="{0422FA82-C064-4C51-94E9-9090AF172879}" srcOrd="0" destOrd="0" presId="urn:microsoft.com/office/officeart/2005/8/layout/list1"/>
    <dgm:cxn modelId="{4DF83CDB-C4D8-4381-8625-984FEB1A54DB}" srcId="{C53B2FC4-BE86-4487-9298-59E852EFB138}" destId="{5D32D82A-C162-4AB9-9E82-B0B897B818D1}" srcOrd="0" destOrd="0" parTransId="{F58F3FF3-BFD4-4310-8014-D707E80CCD6A}" sibTransId="{07E91FAC-3753-4535-BA50-983EF227CC73}"/>
    <dgm:cxn modelId="{E9590FEA-BBAA-4ECC-861E-6596D9188F77}" type="presOf" srcId="{C53B2FC4-BE86-4487-9298-59E852EFB138}" destId="{986D6FA5-6F82-4267-AD0F-477C8E443AB7}" srcOrd="0" destOrd="0" presId="urn:microsoft.com/office/officeart/2005/8/layout/list1"/>
    <dgm:cxn modelId="{01D01BEB-0DE7-4936-8CF1-F1754FFEED27}" type="presOf" srcId="{04F587B8-0380-4C28-B0CD-534F43615442}" destId="{6573B851-1E65-4B88-AA62-58B4D8C6F118}" srcOrd="0" destOrd="0" presId="urn:microsoft.com/office/officeart/2005/8/layout/list1"/>
    <dgm:cxn modelId="{5828F7EF-DE3A-440C-96E7-F558C2181915}" srcId="{DBA378AD-A7CF-46C8-9552-087396B302C3}" destId="{C03792B4-08EC-4995-976A-9227AE3A8766}" srcOrd="0" destOrd="0" parTransId="{979B5167-DA89-46B6-812B-691FAA1E1815}" sibTransId="{1B151630-3EEE-4D6C-84F2-FBEA8D927E3D}"/>
    <dgm:cxn modelId="{0C42CF3C-D548-43C0-9F81-CABCB49F65DC}" type="presParOf" srcId="{A7A5FCC0-0F25-44CD-AC04-B525B26C8215}" destId="{67692B6B-38F8-428F-B1FD-AECC8A86AD55}" srcOrd="0" destOrd="0" presId="urn:microsoft.com/office/officeart/2005/8/layout/list1"/>
    <dgm:cxn modelId="{E4E81F5F-8E4D-4A64-A2B3-30E9E3BA31E7}" type="presParOf" srcId="{67692B6B-38F8-428F-B1FD-AECC8A86AD55}" destId="{5CD8C4BD-4857-4CA1-9F07-E92B97F99185}" srcOrd="0" destOrd="0" presId="urn:microsoft.com/office/officeart/2005/8/layout/list1"/>
    <dgm:cxn modelId="{1BDFD11B-9ACE-40AB-A05D-8A500096B0C2}" type="presParOf" srcId="{67692B6B-38F8-428F-B1FD-AECC8A86AD55}" destId="{78F43B5E-E816-4C76-8B5A-1793F2A5223C}" srcOrd="1" destOrd="0" presId="urn:microsoft.com/office/officeart/2005/8/layout/list1"/>
    <dgm:cxn modelId="{092D7CA5-4E6E-4996-A044-AB929F7ADE2C}" type="presParOf" srcId="{A7A5FCC0-0F25-44CD-AC04-B525B26C8215}" destId="{07AD3F05-B2A8-4044-9758-283712E979BC}" srcOrd="1" destOrd="0" presId="urn:microsoft.com/office/officeart/2005/8/layout/list1"/>
    <dgm:cxn modelId="{50898412-423F-46B4-A752-2E5B36D8558D}" type="presParOf" srcId="{A7A5FCC0-0F25-44CD-AC04-B525B26C8215}" destId="{6573B851-1E65-4B88-AA62-58B4D8C6F118}" srcOrd="2" destOrd="0" presId="urn:microsoft.com/office/officeart/2005/8/layout/list1"/>
    <dgm:cxn modelId="{91DA7C9D-C9F9-4364-A7F1-22080044CEEA}" type="presParOf" srcId="{A7A5FCC0-0F25-44CD-AC04-B525B26C8215}" destId="{8C892BEB-D923-49A7-B85B-3114EB94B73A}" srcOrd="3" destOrd="0" presId="urn:microsoft.com/office/officeart/2005/8/layout/list1"/>
    <dgm:cxn modelId="{2B6A643D-F217-4FFB-A1DC-9EF40C908ECC}" type="presParOf" srcId="{A7A5FCC0-0F25-44CD-AC04-B525B26C8215}" destId="{3A5BF67F-DC44-4A69-B1EC-613B108DCF2D}" srcOrd="4" destOrd="0" presId="urn:microsoft.com/office/officeart/2005/8/layout/list1"/>
    <dgm:cxn modelId="{790DDD5B-16F8-448A-AFC4-6FA22684662E}" type="presParOf" srcId="{3A5BF67F-DC44-4A69-B1EC-613B108DCF2D}" destId="{F17C352B-69CB-40DC-A382-FECDFB8C93FE}" srcOrd="0" destOrd="0" presId="urn:microsoft.com/office/officeart/2005/8/layout/list1"/>
    <dgm:cxn modelId="{60038774-B1E5-42C9-8016-7A1F10B617E5}" type="presParOf" srcId="{3A5BF67F-DC44-4A69-B1EC-613B108DCF2D}" destId="{502E49CC-6D7C-4A8F-97E7-F5981232CBC1}" srcOrd="1" destOrd="0" presId="urn:microsoft.com/office/officeart/2005/8/layout/list1"/>
    <dgm:cxn modelId="{C474FE25-2A57-40A9-82A6-F75D607E3DDC}" type="presParOf" srcId="{A7A5FCC0-0F25-44CD-AC04-B525B26C8215}" destId="{20AC212D-76D7-4DB5-AACE-C049CD3D17A6}" srcOrd="5" destOrd="0" presId="urn:microsoft.com/office/officeart/2005/8/layout/list1"/>
    <dgm:cxn modelId="{03FA7BBA-7B4C-4866-9672-B0EEBF1BA70A}" type="presParOf" srcId="{A7A5FCC0-0F25-44CD-AC04-B525B26C8215}" destId="{029CE61E-1D70-4745-90BD-1AF217D451B7}" srcOrd="6" destOrd="0" presId="urn:microsoft.com/office/officeart/2005/8/layout/list1"/>
    <dgm:cxn modelId="{7B7E6F34-0959-4628-8F8F-DB6F2EEFA05B}" type="presParOf" srcId="{A7A5FCC0-0F25-44CD-AC04-B525B26C8215}" destId="{9E6B430B-51FB-4046-ACCD-D29E52A795CF}" srcOrd="7" destOrd="0" presId="urn:microsoft.com/office/officeart/2005/8/layout/list1"/>
    <dgm:cxn modelId="{60098AAA-13ED-4830-BD46-BBEB4731F07A}" type="presParOf" srcId="{A7A5FCC0-0F25-44CD-AC04-B525B26C8215}" destId="{978413A6-C264-44B5-863E-720AC45A6635}" srcOrd="8" destOrd="0" presId="urn:microsoft.com/office/officeart/2005/8/layout/list1"/>
    <dgm:cxn modelId="{BA122A94-ECB7-47C9-BD25-9923596EB0F7}" type="presParOf" srcId="{978413A6-C264-44B5-863E-720AC45A6635}" destId="{986D6FA5-6F82-4267-AD0F-477C8E443AB7}" srcOrd="0" destOrd="0" presId="urn:microsoft.com/office/officeart/2005/8/layout/list1"/>
    <dgm:cxn modelId="{E64970AF-DC95-44FD-8DEC-F15F7D2F5E81}" type="presParOf" srcId="{978413A6-C264-44B5-863E-720AC45A6635}" destId="{A7BD5DB6-1C67-4AC5-9FD4-431A836D9BAA}" srcOrd="1" destOrd="0" presId="urn:microsoft.com/office/officeart/2005/8/layout/list1"/>
    <dgm:cxn modelId="{469341B6-F2DF-4005-8F9E-33DC0E6307C3}" type="presParOf" srcId="{A7A5FCC0-0F25-44CD-AC04-B525B26C8215}" destId="{0A130743-FDCC-4C03-B42E-EE877CE8E7E8}" srcOrd="9" destOrd="0" presId="urn:microsoft.com/office/officeart/2005/8/layout/list1"/>
    <dgm:cxn modelId="{26AA90B6-F1D1-4D0B-A5AA-6C4A0D1D0E40}" type="presParOf" srcId="{A7A5FCC0-0F25-44CD-AC04-B525B26C8215}" destId="{0422FA82-C064-4C51-94E9-9090AF172879}" srcOrd="10" destOrd="0" presId="urn:microsoft.com/office/officeart/2005/8/layout/list1"/>
    <dgm:cxn modelId="{EBB2FF1B-F640-4A51-B79E-61E456FA4CB9}" type="presParOf" srcId="{A7A5FCC0-0F25-44CD-AC04-B525B26C8215}" destId="{15BCD21A-974D-4D49-BCC8-B8726F3014F0}" srcOrd="11" destOrd="0" presId="urn:microsoft.com/office/officeart/2005/8/layout/list1"/>
    <dgm:cxn modelId="{95769EB2-6F69-4483-BE18-916BA009F5D7}" type="presParOf" srcId="{A7A5FCC0-0F25-44CD-AC04-B525B26C8215}" destId="{1E0EC816-F9EF-4B55-A0F2-00A2452B3730}" srcOrd="12" destOrd="0" presId="urn:microsoft.com/office/officeart/2005/8/layout/list1"/>
    <dgm:cxn modelId="{188F5217-FB3A-4654-8D0D-D73FC67CC1F3}" type="presParOf" srcId="{1E0EC816-F9EF-4B55-A0F2-00A2452B3730}" destId="{9AA36258-44DA-4136-8C11-C4C35AD6C232}" srcOrd="0" destOrd="0" presId="urn:microsoft.com/office/officeart/2005/8/layout/list1"/>
    <dgm:cxn modelId="{040A0223-6884-41C9-9C10-0E777C10591F}" type="presParOf" srcId="{1E0EC816-F9EF-4B55-A0F2-00A2452B3730}" destId="{C9CA2B50-6954-4B51-BD5A-19134314F1E8}" srcOrd="1" destOrd="0" presId="urn:microsoft.com/office/officeart/2005/8/layout/list1"/>
    <dgm:cxn modelId="{A9C2343D-A084-42D5-8EFD-624697080F31}" type="presParOf" srcId="{A7A5FCC0-0F25-44CD-AC04-B525B26C8215}" destId="{EFBD72A8-C3C3-4FF7-98C5-462C61B0D85A}" srcOrd="13" destOrd="0" presId="urn:microsoft.com/office/officeart/2005/8/layout/list1"/>
    <dgm:cxn modelId="{F0EE5D0D-4DE5-4D03-84AC-F7D3CE3F1454}" type="presParOf" srcId="{A7A5FCC0-0F25-44CD-AC04-B525B26C8215}" destId="{04DF24CF-FEE2-478D-8A47-36F3CEE028A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25CE7-53D1-4C1E-B822-0B996496B54F}" type="doc">
      <dgm:prSet loTypeId="urn:microsoft.com/office/officeart/2005/8/layout/vList5" loCatId="Inbox" qsTypeId="urn:microsoft.com/office/officeart/2005/8/quickstyle/simple1" qsCatId="simple" csTypeId="urn:microsoft.com/office/officeart/2005/8/colors/colorful2" csCatId="colorful"/>
      <dgm:spPr/>
      <dgm:t>
        <a:bodyPr/>
        <a:lstStyle/>
        <a:p>
          <a:endParaRPr lang="en-US"/>
        </a:p>
      </dgm:t>
    </dgm:pt>
    <dgm:pt modelId="{3438DFB8-05FF-4167-AB57-DC8A8EAA0EAA}">
      <dgm:prSet/>
      <dgm:spPr/>
      <dgm:t>
        <a:bodyPr/>
        <a:lstStyle/>
        <a:p>
          <a:r>
            <a:rPr lang="en-US" dirty="0"/>
            <a:t>The final capacity factor can be expressed using the formula:</a:t>
          </a:r>
        </a:p>
      </dgm:t>
    </dgm:pt>
    <dgm:pt modelId="{9546F295-471C-4882-9CFF-9A2B84BF39E7}" type="parTrans" cxnId="{CDCDE273-7EED-4A48-98B0-A7E4B11580F8}">
      <dgm:prSet/>
      <dgm:spPr/>
      <dgm:t>
        <a:bodyPr/>
        <a:lstStyle/>
        <a:p>
          <a:endParaRPr lang="en-US"/>
        </a:p>
      </dgm:t>
    </dgm:pt>
    <dgm:pt modelId="{59A13C13-1840-4DF0-B9AB-88DB906647A3}" type="sibTrans" cxnId="{CDCDE273-7EED-4A48-98B0-A7E4B11580F8}">
      <dgm:prSet/>
      <dgm:spPr/>
      <dgm:t>
        <a:bodyPr/>
        <a:lstStyle/>
        <a:p>
          <a:endParaRPr lang="en-US"/>
        </a:p>
      </dgm:t>
    </dgm:pt>
    <dgm:pt modelId="{79C9E952-5AF2-41A0-9D8F-9B506F5BF5ED}">
      <dgm:prSet/>
      <dgm:spPr/>
      <dgm:t>
        <a:bodyPr/>
        <a:lstStyle/>
        <a:p>
          <a:r>
            <a:rPr lang="en-US" dirty="0"/>
            <a:t>Final CF = CF at POA x (1-loss1) x (1-loss2) x (1-loss3) x (1-loss4) ….</a:t>
          </a:r>
        </a:p>
      </dgm:t>
    </dgm:pt>
    <dgm:pt modelId="{3660D5BD-D688-49BA-AC08-F29FC68D270C}" type="parTrans" cxnId="{426D5721-219E-450C-B66D-AB80C7BE8C78}">
      <dgm:prSet/>
      <dgm:spPr/>
      <dgm:t>
        <a:bodyPr/>
        <a:lstStyle/>
        <a:p>
          <a:endParaRPr lang="en-US"/>
        </a:p>
      </dgm:t>
    </dgm:pt>
    <dgm:pt modelId="{A1D7E24A-5B79-4691-A360-C504AF3742EA}" type="sibTrans" cxnId="{426D5721-219E-450C-B66D-AB80C7BE8C78}">
      <dgm:prSet/>
      <dgm:spPr/>
      <dgm:t>
        <a:bodyPr/>
        <a:lstStyle/>
        <a:p>
          <a:endParaRPr lang="en-US"/>
        </a:p>
      </dgm:t>
    </dgm:pt>
    <dgm:pt modelId="{9485256C-775D-4EDB-8854-71E7C5D41433}">
      <dgm:prSet/>
      <dgm:spPr/>
      <dgm:t>
        <a:bodyPr/>
        <a:lstStyle/>
        <a:p>
          <a:r>
            <a:rPr lang="en-US" dirty="0"/>
            <a:t>This can also be expressed as:</a:t>
          </a:r>
        </a:p>
      </dgm:t>
    </dgm:pt>
    <dgm:pt modelId="{0D4F97CC-8596-44B5-AD0B-BF89239DE672}" type="parTrans" cxnId="{78AC5B0F-A1B4-4619-BAA0-899D41DCC9FE}">
      <dgm:prSet/>
      <dgm:spPr/>
      <dgm:t>
        <a:bodyPr/>
        <a:lstStyle/>
        <a:p>
          <a:endParaRPr lang="en-US"/>
        </a:p>
      </dgm:t>
    </dgm:pt>
    <dgm:pt modelId="{4CB4DB5C-118A-438C-8810-99D96583C23D}" type="sibTrans" cxnId="{78AC5B0F-A1B4-4619-BAA0-899D41DCC9FE}">
      <dgm:prSet/>
      <dgm:spPr/>
      <dgm:t>
        <a:bodyPr/>
        <a:lstStyle/>
        <a:p>
          <a:endParaRPr lang="en-US"/>
        </a:p>
      </dgm:t>
    </dgm:pt>
    <dgm:pt modelId="{34E4A259-4F8C-4D58-A850-DC14D3038AEB}">
      <dgm:prSet/>
      <dgm:spPr/>
      <dgm:t>
        <a:bodyPr/>
        <a:lstStyle/>
        <a:p>
          <a:r>
            <a:rPr lang="en-US" dirty="0"/>
            <a:t>Final CF = CF at POA x (1-Temprature) x (1-other losses)</a:t>
          </a:r>
        </a:p>
      </dgm:t>
    </dgm:pt>
    <dgm:pt modelId="{5210DFC5-6AE0-4CA3-B68E-F77218F18A84}" type="parTrans" cxnId="{138B6E42-FC0B-4275-A74D-DBB377BA7B36}">
      <dgm:prSet/>
      <dgm:spPr/>
      <dgm:t>
        <a:bodyPr/>
        <a:lstStyle/>
        <a:p>
          <a:endParaRPr lang="en-US"/>
        </a:p>
      </dgm:t>
    </dgm:pt>
    <dgm:pt modelId="{DCCE891E-F8DF-42E0-8069-F8C40B0A90CC}" type="sibTrans" cxnId="{138B6E42-FC0B-4275-A74D-DBB377BA7B36}">
      <dgm:prSet/>
      <dgm:spPr/>
      <dgm:t>
        <a:bodyPr/>
        <a:lstStyle/>
        <a:p>
          <a:endParaRPr lang="en-US"/>
        </a:p>
      </dgm:t>
    </dgm:pt>
    <dgm:pt modelId="{10BA11F4-3E58-473B-B26C-9D3B1D93B9EB}">
      <dgm:prSet/>
      <dgm:spPr/>
      <dgm:t>
        <a:bodyPr/>
        <a:lstStyle/>
        <a:p>
          <a:r>
            <a:rPr lang="en-US" dirty="0"/>
            <a:t>Since PR = Final CF/CF at POA, then</a:t>
          </a:r>
        </a:p>
      </dgm:t>
    </dgm:pt>
    <dgm:pt modelId="{932B052A-23E2-4506-B116-B4171E61BF2D}" type="parTrans" cxnId="{270C6043-DC67-4E97-9F90-56F34534EE19}">
      <dgm:prSet/>
      <dgm:spPr/>
      <dgm:t>
        <a:bodyPr/>
        <a:lstStyle/>
        <a:p>
          <a:endParaRPr lang="en-US"/>
        </a:p>
      </dgm:t>
    </dgm:pt>
    <dgm:pt modelId="{144620D4-CA4C-46AD-864B-3F461F1EEB4F}" type="sibTrans" cxnId="{270C6043-DC67-4E97-9F90-56F34534EE19}">
      <dgm:prSet/>
      <dgm:spPr/>
      <dgm:t>
        <a:bodyPr/>
        <a:lstStyle/>
        <a:p>
          <a:endParaRPr lang="en-US"/>
        </a:p>
      </dgm:t>
    </dgm:pt>
    <dgm:pt modelId="{8FF86B12-90C1-4351-8A98-129D21AA34F1}">
      <dgm:prSet/>
      <dgm:spPr/>
      <dgm:t>
        <a:bodyPr/>
        <a:lstStyle/>
        <a:p>
          <a:r>
            <a:rPr lang="en-US" dirty="0"/>
            <a:t>PR = (1-Temprature) x (1-other losses)</a:t>
          </a:r>
        </a:p>
      </dgm:t>
    </dgm:pt>
    <dgm:pt modelId="{EE92BF37-499C-4D34-AA92-095259CE253F}" type="parTrans" cxnId="{97520C46-F11E-49F6-9310-ACBED24E9574}">
      <dgm:prSet/>
      <dgm:spPr/>
      <dgm:t>
        <a:bodyPr/>
        <a:lstStyle/>
        <a:p>
          <a:endParaRPr lang="en-US"/>
        </a:p>
      </dgm:t>
    </dgm:pt>
    <dgm:pt modelId="{77A1B46A-44C0-4353-B577-681D4872FD45}" type="sibTrans" cxnId="{97520C46-F11E-49F6-9310-ACBED24E9574}">
      <dgm:prSet/>
      <dgm:spPr/>
      <dgm:t>
        <a:bodyPr/>
        <a:lstStyle/>
        <a:p>
          <a:endParaRPr lang="en-US"/>
        </a:p>
      </dgm:t>
    </dgm:pt>
    <dgm:pt modelId="{0668640A-CF0E-49E9-85B6-CDEFA61C1D93}" type="pres">
      <dgm:prSet presAssocID="{D2825CE7-53D1-4C1E-B822-0B996496B54F}" presName="Name0" presStyleCnt="0">
        <dgm:presLayoutVars>
          <dgm:dir/>
          <dgm:animLvl val="lvl"/>
          <dgm:resizeHandles val="exact"/>
        </dgm:presLayoutVars>
      </dgm:prSet>
      <dgm:spPr/>
    </dgm:pt>
    <dgm:pt modelId="{4B6BEE4B-4BD7-41F0-BDEE-2FDC17EB9940}" type="pres">
      <dgm:prSet presAssocID="{3438DFB8-05FF-4167-AB57-DC8A8EAA0EAA}" presName="linNode" presStyleCnt="0"/>
      <dgm:spPr/>
    </dgm:pt>
    <dgm:pt modelId="{478627BB-87B5-43AD-8FF7-D09CAECA1B4D}" type="pres">
      <dgm:prSet presAssocID="{3438DFB8-05FF-4167-AB57-DC8A8EAA0EAA}" presName="parentText" presStyleLbl="node1" presStyleIdx="0" presStyleCnt="3">
        <dgm:presLayoutVars>
          <dgm:chMax val="1"/>
          <dgm:bulletEnabled val="1"/>
        </dgm:presLayoutVars>
      </dgm:prSet>
      <dgm:spPr/>
    </dgm:pt>
    <dgm:pt modelId="{52EF7387-F5F2-4A3E-B3E1-CA16EF811916}" type="pres">
      <dgm:prSet presAssocID="{3438DFB8-05FF-4167-AB57-DC8A8EAA0EAA}" presName="descendantText" presStyleLbl="alignAccFollowNode1" presStyleIdx="0" presStyleCnt="3">
        <dgm:presLayoutVars>
          <dgm:bulletEnabled val="1"/>
        </dgm:presLayoutVars>
      </dgm:prSet>
      <dgm:spPr/>
    </dgm:pt>
    <dgm:pt modelId="{71A6E16D-8A4E-4EF4-913C-8C0874CDDFA2}" type="pres">
      <dgm:prSet presAssocID="{59A13C13-1840-4DF0-B9AB-88DB906647A3}" presName="sp" presStyleCnt="0"/>
      <dgm:spPr/>
    </dgm:pt>
    <dgm:pt modelId="{859A0F4F-3951-4636-926B-8C432977AA76}" type="pres">
      <dgm:prSet presAssocID="{9485256C-775D-4EDB-8854-71E7C5D41433}" presName="linNode" presStyleCnt="0"/>
      <dgm:spPr/>
    </dgm:pt>
    <dgm:pt modelId="{A3F962E5-49ED-4FD6-A3C3-249117A71C02}" type="pres">
      <dgm:prSet presAssocID="{9485256C-775D-4EDB-8854-71E7C5D41433}" presName="parentText" presStyleLbl="node1" presStyleIdx="1" presStyleCnt="3">
        <dgm:presLayoutVars>
          <dgm:chMax val="1"/>
          <dgm:bulletEnabled val="1"/>
        </dgm:presLayoutVars>
      </dgm:prSet>
      <dgm:spPr/>
    </dgm:pt>
    <dgm:pt modelId="{3662B2C7-A968-4557-AA46-DCCDC36676FD}" type="pres">
      <dgm:prSet presAssocID="{9485256C-775D-4EDB-8854-71E7C5D41433}" presName="descendantText" presStyleLbl="alignAccFollowNode1" presStyleIdx="1" presStyleCnt="3">
        <dgm:presLayoutVars>
          <dgm:bulletEnabled val="1"/>
        </dgm:presLayoutVars>
      </dgm:prSet>
      <dgm:spPr/>
    </dgm:pt>
    <dgm:pt modelId="{60BC84A3-8B65-4218-9BF7-CA83EDB237DE}" type="pres">
      <dgm:prSet presAssocID="{4CB4DB5C-118A-438C-8810-99D96583C23D}" presName="sp" presStyleCnt="0"/>
      <dgm:spPr/>
    </dgm:pt>
    <dgm:pt modelId="{9969C7CC-D3AA-40D0-998A-228603498F7F}" type="pres">
      <dgm:prSet presAssocID="{10BA11F4-3E58-473B-B26C-9D3B1D93B9EB}" presName="linNode" presStyleCnt="0"/>
      <dgm:spPr/>
    </dgm:pt>
    <dgm:pt modelId="{5077B7E2-D65F-4EA4-BC3A-761297282F18}" type="pres">
      <dgm:prSet presAssocID="{10BA11F4-3E58-473B-B26C-9D3B1D93B9EB}" presName="parentText" presStyleLbl="node1" presStyleIdx="2" presStyleCnt="3">
        <dgm:presLayoutVars>
          <dgm:chMax val="1"/>
          <dgm:bulletEnabled val="1"/>
        </dgm:presLayoutVars>
      </dgm:prSet>
      <dgm:spPr/>
    </dgm:pt>
    <dgm:pt modelId="{9DD33252-383C-4DE8-BB7D-78C46198BB32}" type="pres">
      <dgm:prSet presAssocID="{10BA11F4-3E58-473B-B26C-9D3B1D93B9EB}" presName="descendantText" presStyleLbl="alignAccFollowNode1" presStyleIdx="2" presStyleCnt="3">
        <dgm:presLayoutVars>
          <dgm:bulletEnabled val="1"/>
        </dgm:presLayoutVars>
      </dgm:prSet>
      <dgm:spPr/>
    </dgm:pt>
  </dgm:ptLst>
  <dgm:cxnLst>
    <dgm:cxn modelId="{78AC5B0F-A1B4-4619-BAA0-899D41DCC9FE}" srcId="{D2825CE7-53D1-4C1E-B822-0B996496B54F}" destId="{9485256C-775D-4EDB-8854-71E7C5D41433}" srcOrd="1" destOrd="0" parTransId="{0D4F97CC-8596-44B5-AD0B-BF89239DE672}" sibTransId="{4CB4DB5C-118A-438C-8810-99D96583C23D}"/>
    <dgm:cxn modelId="{426D5721-219E-450C-B66D-AB80C7BE8C78}" srcId="{3438DFB8-05FF-4167-AB57-DC8A8EAA0EAA}" destId="{79C9E952-5AF2-41A0-9D8F-9B506F5BF5ED}" srcOrd="0" destOrd="0" parTransId="{3660D5BD-D688-49BA-AC08-F29FC68D270C}" sibTransId="{A1D7E24A-5B79-4691-A360-C504AF3742EA}"/>
    <dgm:cxn modelId="{28D6A421-9486-4FCB-944D-59855BF81E68}" type="presOf" srcId="{8FF86B12-90C1-4351-8A98-129D21AA34F1}" destId="{9DD33252-383C-4DE8-BB7D-78C46198BB32}" srcOrd="0" destOrd="0" presId="urn:microsoft.com/office/officeart/2005/8/layout/vList5"/>
    <dgm:cxn modelId="{138B6E42-FC0B-4275-A74D-DBB377BA7B36}" srcId="{9485256C-775D-4EDB-8854-71E7C5D41433}" destId="{34E4A259-4F8C-4D58-A850-DC14D3038AEB}" srcOrd="0" destOrd="0" parTransId="{5210DFC5-6AE0-4CA3-B68E-F77218F18A84}" sibTransId="{DCCE891E-F8DF-42E0-8069-F8C40B0A90CC}"/>
    <dgm:cxn modelId="{270C6043-DC67-4E97-9F90-56F34534EE19}" srcId="{D2825CE7-53D1-4C1E-B822-0B996496B54F}" destId="{10BA11F4-3E58-473B-B26C-9D3B1D93B9EB}" srcOrd="2" destOrd="0" parTransId="{932B052A-23E2-4506-B116-B4171E61BF2D}" sibTransId="{144620D4-CA4C-46AD-864B-3F461F1EEB4F}"/>
    <dgm:cxn modelId="{97520C46-F11E-49F6-9310-ACBED24E9574}" srcId="{10BA11F4-3E58-473B-B26C-9D3B1D93B9EB}" destId="{8FF86B12-90C1-4351-8A98-129D21AA34F1}" srcOrd="0" destOrd="0" parTransId="{EE92BF37-499C-4D34-AA92-095259CE253F}" sibTransId="{77A1B46A-44C0-4353-B577-681D4872FD45}"/>
    <dgm:cxn modelId="{BCA8AB47-2405-40F3-8EF2-20C09532A120}" type="presOf" srcId="{D2825CE7-53D1-4C1E-B822-0B996496B54F}" destId="{0668640A-CF0E-49E9-85B6-CDEFA61C1D93}" srcOrd="0" destOrd="0" presId="urn:microsoft.com/office/officeart/2005/8/layout/vList5"/>
    <dgm:cxn modelId="{CDCDE273-7EED-4A48-98B0-A7E4B11580F8}" srcId="{D2825CE7-53D1-4C1E-B822-0B996496B54F}" destId="{3438DFB8-05FF-4167-AB57-DC8A8EAA0EAA}" srcOrd="0" destOrd="0" parTransId="{9546F295-471C-4882-9CFF-9A2B84BF39E7}" sibTransId="{59A13C13-1840-4DF0-B9AB-88DB906647A3}"/>
    <dgm:cxn modelId="{A8396054-3247-4798-A556-01F4B851363E}" type="presOf" srcId="{34E4A259-4F8C-4D58-A850-DC14D3038AEB}" destId="{3662B2C7-A968-4557-AA46-DCCDC36676FD}" srcOrd="0" destOrd="0" presId="urn:microsoft.com/office/officeart/2005/8/layout/vList5"/>
    <dgm:cxn modelId="{8B745D78-44A1-48EE-8955-925A25F82460}" type="presOf" srcId="{9485256C-775D-4EDB-8854-71E7C5D41433}" destId="{A3F962E5-49ED-4FD6-A3C3-249117A71C02}" srcOrd="0" destOrd="0" presId="urn:microsoft.com/office/officeart/2005/8/layout/vList5"/>
    <dgm:cxn modelId="{B44E077F-608A-49B0-830A-4FFC930C2A77}" type="presOf" srcId="{3438DFB8-05FF-4167-AB57-DC8A8EAA0EAA}" destId="{478627BB-87B5-43AD-8FF7-D09CAECA1B4D}" srcOrd="0" destOrd="0" presId="urn:microsoft.com/office/officeart/2005/8/layout/vList5"/>
    <dgm:cxn modelId="{9DF5ABBC-A113-4489-A982-534FCD92B227}" type="presOf" srcId="{10BA11F4-3E58-473B-B26C-9D3B1D93B9EB}" destId="{5077B7E2-D65F-4EA4-BC3A-761297282F18}" srcOrd="0" destOrd="0" presId="urn:microsoft.com/office/officeart/2005/8/layout/vList5"/>
    <dgm:cxn modelId="{0C8A5ADD-A5FD-42A0-8766-2813F57C0D5D}" type="presOf" srcId="{79C9E952-5AF2-41A0-9D8F-9B506F5BF5ED}" destId="{52EF7387-F5F2-4A3E-B3E1-CA16EF811916}" srcOrd="0" destOrd="0" presId="urn:microsoft.com/office/officeart/2005/8/layout/vList5"/>
    <dgm:cxn modelId="{7EA9E759-46CA-4878-83CC-79B4D2926A6C}" type="presParOf" srcId="{0668640A-CF0E-49E9-85B6-CDEFA61C1D93}" destId="{4B6BEE4B-4BD7-41F0-BDEE-2FDC17EB9940}" srcOrd="0" destOrd="0" presId="urn:microsoft.com/office/officeart/2005/8/layout/vList5"/>
    <dgm:cxn modelId="{404BA476-FB75-4BFC-96BB-F803E0AB5EE8}" type="presParOf" srcId="{4B6BEE4B-4BD7-41F0-BDEE-2FDC17EB9940}" destId="{478627BB-87B5-43AD-8FF7-D09CAECA1B4D}" srcOrd="0" destOrd="0" presId="urn:microsoft.com/office/officeart/2005/8/layout/vList5"/>
    <dgm:cxn modelId="{ED1039DC-4229-4A97-9CAA-09A2C9ADDE35}" type="presParOf" srcId="{4B6BEE4B-4BD7-41F0-BDEE-2FDC17EB9940}" destId="{52EF7387-F5F2-4A3E-B3E1-CA16EF811916}" srcOrd="1" destOrd="0" presId="urn:microsoft.com/office/officeart/2005/8/layout/vList5"/>
    <dgm:cxn modelId="{5ABF511B-B7C8-49E2-8375-BCBA5D8A9CE1}" type="presParOf" srcId="{0668640A-CF0E-49E9-85B6-CDEFA61C1D93}" destId="{71A6E16D-8A4E-4EF4-913C-8C0874CDDFA2}" srcOrd="1" destOrd="0" presId="urn:microsoft.com/office/officeart/2005/8/layout/vList5"/>
    <dgm:cxn modelId="{1564B4D0-F41D-474A-84FB-408BC3EA789C}" type="presParOf" srcId="{0668640A-CF0E-49E9-85B6-CDEFA61C1D93}" destId="{859A0F4F-3951-4636-926B-8C432977AA76}" srcOrd="2" destOrd="0" presId="urn:microsoft.com/office/officeart/2005/8/layout/vList5"/>
    <dgm:cxn modelId="{747BADC7-5F71-4951-9A01-74AAB2042080}" type="presParOf" srcId="{859A0F4F-3951-4636-926B-8C432977AA76}" destId="{A3F962E5-49ED-4FD6-A3C3-249117A71C02}" srcOrd="0" destOrd="0" presId="urn:microsoft.com/office/officeart/2005/8/layout/vList5"/>
    <dgm:cxn modelId="{605DA130-75B9-47D4-BD81-80F6B23DF01A}" type="presParOf" srcId="{859A0F4F-3951-4636-926B-8C432977AA76}" destId="{3662B2C7-A968-4557-AA46-DCCDC36676FD}" srcOrd="1" destOrd="0" presId="urn:microsoft.com/office/officeart/2005/8/layout/vList5"/>
    <dgm:cxn modelId="{4F2A85C9-19EF-4211-8963-B8E08DE0A005}" type="presParOf" srcId="{0668640A-CF0E-49E9-85B6-CDEFA61C1D93}" destId="{60BC84A3-8B65-4218-9BF7-CA83EDB237DE}" srcOrd="3" destOrd="0" presId="urn:microsoft.com/office/officeart/2005/8/layout/vList5"/>
    <dgm:cxn modelId="{2E177D1C-0457-4A51-98AB-5F43C4086055}" type="presParOf" srcId="{0668640A-CF0E-49E9-85B6-CDEFA61C1D93}" destId="{9969C7CC-D3AA-40D0-998A-228603498F7F}" srcOrd="4" destOrd="0" presId="urn:microsoft.com/office/officeart/2005/8/layout/vList5"/>
    <dgm:cxn modelId="{0A794227-ACB9-476F-94D1-102371BF95BF}" type="presParOf" srcId="{9969C7CC-D3AA-40D0-998A-228603498F7F}" destId="{5077B7E2-D65F-4EA4-BC3A-761297282F18}" srcOrd="0" destOrd="0" presId="urn:microsoft.com/office/officeart/2005/8/layout/vList5"/>
    <dgm:cxn modelId="{624D7FE3-B040-4CBE-B183-A5EC4F119B52}" type="presParOf" srcId="{9969C7CC-D3AA-40D0-998A-228603498F7F}" destId="{9DD33252-383C-4DE8-BB7D-78C46198BB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8FF28-9E2B-47A0-BC58-E5F467A2CC0D}">
      <dsp:nvSpPr>
        <dsp:cNvPr id="0" name=""/>
        <dsp:cNvSpPr/>
      </dsp:nvSpPr>
      <dsp:spPr>
        <a:xfrm>
          <a:off x="0" y="54167"/>
          <a:ext cx="4701778"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History</a:t>
          </a:r>
        </a:p>
      </dsp:txBody>
      <dsp:txXfrm>
        <a:off x="50420" y="104587"/>
        <a:ext cx="4600938" cy="932014"/>
      </dsp:txXfrm>
    </dsp:sp>
    <dsp:sp modelId="{0D51F5D6-D8B1-44D7-A246-1C6890D662DE}">
      <dsp:nvSpPr>
        <dsp:cNvPr id="0" name=""/>
        <dsp:cNvSpPr/>
      </dsp:nvSpPr>
      <dsp:spPr>
        <a:xfrm>
          <a:off x="0" y="1161901"/>
          <a:ext cx="4701778" cy="10328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Yield</a:t>
          </a:r>
        </a:p>
      </dsp:txBody>
      <dsp:txXfrm>
        <a:off x="50420" y="1212321"/>
        <a:ext cx="4600938" cy="932014"/>
      </dsp:txXfrm>
    </dsp:sp>
    <dsp:sp modelId="{F7A79EB5-5201-4D3C-88EC-B0A97853830B}">
      <dsp:nvSpPr>
        <dsp:cNvPr id="0" name=""/>
        <dsp:cNvSpPr/>
      </dsp:nvSpPr>
      <dsp:spPr>
        <a:xfrm>
          <a:off x="0" y="2269635"/>
          <a:ext cx="4701778"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Temperature Coefficient and Performance Ratio</a:t>
          </a:r>
        </a:p>
      </dsp:txBody>
      <dsp:txXfrm>
        <a:off x="50420" y="2320055"/>
        <a:ext cx="4600938" cy="932014"/>
      </dsp:txXfrm>
    </dsp:sp>
    <dsp:sp modelId="{EA590B39-CA30-4124-88AA-E9ED2B44C5D8}">
      <dsp:nvSpPr>
        <dsp:cNvPr id="0" name=""/>
        <dsp:cNvSpPr/>
      </dsp:nvSpPr>
      <dsp:spPr>
        <a:xfrm>
          <a:off x="0" y="3377369"/>
          <a:ext cx="4701778" cy="10328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Financial Model</a:t>
          </a:r>
        </a:p>
      </dsp:txBody>
      <dsp:txXfrm>
        <a:off x="50420" y="3427789"/>
        <a:ext cx="4600938" cy="932014"/>
      </dsp:txXfrm>
    </dsp:sp>
    <dsp:sp modelId="{AE7B8493-0A75-416F-BA90-0DCC5E0515D2}">
      <dsp:nvSpPr>
        <dsp:cNvPr id="0" name=""/>
        <dsp:cNvSpPr/>
      </dsp:nvSpPr>
      <dsp:spPr>
        <a:xfrm>
          <a:off x="0" y="4485103"/>
          <a:ext cx="4701778"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Carrying Charge Analysis</a:t>
          </a:r>
        </a:p>
      </dsp:txBody>
      <dsp:txXfrm>
        <a:off x="50420" y="4535523"/>
        <a:ext cx="4600938"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384A-D61C-446A-A029-45ED503A843C}">
      <dsp:nvSpPr>
        <dsp:cNvPr id="0" name=""/>
        <dsp:cNvSpPr/>
      </dsp:nvSpPr>
      <dsp:spPr>
        <a:xfrm>
          <a:off x="616"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1: Develop a reasonable method where you can use the temperature reported in the EU website and derive a reasonable production estimate.</a:t>
          </a:r>
        </a:p>
      </dsp:txBody>
      <dsp:txXfrm>
        <a:off x="616" y="1876220"/>
        <a:ext cx="2495401" cy="1796688"/>
      </dsp:txXfrm>
    </dsp:sp>
    <dsp:sp modelId="{8072416C-90E1-41B6-95CA-5E91F899613D}">
      <dsp:nvSpPr>
        <dsp:cNvPr id="0" name=""/>
        <dsp:cNvSpPr/>
      </dsp:nvSpPr>
      <dsp:spPr>
        <a:xfrm>
          <a:off x="616"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01</a:t>
          </a:r>
        </a:p>
      </dsp:txBody>
      <dsp:txXfrm>
        <a:off x="616" y="678428"/>
        <a:ext cx="2495401" cy="1197792"/>
      </dsp:txXfrm>
    </dsp:sp>
    <dsp:sp modelId="{ED8ABC90-D2A2-465E-A036-B3CF340E882B}">
      <dsp:nvSpPr>
        <dsp:cNvPr id="0" name=""/>
        <dsp:cNvSpPr/>
      </dsp:nvSpPr>
      <dsp:spPr>
        <a:xfrm>
          <a:off x="2695649"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2: Demonstrate a Financial Model with Costs and Ability to Update Circular References</a:t>
          </a:r>
        </a:p>
      </dsp:txBody>
      <dsp:txXfrm>
        <a:off x="2695649" y="1876220"/>
        <a:ext cx="2495401" cy="1796688"/>
      </dsp:txXfrm>
    </dsp:sp>
    <dsp:sp modelId="{70B83F7B-CF21-4AAD-8033-4D9D050B6C25}">
      <dsp:nvSpPr>
        <dsp:cNvPr id="0" name=""/>
        <dsp:cNvSpPr/>
      </dsp:nvSpPr>
      <dsp:spPr>
        <a:xfrm>
          <a:off x="2695649"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02</a:t>
          </a:r>
        </a:p>
      </dsp:txBody>
      <dsp:txXfrm>
        <a:off x="2695649" y="678428"/>
        <a:ext cx="2495401" cy="1197792"/>
      </dsp:txXfrm>
    </dsp:sp>
    <dsp:sp modelId="{AE4ED849-4E93-4B0B-8C44-21CEFACF4028}">
      <dsp:nvSpPr>
        <dsp:cNvPr id="0" name=""/>
        <dsp:cNvSpPr/>
      </dsp:nvSpPr>
      <dsp:spPr>
        <a:xfrm>
          <a:off x="5390682"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3: Illustrate how to use Carrying Charge Analysis as a Proxy for Project Finance Model to Evaluate Tracking Cost and Benefit</a:t>
          </a:r>
        </a:p>
      </dsp:txBody>
      <dsp:txXfrm>
        <a:off x="5390682" y="1876220"/>
        <a:ext cx="2495401" cy="1796688"/>
      </dsp:txXfrm>
    </dsp:sp>
    <dsp:sp modelId="{22680BA3-F865-4E61-A2D4-3EFF487AEB7B}">
      <dsp:nvSpPr>
        <dsp:cNvPr id="0" name=""/>
        <dsp:cNvSpPr/>
      </dsp:nvSpPr>
      <dsp:spPr>
        <a:xfrm>
          <a:off x="5390682"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03</a:t>
          </a:r>
        </a:p>
      </dsp:txBody>
      <dsp:txXfrm>
        <a:off x="5390682" y="678428"/>
        <a:ext cx="2495401" cy="119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91D6-E5E0-44D4-A2DB-29B7D88C5836}">
      <dsp:nvSpPr>
        <dsp:cNvPr id="0" name=""/>
        <dsp:cNvSpPr/>
      </dsp:nvSpPr>
      <dsp:spPr>
        <a:xfrm>
          <a:off x="622309" y="1593"/>
          <a:ext cx="2075650" cy="12453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Read PVINSIGHT</a:t>
          </a:r>
        </a:p>
      </dsp:txBody>
      <dsp:txXfrm>
        <a:off x="622309" y="1593"/>
        <a:ext cx="2075650" cy="1245390"/>
      </dsp:txXfrm>
    </dsp:sp>
    <dsp:sp modelId="{EB160B94-517F-40A4-9D1F-A399B3435A44}">
      <dsp:nvSpPr>
        <dsp:cNvPr id="0" name=""/>
        <dsp:cNvSpPr/>
      </dsp:nvSpPr>
      <dsp:spPr>
        <a:xfrm>
          <a:off x="2905524" y="1593"/>
          <a:ext cx="2075650" cy="1245390"/>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Read PDF to Excel for EU Website</a:t>
          </a:r>
        </a:p>
      </dsp:txBody>
      <dsp:txXfrm>
        <a:off x="2905524" y="1593"/>
        <a:ext cx="2075650" cy="1245390"/>
      </dsp:txXfrm>
    </dsp:sp>
    <dsp:sp modelId="{8C9E4D17-86F8-4117-AB5C-698B1F1E4CEA}">
      <dsp:nvSpPr>
        <dsp:cNvPr id="0" name=""/>
        <dsp:cNvSpPr/>
      </dsp:nvSpPr>
      <dsp:spPr>
        <a:xfrm>
          <a:off x="5188740" y="1593"/>
          <a:ext cx="2075650" cy="124539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MSE and Excel Tools for Evaluating P90, P95 etc.</a:t>
          </a:r>
        </a:p>
      </dsp:txBody>
      <dsp:txXfrm>
        <a:off x="5188740" y="1593"/>
        <a:ext cx="2075650" cy="1245390"/>
      </dsp:txXfrm>
    </dsp:sp>
    <dsp:sp modelId="{7F4E6DB3-0C00-4516-A52D-B4B4C403C859}">
      <dsp:nvSpPr>
        <dsp:cNvPr id="0" name=""/>
        <dsp:cNvSpPr/>
      </dsp:nvSpPr>
      <dsp:spPr>
        <a:xfrm>
          <a:off x="622309" y="1454548"/>
          <a:ext cx="2075650" cy="1245390"/>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Database of Actual Solar Production</a:t>
          </a:r>
        </a:p>
      </dsp:txBody>
      <dsp:txXfrm>
        <a:off x="622309" y="1454548"/>
        <a:ext cx="2075650" cy="1245390"/>
      </dsp:txXfrm>
    </dsp:sp>
    <dsp:sp modelId="{86217EA8-9A95-4D57-9BCB-3855497BCE22}">
      <dsp:nvSpPr>
        <dsp:cNvPr id="0" name=""/>
        <dsp:cNvSpPr/>
      </dsp:nvSpPr>
      <dsp:spPr>
        <a:xfrm>
          <a:off x="2905524" y="1454548"/>
          <a:ext cx="2075650" cy="124539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Solver Analysis for Performance Ratio and Waterfall Charts</a:t>
          </a:r>
        </a:p>
      </dsp:txBody>
      <dsp:txXfrm>
        <a:off x="2905524" y="1454548"/>
        <a:ext cx="2075650" cy="1245390"/>
      </dsp:txXfrm>
    </dsp:sp>
    <dsp:sp modelId="{A9EF734E-3FE6-408B-B8F8-997350C6502B}">
      <dsp:nvSpPr>
        <dsp:cNvPr id="0" name=""/>
        <dsp:cNvSpPr/>
      </dsp:nvSpPr>
      <dsp:spPr>
        <a:xfrm>
          <a:off x="5188740" y="1454548"/>
          <a:ext cx="2075650" cy="1245390"/>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Solar Project Finance Models with Circular Reference Resolution and Re-financing</a:t>
          </a:r>
        </a:p>
      </dsp:txBody>
      <dsp:txXfrm>
        <a:off x="5188740" y="1454548"/>
        <a:ext cx="2075650" cy="1245390"/>
      </dsp:txXfrm>
    </dsp:sp>
    <dsp:sp modelId="{BB81BD79-C749-4D43-A0A2-87C0201D53EE}">
      <dsp:nvSpPr>
        <dsp:cNvPr id="0" name=""/>
        <dsp:cNvSpPr/>
      </dsp:nvSpPr>
      <dsp:spPr>
        <a:xfrm>
          <a:off x="622309" y="2907504"/>
          <a:ext cx="2075650" cy="124539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Cost of Debt and Equity Capital and Implied Inflation from Databases</a:t>
          </a:r>
        </a:p>
      </dsp:txBody>
      <dsp:txXfrm>
        <a:off x="622309" y="2907504"/>
        <a:ext cx="2075650" cy="1245390"/>
      </dsp:txXfrm>
    </dsp:sp>
    <dsp:sp modelId="{ADB297C9-197B-42AD-A0EF-2F9756C87A17}">
      <dsp:nvSpPr>
        <dsp:cNvPr id="0" name=""/>
        <dsp:cNvSpPr/>
      </dsp:nvSpPr>
      <dsp:spPr>
        <a:xfrm>
          <a:off x="2905524" y="2907504"/>
          <a:ext cx="2075650" cy="1245390"/>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Carrying Charge Analysis</a:t>
          </a:r>
        </a:p>
      </dsp:txBody>
      <dsp:txXfrm>
        <a:off x="2905524" y="2907504"/>
        <a:ext cx="2075650" cy="1245390"/>
      </dsp:txXfrm>
    </dsp:sp>
    <dsp:sp modelId="{03D5516D-DA2D-466C-B55B-2A7473CF1044}">
      <dsp:nvSpPr>
        <dsp:cNvPr id="0" name=""/>
        <dsp:cNvSpPr/>
      </dsp:nvSpPr>
      <dsp:spPr>
        <a:xfrm>
          <a:off x="5188740" y="2907504"/>
          <a:ext cx="2075650" cy="124539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LCOE Spreadsheet and Analysis</a:t>
          </a:r>
        </a:p>
      </dsp:txBody>
      <dsp:txXfrm>
        <a:off x="5188740" y="2907504"/>
        <a:ext cx="2075650" cy="1245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860CE-3503-440B-B243-A2C26AB2F352}">
      <dsp:nvSpPr>
        <dsp:cNvPr id="0" name=""/>
        <dsp:cNvSpPr/>
      </dsp:nvSpPr>
      <dsp:spPr>
        <a:xfrm>
          <a:off x="0" y="2028"/>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48E46-BCF6-43CF-AB1B-01E88338B9FC}">
      <dsp:nvSpPr>
        <dsp:cNvPr id="0" name=""/>
        <dsp:cNvSpPr/>
      </dsp:nvSpPr>
      <dsp:spPr>
        <a:xfrm>
          <a:off x="0" y="2028"/>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There are two outputs whether for PVSyst or for the EU site or for the PVWATT</a:t>
          </a:r>
        </a:p>
      </dsp:txBody>
      <dsp:txXfrm>
        <a:off x="0" y="2028"/>
        <a:ext cx="7886700" cy="1383476"/>
      </dsp:txXfrm>
    </dsp:sp>
    <dsp:sp modelId="{DC5B363F-6156-4DA8-8C60-526E2C41554C}">
      <dsp:nvSpPr>
        <dsp:cNvPr id="0" name=""/>
        <dsp:cNvSpPr/>
      </dsp:nvSpPr>
      <dsp:spPr>
        <a:xfrm>
          <a:off x="0" y="1385505"/>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0F3A1-E8E0-46C8-A059-DC7353D31943}">
      <dsp:nvSpPr>
        <dsp:cNvPr id="0" name=""/>
        <dsp:cNvSpPr/>
      </dsp:nvSpPr>
      <dsp:spPr>
        <a:xfrm>
          <a:off x="0" y="1385505"/>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Hm: Average monthly sum of global irradiation per square meter received by the modules of the given system [kWh/m²].  This could be called POA – point of access or it could be called Effective irradiance on collectors.</a:t>
          </a:r>
        </a:p>
      </dsp:txBody>
      <dsp:txXfrm>
        <a:off x="0" y="1385505"/>
        <a:ext cx="7886700" cy="1383476"/>
      </dsp:txXfrm>
    </dsp:sp>
    <dsp:sp modelId="{2E2C9541-88B0-4166-BA22-9031E17E2B54}">
      <dsp:nvSpPr>
        <dsp:cNvPr id="0" name=""/>
        <dsp:cNvSpPr/>
      </dsp:nvSpPr>
      <dsp:spPr>
        <a:xfrm>
          <a:off x="0" y="2768982"/>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8F101-58D0-42B1-9EC8-0458CFF3CE31}">
      <dsp:nvSpPr>
        <dsp:cNvPr id="0" name=""/>
        <dsp:cNvSpPr/>
      </dsp:nvSpPr>
      <dsp:spPr>
        <a:xfrm>
          <a:off x="0" y="2768982"/>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Em: Average monthly electricity production from the given system [kWh]. In PVSyst this is Earray or Energy Injected into the grid</a:t>
          </a:r>
        </a:p>
      </dsp:txBody>
      <dsp:txXfrm>
        <a:off x="0" y="2768982"/>
        <a:ext cx="7886700" cy="1383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B851-1E65-4B88-AA62-58B4D8C6F118}">
      <dsp:nvSpPr>
        <dsp:cNvPr id="0" name=""/>
        <dsp:cNvSpPr/>
      </dsp:nvSpPr>
      <dsp:spPr>
        <a:xfrm>
          <a:off x="0" y="294375"/>
          <a:ext cx="8220173" cy="90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is only useful when there is no tilt.  The only case where it is optimal to have no tilt is when you are on the equator</a:t>
          </a:r>
        </a:p>
      </dsp:txBody>
      <dsp:txXfrm>
        <a:off x="0" y="294375"/>
        <a:ext cx="8220173" cy="907200"/>
      </dsp:txXfrm>
    </dsp:sp>
    <dsp:sp modelId="{78F43B5E-E816-4C76-8B5A-1793F2A5223C}">
      <dsp:nvSpPr>
        <dsp:cNvPr id="0" name=""/>
        <dsp:cNvSpPr/>
      </dsp:nvSpPr>
      <dsp:spPr>
        <a:xfrm>
          <a:off x="411008" y="58215"/>
          <a:ext cx="5754121"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Horizontal global irradiation </a:t>
          </a:r>
        </a:p>
      </dsp:txBody>
      <dsp:txXfrm>
        <a:off x="434065" y="81272"/>
        <a:ext cx="5708007" cy="426206"/>
      </dsp:txXfrm>
    </dsp:sp>
    <dsp:sp modelId="{029CE61E-1D70-4745-90BD-1AF217D451B7}">
      <dsp:nvSpPr>
        <dsp:cNvPr id="0" name=""/>
        <dsp:cNvSpPr/>
      </dsp:nvSpPr>
      <dsp:spPr>
        <a:xfrm>
          <a:off x="0" y="1524135"/>
          <a:ext cx="8220173" cy="907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accounts for tilt and tracking.  The capacity factor at this point is the basis for computing the performance ratio. Also called Point of Access Irradiation</a:t>
          </a:r>
        </a:p>
      </dsp:txBody>
      <dsp:txXfrm>
        <a:off x="0" y="1524135"/>
        <a:ext cx="8220173" cy="907200"/>
      </dsp:txXfrm>
    </dsp:sp>
    <dsp:sp modelId="{502E49CC-6D7C-4A8F-97E7-F5981232CBC1}">
      <dsp:nvSpPr>
        <dsp:cNvPr id="0" name=""/>
        <dsp:cNvSpPr/>
      </dsp:nvSpPr>
      <dsp:spPr>
        <a:xfrm>
          <a:off x="411008" y="1287975"/>
          <a:ext cx="5754121" cy="4723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Effective irradiance on collectors</a:t>
          </a:r>
        </a:p>
      </dsp:txBody>
      <dsp:txXfrm>
        <a:off x="434065" y="1311032"/>
        <a:ext cx="5708007" cy="426206"/>
      </dsp:txXfrm>
    </dsp:sp>
    <dsp:sp modelId="{0422FA82-C064-4C51-94E9-9090AF172879}">
      <dsp:nvSpPr>
        <dsp:cNvPr id="0" name=""/>
        <dsp:cNvSpPr/>
      </dsp:nvSpPr>
      <dsp:spPr>
        <a:xfrm>
          <a:off x="0" y="2753896"/>
          <a:ext cx="8220173" cy="907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IAM depends on tilt and soiling is estimated.  These are part of the performance ratio.</a:t>
          </a:r>
        </a:p>
      </dsp:txBody>
      <dsp:txXfrm>
        <a:off x="0" y="2753896"/>
        <a:ext cx="8220173" cy="907200"/>
      </dsp:txXfrm>
    </dsp:sp>
    <dsp:sp modelId="{A7BD5DB6-1C67-4AC5-9FD4-431A836D9BAA}">
      <dsp:nvSpPr>
        <dsp:cNvPr id="0" name=""/>
        <dsp:cNvSpPr/>
      </dsp:nvSpPr>
      <dsp:spPr>
        <a:xfrm>
          <a:off x="411008" y="2517736"/>
          <a:ext cx="5754121" cy="4723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Corrections for reflection (IAM) and soiling</a:t>
          </a:r>
        </a:p>
      </dsp:txBody>
      <dsp:txXfrm>
        <a:off x="434065" y="2540793"/>
        <a:ext cx="5708007" cy="426206"/>
      </dsp:txXfrm>
    </dsp:sp>
    <dsp:sp modelId="{04DF24CF-FEE2-478D-8A47-36F3CEE028A3}">
      <dsp:nvSpPr>
        <dsp:cNvPr id="0" name=""/>
        <dsp:cNvSpPr/>
      </dsp:nvSpPr>
      <dsp:spPr>
        <a:xfrm>
          <a:off x="0" y="3983656"/>
          <a:ext cx="8220173" cy="907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is the final number of use in computing the performance ratio and in the final yield and capacity factor.</a:t>
          </a:r>
        </a:p>
      </dsp:txBody>
      <dsp:txXfrm>
        <a:off x="0" y="3983656"/>
        <a:ext cx="8220173" cy="907200"/>
      </dsp:txXfrm>
    </dsp:sp>
    <dsp:sp modelId="{C9CA2B50-6954-4B51-BD5A-19134314F1E8}">
      <dsp:nvSpPr>
        <dsp:cNvPr id="0" name=""/>
        <dsp:cNvSpPr/>
      </dsp:nvSpPr>
      <dsp:spPr>
        <a:xfrm>
          <a:off x="411008" y="3747496"/>
          <a:ext cx="5754121"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Energy injected to grid at AC</a:t>
          </a:r>
        </a:p>
      </dsp:txBody>
      <dsp:txXfrm>
        <a:off x="434065" y="3770553"/>
        <a:ext cx="5708007"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F7387-F5F2-4A3E-B3E1-CA16EF811916}">
      <dsp:nvSpPr>
        <dsp:cNvPr id="0" name=""/>
        <dsp:cNvSpPr/>
      </dsp:nvSpPr>
      <dsp:spPr>
        <a:xfrm rot="5400000">
          <a:off x="4827416" y="-1852291"/>
          <a:ext cx="1071078"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Final CF = CF at POA x (1-loss1) x (1-loss2) x (1-loss3) x (1-loss4) ….</a:t>
          </a:r>
        </a:p>
      </dsp:txBody>
      <dsp:txXfrm rot="-5400000">
        <a:off x="2839211" y="188200"/>
        <a:ext cx="4995202" cy="966506"/>
      </dsp:txXfrm>
    </dsp:sp>
    <dsp:sp modelId="{478627BB-87B5-43AD-8FF7-D09CAECA1B4D}">
      <dsp:nvSpPr>
        <dsp:cNvPr id="0" name=""/>
        <dsp:cNvSpPr/>
      </dsp:nvSpPr>
      <dsp:spPr>
        <a:xfrm>
          <a:off x="0" y="2028"/>
          <a:ext cx="2839212" cy="13388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final capacity factor can be expressed using the formula:</a:t>
          </a:r>
        </a:p>
      </dsp:txBody>
      <dsp:txXfrm>
        <a:off x="65357" y="67385"/>
        <a:ext cx="2708498" cy="1208134"/>
      </dsp:txXfrm>
    </dsp:sp>
    <dsp:sp modelId="{3662B2C7-A968-4557-AA46-DCCDC36676FD}">
      <dsp:nvSpPr>
        <dsp:cNvPr id="0" name=""/>
        <dsp:cNvSpPr/>
      </dsp:nvSpPr>
      <dsp:spPr>
        <a:xfrm rot="5400000">
          <a:off x="4827416" y="-446499"/>
          <a:ext cx="1071078" cy="5047488"/>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Final CF = CF at POA x (1-Temprature) x (1-other losses)</a:t>
          </a:r>
        </a:p>
      </dsp:txBody>
      <dsp:txXfrm rot="-5400000">
        <a:off x="2839211" y="1593992"/>
        <a:ext cx="4995202" cy="966506"/>
      </dsp:txXfrm>
    </dsp:sp>
    <dsp:sp modelId="{A3F962E5-49ED-4FD6-A3C3-249117A71C02}">
      <dsp:nvSpPr>
        <dsp:cNvPr id="0" name=""/>
        <dsp:cNvSpPr/>
      </dsp:nvSpPr>
      <dsp:spPr>
        <a:xfrm>
          <a:off x="0" y="1407819"/>
          <a:ext cx="2839212" cy="133884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This can also be expressed as:</a:t>
          </a:r>
        </a:p>
      </dsp:txBody>
      <dsp:txXfrm>
        <a:off x="65357" y="1473176"/>
        <a:ext cx="2708498" cy="1208134"/>
      </dsp:txXfrm>
    </dsp:sp>
    <dsp:sp modelId="{9DD33252-383C-4DE8-BB7D-78C46198BB32}">
      <dsp:nvSpPr>
        <dsp:cNvPr id="0" name=""/>
        <dsp:cNvSpPr/>
      </dsp:nvSpPr>
      <dsp:spPr>
        <a:xfrm rot="5400000">
          <a:off x="4827416" y="959291"/>
          <a:ext cx="1071078" cy="504748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PR = (1-Temprature) x (1-other losses)</a:t>
          </a:r>
        </a:p>
      </dsp:txBody>
      <dsp:txXfrm rot="-5400000">
        <a:off x="2839211" y="2999782"/>
        <a:ext cx="4995202" cy="966506"/>
      </dsp:txXfrm>
    </dsp:sp>
    <dsp:sp modelId="{5077B7E2-D65F-4EA4-BC3A-761297282F18}">
      <dsp:nvSpPr>
        <dsp:cNvPr id="0" name=""/>
        <dsp:cNvSpPr/>
      </dsp:nvSpPr>
      <dsp:spPr>
        <a:xfrm>
          <a:off x="0" y="2813610"/>
          <a:ext cx="2839212" cy="133884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Since PR = Final CF/CF at POA, then</a:t>
          </a:r>
        </a:p>
      </dsp:txBody>
      <dsp:txXfrm>
        <a:off x="65357" y="2878967"/>
        <a:ext cx="2708498" cy="12081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11/2/2017</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11/2/2017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pic>
        <p:nvPicPr>
          <p:cNvPr id="2" name="Picture 1">
            <a:extLst>
              <a:ext uri="{FF2B5EF4-FFF2-40B4-BE49-F238E27FC236}">
                <a16:creationId xmlns:a16="http://schemas.microsoft.com/office/drawing/2014/main" id="{5561255F-0CFD-4D1E-ABF9-F5B52F72520E}"/>
              </a:ext>
            </a:extLst>
          </p:cNvPr>
          <p:cNvPicPr>
            <a:picLocks noChangeAspect="1"/>
          </p:cNvPicPr>
          <p:nvPr userDrawn="1"/>
        </p:nvPicPr>
        <p:blipFill>
          <a:blip r:embed="rId2"/>
          <a:stretch>
            <a:fillRect/>
          </a:stretch>
        </p:blipFill>
        <p:spPr>
          <a:xfrm>
            <a:off x="0" y="6136316"/>
            <a:ext cx="5099901" cy="721684"/>
          </a:xfrm>
          <a:prstGeom prst="rect">
            <a:avLst/>
          </a:prstGeom>
        </p:spPr>
      </p:pic>
      <p:pic>
        <p:nvPicPr>
          <p:cNvPr id="5" name="Picture 4">
            <a:extLst>
              <a:ext uri="{FF2B5EF4-FFF2-40B4-BE49-F238E27FC236}">
                <a16:creationId xmlns:a16="http://schemas.microsoft.com/office/drawing/2014/main" id="{691D7257-EF0A-45BD-A957-616017C67BFD}"/>
              </a:ext>
            </a:extLst>
          </p:cNvPr>
          <p:cNvPicPr>
            <a:picLocks noChangeAspect="1"/>
          </p:cNvPicPr>
          <p:nvPr userDrawn="1"/>
        </p:nvPicPr>
        <p:blipFill>
          <a:blip r:embed="rId3"/>
          <a:stretch>
            <a:fillRect/>
          </a:stretch>
        </p:blipFill>
        <p:spPr>
          <a:xfrm>
            <a:off x="5773329" y="6532359"/>
            <a:ext cx="2757929" cy="217234"/>
          </a:xfrm>
          <a:prstGeom prst="rect">
            <a:avLst/>
          </a:prstGeom>
        </p:spPr>
      </p:pic>
    </p:spTree>
    <p:extLst>
      <p:ext uri="{BB962C8B-B14F-4D97-AF65-F5344CB8AC3E}">
        <p14:creationId xmlns:p14="http://schemas.microsoft.com/office/powerpoint/2010/main" val="31779055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53577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254876" y="6439256"/>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18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136652"/>
            <a:ext cx="8640524" cy="5221421"/>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99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자유형 12">
            <a:extLst>
              <a:ext uri="{FF2B5EF4-FFF2-40B4-BE49-F238E27FC236}">
                <a16:creationId xmlns:a16="http://schemas.microsoft.com/office/drawing/2014/main" id="{E09B705A-D507-4F62-972A-A1394A025C15}"/>
              </a:ext>
            </a:extLst>
          </p:cNvPr>
          <p:cNvSpPr>
            <a:spLocks noEditPoints="1"/>
          </p:cNvSpPr>
          <p:nvPr userDrawn="1"/>
        </p:nvSpPr>
        <p:spPr bwMode="auto">
          <a:xfrm>
            <a:off x="0" y="386499"/>
            <a:ext cx="9144000" cy="6471501"/>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latinLnBrk="1"/>
            <a:endParaRPr lang="ko-KR">
              <a:solidFill>
                <a:schemeClr val="lt1"/>
              </a:solidFill>
              <a:latin typeface="맑은 고딕" panose="020B0503020000020004" pitchFamily="50" charset="-127"/>
              <a:ea typeface="맑은 고딕" panose="020B0503020000020004" pitchFamily="50" charset="-127"/>
            </a:endParaRPr>
          </a:p>
        </p:txBody>
      </p:sp>
      <p:sp>
        <p:nvSpPr>
          <p:cNvPr id="3" name="Title 2">
            <a:extLst>
              <a:ext uri="{FF2B5EF4-FFF2-40B4-BE49-F238E27FC236}">
                <a16:creationId xmlns:a16="http://schemas.microsoft.com/office/drawing/2014/main" id="{C016B144-F25F-4FB0-9D3A-80E11FE1E104}"/>
              </a:ext>
            </a:extLst>
          </p:cNvPr>
          <p:cNvSpPr>
            <a:spLocks noGrp="1"/>
          </p:cNvSpPr>
          <p:nvPr>
            <p:ph type="title"/>
          </p:nvPr>
        </p:nvSpPr>
        <p:spPr>
          <a:xfrm>
            <a:off x="628650" y="2570998"/>
            <a:ext cx="7886700" cy="1325563"/>
          </a:xfrm>
        </p:spPr>
        <p:txBody>
          <a:bodyPr>
            <a:normAutofit/>
          </a:bodyPr>
          <a:lstStyle>
            <a:lvl1pPr algn="ctr">
              <a:defRPr sz="4000">
                <a:latin typeface="Franklin Gothic Demi" panose="020B070302010202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C4B55B27-1C47-4BF0-B945-32C75CF572CF}"/>
              </a:ext>
            </a:extLst>
          </p:cNvPr>
          <p:cNvPicPr>
            <a:picLocks noChangeAspect="1"/>
          </p:cNvPicPr>
          <p:nvPr userDrawn="1"/>
        </p:nvPicPr>
        <p:blipFill>
          <a:blip r:embed="rId2"/>
          <a:stretch>
            <a:fillRect/>
          </a:stretch>
        </p:blipFill>
        <p:spPr>
          <a:xfrm>
            <a:off x="0" y="6183005"/>
            <a:ext cx="4769963" cy="674995"/>
          </a:xfrm>
          <a:prstGeom prst="rect">
            <a:avLst/>
          </a:prstGeom>
        </p:spPr>
      </p:pic>
      <p:pic>
        <p:nvPicPr>
          <p:cNvPr id="4" name="Picture 3">
            <a:extLst>
              <a:ext uri="{FF2B5EF4-FFF2-40B4-BE49-F238E27FC236}">
                <a16:creationId xmlns:a16="http://schemas.microsoft.com/office/drawing/2014/main" id="{18EA724E-444B-4754-AF6F-D9EABE45A99C}"/>
              </a:ext>
            </a:extLst>
          </p:cNvPr>
          <p:cNvPicPr>
            <a:picLocks noChangeAspect="1"/>
          </p:cNvPicPr>
          <p:nvPr userDrawn="1"/>
        </p:nvPicPr>
        <p:blipFill>
          <a:blip r:embed="rId3"/>
          <a:stretch>
            <a:fillRect/>
          </a:stretch>
        </p:blipFill>
        <p:spPr>
          <a:xfrm>
            <a:off x="6080289" y="6632598"/>
            <a:ext cx="2861624" cy="225402"/>
          </a:xfrm>
          <a:prstGeom prst="rect">
            <a:avLst/>
          </a:prstGeom>
        </p:spPr>
      </p:pic>
    </p:spTree>
    <p:extLst>
      <p:ext uri="{BB962C8B-B14F-4D97-AF65-F5344CB8AC3E}">
        <p14:creationId xmlns:p14="http://schemas.microsoft.com/office/powerpoint/2010/main" val="22273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3" name="자유형 12"/>
          <p:cNvSpPr>
            <a:spLocks noEditPoints="1"/>
          </p:cNvSpPr>
          <p:nvPr userDrawn="1"/>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4406" tIns="42203" rIns="84406" bIns="42203" numCol="1" anchor="t" anchorCtr="0" compatLnSpc="1">
            <a:prstTxWarp prst="textNoShape">
              <a:avLst/>
            </a:prstTxWarp>
          </a:bodyPr>
          <a:lstStyle/>
          <a:p>
            <a:pPr lvl="0" latinLnBrk="1"/>
            <a:endParaRPr lang="ko-KR" altLang="en-US" sz="1108">
              <a:solidFill>
                <a:schemeClr val="lt1"/>
              </a:solidFill>
              <a:latin typeface="맑은 고딕" panose="020B0503020000020004" pitchFamily="50" charset="-127"/>
              <a:ea typeface="맑은 고딕" panose="020B0503020000020004" pitchFamily="50" charset="-127"/>
            </a:endParaRPr>
          </a:p>
        </p:txBody>
      </p:sp>
      <p:sp>
        <p:nvSpPr>
          <p:cNvPr id="11" name="TextBox 10"/>
          <p:cNvSpPr txBox="1"/>
          <p:nvPr userDrawn="1"/>
        </p:nvSpPr>
        <p:spPr>
          <a:xfrm>
            <a:off x="4505531" y="116633"/>
            <a:ext cx="4453418" cy="369332"/>
          </a:xfrm>
          <a:prstGeom prst="rect">
            <a:avLst/>
          </a:prstGeom>
          <a:noFill/>
        </p:spPr>
        <p:txBody>
          <a:bodyPr wrap="square" rtlCol="0">
            <a:spAutoFit/>
          </a:bodyPr>
          <a:lstStyle/>
          <a:p>
            <a:pPr algn="r"/>
            <a:r>
              <a:rPr lang="en-US" altLang="ko-KR" sz="1800" b="1" i="1" dirty="0">
                <a:latin typeface="Cambria" pitchFamily="18" charset="0"/>
              </a:rPr>
              <a:t>2016 Global Financial Leaders</a:t>
            </a:r>
            <a:r>
              <a:rPr lang="en-US" altLang="ko-KR" sz="1800" b="1" i="1" baseline="0" dirty="0">
                <a:latin typeface="Cambria" pitchFamily="18" charset="0"/>
              </a:rPr>
              <a:t> Program</a:t>
            </a:r>
          </a:p>
        </p:txBody>
      </p:sp>
      <p:sp>
        <p:nvSpPr>
          <p:cNvPr id="14" name="제목 1"/>
          <p:cNvSpPr>
            <a:spLocks noGrp="1"/>
          </p:cNvSpPr>
          <p:nvPr>
            <p:ph type="ctrTitle" hasCustomPrompt="1"/>
          </p:nvPr>
        </p:nvSpPr>
        <p:spPr>
          <a:xfrm>
            <a:off x="913448" y="1828801"/>
            <a:ext cx="7317105" cy="3048001"/>
          </a:xfrm>
        </p:spPr>
        <p:txBody>
          <a:bodyPr>
            <a:normAutofit/>
          </a:bodyPr>
          <a:lstStyle>
            <a:lvl1pPr latinLnBrk="1">
              <a:defRPr lang="ko-KR" sz="3692" b="0">
                <a:latin typeface="Franklin Gothic Demi" pitchFamily="34" charset="0"/>
                <a:ea typeface="맑은 고딕" panose="020B0503020000020004" pitchFamily="50" charset="-127"/>
                <a:cs typeface="Verdana" pitchFamily="34" charset="0"/>
              </a:defRPr>
            </a:lvl1pPr>
          </a:lstStyle>
          <a:p>
            <a:r>
              <a:rPr lang="en-US" altLang="ko-KR" dirty="0"/>
              <a:t>Title</a:t>
            </a:r>
            <a:endParaRPr lang="ko-KR" dirty="0"/>
          </a:p>
        </p:txBody>
      </p:sp>
    </p:spTree>
    <p:extLst>
      <p:ext uri="{BB962C8B-B14F-4D97-AF65-F5344CB8AC3E}">
        <p14:creationId xmlns:p14="http://schemas.microsoft.com/office/powerpoint/2010/main" val="199483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a:t>Click to edit Master text styles</a:t>
            </a:r>
            <a:endParaRPr lang="ko-KR" altLang="en-US" dirty="0"/>
          </a:p>
          <a:p>
            <a:pPr lvl="1"/>
            <a:r>
              <a:rPr lang="en-US" altLang="ko-KR" dirty="0"/>
              <a:t>Second Level</a:t>
            </a:r>
            <a:endParaRPr lang="ko-KR" altLang="en-US" dirty="0"/>
          </a:p>
          <a:p>
            <a:pPr lvl="2"/>
            <a:r>
              <a:rPr lang="en-US" altLang="ko-KR" dirty="0"/>
              <a:t>Third Level</a:t>
            </a:r>
            <a:endParaRPr lang="ko-KR" altLang="en-US" dirty="0"/>
          </a:p>
          <a:p>
            <a:pPr lvl="3"/>
            <a:r>
              <a:rPr lang="en-US" altLang="ko-KR" dirty="0"/>
              <a:t>Fourth Level</a:t>
            </a:r>
            <a:endParaRPr lang="ko-KR" altLang="en-US" dirty="0"/>
          </a:p>
          <a:p>
            <a:pPr lvl="4"/>
            <a:r>
              <a:rPr lang="en-US" altLang="ko-KR" dirty="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7235" y="6294684"/>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7" name="Date Placeholder 6"/>
          <p:cNvSpPr>
            <a:spLocks noGrp="1"/>
          </p:cNvSpPr>
          <p:nvPr>
            <p:ph type="dt" sz="half" idx="10"/>
          </p:nvPr>
        </p:nvSpPr>
        <p:spPr/>
        <p:txBody>
          <a:bodyPr/>
          <a:lstStyle/>
          <a:p>
            <a:endParaRPr lang="ko-KR" altLang="en-US"/>
          </a:p>
        </p:txBody>
      </p:sp>
      <p:sp>
        <p:nvSpPr>
          <p:cNvPr id="13" name="슬라이드 번호 개체 틀 5"/>
          <p:cNvSpPr>
            <a:spLocks noGrp="1"/>
          </p:cNvSpPr>
          <p:nvPr>
            <p:ph type="sldNum" sz="quarter" idx="12"/>
          </p:nvPr>
        </p:nvSpPr>
        <p:spPr>
          <a:xfrm>
            <a:off x="7864102" y="6591405"/>
            <a:ext cx="851303"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22396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35621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58915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52323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96780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804768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97140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81"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EA3B4A-E4C0-44F8-A0B2-3543BAC7FCB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dirty="0">
                <a:solidFill>
                  <a:schemeClr val="bg2"/>
                </a:solidFill>
                <a:latin typeface="+mj-lt"/>
              </a:rPr>
              <a:t>Summary of Tools to Analyse Solar Financing of Solar Power</a:t>
            </a:r>
            <a:endParaRPr lang="en-US" sz="3500" kern="1200" dirty="0">
              <a:solidFill>
                <a:schemeClr val="bg2"/>
              </a:solidFill>
              <a:latin typeface="+mj-lt"/>
              <a:ea typeface="+mj-ea"/>
              <a:cs typeface="+mj-cs"/>
            </a:endParaRPr>
          </a:p>
        </p:txBody>
      </p:sp>
    </p:spTree>
    <p:extLst>
      <p:ext uri="{BB962C8B-B14F-4D97-AF65-F5344CB8AC3E}">
        <p14:creationId xmlns:p14="http://schemas.microsoft.com/office/powerpoint/2010/main" val="504002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74D7237-020A-46CB-8FD6-2BF23883E08F}"/>
              </a:ext>
            </a:extLst>
          </p:cNvPr>
          <p:cNvSpPr>
            <a:spLocks noGrp="1"/>
          </p:cNvSpPr>
          <p:nvPr>
            <p:ph idx="1"/>
          </p:nvPr>
        </p:nvSpPr>
        <p:spPr>
          <a:xfrm>
            <a:off x="4072379" y="119375"/>
            <a:ext cx="4521029" cy="4905112"/>
          </a:xfrm>
        </p:spPr>
        <p:txBody>
          <a:bodyPr vert="horz" lIns="91440" tIns="45720" rIns="91440" bIns="45720" rtlCol="0" anchor="ctr">
            <a:normAutofit/>
          </a:bodyPr>
          <a:lstStyle/>
          <a:p>
            <a:r>
              <a:rPr lang="en-US" sz="2100" dirty="0">
                <a:solidFill>
                  <a:schemeClr val="bg1"/>
                </a:solidFill>
                <a:latin typeface="+mn-lt"/>
                <a:cs typeface="+mn-cs"/>
              </a:rPr>
              <a:t>Given that the STC at 1000 w/m2 defines the capacity, if you can find the average w/m2 for a year you can compute the capacity factor before the performance ratio:</a:t>
            </a:r>
          </a:p>
          <a:p>
            <a:pPr lvl="1"/>
            <a:r>
              <a:rPr lang="en-US" sz="2100" dirty="0">
                <a:solidFill>
                  <a:schemeClr val="bg1"/>
                </a:solidFill>
                <a:latin typeface="+mn-lt"/>
                <a:cs typeface="+mn-cs"/>
              </a:rPr>
              <a:t>If you have annual data on the kWh that hits a plane (a horizontal plane or an inclined plane), then the average per hour is the total divided by 8760.</a:t>
            </a:r>
          </a:p>
          <a:p>
            <a:pPr lvl="1"/>
            <a:r>
              <a:rPr lang="en-US" sz="2100" dirty="0">
                <a:solidFill>
                  <a:schemeClr val="bg1"/>
                </a:solidFill>
                <a:latin typeface="+mn-lt"/>
                <a:cs typeface="+mn-cs"/>
              </a:rPr>
              <a:t>If you have average daily data you can divide the number by 24</a:t>
            </a:r>
          </a:p>
        </p:txBody>
      </p:sp>
      <p:sp>
        <p:nvSpPr>
          <p:cNvPr id="3" name="Title 2">
            <a:extLst>
              <a:ext uri="{FF2B5EF4-FFF2-40B4-BE49-F238E27FC236}">
                <a16:creationId xmlns:a16="http://schemas.microsoft.com/office/drawing/2014/main" id="{D2A79F63-FEDE-4D56-8718-6FF3C7C961F9}"/>
              </a:ext>
            </a:extLst>
          </p:cNvPr>
          <p:cNvSpPr>
            <a:spLocks noGrp="1"/>
          </p:cNvSpPr>
          <p:nvPr>
            <p:ph type="title"/>
          </p:nvPr>
        </p:nvSpPr>
        <p:spPr>
          <a:xfrm>
            <a:off x="622335" y="2745736"/>
            <a:ext cx="27741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r>
              <a:rPr lang="en-US" sz="2800" kern="1200" dirty="0">
                <a:latin typeface="+mj-lt"/>
                <a:ea typeface="+mj-ea"/>
                <a:cs typeface="+mj-cs"/>
              </a:rPr>
              <a:t>STC and Capacity Factor</a:t>
            </a:r>
          </a:p>
        </p:txBody>
      </p:sp>
      <p:pic>
        <p:nvPicPr>
          <p:cNvPr id="5" name="Picture 4">
            <a:extLst>
              <a:ext uri="{FF2B5EF4-FFF2-40B4-BE49-F238E27FC236}">
                <a16:creationId xmlns:a16="http://schemas.microsoft.com/office/drawing/2014/main" id="{C8CEA4A4-E593-40EB-A96C-1654D2420B6E}"/>
              </a:ext>
            </a:extLst>
          </p:cNvPr>
          <p:cNvPicPr>
            <a:picLocks noChangeAspect="1"/>
          </p:cNvPicPr>
          <p:nvPr/>
        </p:nvPicPr>
        <p:blipFill>
          <a:blip r:embed="rId2"/>
          <a:stretch>
            <a:fillRect/>
          </a:stretch>
        </p:blipFill>
        <p:spPr>
          <a:xfrm>
            <a:off x="224168" y="5024487"/>
            <a:ext cx="8693589" cy="833632"/>
          </a:xfrm>
          <a:prstGeom prst="rect">
            <a:avLst/>
          </a:prstGeom>
        </p:spPr>
      </p:pic>
    </p:spTree>
    <p:extLst>
      <p:ext uri="{BB962C8B-B14F-4D97-AF65-F5344CB8AC3E}">
        <p14:creationId xmlns:p14="http://schemas.microsoft.com/office/powerpoint/2010/main" val="393699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C43DE4C-79F1-40AB-B9BF-3F8D62CD7B46}"/>
              </a:ext>
            </a:extLst>
          </p:cNvPr>
          <p:cNvPicPr>
            <a:picLocks noGrp="1" noChangeAspect="1"/>
          </p:cNvPicPr>
          <p:nvPr>
            <p:ph idx="1"/>
          </p:nvPr>
        </p:nvPicPr>
        <p:blipFill>
          <a:blip r:embed="rId2"/>
          <a:stretch>
            <a:fillRect/>
          </a:stretch>
        </p:blipFill>
        <p:spPr>
          <a:xfrm>
            <a:off x="1303181" y="1055688"/>
            <a:ext cx="6759889" cy="4913312"/>
          </a:xfrm>
          <a:prstGeom prst="rect">
            <a:avLst/>
          </a:prstGeom>
        </p:spPr>
      </p:pic>
      <p:sp>
        <p:nvSpPr>
          <p:cNvPr id="3" name="Title 2">
            <a:extLst>
              <a:ext uri="{FF2B5EF4-FFF2-40B4-BE49-F238E27FC236}">
                <a16:creationId xmlns:a16="http://schemas.microsoft.com/office/drawing/2014/main" id="{0D1C72B9-9590-4A80-9549-20EEB1561235}"/>
              </a:ext>
            </a:extLst>
          </p:cNvPr>
          <p:cNvSpPr>
            <a:spLocks noGrp="1"/>
          </p:cNvSpPr>
          <p:nvPr>
            <p:ph type="title"/>
          </p:nvPr>
        </p:nvSpPr>
        <p:spPr/>
        <p:txBody>
          <a:bodyPr/>
          <a:lstStyle/>
          <a:p>
            <a:r>
              <a:rPr lang="en-US" dirty="0"/>
              <a:t>Where to Find Tools – PV Insight Read</a:t>
            </a:r>
          </a:p>
        </p:txBody>
      </p:sp>
    </p:spTree>
    <p:extLst>
      <p:ext uri="{BB962C8B-B14F-4D97-AF65-F5344CB8AC3E}">
        <p14:creationId xmlns:p14="http://schemas.microsoft.com/office/powerpoint/2010/main" val="314550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A061FA-B24D-4117-9187-D8969217208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Solar Power Yield</a:t>
            </a:r>
          </a:p>
        </p:txBody>
      </p:sp>
    </p:spTree>
    <p:extLst>
      <p:ext uri="{BB962C8B-B14F-4D97-AF65-F5344CB8AC3E}">
        <p14:creationId xmlns:p14="http://schemas.microsoft.com/office/powerpoint/2010/main" val="7471273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30432985"/>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DC4D916-F5D6-443D-9AF7-62622474BE58}"/>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Solar Yield Files – Read PDF and EU Site</a:t>
            </a:r>
          </a:p>
        </p:txBody>
      </p:sp>
    </p:spTree>
    <p:extLst>
      <p:ext uri="{BB962C8B-B14F-4D97-AF65-F5344CB8AC3E}">
        <p14:creationId xmlns:p14="http://schemas.microsoft.com/office/powerpoint/2010/main" val="33211149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762087-6B65-4DEE-A239-F2C73A26F491}"/>
              </a:ext>
            </a:extLst>
          </p:cNvPr>
          <p:cNvSpPr>
            <a:spLocks noGrp="1"/>
          </p:cNvSpPr>
          <p:nvPr>
            <p:ph idx="1"/>
          </p:nvPr>
        </p:nvSpPr>
        <p:spPr/>
        <p:txBody>
          <a:bodyPr/>
          <a:lstStyle/>
          <a:p>
            <a:r>
              <a:rPr lang="en-US" dirty="0"/>
              <a:t>Case study on comparison of yield from alternative sources.</a:t>
            </a:r>
          </a:p>
          <a:p>
            <a:r>
              <a:rPr lang="en-US" dirty="0"/>
              <a:t>Problem is that there is more variation from different sources than comes from the year by year variation.</a:t>
            </a:r>
          </a:p>
          <a:p>
            <a:r>
              <a:rPr lang="en-US" dirty="0"/>
              <a:t>Location of files on edbodmer.com</a:t>
            </a:r>
          </a:p>
        </p:txBody>
      </p:sp>
      <p:sp>
        <p:nvSpPr>
          <p:cNvPr id="3" name="Title 2">
            <a:extLst>
              <a:ext uri="{FF2B5EF4-FFF2-40B4-BE49-F238E27FC236}">
                <a16:creationId xmlns:a16="http://schemas.microsoft.com/office/drawing/2014/main" id="{8E95E7FF-04DF-4937-B643-628F8391EE53}"/>
              </a:ext>
            </a:extLst>
          </p:cNvPr>
          <p:cNvSpPr>
            <a:spLocks noGrp="1"/>
          </p:cNvSpPr>
          <p:nvPr>
            <p:ph type="title"/>
          </p:nvPr>
        </p:nvSpPr>
        <p:spPr/>
        <p:txBody>
          <a:bodyPr/>
          <a:lstStyle/>
          <a:p>
            <a:r>
              <a:rPr lang="en-US" dirty="0"/>
              <a:t>Solar Power Yield Files</a:t>
            </a:r>
          </a:p>
        </p:txBody>
      </p:sp>
    </p:spTree>
    <p:extLst>
      <p:ext uri="{BB962C8B-B14F-4D97-AF65-F5344CB8AC3E}">
        <p14:creationId xmlns:p14="http://schemas.microsoft.com/office/powerpoint/2010/main" val="354112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50FEB9-902F-4F40-8EC9-DEF386BE157F}"/>
              </a:ext>
            </a:extLst>
          </p:cNvPr>
          <p:cNvSpPr>
            <a:spLocks noGrp="1"/>
          </p:cNvSpPr>
          <p:nvPr>
            <p:ph idx="1"/>
          </p:nvPr>
        </p:nvSpPr>
        <p:spPr/>
        <p:txBody>
          <a:bodyPr/>
          <a:lstStyle/>
          <a:p>
            <a:r>
              <a:rPr lang="en-US" dirty="0"/>
              <a:t>The yield analysis demonstrates that different sources can give you different results and this comes from either the point of access energy or the performance ratio. </a:t>
            </a:r>
          </a:p>
          <a:p>
            <a:endParaRPr lang="en-US" dirty="0"/>
          </a:p>
        </p:txBody>
      </p:sp>
      <p:sp>
        <p:nvSpPr>
          <p:cNvPr id="3" name="Title 2">
            <a:extLst>
              <a:ext uri="{FF2B5EF4-FFF2-40B4-BE49-F238E27FC236}">
                <a16:creationId xmlns:a16="http://schemas.microsoft.com/office/drawing/2014/main" id="{86C4DD6F-8EEF-4D68-BD0B-90013F98B4E0}"/>
              </a:ext>
            </a:extLst>
          </p:cNvPr>
          <p:cNvSpPr>
            <a:spLocks noGrp="1"/>
          </p:cNvSpPr>
          <p:nvPr>
            <p:ph type="title"/>
          </p:nvPr>
        </p:nvSpPr>
        <p:spPr/>
        <p:txBody>
          <a:bodyPr>
            <a:normAutofit fontScale="90000"/>
          </a:bodyPr>
          <a:lstStyle/>
          <a:p>
            <a:r>
              <a:rPr lang="en-US" dirty="0"/>
              <a:t>Output from EU file on Point of Access and Output to Grid</a:t>
            </a:r>
          </a:p>
        </p:txBody>
      </p:sp>
      <p:pic>
        <p:nvPicPr>
          <p:cNvPr id="6" name="Picture 5">
            <a:extLst>
              <a:ext uri="{FF2B5EF4-FFF2-40B4-BE49-F238E27FC236}">
                <a16:creationId xmlns:a16="http://schemas.microsoft.com/office/drawing/2014/main" id="{FCCA3558-2212-4C64-93FC-DA0CC43E3924}"/>
              </a:ext>
            </a:extLst>
          </p:cNvPr>
          <p:cNvPicPr>
            <a:picLocks noChangeAspect="1"/>
          </p:cNvPicPr>
          <p:nvPr/>
        </p:nvPicPr>
        <p:blipFill>
          <a:blip r:embed="rId2"/>
          <a:stretch>
            <a:fillRect/>
          </a:stretch>
        </p:blipFill>
        <p:spPr>
          <a:xfrm>
            <a:off x="549798" y="3078791"/>
            <a:ext cx="8267700" cy="3057525"/>
          </a:xfrm>
          <a:prstGeom prst="rect">
            <a:avLst/>
          </a:prstGeom>
        </p:spPr>
      </p:pic>
    </p:spTree>
    <p:extLst>
      <p:ext uri="{BB962C8B-B14F-4D97-AF65-F5344CB8AC3E}">
        <p14:creationId xmlns:p14="http://schemas.microsoft.com/office/powerpoint/2010/main" val="407429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D6FB58-8EDE-40EB-9A67-779E2DAE4FE2}"/>
              </a:ext>
            </a:extLst>
          </p:cNvPr>
          <p:cNvSpPr>
            <a:spLocks noGrp="1"/>
          </p:cNvSpPr>
          <p:nvPr>
            <p:ph idx="1"/>
          </p:nvPr>
        </p:nvSpPr>
        <p:spPr/>
        <p:txBody>
          <a:bodyPr/>
          <a:lstStyle/>
          <a:p>
            <a:r>
              <a:rPr lang="en-US" dirty="0"/>
              <a:t>Note the small actual variation in solar production – the problem is the starting point and risk goes down after COD.</a:t>
            </a:r>
          </a:p>
          <a:p>
            <a:endParaRPr lang="en-US" dirty="0"/>
          </a:p>
        </p:txBody>
      </p:sp>
      <p:sp>
        <p:nvSpPr>
          <p:cNvPr id="3" name="Title 2">
            <a:extLst>
              <a:ext uri="{FF2B5EF4-FFF2-40B4-BE49-F238E27FC236}">
                <a16:creationId xmlns:a16="http://schemas.microsoft.com/office/drawing/2014/main" id="{7F7B71DA-21EE-44B1-9AED-D29773373BE6}"/>
              </a:ext>
            </a:extLst>
          </p:cNvPr>
          <p:cNvSpPr>
            <a:spLocks noGrp="1"/>
          </p:cNvSpPr>
          <p:nvPr>
            <p:ph type="title"/>
          </p:nvPr>
        </p:nvSpPr>
        <p:spPr/>
        <p:txBody>
          <a:bodyPr>
            <a:normAutofit fontScale="90000"/>
          </a:bodyPr>
          <a:lstStyle/>
          <a:p>
            <a:r>
              <a:rPr lang="en-US" dirty="0"/>
              <a:t>Solar Power Yield – Database of Actual Production</a:t>
            </a:r>
          </a:p>
        </p:txBody>
      </p:sp>
      <p:pic>
        <p:nvPicPr>
          <p:cNvPr id="5" name="Picture 4">
            <a:extLst>
              <a:ext uri="{FF2B5EF4-FFF2-40B4-BE49-F238E27FC236}">
                <a16:creationId xmlns:a16="http://schemas.microsoft.com/office/drawing/2014/main" id="{1C5A4199-1FD8-4C9A-A112-1A4AE08FB363}"/>
              </a:ext>
            </a:extLst>
          </p:cNvPr>
          <p:cNvPicPr>
            <a:picLocks noChangeAspect="1"/>
          </p:cNvPicPr>
          <p:nvPr/>
        </p:nvPicPr>
        <p:blipFill>
          <a:blip r:embed="rId2"/>
          <a:stretch>
            <a:fillRect/>
          </a:stretch>
        </p:blipFill>
        <p:spPr>
          <a:xfrm>
            <a:off x="0" y="2894029"/>
            <a:ext cx="8873616" cy="3075545"/>
          </a:xfrm>
          <a:prstGeom prst="rect">
            <a:avLst/>
          </a:prstGeom>
        </p:spPr>
      </p:pic>
    </p:spTree>
    <p:extLst>
      <p:ext uri="{BB962C8B-B14F-4D97-AF65-F5344CB8AC3E}">
        <p14:creationId xmlns:p14="http://schemas.microsoft.com/office/powerpoint/2010/main" val="186562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222C3-0778-4C60-AC90-3DF94482C5FF}"/>
              </a:ext>
            </a:extLst>
          </p:cNvPr>
          <p:cNvSpPr>
            <a:spLocks noGrp="1"/>
          </p:cNvSpPr>
          <p:nvPr>
            <p:ph idx="1"/>
          </p:nvPr>
        </p:nvSpPr>
        <p:spPr/>
        <p:txBody>
          <a:bodyPr/>
          <a:lstStyle/>
          <a:p>
            <a:r>
              <a:rPr lang="en-US" dirty="0"/>
              <a:t>Compute the P90 level from standard deviation and average using NORMINV</a:t>
            </a:r>
          </a:p>
          <a:p>
            <a:endParaRPr lang="en-US" dirty="0"/>
          </a:p>
        </p:txBody>
      </p:sp>
      <p:sp>
        <p:nvSpPr>
          <p:cNvPr id="3" name="Title 2">
            <a:extLst>
              <a:ext uri="{FF2B5EF4-FFF2-40B4-BE49-F238E27FC236}">
                <a16:creationId xmlns:a16="http://schemas.microsoft.com/office/drawing/2014/main" id="{2ABCC4D7-8EE7-4B54-B97E-04EE1FCBAD71}"/>
              </a:ext>
            </a:extLst>
          </p:cNvPr>
          <p:cNvSpPr>
            <a:spLocks noGrp="1"/>
          </p:cNvSpPr>
          <p:nvPr>
            <p:ph type="title"/>
          </p:nvPr>
        </p:nvSpPr>
        <p:spPr/>
        <p:txBody>
          <a:bodyPr/>
          <a:lstStyle/>
          <a:p>
            <a:r>
              <a:rPr lang="en-US" dirty="0"/>
              <a:t>Year by Year Variation</a:t>
            </a:r>
          </a:p>
        </p:txBody>
      </p:sp>
      <p:sp>
        <p:nvSpPr>
          <p:cNvPr id="4" name="Slide Number Placeholder 3">
            <a:extLst>
              <a:ext uri="{FF2B5EF4-FFF2-40B4-BE49-F238E27FC236}">
                <a16:creationId xmlns:a16="http://schemas.microsoft.com/office/drawing/2014/main" id="{8073F26C-3192-4060-B0CD-8E53DC962079}"/>
              </a:ext>
            </a:extLst>
          </p:cNvPr>
          <p:cNvSpPr>
            <a:spLocks noGrp="1"/>
          </p:cNvSpPr>
          <p:nvPr>
            <p:ph type="sldNum" sz="quarter" idx="12"/>
          </p:nvPr>
        </p:nvSpPr>
        <p:spPr/>
        <p:txBody>
          <a:bodyPr/>
          <a:lstStyle/>
          <a:p>
            <a:pPr algn="ctr"/>
            <a:fld id="{0C3A1854-6B63-4059-B360-A3C4972BF0FC}" type="slidenum">
              <a:rPr lang="ko-KR" altLang="en-US" smtClean="0"/>
              <a:pPr algn="ctr"/>
              <a:t>17</a:t>
            </a:fld>
            <a:endParaRPr lang="ko-KR" altLang="en-US" dirty="0"/>
          </a:p>
        </p:txBody>
      </p:sp>
      <p:pic>
        <p:nvPicPr>
          <p:cNvPr id="5" name="Picture 4">
            <a:extLst>
              <a:ext uri="{FF2B5EF4-FFF2-40B4-BE49-F238E27FC236}">
                <a16:creationId xmlns:a16="http://schemas.microsoft.com/office/drawing/2014/main" id="{C0FA1E92-0E51-4DD4-9536-96EA891F9081}"/>
              </a:ext>
            </a:extLst>
          </p:cNvPr>
          <p:cNvPicPr>
            <a:picLocks noChangeAspect="1"/>
          </p:cNvPicPr>
          <p:nvPr/>
        </p:nvPicPr>
        <p:blipFill>
          <a:blip r:embed="rId2"/>
          <a:stretch>
            <a:fillRect/>
          </a:stretch>
        </p:blipFill>
        <p:spPr>
          <a:xfrm>
            <a:off x="233870" y="2281287"/>
            <a:ext cx="8570766" cy="3578750"/>
          </a:xfrm>
          <a:prstGeom prst="rect">
            <a:avLst/>
          </a:prstGeom>
        </p:spPr>
      </p:pic>
    </p:spTree>
    <p:extLst>
      <p:ext uri="{BB962C8B-B14F-4D97-AF65-F5344CB8AC3E}">
        <p14:creationId xmlns:p14="http://schemas.microsoft.com/office/powerpoint/2010/main" val="332290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1713EB-7E42-4297-A099-0F277F2FD03C}"/>
              </a:ext>
            </a:extLst>
          </p:cNvPr>
          <p:cNvSpPr>
            <a:spLocks noGrp="1"/>
          </p:cNvSpPr>
          <p:nvPr>
            <p:ph idx="1"/>
          </p:nvPr>
        </p:nvSpPr>
        <p:spPr/>
        <p:txBody>
          <a:bodyPr/>
          <a:lstStyle/>
          <a:p>
            <a:r>
              <a:rPr lang="en-US" dirty="0"/>
              <a:t>Actual case where P50 and P90 were estimated.</a:t>
            </a:r>
          </a:p>
          <a:p>
            <a:endParaRPr lang="en-US" dirty="0"/>
          </a:p>
        </p:txBody>
      </p:sp>
      <p:sp>
        <p:nvSpPr>
          <p:cNvPr id="3" name="Title 2">
            <a:extLst>
              <a:ext uri="{FF2B5EF4-FFF2-40B4-BE49-F238E27FC236}">
                <a16:creationId xmlns:a16="http://schemas.microsoft.com/office/drawing/2014/main" id="{EE334022-A8E4-48FA-BFC9-DF1C1870B0AE}"/>
              </a:ext>
            </a:extLst>
          </p:cNvPr>
          <p:cNvSpPr>
            <a:spLocks noGrp="1"/>
          </p:cNvSpPr>
          <p:nvPr>
            <p:ph type="title"/>
          </p:nvPr>
        </p:nvSpPr>
        <p:spPr/>
        <p:txBody>
          <a:bodyPr/>
          <a:lstStyle/>
          <a:p>
            <a:r>
              <a:rPr lang="en-US" dirty="0"/>
              <a:t>P90 and P50 DSCR with Actual Case</a:t>
            </a:r>
          </a:p>
        </p:txBody>
      </p:sp>
      <p:pic>
        <p:nvPicPr>
          <p:cNvPr id="5" name="Picture 4">
            <a:extLst>
              <a:ext uri="{FF2B5EF4-FFF2-40B4-BE49-F238E27FC236}">
                <a16:creationId xmlns:a16="http://schemas.microsoft.com/office/drawing/2014/main" id="{DF1CE7D3-AB8C-4808-9065-8C1B8F6C3365}"/>
              </a:ext>
            </a:extLst>
          </p:cNvPr>
          <p:cNvPicPr>
            <a:picLocks noChangeAspect="1"/>
          </p:cNvPicPr>
          <p:nvPr/>
        </p:nvPicPr>
        <p:blipFill>
          <a:blip r:embed="rId2"/>
          <a:stretch>
            <a:fillRect/>
          </a:stretch>
        </p:blipFill>
        <p:spPr>
          <a:xfrm>
            <a:off x="329938" y="2700650"/>
            <a:ext cx="8458974" cy="2785749"/>
          </a:xfrm>
          <a:prstGeom prst="rect">
            <a:avLst/>
          </a:prstGeom>
        </p:spPr>
      </p:pic>
    </p:spTree>
    <p:extLst>
      <p:ext uri="{BB962C8B-B14F-4D97-AF65-F5344CB8AC3E}">
        <p14:creationId xmlns:p14="http://schemas.microsoft.com/office/powerpoint/2010/main" val="51945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9E0687F-67AC-4794-819F-B80F6CD272E2}"/>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Performance Ratio</a:t>
            </a:r>
          </a:p>
        </p:txBody>
      </p:sp>
    </p:spTree>
    <p:extLst>
      <p:ext uri="{BB962C8B-B14F-4D97-AF65-F5344CB8AC3E}">
        <p14:creationId xmlns:p14="http://schemas.microsoft.com/office/powerpoint/2010/main" val="31400784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58797240"/>
              </p:ext>
            </p:extLst>
          </p:nvPr>
        </p:nvGraphicFramePr>
        <p:xfrm>
          <a:off x="482203" y="642938"/>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D1F7C83-9F56-4AB7-90E3-2AE348A50945}"/>
              </a:ext>
            </a:extLst>
          </p:cNvPr>
          <p:cNvSpPr>
            <a:spLocks noGrp="1"/>
          </p:cNvSpPr>
          <p:nvPr>
            <p:ph type="title"/>
          </p:nvPr>
        </p:nvSpPr>
        <p:spPr>
          <a:xfrm>
            <a:off x="6149594" y="642938"/>
            <a:ext cx="2753106"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Contents</a:t>
            </a:r>
          </a:p>
        </p:txBody>
      </p:sp>
    </p:spTree>
    <p:extLst>
      <p:ext uri="{BB962C8B-B14F-4D97-AF65-F5344CB8AC3E}">
        <p14:creationId xmlns:p14="http://schemas.microsoft.com/office/powerpoint/2010/main" val="154958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6BCB6D-316A-42DA-B6F4-8853C2C982C2}"/>
              </a:ext>
            </a:extLst>
          </p:cNvPr>
          <p:cNvSpPr>
            <a:spLocks noGrp="1"/>
          </p:cNvSpPr>
          <p:nvPr>
            <p:ph idx="1"/>
          </p:nvPr>
        </p:nvSpPr>
        <p:spPr/>
        <p:txBody>
          <a:bodyPr>
            <a:normAutofit fontScale="92500" lnSpcReduction="20000"/>
          </a:bodyPr>
          <a:lstStyle/>
          <a:p>
            <a:r>
              <a:rPr lang="en-US" dirty="0"/>
              <a:t>Objective: Come up with a reasonable method where you can use the temperature reported in the EU website and derive a reasonable production estimate.</a:t>
            </a:r>
          </a:p>
          <a:p>
            <a:r>
              <a:rPr lang="en-US" dirty="0"/>
              <a:t>At the end of the section you can do the following with the EU data:</a:t>
            </a:r>
          </a:p>
          <a:p>
            <a:r>
              <a:rPr lang="en-US" dirty="0"/>
              <a:t>Compute the Panel Temperature from the Ambient Temperature</a:t>
            </a:r>
          </a:p>
          <a:p>
            <a:pPr lvl="1"/>
            <a:r>
              <a:rPr lang="en-US" dirty="0"/>
              <a:t>For example, Panel = 20 + 1.2 * Ambient</a:t>
            </a:r>
          </a:p>
          <a:p>
            <a:pPr lvl="1"/>
            <a:r>
              <a:rPr lang="en-US" dirty="0"/>
              <a:t>Apply the temperature coefficient to the panel temperature</a:t>
            </a:r>
          </a:p>
          <a:p>
            <a:pPr lvl="1"/>
            <a:r>
              <a:rPr lang="en-US" dirty="0"/>
              <a:t>Use a typical loss factor for other items</a:t>
            </a:r>
          </a:p>
          <a:p>
            <a:pPr lvl="1"/>
            <a:r>
              <a:rPr lang="en-US" dirty="0"/>
              <a:t>Therefore, derive a performance ratio that is a function of the temperature </a:t>
            </a:r>
          </a:p>
        </p:txBody>
      </p:sp>
      <p:sp>
        <p:nvSpPr>
          <p:cNvPr id="3" name="Title 2">
            <a:extLst>
              <a:ext uri="{FF2B5EF4-FFF2-40B4-BE49-F238E27FC236}">
                <a16:creationId xmlns:a16="http://schemas.microsoft.com/office/drawing/2014/main" id="{F51007E4-0A07-422D-AB9D-74D9B1F03105}"/>
              </a:ext>
            </a:extLst>
          </p:cNvPr>
          <p:cNvSpPr>
            <a:spLocks noGrp="1"/>
          </p:cNvSpPr>
          <p:nvPr>
            <p:ph type="title"/>
          </p:nvPr>
        </p:nvSpPr>
        <p:spPr/>
        <p:txBody>
          <a:bodyPr>
            <a:normAutofit fontScale="90000"/>
          </a:bodyPr>
          <a:lstStyle/>
          <a:p>
            <a:r>
              <a:rPr lang="en-US" dirty="0"/>
              <a:t>Use of Regression to Find the Implied Temperature on the Panels</a:t>
            </a:r>
          </a:p>
        </p:txBody>
      </p:sp>
    </p:spTree>
    <p:extLst>
      <p:ext uri="{BB962C8B-B14F-4D97-AF65-F5344CB8AC3E}">
        <p14:creationId xmlns:p14="http://schemas.microsoft.com/office/powerpoint/2010/main" val="49660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4010972194"/>
              </p:ext>
            </p:extLst>
          </p:nvPr>
        </p:nvGraphicFramePr>
        <p:xfrm>
          <a:off x="461913" y="1451728"/>
          <a:ext cx="8220173" cy="494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94374AF-761E-4576-92B7-1B25A6CFAE6A}"/>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First, Some Terms</a:t>
            </a:r>
          </a:p>
        </p:txBody>
      </p:sp>
    </p:spTree>
    <p:extLst>
      <p:ext uri="{BB962C8B-B14F-4D97-AF65-F5344CB8AC3E}">
        <p14:creationId xmlns:p14="http://schemas.microsoft.com/office/powerpoint/2010/main" val="1910262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1D2145-891B-453C-B137-E38F48BDD674}"/>
              </a:ext>
            </a:extLst>
          </p:cNvPr>
          <p:cNvSpPr>
            <a:spLocks noGrp="1"/>
          </p:cNvSpPr>
          <p:nvPr>
            <p:ph idx="1"/>
          </p:nvPr>
        </p:nvSpPr>
        <p:spPr/>
        <p:txBody>
          <a:bodyPr/>
          <a:lstStyle/>
          <a:p>
            <a:r>
              <a:rPr lang="en-US" dirty="0"/>
              <a:t>The energy from a solar project can expressed as capacity factor or yield.  The energy hitting the solar plane (point of access) can be expressed as a capacity factor – watt hour on average over the year divided by 1000.</a:t>
            </a:r>
          </a:p>
          <a:p>
            <a:r>
              <a:rPr lang="en-US" dirty="0"/>
              <a:t>The energy produced can also be expressed as a capacity factor:</a:t>
            </a:r>
          </a:p>
          <a:p>
            <a:r>
              <a:rPr lang="en-US" dirty="0"/>
              <a:t>Capacity Factor = (Energy/8760)/Capacity</a:t>
            </a:r>
          </a:p>
        </p:txBody>
      </p:sp>
      <p:sp>
        <p:nvSpPr>
          <p:cNvPr id="3" name="Title 2">
            <a:extLst>
              <a:ext uri="{FF2B5EF4-FFF2-40B4-BE49-F238E27FC236}">
                <a16:creationId xmlns:a16="http://schemas.microsoft.com/office/drawing/2014/main" id="{60842232-3D2F-4D6A-B6A0-2DECB483FA5B}"/>
              </a:ext>
            </a:extLst>
          </p:cNvPr>
          <p:cNvSpPr>
            <a:spLocks noGrp="1"/>
          </p:cNvSpPr>
          <p:nvPr>
            <p:ph type="title"/>
          </p:nvPr>
        </p:nvSpPr>
        <p:spPr/>
        <p:txBody>
          <a:bodyPr/>
          <a:lstStyle/>
          <a:p>
            <a:r>
              <a:rPr lang="en-US" dirty="0"/>
              <a:t>Formulas</a:t>
            </a:r>
          </a:p>
        </p:txBody>
      </p:sp>
    </p:spTree>
    <p:extLst>
      <p:ext uri="{BB962C8B-B14F-4D97-AF65-F5344CB8AC3E}">
        <p14:creationId xmlns:p14="http://schemas.microsoft.com/office/powerpoint/2010/main" val="505031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Solar PV – Inverter and Solar Arrays</a:t>
            </a:r>
            <a:endParaRPr lang="en-JM" dirty="0"/>
          </a:p>
        </p:txBody>
      </p:sp>
      <p:sp>
        <p:nvSpPr>
          <p:cNvPr id="63491" name="Date Placeholder 3"/>
          <p:cNvSpPr>
            <a:spLocks noGrp="1"/>
          </p:cNvSpPr>
          <p:nvPr>
            <p:ph type="dt" sz="quarter" idx="10"/>
          </p:nvPr>
        </p:nvSpPr>
        <p:spPr>
          <a:noFill/>
        </p:spPr>
        <p:txBody>
          <a:bodyPr/>
          <a:lstStyle/>
          <a:p>
            <a:endParaRPr lang="en-US" dirty="0"/>
          </a:p>
        </p:txBody>
      </p:sp>
      <p:sp>
        <p:nvSpPr>
          <p:cNvPr id="63492" name="Footer Placeholder 4"/>
          <p:cNvSpPr>
            <a:spLocks noGrp="1"/>
          </p:cNvSpPr>
          <p:nvPr>
            <p:ph type="ftr" sz="quarter" idx="11"/>
          </p:nvPr>
        </p:nvSpPr>
        <p:spPr>
          <a:noFill/>
        </p:spPr>
        <p:txBody>
          <a:bodyPr/>
          <a:lstStyle/>
          <a:p>
            <a:endParaRPr lang="en-US" dirty="0"/>
          </a:p>
        </p:txBody>
      </p:sp>
      <p:sp>
        <p:nvSpPr>
          <p:cNvPr id="63493" name="Slide Number Placeholder 5"/>
          <p:cNvSpPr>
            <a:spLocks noGrp="1"/>
          </p:cNvSpPr>
          <p:nvPr>
            <p:ph type="sldNum" sz="quarter" idx="12"/>
          </p:nvPr>
        </p:nvSpPr>
        <p:spPr>
          <a:noFill/>
        </p:spPr>
        <p:txBody>
          <a:bodyPr/>
          <a:lstStyle/>
          <a:p>
            <a:fld id="{CDE37BF2-727F-4C36-9C74-091C763783B2}" type="slidenum">
              <a:rPr lang="en-US" smtClean="0"/>
              <a:pPr/>
              <a:t>23</a:t>
            </a:fld>
            <a:endParaRPr lang="en-US" dirty="0"/>
          </a:p>
        </p:txBody>
      </p:sp>
      <p:pic>
        <p:nvPicPr>
          <p:cNvPr id="63494" name="Picture 7" descr="http://www.standardandpoors.com/spf/fgr_articles/778885/5524601.gif"/>
          <p:cNvPicPr>
            <a:picLocks noChangeAspect="1" noChangeArrowheads="1"/>
          </p:cNvPicPr>
          <p:nvPr/>
        </p:nvPicPr>
        <p:blipFill>
          <a:blip r:embed="rId2" cstate="print"/>
          <a:srcRect/>
          <a:stretch>
            <a:fillRect/>
          </a:stretch>
        </p:blipFill>
        <p:spPr bwMode="auto">
          <a:xfrm>
            <a:off x="914400" y="1676400"/>
            <a:ext cx="7010400" cy="4503738"/>
          </a:xfrm>
          <a:prstGeom prst="rect">
            <a:avLst/>
          </a:prstGeom>
          <a:noFill/>
          <a:ln w="9525">
            <a:noFill/>
            <a:miter lim="800000"/>
            <a:headEnd/>
            <a:tailEnd/>
          </a:ln>
        </p:spPr>
      </p:pic>
      <p:sp>
        <p:nvSpPr>
          <p:cNvPr id="2" name="TextBox 1">
            <a:extLst>
              <a:ext uri="{FF2B5EF4-FFF2-40B4-BE49-F238E27FC236}">
                <a16:creationId xmlns:a16="http://schemas.microsoft.com/office/drawing/2014/main" id="{265A1E2D-22F2-4D6B-A997-9CD080D5D90D}"/>
              </a:ext>
            </a:extLst>
          </p:cNvPr>
          <p:cNvSpPr txBox="1"/>
          <p:nvPr/>
        </p:nvSpPr>
        <p:spPr>
          <a:xfrm>
            <a:off x="452487" y="2950590"/>
            <a:ext cx="2139884" cy="1477328"/>
          </a:xfrm>
          <a:prstGeom prst="rect">
            <a:avLst/>
          </a:prstGeom>
          <a:solidFill>
            <a:srgbClr val="FFC000"/>
          </a:solidFill>
        </p:spPr>
        <p:txBody>
          <a:bodyPr wrap="square" rtlCol="0">
            <a:spAutoFit/>
          </a:bodyPr>
          <a:lstStyle/>
          <a:p>
            <a:r>
              <a:rPr lang="en-US" dirty="0"/>
              <a:t>Capacity Factor of Sunlight – Average Sunlight Divided by Capacity of Sunlight Defined as 1000 w</a:t>
            </a:r>
          </a:p>
        </p:txBody>
      </p:sp>
      <p:cxnSp>
        <p:nvCxnSpPr>
          <p:cNvPr id="4" name="Straight Arrow Connector 3">
            <a:extLst>
              <a:ext uri="{FF2B5EF4-FFF2-40B4-BE49-F238E27FC236}">
                <a16:creationId xmlns:a16="http://schemas.microsoft.com/office/drawing/2014/main" id="{3F3EA136-059D-4FBB-9495-375E5436F3F0}"/>
              </a:ext>
            </a:extLst>
          </p:cNvPr>
          <p:cNvCxnSpPr/>
          <p:nvPr/>
        </p:nvCxnSpPr>
        <p:spPr>
          <a:xfrm>
            <a:off x="2592371" y="3638746"/>
            <a:ext cx="697584" cy="923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F9C78F-2096-4C17-9DD5-366566BC436E}"/>
              </a:ext>
            </a:extLst>
          </p:cNvPr>
          <p:cNvSpPr txBox="1"/>
          <p:nvPr/>
        </p:nvSpPr>
        <p:spPr>
          <a:xfrm>
            <a:off x="6711885" y="1423447"/>
            <a:ext cx="2083323" cy="923330"/>
          </a:xfrm>
          <a:prstGeom prst="rect">
            <a:avLst/>
          </a:prstGeom>
          <a:solidFill>
            <a:srgbClr val="FFC000"/>
          </a:solidFill>
        </p:spPr>
        <p:txBody>
          <a:bodyPr wrap="square" rtlCol="0">
            <a:spAutoFit/>
          </a:bodyPr>
          <a:lstStyle/>
          <a:p>
            <a:r>
              <a:rPr lang="en-US" dirty="0"/>
              <a:t>Capacity Factor of Generation to Grid relative to kWp</a:t>
            </a:r>
          </a:p>
        </p:txBody>
      </p:sp>
      <p:cxnSp>
        <p:nvCxnSpPr>
          <p:cNvPr id="7" name="Straight Arrow Connector 6">
            <a:extLst>
              <a:ext uri="{FF2B5EF4-FFF2-40B4-BE49-F238E27FC236}">
                <a16:creationId xmlns:a16="http://schemas.microsoft.com/office/drawing/2014/main" id="{B6188133-C76A-4450-840F-F55A0605EFA2}"/>
              </a:ext>
            </a:extLst>
          </p:cNvPr>
          <p:cNvCxnSpPr/>
          <p:nvPr/>
        </p:nvCxnSpPr>
        <p:spPr>
          <a:xfrm>
            <a:off x="6711885" y="2064470"/>
            <a:ext cx="0" cy="1055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8437C4-50F8-4174-BF20-EB5FF2A4F6C4}"/>
              </a:ext>
            </a:extLst>
          </p:cNvPr>
          <p:cNvSpPr txBox="1"/>
          <p:nvPr/>
        </p:nvSpPr>
        <p:spPr>
          <a:xfrm>
            <a:off x="5561814" y="4279769"/>
            <a:ext cx="2677213" cy="1754326"/>
          </a:xfrm>
          <a:prstGeom prst="rect">
            <a:avLst/>
          </a:prstGeom>
          <a:solidFill>
            <a:srgbClr val="FFFF00"/>
          </a:solidFill>
        </p:spPr>
        <p:txBody>
          <a:bodyPr wrap="square" rtlCol="0">
            <a:spAutoFit/>
          </a:bodyPr>
          <a:lstStyle/>
          <a:p>
            <a:r>
              <a:rPr lang="en-US" dirty="0"/>
              <a:t>Performance Ratio is the Capacity Factor of the Final Divided by the Capacity Factor of Amounts that Hit the Array</a:t>
            </a:r>
          </a:p>
        </p:txBody>
      </p:sp>
    </p:spTree>
    <p:extLst>
      <p:ext uri="{BB962C8B-B14F-4D97-AF65-F5344CB8AC3E}">
        <p14:creationId xmlns:p14="http://schemas.microsoft.com/office/powerpoint/2010/main" val="383133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EA06D021-252D-468E-B160-4DFB5757101A}"/>
              </a:ext>
            </a:extLst>
          </p:cNvPr>
          <p:cNvSpPr>
            <a:spLocks noGrp="1"/>
          </p:cNvSpPr>
          <p:nvPr>
            <p:ph idx="1"/>
          </p:nvPr>
        </p:nvSpPr>
        <p:spPr>
          <a:xfrm>
            <a:off x="103695" y="1825625"/>
            <a:ext cx="2356701" cy="4358359"/>
          </a:xfrm>
        </p:spPr>
        <p:txBody>
          <a:bodyPr vert="horz" lIns="91440" tIns="45720" rIns="91440" bIns="45720" rtlCol="0">
            <a:normAutofit/>
          </a:bodyPr>
          <a:lstStyle/>
          <a:p>
            <a:r>
              <a:rPr lang="en-US" sz="1700" dirty="0">
                <a:solidFill>
                  <a:schemeClr val="bg1"/>
                </a:solidFill>
                <a:latin typeface="+mn-lt"/>
                <a:cs typeface="+mn-cs"/>
              </a:rPr>
              <a:t>Don’t need anything other than the column of Effective Irradiance on Collectors as well as Energy Injected into the Grid.  Convert both of these to capacity factors and then divide the energy into grid by the irradiation on collectors.</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3CABD9ED-655C-4B60-BD39-BE027DF04326}"/>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Work Through PVSyst</a:t>
            </a:r>
          </a:p>
        </p:txBody>
      </p:sp>
      <p:pic>
        <p:nvPicPr>
          <p:cNvPr id="5" name="Picture 4">
            <a:extLst>
              <a:ext uri="{FF2B5EF4-FFF2-40B4-BE49-F238E27FC236}">
                <a16:creationId xmlns:a16="http://schemas.microsoft.com/office/drawing/2014/main" id="{D15609D8-EF57-4A42-90ED-AE1946F9C544}"/>
              </a:ext>
            </a:extLst>
          </p:cNvPr>
          <p:cNvPicPr>
            <a:picLocks noChangeAspect="1"/>
          </p:cNvPicPr>
          <p:nvPr/>
        </p:nvPicPr>
        <p:blipFill>
          <a:blip r:embed="rId2"/>
          <a:stretch>
            <a:fillRect/>
          </a:stretch>
        </p:blipFill>
        <p:spPr>
          <a:xfrm>
            <a:off x="2595339" y="1933791"/>
            <a:ext cx="6548661" cy="4142026"/>
          </a:xfrm>
          <a:prstGeom prst="rect">
            <a:avLst/>
          </a:prstGeom>
        </p:spPr>
      </p:pic>
      <p:cxnSp>
        <p:nvCxnSpPr>
          <p:cNvPr id="7" name="Straight Arrow Connector 6">
            <a:extLst>
              <a:ext uri="{FF2B5EF4-FFF2-40B4-BE49-F238E27FC236}">
                <a16:creationId xmlns:a16="http://schemas.microsoft.com/office/drawing/2014/main" id="{F2C8C4DC-2BBA-487E-B56D-37B61B0D7C12}"/>
              </a:ext>
            </a:extLst>
          </p:cNvPr>
          <p:cNvCxnSpPr>
            <a:cxnSpLocks/>
          </p:cNvCxnSpPr>
          <p:nvPr/>
        </p:nvCxnSpPr>
        <p:spPr>
          <a:xfrm flipH="1">
            <a:off x="6363093" y="461913"/>
            <a:ext cx="1008668" cy="509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ED7DC6-7F9D-4FDF-83A6-A4A220FB8F7A}"/>
              </a:ext>
            </a:extLst>
          </p:cNvPr>
          <p:cNvCxnSpPr>
            <a:cxnSpLocks/>
          </p:cNvCxnSpPr>
          <p:nvPr/>
        </p:nvCxnSpPr>
        <p:spPr>
          <a:xfrm>
            <a:off x="7475456" y="461913"/>
            <a:ext cx="1338606" cy="509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DEE028-653B-437A-A4A4-DB7970E6094B}"/>
              </a:ext>
            </a:extLst>
          </p:cNvPr>
          <p:cNvSpPr txBox="1"/>
          <p:nvPr/>
        </p:nvSpPr>
        <p:spPr>
          <a:xfrm>
            <a:off x="5869669" y="365125"/>
            <a:ext cx="2765284" cy="923330"/>
          </a:xfrm>
          <a:prstGeom prst="rect">
            <a:avLst/>
          </a:prstGeom>
          <a:solidFill>
            <a:srgbClr val="92D050"/>
          </a:solidFill>
        </p:spPr>
        <p:txBody>
          <a:bodyPr wrap="square" rtlCol="0">
            <a:spAutoFit/>
          </a:bodyPr>
          <a:lstStyle/>
          <a:p>
            <a:r>
              <a:rPr lang="en-US" dirty="0"/>
              <a:t>Can divide the energy injected to grid divided by radiation on collectors</a:t>
            </a:r>
          </a:p>
        </p:txBody>
      </p:sp>
    </p:spTree>
    <p:extLst>
      <p:ext uri="{BB962C8B-B14F-4D97-AF65-F5344CB8AC3E}">
        <p14:creationId xmlns:p14="http://schemas.microsoft.com/office/powerpoint/2010/main" val="334503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B4C5B-3B28-48AC-B472-BFE7E68C938C}"/>
              </a:ext>
            </a:extLst>
          </p:cNvPr>
          <p:cNvPicPr>
            <a:picLocks noChangeAspect="1"/>
          </p:cNvPicPr>
          <p:nvPr/>
        </p:nvPicPr>
        <p:blipFill rotWithShape="1">
          <a:blip r:embed="rId2"/>
          <a:srcRect l="3480" r="5" b="5"/>
          <a:stretch/>
        </p:blipFill>
        <p:spPr>
          <a:xfrm>
            <a:off x="3477006" y="640082"/>
            <a:ext cx="5187246" cy="5577837"/>
          </a:xfrm>
          <a:prstGeom prst="rect">
            <a:avLst/>
          </a:prstGeom>
          <a:effectLst/>
        </p:spPr>
      </p:pic>
      <p:sp>
        <p:nvSpPr>
          <p:cNvPr id="4" name="Content Placeholder 3">
            <a:extLst>
              <a:ext uri="{FF2B5EF4-FFF2-40B4-BE49-F238E27FC236}">
                <a16:creationId xmlns:a16="http://schemas.microsoft.com/office/drawing/2014/main" id="{5D6EF402-8349-49EA-80AE-59EC23037286}"/>
              </a:ext>
            </a:extLst>
          </p:cNvPr>
          <p:cNvSpPr>
            <a:spLocks noGrp="1"/>
          </p:cNvSpPr>
          <p:nvPr>
            <p:ph idx="1"/>
          </p:nvPr>
        </p:nvSpPr>
        <p:spPr>
          <a:xfrm>
            <a:off x="486697" y="2447827"/>
            <a:ext cx="2750278" cy="3785419"/>
          </a:xfrm>
        </p:spPr>
        <p:txBody>
          <a:bodyPr vert="horz" lIns="91440" tIns="45720" rIns="91440" bIns="45720" rtlCol="0">
            <a:normAutofit/>
          </a:bodyPr>
          <a:lstStyle/>
          <a:p>
            <a:r>
              <a:rPr lang="en-US" sz="1600" dirty="0">
                <a:latin typeface="+mn-lt"/>
                <a:cs typeface="+mn-cs"/>
              </a:rPr>
              <a:t>Convert loss diagram into capacity factor and compare different cases.</a:t>
            </a:r>
          </a:p>
          <a:p>
            <a:r>
              <a:rPr lang="en-US" sz="1600" dirty="0">
                <a:latin typeface="+mn-lt"/>
                <a:cs typeface="+mn-cs"/>
              </a:rPr>
              <a:t>Difficult to compute performance ratio from these diagrams.</a:t>
            </a:r>
          </a:p>
          <a:p>
            <a:r>
              <a:rPr lang="en-US" sz="1600" dirty="0">
                <a:latin typeface="+mn-lt"/>
                <a:cs typeface="+mn-cs"/>
              </a:rPr>
              <a:t>Generally, the loss due to temperature is the largest loss factor.</a:t>
            </a:r>
          </a:p>
        </p:txBody>
      </p:sp>
      <p:sp>
        <p:nvSpPr>
          <p:cNvPr id="3" name="Title 2">
            <a:extLst>
              <a:ext uri="{FF2B5EF4-FFF2-40B4-BE49-F238E27FC236}">
                <a16:creationId xmlns:a16="http://schemas.microsoft.com/office/drawing/2014/main" id="{12F23BE8-7954-4BFA-81B5-07F3E1DC46F3}"/>
              </a:ext>
            </a:extLst>
          </p:cNvPr>
          <p:cNvSpPr>
            <a:spLocks noGrp="1"/>
          </p:cNvSpPr>
          <p:nvPr>
            <p:ph type="title"/>
          </p:nvPr>
        </p:nvSpPr>
        <p:spPr>
          <a:xfrm>
            <a:off x="486696" y="629266"/>
            <a:ext cx="2750280" cy="1676603"/>
          </a:xfrm>
        </p:spPr>
        <p:txBody>
          <a:bodyPr vert="horz" lIns="91440" tIns="45720" rIns="91440" bIns="45720" rtlCol="0" anchor="ctr">
            <a:normAutofit/>
          </a:bodyPr>
          <a:lstStyle/>
          <a:p>
            <a:pPr algn="l"/>
            <a:r>
              <a:rPr lang="en-US" sz="3700" dirty="0">
                <a:latin typeface="+mj-lt"/>
                <a:cs typeface="+mj-cs"/>
              </a:rPr>
              <a:t>Loss Diagram Illustration</a:t>
            </a:r>
          </a:p>
        </p:txBody>
      </p:sp>
    </p:spTree>
    <p:extLst>
      <p:ext uri="{BB962C8B-B14F-4D97-AF65-F5344CB8AC3E}">
        <p14:creationId xmlns:p14="http://schemas.microsoft.com/office/powerpoint/2010/main" val="72100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F99482-7BF4-4ABF-BE5B-3E7B5087EABD}"/>
              </a:ext>
            </a:extLst>
          </p:cNvPr>
          <p:cNvPicPr>
            <a:picLocks noChangeAspect="1"/>
          </p:cNvPicPr>
          <p:nvPr/>
        </p:nvPicPr>
        <p:blipFill>
          <a:blip r:embed="rId2"/>
          <a:stretch>
            <a:fillRect/>
          </a:stretch>
        </p:blipFill>
        <p:spPr>
          <a:xfrm>
            <a:off x="3891985" y="1795223"/>
            <a:ext cx="4839321" cy="3514804"/>
          </a:xfrm>
          <a:prstGeom prst="rect">
            <a:avLst/>
          </a:prstGeom>
          <a:effectLst/>
        </p:spPr>
      </p:pic>
      <p:sp>
        <p:nvSpPr>
          <p:cNvPr id="4" name="Content Placeholder 3">
            <a:extLst>
              <a:ext uri="{FF2B5EF4-FFF2-40B4-BE49-F238E27FC236}">
                <a16:creationId xmlns:a16="http://schemas.microsoft.com/office/drawing/2014/main" id="{DE0DF2B9-C247-4CB5-BD24-52FDDD99DAD6}"/>
              </a:ext>
            </a:extLst>
          </p:cNvPr>
          <p:cNvSpPr>
            <a:spLocks noGrp="1"/>
          </p:cNvSpPr>
          <p:nvPr>
            <p:ph idx="1"/>
          </p:nvPr>
        </p:nvSpPr>
        <p:spPr>
          <a:xfrm>
            <a:off x="312561" y="2752627"/>
            <a:ext cx="2939686" cy="3150681"/>
          </a:xfrm>
        </p:spPr>
        <p:txBody>
          <a:bodyPr vert="horz" lIns="91440" tIns="45720" rIns="91440" bIns="45720" rtlCol="0">
            <a:normAutofit/>
          </a:bodyPr>
          <a:lstStyle/>
          <a:p>
            <a:pPr marL="0"/>
            <a:r>
              <a:rPr lang="en-US" sz="1700" dirty="0">
                <a:latin typeface="+mn-lt"/>
                <a:cs typeface="+mn-cs"/>
              </a:rPr>
              <a:t>You can use the waterfall macro to make this chart. Note the temperature coefficient is the largest negative bar.</a:t>
            </a:r>
          </a:p>
          <a:p>
            <a:pPr marL="0"/>
            <a:r>
              <a:rPr lang="en-US" sz="1700" dirty="0">
                <a:latin typeface="+mn-lt"/>
                <a:cs typeface="+mn-cs"/>
              </a:rPr>
              <a:t>The performance ratio is computed from dividing the final bar by the second blue bar.</a:t>
            </a:r>
          </a:p>
          <a:p>
            <a:pPr marL="0"/>
            <a:r>
              <a:rPr lang="en-US" sz="1700" dirty="0">
                <a:latin typeface="+mn-lt"/>
                <a:cs typeface="+mn-cs"/>
              </a:rPr>
              <a:t>PR is 22.34/26.94 or 81.12%</a:t>
            </a:r>
          </a:p>
          <a:p>
            <a:pPr marL="0"/>
            <a:endParaRPr lang="en-US" sz="1700" dirty="0">
              <a:latin typeface="+mn-lt"/>
              <a:cs typeface="+mn-cs"/>
            </a:endParaRPr>
          </a:p>
        </p:txBody>
      </p:sp>
      <p:sp>
        <p:nvSpPr>
          <p:cNvPr id="3" name="Title 2">
            <a:extLst>
              <a:ext uri="{FF2B5EF4-FFF2-40B4-BE49-F238E27FC236}">
                <a16:creationId xmlns:a16="http://schemas.microsoft.com/office/drawing/2014/main" id="{3E0B7467-2B14-4F1D-866C-CC33611CADDE}"/>
              </a:ext>
            </a:extLst>
          </p:cNvPr>
          <p:cNvSpPr>
            <a:spLocks noGrp="1"/>
          </p:cNvSpPr>
          <p:nvPr>
            <p:ph type="title"/>
          </p:nvPr>
        </p:nvSpPr>
        <p:spPr>
          <a:xfrm>
            <a:off x="486696" y="629266"/>
            <a:ext cx="2629122" cy="1622321"/>
          </a:xfrm>
        </p:spPr>
        <p:txBody>
          <a:bodyPr vert="horz" lIns="91440" tIns="45720" rIns="91440" bIns="45720" rtlCol="0" anchor="ctr">
            <a:normAutofit fontScale="90000"/>
          </a:bodyPr>
          <a:lstStyle/>
          <a:p>
            <a:pPr algn="l"/>
            <a:r>
              <a:rPr lang="en-US" sz="3700" kern="1200" dirty="0">
                <a:solidFill>
                  <a:schemeClr val="tx1"/>
                </a:solidFill>
                <a:latin typeface="+mj-lt"/>
                <a:ea typeface="+mj-ea"/>
                <a:cs typeface="+mj-cs"/>
              </a:rPr>
              <a:t>PVSyst and Waterfall Chart for Capacity Factor</a:t>
            </a:r>
          </a:p>
        </p:txBody>
      </p:sp>
    </p:spTree>
    <p:extLst>
      <p:ext uri="{BB962C8B-B14F-4D97-AF65-F5344CB8AC3E}">
        <p14:creationId xmlns:p14="http://schemas.microsoft.com/office/powerpoint/2010/main" val="95854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5895733-A2D8-4026-828F-CB0386A66D7A}"/>
              </a:ext>
            </a:extLst>
          </p:cNvPr>
          <p:cNvPicPr>
            <a:picLocks noChangeAspect="1"/>
          </p:cNvPicPr>
          <p:nvPr/>
        </p:nvPicPr>
        <p:blipFill>
          <a:blip r:embed="rId2"/>
          <a:stretch>
            <a:fillRect/>
          </a:stretch>
        </p:blipFill>
        <p:spPr>
          <a:xfrm>
            <a:off x="3978112" y="1823117"/>
            <a:ext cx="4675694" cy="3395961"/>
          </a:xfrm>
          <a:prstGeom prst="rect">
            <a:avLst/>
          </a:prstGeom>
          <a:effectLst/>
        </p:spPr>
      </p:pic>
      <p:sp>
        <p:nvSpPr>
          <p:cNvPr id="2" name="Content Placeholder 1">
            <a:extLst>
              <a:ext uri="{FF2B5EF4-FFF2-40B4-BE49-F238E27FC236}">
                <a16:creationId xmlns:a16="http://schemas.microsoft.com/office/drawing/2014/main" id="{CA90D871-2C27-4CA8-80C0-CFCB69C18052}"/>
              </a:ext>
            </a:extLst>
          </p:cNvPr>
          <p:cNvSpPr>
            <a:spLocks noGrp="1"/>
          </p:cNvSpPr>
          <p:nvPr>
            <p:ph idx="1"/>
          </p:nvPr>
        </p:nvSpPr>
        <p:spPr>
          <a:xfrm>
            <a:off x="216816" y="2460396"/>
            <a:ext cx="2899002" cy="3763423"/>
          </a:xfrm>
        </p:spPr>
        <p:txBody>
          <a:bodyPr vert="horz" lIns="91440" tIns="45720" rIns="91440" bIns="45720" rtlCol="0">
            <a:normAutofit/>
          </a:bodyPr>
          <a:lstStyle/>
          <a:p>
            <a:r>
              <a:rPr lang="en-US" sz="1700" dirty="0">
                <a:latin typeface="+mn-lt"/>
                <a:cs typeface="+mn-cs"/>
              </a:rPr>
              <a:t>Loss diagram from using waterfall diagram macro in terms of capacity factor.  Again the temperature is the biggest factor.</a:t>
            </a:r>
          </a:p>
          <a:p>
            <a:r>
              <a:rPr lang="en-US" sz="1700" dirty="0">
                <a:latin typeface="+mn-lt"/>
                <a:cs typeface="+mn-cs"/>
              </a:rPr>
              <a:t>PR = 22.32/27.47 or 81.31%</a:t>
            </a:r>
          </a:p>
          <a:p>
            <a:endParaRPr lang="en-US" sz="1700" dirty="0">
              <a:latin typeface="+mn-lt"/>
              <a:cs typeface="+mn-cs"/>
            </a:endParaRPr>
          </a:p>
        </p:txBody>
      </p:sp>
      <p:sp>
        <p:nvSpPr>
          <p:cNvPr id="3" name="Title 2">
            <a:extLst>
              <a:ext uri="{FF2B5EF4-FFF2-40B4-BE49-F238E27FC236}">
                <a16:creationId xmlns:a16="http://schemas.microsoft.com/office/drawing/2014/main" id="{907C5769-DE82-4452-BA2B-4E1698A4F86B}"/>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r>
              <a:rPr lang="en-US" sz="3700" kern="1200" dirty="0">
                <a:solidFill>
                  <a:schemeClr val="tx1"/>
                </a:solidFill>
                <a:latin typeface="+mj-lt"/>
                <a:ea typeface="+mj-ea"/>
                <a:cs typeface="+mj-cs"/>
              </a:rPr>
              <a:t>Loss Diagram for Australia</a:t>
            </a:r>
          </a:p>
        </p:txBody>
      </p:sp>
      <p:sp>
        <p:nvSpPr>
          <p:cNvPr id="4" name="Slide Number Placeholder 3">
            <a:extLst>
              <a:ext uri="{FF2B5EF4-FFF2-40B4-BE49-F238E27FC236}">
                <a16:creationId xmlns:a16="http://schemas.microsoft.com/office/drawing/2014/main" id="{2DBBFDF3-FBCF-4110-A4F1-292038C8D40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27</a:t>
            </a:fld>
            <a:endParaRPr lang="en-US" altLang="ko-KR" sz="1200" dirty="0">
              <a:solidFill>
                <a:schemeClr val="tx1">
                  <a:tint val="75000"/>
                </a:schemeClr>
              </a:solidFill>
            </a:endParaRPr>
          </a:p>
        </p:txBody>
      </p:sp>
    </p:spTree>
    <p:extLst>
      <p:ext uri="{BB962C8B-B14F-4D97-AF65-F5344CB8AC3E}">
        <p14:creationId xmlns:p14="http://schemas.microsoft.com/office/powerpoint/2010/main" val="178200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9E73001-CEEB-498E-AB89-B3A80E397C0E}"/>
              </a:ext>
            </a:extLst>
          </p:cNvPr>
          <p:cNvPicPr>
            <a:picLocks noChangeAspect="1"/>
          </p:cNvPicPr>
          <p:nvPr/>
        </p:nvPicPr>
        <p:blipFill>
          <a:blip r:embed="rId2"/>
          <a:stretch>
            <a:fillRect/>
          </a:stretch>
        </p:blipFill>
        <p:spPr>
          <a:xfrm>
            <a:off x="3987538" y="1823118"/>
            <a:ext cx="4722829" cy="3430196"/>
          </a:xfrm>
          <a:prstGeom prst="rect">
            <a:avLst/>
          </a:prstGeom>
          <a:effectLst/>
        </p:spPr>
      </p:pic>
      <p:sp>
        <p:nvSpPr>
          <p:cNvPr id="4" name="Content Placeholder 3">
            <a:extLst>
              <a:ext uri="{FF2B5EF4-FFF2-40B4-BE49-F238E27FC236}">
                <a16:creationId xmlns:a16="http://schemas.microsoft.com/office/drawing/2014/main" id="{5F0F937C-C898-4E0C-8322-3F0E9D22AFB5}"/>
              </a:ext>
            </a:extLst>
          </p:cNvPr>
          <p:cNvSpPr>
            <a:spLocks noGrp="1"/>
          </p:cNvSpPr>
          <p:nvPr>
            <p:ph idx="1"/>
          </p:nvPr>
        </p:nvSpPr>
        <p:spPr>
          <a:xfrm>
            <a:off x="486698" y="2438400"/>
            <a:ext cx="2629120" cy="3785419"/>
          </a:xfrm>
        </p:spPr>
        <p:txBody>
          <a:bodyPr vert="horz" lIns="91440" tIns="45720" rIns="91440" bIns="45720" rtlCol="0">
            <a:normAutofit/>
          </a:bodyPr>
          <a:lstStyle/>
          <a:p>
            <a:r>
              <a:rPr lang="en-US" sz="1700" dirty="0">
                <a:latin typeface="+mn-lt"/>
                <a:cs typeface="+mn-cs"/>
              </a:rPr>
              <a:t>Again, the largest loss factor is the temperature effect.</a:t>
            </a:r>
          </a:p>
          <a:p>
            <a:endParaRPr lang="en-US" sz="1700" dirty="0">
              <a:latin typeface="+mn-lt"/>
              <a:cs typeface="+mn-cs"/>
            </a:endParaRPr>
          </a:p>
        </p:txBody>
      </p:sp>
      <p:sp>
        <p:nvSpPr>
          <p:cNvPr id="3" name="Title 2">
            <a:extLst>
              <a:ext uri="{FF2B5EF4-FFF2-40B4-BE49-F238E27FC236}">
                <a16:creationId xmlns:a16="http://schemas.microsoft.com/office/drawing/2014/main" id="{D9E6D46A-4A5D-4AC2-93A5-4E8917B60D60}"/>
              </a:ext>
            </a:extLst>
          </p:cNvPr>
          <p:cNvSpPr>
            <a:spLocks noGrp="1"/>
          </p:cNvSpPr>
          <p:nvPr>
            <p:ph type="title"/>
          </p:nvPr>
        </p:nvSpPr>
        <p:spPr>
          <a:xfrm>
            <a:off x="486696" y="629266"/>
            <a:ext cx="2629122" cy="1622321"/>
          </a:xfrm>
        </p:spPr>
        <p:txBody>
          <a:bodyPr vert="horz" lIns="91440" tIns="45720" rIns="91440" bIns="45720" rtlCol="0" anchor="ctr">
            <a:normAutofit fontScale="90000"/>
          </a:bodyPr>
          <a:lstStyle/>
          <a:p>
            <a:pPr algn="l"/>
            <a:r>
              <a:rPr lang="en-US" sz="4400" kern="1200" dirty="0">
                <a:solidFill>
                  <a:schemeClr val="tx1"/>
                </a:solidFill>
                <a:latin typeface="+mj-lt"/>
                <a:ea typeface="+mj-ea"/>
                <a:cs typeface="+mj-cs"/>
              </a:rPr>
              <a:t>Mexico Loss Factor </a:t>
            </a:r>
          </a:p>
        </p:txBody>
      </p:sp>
    </p:spTree>
    <p:extLst>
      <p:ext uri="{BB962C8B-B14F-4D97-AF65-F5344CB8AC3E}">
        <p14:creationId xmlns:p14="http://schemas.microsoft.com/office/powerpoint/2010/main" val="3348707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37270326"/>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BB24CAE-5921-4285-8551-578DB51EB435}"/>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Decomposing the Performance Ratio</a:t>
            </a:r>
          </a:p>
        </p:txBody>
      </p:sp>
    </p:spTree>
    <p:extLst>
      <p:ext uri="{BB962C8B-B14F-4D97-AF65-F5344CB8AC3E}">
        <p14:creationId xmlns:p14="http://schemas.microsoft.com/office/powerpoint/2010/main" val="28694408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1970976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0E0E9D1-1F3F-44CE-AFCC-B855634A45B6}"/>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General Objectives</a:t>
            </a:r>
          </a:p>
        </p:txBody>
      </p:sp>
    </p:spTree>
    <p:extLst>
      <p:ext uri="{BB962C8B-B14F-4D97-AF65-F5344CB8AC3E}">
        <p14:creationId xmlns:p14="http://schemas.microsoft.com/office/powerpoint/2010/main" val="1794774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9012D2-7BC5-4719-BC61-59097A433FCE}"/>
              </a:ext>
            </a:extLst>
          </p:cNvPr>
          <p:cNvSpPr>
            <a:spLocks noGrp="1"/>
          </p:cNvSpPr>
          <p:nvPr>
            <p:ph idx="1"/>
          </p:nvPr>
        </p:nvSpPr>
        <p:spPr/>
        <p:txBody>
          <a:bodyPr/>
          <a:lstStyle/>
          <a:p>
            <a:r>
              <a:rPr lang="en-US" dirty="0"/>
              <a:t>The table below shows that expected correlations between temperature coefficient and temperature loss is not consistent.</a:t>
            </a:r>
          </a:p>
          <a:p>
            <a:r>
              <a:rPr lang="en-US" dirty="0"/>
              <a:t>This should be the basis for questions rather than going through the detail.</a:t>
            </a:r>
          </a:p>
        </p:txBody>
      </p:sp>
      <p:sp>
        <p:nvSpPr>
          <p:cNvPr id="3" name="Title 2">
            <a:extLst>
              <a:ext uri="{FF2B5EF4-FFF2-40B4-BE49-F238E27FC236}">
                <a16:creationId xmlns:a16="http://schemas.microsoft.com/office/drawing/2014/main" id="{45A5BF2F-E345-4A53-856C-0F23EEEFD13E}"/>
              </a:ext>
            </a:extLst>
          </p:cNvPr>
          <p:cNvSpPr>
            <a:spLocks noGrp="1"/>
          </p:cNvSpPr>
          <p:nvPr>
            <p:ph type="title"/>
          </p:nvPr>
        </p:nvSpPr>
        <p:spPr/>
        <p:txBody>
          <a:bodyPr>
            <a:normAutofit fontScale="90000"/>
          </a:bodyPr>
          <a:lstStyle/>
          <a:p>
            <a:r>
              <a:rPr lang="en-US" dirty="0"/>
              <a:t>Looking for Correlation between Temperature Loss and Temperature Levels</a:t>
            </a:r>
          </a:p>
        </p:txBody>
      </p:sp>
      <p:pic>
        <p:nvPicPr>
          <p:cNvPr id="5" name="Picture 4">
            <a:extLst>
              <a:ext uri="{FF2B5EF4-FFF2-40B4-BE49-F238E27FC236}">
                <a16:creationId xmlns:a16="http://schemas.microsoft.com/office/drawing/2014/main" id="{D23E0734-79D4-4743-9BE4-C3C7DF6E3068}"/>
              </a:ext>
            </a:extLst>
          </p:cNvPr>
          <p:cNvPicPr>
            <a:picLocks noChangeAspect="1"/>
          </p:cNvPicPr>
          <p:nvPr/>
        </p:nvPicPr>
        <p:blipFill>
          <a:blip r:embed="rId2"/>
          <a:stretch>
            <a:fillRect/>
          </a:stretch>
        </p:blipFill>
        <p:spPr>
          <a:xfrm>
            <a:off x="358218" y="3839876"/>
            <a:ext cx="8144759" cy="2129698"/>
          </a:xfrm>
          <a:prstGeom prst="rect">
            <a:avLst/>
          </a:prstGeom>
        </p:spPr>
      </p:pic>
    </p:spTree>
    <p:extLst>
      <p:ext uri="{BB962C8B-B14F-4D97-AF65-F5344CB8AC3E}">
        <p14:creationId xmlns:p14="http://schemas.microsoft.com/office/powerpoint/2010/main" val="3260524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264FCF-E8DC-4692-A94D-186F19CD4399}"/>
              </a:ext>
            </a:extLst>
          </p:cNvPr>
          <p:cNvSpPr>
            <a:spLocks noGrp="1"/>
          </p:cNvSpPr>
          <p:nvPr>
            <p:ph idx="1"/>
          </p:nvPr>
        </p:nvSpPr>
        <p:spPr/>
        <p:txBody>
          <a:bodyPr/>
          <a:lstStyle/>
          <a:p>
            <a:r>
              <a:rPr lang="en-US" dirty="0"/>
              <a:t>The performance ratio can be computed on a month by month, recognizing that:</a:t>
            </a:r>
          </a:p>
          <a:p>
            <a:pPr lvl="1"/>
            <a:r>
              <a:rPr lang="en-US" dirty="0"/>
              <a:t>PR = Final CF/CF at POA.</a:t>
            </a:r>
          </a:p>
          <a:p>
            <a:pPr lvl="1"/>
            <a:endParaRPr lang="en-US" dirty="0"/>
          </a:p>
        </p:txBody>
      </p:sp>
      <p:sp>
        <p:nvSpPr>
          <p:cNvPr id="3" name="Title 2">
            <a:extLst>
              <a:ext uri="{FF2B5EF4-FFF2-40B4-BE49-F238E27FC236}">
                <a16:creationId xmlns:a16="http://schemas.microsoft.com/office/drawing/2014/main" id="{481560F4-84E7-4671-9C5A-F27F1E4354D0}"/>
              </a:ext>
            </a:extLst>
          </p:cNvPr>
          <p:cNvSpPr>
            <a:spLocks noGrp="1"/>
          </p:cNvSpPr>
          <p:nvPr>
            <p:ph type="title"/>
          </p:nvPr>
        </p:nvSpPr>
        <p:spPr/>
        <p:txBody>
          <a:bodyPr/>
          <a:lstStyle/>
          <a:p>
            <a:r>
              <a:rPr lang="en-US" dirty="0"/>
              <a:t>Performance Ratio within Year</a:t>
            </a:r>
          </a:p>
        </p:txBody>
      </p:sp>
      <p:pic>
        <p:nvPicPr>
          <p:cNvPr id="5" name="Picture 4">
            <a:extLst>
              <a:ext uri="{FF2B5EF4-FFF2-40B4-BE49-F238E27FC236}">
                <a16:creationId xmlns:a16="http://schemas.microsoft.com/office/drawing/2014/main" id="{C014B1D0-4A92-4027-B01A-90C773246CB9}"/>
              </a:ext>
            </a:extLst>
          </p:cNvPr>
          <p:cNvPicPr>
            <a:picLocks noChangeAspect="1"/>
          </p:cNvPicPr>
          <p:nvPr/>
        </p:nvPicPr>
        <p:blipFill>
          <a:blip r:embed="rId2"/>
          <a:stretch>
            <a:fillRect/>
          </a:stretch>
        </p:blipFill>
        <p:spPr>
          <a:xfrm>
            <a:off x="248014" y="2818405"/>
            <a:ext cx="8650889" cy="3012073"/>
          </a:xfrm>
          <a:prstGeom prst="rect">
            <a:avLst/>
          </a:prstGeom>
        </p:spPr>
      </p:pic>
    </p:spTree>
    <p:extLst>
      <p:ext uri="{BB962C8B-B14F-4D97-AF65-F5344CB8AC3E}">
        <p14:creationId xmlns:p14="http://schemas.microsoft.com/office/powerpoint/2010/main" val="211390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02DE73-FF20-41EC-B4AB-6723A4627320}"/>
              </a:ext>
            </a:extLst>
          </p:cNvPr>
          <p:cNvSpPr>
            <a:spLocks noGrp="1"/>
          </p:cNvSpPr>
          <p:nvPr>
            <p:ph idx="1"/>
          </p:nvPr>
        </p:nvSpPr>
        <p:spPr/>
        <p:txBody>
          <a:bodyPr/>
          <a:lstStyle/>
          <a:p>
            <a:r>
              <a:rPr lang="en-US" dirty="0"/>
              <a:t>You can create scatter plots within a year and there should be a strong negative relationship. Note the temperature coefficient is about -.4 % change to C.</a:t>
            </a:r>
          </a:p>
        </p:txBody>
      </p:sp>
      <p:sp>
        <p:nvSpPr>
          <p:cNvPr id="3" name="Title 2">
            <a:extLst>
              <a:ext uri="{FF2B5EF4-FFF2-40B4-BE49-F238E27FC236}">
                <a16:creationId xmlns:a16="http://schemas.microsoft.com/office/drawing/2014/main" id="{F1D9DDB6-B933-45C2-8196-41718C96E985}"/>
              </a:ext>
            </a:extLst>
          </p:cNvPr>
          <p:cNvSpPr>
            <a:spLocks noGrp="1"/>
          </p:cNvSpPr>
          <p:nvPr>
            <p:ph type="title"/>
          </p:nvPr>
        </p:nvSpPr>
        <p:spPr/>
        <p:txBody>
          <a:bodyPr/>
          <a:lstStyle/>
          <a:p>
            <a:r>
              <a:rPr lang="en-US" dirty="0"/>
              <a:t>Scatter Plots of PR and Temperature</a:t>
            </a:r>
          </a:p>
        </p:txBody>
      </p:sp>
      <p:graphicFrame>
        <p:nvGraphicFramePr>
          <p:cNvPr id="6" name="Chart 5">
            <a:extLst>
              <a:ext uri="{FF2B5EF4-FFF2-40B4-BE49-F238E27FC236}">
                <a16:creationId xmlns:a16="http://schemas.microsoft.com/office/drawing/2014/main" id="{A45F44DC-D547-4B0A-8EA7-17C762B9B584}"/>
              </a:ext>
            </a:extLst>
          </p:cNvPr>
          <p:cNvGraphicFramePr>
            <a:graphicFrameLocks/>
          </p:cNvGraphicFramePr>
          <p:nvPr>
            <p:extLst>
              <p:ext uri="{D42A27DB-BD31-4B8C-83A1-F6EECF244321}">
                <p14:modId xmlns:p14="http://schemas.microsoft.com/office/powerpoint/2010/main" val="3821560103"/>
              </p:ext>
            </p:extLst>
          </p:nvPr>
        </p:nvGraphicFramePr>
        <p:xfrm>
          <a:off x="2397648" y="300950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5677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F190C-52C4-4A6D-A0FA-152E66033E43}"/>
              </a:ext>
            </a:extLst>
          </p:cNvPr>
          <p:cNvSpPr>
            <a:spLocks noGrp="1"/>
          </p:cNvSpPr>
          <p:nvPr>
            <p:ph idx="1"/>
          </p:nvPr>
        </p:nvSpPr>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56E407B5-32D1-425A-8437-D7EBDBB5462F}"/>
              </a:ext>
            </a:extLst>
          </p:cNvPr>
          <p:cNvSpPr>
            <a:spLocks noGrp="1"/>
          </p:cNvSpPr>
          <p:nvPr>
            <p:ph type="title"/>
          </p:nvPr>
        </p:nvSpPr>
        <p:spPr/>
        <p:txBody>
          <a:bodyPr>
            <a:normAutofit fontScale="90000"/>
          </a:bodyPr>
          <a:lstStyle/>
          <a:p>
            <a:r>
              <a:rPr lang="en-US" dirty="0"/>
              <a:t>Performance Ratio and Temperature in Other Cases</a:t>
            </a:r>
          </a:p>
        </p:txBody>
      </p:sp>
      <p:sp>
        <p:nvSpPr>
          <p:cNvPr id="4" name="Slide Number Placeholder 3">
            <a:extLst>
              <a:ext uri="{FF2B5EF4-FFF2-40B4-BE49-F238E27FC236}">
                <a16:creationId xmlns:a16="http://schemas.microsoft.com/office/drawing/2014/main" id="{A8118DD1-0FD1-486B-9F6C-920F6FA6399C}"/>
              </a:ext>
            </a:extLst>
          </p:cNvPr>
          <p:cNvSpPr>
            <a:spLocks noGrp="1"/>
          </p:cNvSpPr>
          <p:nvPr>
            <p:ph type="sldNum" sz="quarter" idx="12"/>
          </p:nvPr>
        </p:nvSpPr>
        <p:spPr/>
        <p:txBody>
          <a:bodyPr/>
          <a:lstStyle/>
          <a:p>
            <a:pPr algn="ctr"/>
            <a:fld id="{0C3A1854-6B63-4059-B360-A3C4972BF0FC}" type="slidenum">
              <a:rPr lang="ko-KR" altLang="en-US" smtClean="0"/>
              <a:pPr algn="ctr"/>
              <a:t>33</a:t>
            </a:fld>
            <a:endParaRPr lang="ko-KR" altLang="en-US" dirty="0"/>
          </a:p>
        </p:txBody>
      </p:sp>
      <p:pic>
        <p:nvPicPr>
          <p:cNvPr id="7" name="Picture 6">
            <a:extLst>
              <a:ext uri="{FF2B5EF4-FFF2-40B4-BE49-F238E27FC236}">
                <a16:creationId xmlns:a16="http://schemas.microsoft.com/office/drawing/2014/main" id="{DCD21A4B-4CD4-475D-9EFB-EC038141B47C}"/>
              </a:ext>
            </a:extLst>
          </p:cNvPr>
          <p:cNvPicPr>
            <a:picLocks noChangeAspect="1"/>
          </p:cNvPicPr>
          <p:nvPr/>
        </p:nvPicPr>
        <p:blipFill>
          <a:blip r:embed="rId2"/>
          <a:stretch>
            <a:fillRect/>
          </a:stretch>
        </p:blipFill>
        <p:spPr>
          <a:xfrm>
            <a:off x="357351" y="1326831"/>
            <a:ext cx="3966488" cy="2387000"/>
          </a:xfrm>
          <a:prstGeom prst="rect">
            <a:avLst/>
          </a:prstGeom>
        </p:spPr>
      </p:pic>
      <p:pic>
        <p:nvPicPr>
          <p:cNvPr id="11" name="Picture 10">
            <a:extLst>
              <a:ext uri="{FF2B5EF4-FFF2-40B4-BE49-F238E27FC236}">
                <a16:creationId xmlns:a16="http://schemas.microsoft.com/office/drawing/2014/main" id="{850F7122-8BE2-44A5-BC3A-CB1AB9CA8E3E}"/>
              </a:ext>
            </a:extLst>
          </p:cNvPr>
          <p:cNvPicPr>
            <a:picLocks noChangeAspect="1"/>
          </p:cNvPicPr>
          <p:nvPr/>
        </p:nvPicPr>
        <p:blipFill>
          <a:blip r:embed="rId3"/>
          <a:stretch>
            <a:fillRect/>
          </a:stretch>
        </p:blipFill>
        <p:spPr>
          <a:xfrm>
            <a:off x="4570264" y="1597859"/>
            <a:ext cx="3898714" cy="2019244"/>
          </a:xfrm>
          <a:prstGeom prst="rect">
            <a:avLst/>
          </a:prstGeom>
        </p:spPr>
      </p:pic>
      <p:pic>
        <p:nvPicPr>
          <p:cNvPr id="12" name="Picture 11">
            <a:extLst>
              <a:ext uri="{FF2B5EF4-FFF2-40B4-BE49-F238E27FC236}">
                <a16:creationId xmlns:a16="http://schemas.microsoft.com/office/drawing/2014/main" id="{9DF7B7A6-F02D-4B7F-8C1D-426B897C2A3B}"/>
              </a:ext>
            </a:extLst>
          </p:cNvPr>
          <p:cNvPicPr>
            <a:picLocks noChangeAspect="1"/>
          </p:cNvPicPr>
          <p:nvPr/>
        </p:nvPicPr>
        <p:blipFill>
          <a:blip r:embed="rId4"/>
          <a:stretch>
            <a:fillRect/>
          </a:stretch>
        </p:blipFill>
        <p:spPr>
          <a:xfrm>
            <a:off x="362845" y="3859102"/>
            <a:ext cx="3960994" cy="2381500"/>
          </a:xfrm>
          <a:prstGeom prst="rect">
            <a:avLst/>
          </a:prstGeom>
        </p:spPr>
      </p:pic>
      <p:pic>
        <p:nvPicPr>
          <p:cNvPr id="13" name="Picture 12">
            <a:extLst>
              <a:ext uri="{FF2B5EF4-FFF2-40B4-BE49-F238E27FC236}">
                <a16:creationId xmlns:a16="http://schemas.microsoft.com/office/drawing/2014/main" id="{E4F12981-73C6-42B5-A701-4D38FF7DD679}"/>
              </a:ext>
            </a:extLst>
          </p:cNvPr>
          <p:cNvPicPr>
            <a:picLocks noChangeAspect="1"/>
          </p:cNvPicPr>
          <p:nvPr/>
        </p:nvPicPr>
        <p:blipFill>
          <a:blip r:embed="rId5"/>
          <a:stretch>
            <a:fillRect/>
          </a:stretch>
        </p:blipFill>
        <p:spPr>
          <a:xfrm>
            <a:off x="4570264" y="3844588"/>
            <a:ext cx="3960994" cy="2381500"/>
          </a:xfrm>
          <a:prstGeom prst="rect">
            <a:avLst/>
          </a:prstGeom>
        </p:spPr>
      </p:pic>
    </p:spTree>
    <p:extLst>
      <p:ext uri="{BB962C8B-B14F-4D97-AF65-F5344CB8AC3E}">
        <p14:creationId xmlns:p14="http://schemas.microsoft.com/office/powerpoint/2010/main" val="289812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D5178C-E70F-4297-B7E9-6146F835665E}"/>
              </a:ext>
            </a:extLst>
          </p:cNvPr>
          <p:cNvSpPr>
            <a:spLocks noGrp="1"/>
          </p:cNvSpPr>
          <p:nvPr>
            <p:ph idx="1"/>
          </p:nvPr>
        </p:nvSpPr>
        <p:spPr/>
        <p:txBody>
          <a:bodyPr>
            <a:normAutofit lnSpcReduction="10000"/>
          </a:bodyPr>
          <a:lstStyle/>
          <a:p>
            <a:r>
              <a:rPr lang="en-US" dirty="0"/>
              <a:t>The temperature coefficient is the value of the slope for the percent change in output versus the change in temperature. </a:t>
            </a:r>
          </a:p>
          <a:p>
            <a:pPr lvl="1"/>
            <a:r>
              <a:rPr lang="en-US" dirty="0"/>
              <a:t>For example, the temperature coefficient of a Sharp Solar Panel NU-U230F3 is -.485% per 1 degree Celsius. </a:t>
            </a:r>
          </a:p>
          <a:p>
            <a:pPr lvl="1"/>
            <a:r>
              <a:rPr lang="en-US" dirty="0"/>
              <a:t>So, for every degree above 25°C, the maximum power of the Sharp solar panel falls by .485%, for every degree below, it increases by .485%. </a:t>
            </a:r>
          </a:p>
          <a:p>
            <a:r>
              <a:rPr lang="en-US" dirty="0"/>
              <a:t>The problem is that the temperature is not the Ambient Temperature but the temperature of the panels.</a:t>
            </a:r>
          </a:p>
          <a:p>
            <a:endParaRPr lang="en-US" dirty="0"/>
          </a:p>
        </p:txBody>
      </p:sp>
      <p:sp>
        <p:nvSpPr>
          <p:cNvPr id="3" name="Title 2">
            <a:extLst>
              <a:ext uri="{FF2B5EF4-FFF2-40B4-BE49-F238E27FC236}">
                <a16:creationId xmlns:a16="http://schemas.microsoft.com/office/drawing/2014/main" id="{50F4E491-D7ED-420B-B2FB-56FA1E8C1810}"/>
              </a:ext>
            </a:extLst>
          </p:cNvPr>
          <p:cNvSpPr>
            <a:spLocks noGrp="1"/>
          </p:cNvSpPr>
          <p:nvPr>
            <p:ph type="title"/>
          </p:nvPr>
        </p:nvSpPr>
        <p:spPr/>
        <p:txBody>
          <a:bodyPr/>
          <a:lstStyle/>
          <a:p>
            <a:r>
              <a:rPr lang="en-US" dirty="0"/>
              <a:t>Temperature Coefficient</a:t>
            </a:r>
          </a:p>
        </p:txBody>
      </p:sp>
    </p:spTree>
    <p:extLst>
      <p:ext uri="{BB962C8B-B14F-4D97-AF65-F5344CB8AC3E}">
        <p14:creationId xmlns:p14="http://schemas.microsoft.com/office/powerpoint/2010/main" val="2526092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2A823-3369-41C7-AD2B-4601AD446539}"/>
              </a:ext>
            </a:extLst>
          </p:cNvPr>
          <p:cNvSpPr>
            <a:spLocks noGrp="1"/>
          </p:cNvSpPr>
          <p:nvPr>
            <p:ph idx="1"/>
          </p:nvPr>
        </p:nvSpPr>
        <p:spPr/>
        <p:txBody>
          <a:bodyPr/>
          <a:lstStyle/>
          <a:p>
            <a:r>
              <a:rPr lang="en-US" dirty="0"/>
              <a:t>You can find temperature coefficients – some examples are listed below.</a:t>
            </a:r>
          </a:p>
          <a:p>
            <a:endParaRPr lang="en-US" dirty="0"/>
          </a:p>
        </p:txBody>
      </p:sp>
      <p:sp>
        <p:nvSpPr>
          <p:cNvPr id="3" name="Title 2">
            <a:extLst>
              <a:ext uri="{FF2B5EF4-FFF2-40B4-BE49-F238E27FC236}">
                <a16:creationId xmlns:a16="http://schemas.microsoft.com/office/drawing/2014/main" id="{0AF41DAA-A5B8-4F5A-9BAF-88760595BBE0}"/>
              </a:ext>
            </a:extLst>
          </p:cNvPr>
          <p:cNvSpPr>
            <a:spLocks noGrp="1"/>
          </p:cNvSpPr>
          <p:nvPr>
            <p:ph type="title"/>
          </p:nvPr>
        </p:nvSpPr>
        <p:spPr/>
        <p:txBody>
          <a:bodyPr/>
          <a:lstStyle/>
          <a:p>
            <a:r>
              <a:rPr lang="en-US" dirty="0"/>
              <a:t>Example of Temperature Coefficient</a:t>
            </a:r>
          </a:p>
        </p:txBody>
      </p:sp>
      <p:pic>
        <p:nvPicPr>
          <p:cNvPr id="5" name="Picture 4">
            <a:extLst>
              <a:ext uri="{FF2B5EF4-FFF2-40B4-BE49-F238E27FC236}">
                <a16:creationId xmlns:a16="http://schemas.microsoft.com/office/drawing/2014/main" id="{4B1749D3-AB14-4749-B2FA-72BBDF4D86AF}"/>
              </a:ext>
            </a:extLst>
          </p:cNvPr>
          <p:cNvPicPr>
            <a:picLocks noChangeAspect="1"/>
          </p:cNvPicPr>
          <p:nvPr/>
        </p:nvPicPr>
        <p:blipFill>
          <a:blip r:embed="rId2"/>
          <a:stretch>
            <a:fillRect/>
          </a:stretch>
        </p:blipFill>
        <p:spPr>
          <a:xfrm>
            <a:off x="2292317" y="2546601"/>
            <a:ext cx="5238095" cy="2971429"/>
          </a:xfrm>
          <a:prstGeom prst="rect">
            <a:avLst/>
          </a:prstGeom>
        </p:spPr>
      </p:pic>
    </p:spTree>
    <p:extLst>
      <p:ext uri="{BB962C8B-B14F-4D97-AF65-F5344CB8AC3E}">
        <p14:creationId xmlns:p14="http://schemas.microsoft.com/office/powerpoint/2010/main" val="1098571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B25820-A0B0-4347-B539-420F81C8B494}"/>
              </a:ext>
            </a:extLst>
          </p:cNvPr>
          <p:cNvSpPr>
            <a:spLocks noGrp="1"/>
          </p:cNvSpPr>
          <p:nvPr>
            <p:ph idx="1"/>
          </p:nvPr>
        </p:nvSpPr>
        <p:spPr/>
        <p:txBody>
          <a:bodyPr/>
          <a:lstStyle/>
          <a:p>
            <a:r>
              <a:rPr lang="en-US" dirty="0"/>
              <a:t>Note how the example adds 30 degrees to the panel.</a:t>
            </a:r>
          </a:p>
          <a:p>
            <a:endParaRPr lang="en-US" dirty="0"/>
          </a:p>
        </p:txBody>
      </p:sp>
      <p:sp>
        <p:nvSpPr>
          <p:cNvPr id="3" name="Title 2">
            <a:extLst>
              <a:ext uri="{FF2B5EF4-FFF2-40B4-BE49-F238E27FC236}">
                <a16:creationId xmlns:a16="http://schemas.microsoft.com/office/drawing/2014/main" id="{8D38D4A4-277A-4248-B432-F87FDCDBE395}"/>
              </a:ext>
            </a:extLst>
          </p:cNvPr>
          <p:cNvSpPr>
            <a:spLocks noGrp="1"/>
          </p:cNvSpPr>
          <p:nvPr>
            <p:ph type="title"/>
          </p:nvPr>
        </p:nvSpPr>
        <p:spPr/>
        <p:txBody>
          <a:bodyPr>
            <a:normAutofit fontScale="90000"/>
          </a:bodyPr>
          <a:lstStyle/>
          <a:p>
            <a:r>
              <a:rPr lang="en-US" dirty="0"/>
              <a:t>Problems with Measuring Temperature on Panels versus Ambient Temperature</a:t>
            </a:r>
          </a:p>
        </p:txBody>
      </p:sp>
      <p:sp>
        <p:nvSpPr>
          <p:cNvPr id="4" name="Slide Number Placeholder 3">
            <a:extLst>
              <a:ext uri="{FF2B5EF4-FFF2-40B4-BE49-F238E27FC236}">
                <a16:creationId xmlns:a16="http://schemas.microsoft.com/office/drawing/2014/main" id="{246BDFFD-CD5F-4D41-A465-237C07B2B338}"/>
              </a:ext>
            </a:extLst>
          </p:cNvPr>
          <p:cNvSpPr>
            <a:spLocks noGrp="1"/>
          </p:cNvSpPr>
          <p:nvPr>
            <p:ph type="sldNum" sz="quarter" idx="12"/>
          </p:nvPr>
        </p:nvSpPr>
        <p:spPr/>
        <p:txBody>
          <a:bodyPr/>
          <a:lstStyle/>
          <a:p>
            <a:pPr algn="ctr"/>
            <a:fld id="{0C3A1854-6B63-4059-B360-A3C4972BF0FC}" type="slidenum">
              <a:rPr lang="ko-KR" altLang="en-US" smtClean="0"/>
              <a:pPr algn="ctr"/>
              <a:t>36</a:t>
            </a:fld>
            <a:endParaRPr lang="ko-KR" altLang="en-US" dirty="0"/>
          </a:p>
        </p:txBody>
      </p:sp>
      <p:pic>
        <p:nvPicPr>
          <p:cNvPr id="6" name="Picture 5">
            <a:extLst>
              <a:ext uri="{FF2B5EF4-FFF2-40B4-BE49-F238E27FC236}">
                <a16:creationId xmlns:a16="http://schemas.microsoft.com/office/drawing/2014/main" id="{76EAEB72-0592-46F1-B23D-FEEF2F848346}"/>
              </a:ext>
            </a:extLst>
          </p:cNvPr>
          <p:cNvPicPr>
            <a:picLocks noChangeAspect="1"/>
          </p:cNvPicPr>
          <p:nvPr/>
        </p:nvPicPr>
        <p:blipFill>
          <a:blip r:embed="rId2"/>
          <a:stretch>
            <a:fillRect/>
          </a:stretch>
        </p:blipFill>
        <p:spPr>
          <a:xfrm>
            <a:off x="212864" y="2534075"/>
            <a:ext cx="8560503" cy="2207607"/>
          </a:xfrm>
          <a:prstGeom prst="rect">
            <a:avLst/>
          </a:prstGeom>
        </p:spPr>
      </p:pic>
    </p:spTree>
    <p:extLst>
      <p:ext uri="{BB962C8B-B14F-4D97-AF65-F5344CB8AC3E}">
        <p14:creationId xmlns:p14="http://schemas.microsoft.com/office/powerpoint/2010/main" val="325335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2003A0-A9B0-475D-9F1A-A0DC6A547FCF}"/>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Percent Loss * 100 = (Panel Temp - 25) x Temperature Coefficient</a:t>
            </a:r>
          </a:p>
          <a:p>
            <a:endParaRPr lang="en-US" dirty="0"/>
          </a:p>
          <a:p>
            <a:r>
              <a:rPr lang="en-US" dirty="0"/>
              <a:t>Input Temperature Coefficient</a:t>
            </a:r>
          </a:p>
          <a:p>
            <a:r>
              <a:rPr lang="en-US" dirty="0"/>
              <a:t>Compute Loss from PR and Other Losses</a:t>
            </a:r>
          </a:p>
          <a:p>
            <a:r>
              <a:rPr lang="en-US" dirty="0"/>
              <a:t>Derive Panel Temperature from Equation Below</a:t>
            </a:r>
          </a:p>
          <a:p>
            <a:endParaRPr lang="en-US" dirty="0"/>
          </a:p>
          <a:p>
            <a:r>
              <a:rPr lang="en-US" dirty="0"/>
              <a:t>Percent Loss * 100/Temp Coefficient = (Panel -25)</a:t>
            </a:r>
          </a:p>
          <a:p>
            <a:r>
              <a:rPr lang="en-US" dirty="0"/>
              <a:t>Panel = Percent Loss * 100/Temp Coefficient + 25</a:t>
            </a:r>
          </a:p>
          <a:p>
            <a:r>
              <a:rPr lang="en-US" dirty="0"/>
              <a:t>Panel Temp = Amb Temp * </a:t>
            </a:r>
            <a:r>
              <a:rPr lang="en-US" dirty="0" err="1"/>
              <a:t>Mult</a:t>
            </a:r>
            <a:r>
              <a:rPr lang="en-US" dirty="0"/>
              <a:t> Factor + Constant Factor</a:t>
            </a:r>
          </a:p>
          <a:p>
            <a:endParaRPr lang="en-US" dirty="0"/>
          </a:p>
        </p:txBody>
      </p:sp>
      <p:sp>
        <p:nvSpPr>
          <p:cNvPr id="3" name="Title 2">
            <a:extLst>
              <a:ext uri="{FF2B5EF4-FFF2-40B4-BE49-F238E27FC236}">
                <a16:creationId xmlns:a16="http://schemas.microsoft.com/office/drawing/2014/main" id="{EA399F37-5B9D-4EE2-8912-DBAFCD7BD853}"/>
              </a:ext>
            </a:extLst>
          </p:cNvPr>
          <p:cNvSpPr>
            <a:spLocks noGrp="1"/>
          </p:cNvSpPr>
          <p:nvPr>
            <p:ph type="title"/>
          </p:nvPr>
        </p:nvSpPr>
        <p:spPr/>
        <p:txBody>
          <a:bodyPr/>
          <a:lstStyle/>
          <a:p>
            <a:r>
              <a:rPr lang="en-US" dirty="0"/>
              <a:t>Derive Implied Panel Temperature </a:t>
            </a:r>
          </a:p>
        </p:txBody>
      </p:sp>
    </p:spTree>
    <p:extLst>
      <p:ext uri="{BB962C8B-B14F-4D97-AF65-F5344CB8AC3E}">
        <p14:creationId xmlns:p14="http://schemas.microsoft.com/office/powerpoint/2010/main" val="2750620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64792C-221E-4DB9-A0B6-CAF706CE8B04}"/>
              </a:ext>
            </a:extLst>
          </p:cNvPr>
          <p:cNvSpPr>
            <a:spLocks noGrp="1"/>
          </p:cNvSpPr>
          <p:nvPr>
            <p:ph idx="1"/>
          </p:nvPr>
        </p:nvSpPr>
        <p:spPr>
          <a:xfrm>
            <a:off x="609795" y="1065230"/>
            <a:ext cx="7902608" cy="4913771"/>
          </a:xfrm>
        </p:spPr>
        <p:txBody>
          <a:bodyPr/>
          <a:lstStyle/>
          <a:p>
            <a:r>
              <a:rPr lang="en-US" dirty="0"/>
              <a:t>This example works through the equations and comes up with a slope and intercept.</a:t>
            </a:r>
          </a:p>
          <a:p>
            <a:r>
              <a:rPr lang="en-US" dirty="0"/>
              <a:t>In this case Panel = 15.26 + Amb * 1.18</a:t>
            </a:r>
          </a:p>
          <a:p>
            <a:endParaRPr lang="en-US" dirty="0"/>
          </a:p>
        </p:txBody>
      </p:sp>
      <p:sp>
        <p:nvSpPr>
          <p:cNvPr id="3" name="Title 2">
            <a:extLst>
              <a:ext uri="{FF2B5EF4-FFF2-40B4-BE49-F238E27FC236}">
                <a16:creationId xmlns:a16="http://schemas.microsoft.com/office/drawing/2014/main" id="{617A1DDB-DE7C-4039-ACCB-16BEACDE65EB}"/>
              </a:ext>
            </a:extLst>
          </p:cNvPr>
          <p:cNvSpPr>
            <a:spLocks noGrp="1"/>
          </p:cNvSpPr>
          <p:nvPr>
            <p:ph type="title"/>
          </p:nvPr>
        </p:nvSpPr>
        <p:spPr/>
        <p:txBody>
          <a:bodyPr>
            <a:normAutofit fontScale="90000"/>
          </a:bodyPr>
          <a:lstStyle/>
          <a:p>
            <a:r>
              <a:rPr lang="en-US" dirty="0"/>
              <a:t>Example of Finding Implied Panel Temperature</a:t>
            </a:r>
          </a:p>
        </p:txBody>
      </p:sp>
      <p:pic>
        <p:nvPicPr>
          <p:cNvPr id="5" name="Picture 4">
            <a:extLst>
              <a:ext uri="{FF2B5EF4-FFF2-40B4-BE49-F238E27FC236}">
                <a16:creationId xmlns:a16="http://schemas.microsoft.com/office/drawing/2014/main" id="{BFEA9594-37D3-437E-A382-8E518A5DA6B5}"/>
              </a:ext>
            </a:extLst>
          </p:cNvPr>
          <p:cNvPicPr>
            <a:picLocks noChangeAspect="1"/>
          </p:cNvPicPr>
          <p:nvPr/>
        </p:nvPicPr>
        <p:blipFill>
          <a:blip r:embed="rId2"/>
          <a:stretch>
            <a:fillRect/>
          </a:stretch>
        </p:blipFill>
        <p:spPr>
          <a:xfrm>
            <a:off x="989814" y="2895162"/>
            <a:ext cx="6749591" cy="3877997"/>
          </a:xfrm>
          <a:prstGeom prst="rect">
            <a:avLst/>
          </a:prstGeom>
        </p:spPr>
      </p:pic>
    </p:spTree>
    <p:extLst>
      <p:ext uri="{BB962C8B-B14F-4D97-AF65-F5344CB8AC3E}">
        <p14:creationId xmlns:p14="http://schemas.microsoft.com/office/powerpoint/2010/main" val="3055424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6767C4-8679-4C91-812A-D804B8F8AD0C}"/>
              </a:ext>
            </a:extLst>
          </p:cNvPr>
          <p:cNvSpPr>
            <a:spLocks noGrp="1"/>
          </p:cNvSpPr>
          <p:nvPr>
            <p:ph idx="1"/>
          </p:nvPr>
        </p:nvSpPr>
        <p:spPr/>
        <p:txBody>
          <a:bodyPr/>
          <a:lstStyle/>
          <a:p>
            <a:r>
              <a:rPr lang="en-US" dirty="0"/>
              <a:t>The implied panel temperature depends on input for the temperature coefficient and the performance ratio.</a:t>
            </a:r>
          </a:p>
        </p:txBody>
      </p:sp>
      <p:sp>
        <p:nvSpPr>
          <p:cNvPr id="3" name="Title 2">
            <a:extLst>
              <a:ext uri="{FF2B5EF4-FFF2-40B4-BE49-F238E27FC236}">
                <a16:creationId xmlns:a16="http://schemas.microsoft.com/office/drawing/2014/main" id="{8726771A-07D1-4963-AC8B-D57442BCAC22}"/>
              </a:ext>
            </a:extLst>
          </p:cNvPr>
          <p:cNvSpPr>
            <a:spLocks noGrp="1"/>
          </p:cNvSpPr>
          <p:nvPr>
            <p:ph type="title"/>
          </p:nvPr>
        </p:nvSpPr>
        <p:spPr>
          <a:xfrm>
            <a:off x="732344" y="132398"/>
            <a:ext cx="7666938" cy="690676"/>
          </a:xfrm>
        </p:spPr>
        <p:txBody>
          <a:bodyPr>
            <a:normAutofit fontScale="90000"/>
          </a:bodyPr>
          <a:lstStyle/>
          <a:p>
            <a:r>
              <a:rPr lang="en-US" dirty="0"/>
              <a:t>Second Example of Finding Panel Temperature</a:t>
            </a:r>
          </a:p>
        </p:txBody>
      </p:sp>
      <p:pic>
        <p:nvPicPr>
          <p:cNvPr id="5" name="Picture 4">
            <a:extLst>
              <a:ext uri="{FF2B5EF4-FFF2-40B4-BE49-F238E27FC236}">
                <a16:creationId xmlns:a16="http://schemas.microsoft.com/office/drawing/2014/main" id="{562DD465-8006-4564-A95C-D92EEDF4AC43}"/>
              </a:ext>
            </a:extLst>
          </p:cNvPr>
          <p:cNvPicPr>
            <a:picLocks noChangeAspect="1"/>
          </p:cNvPicPr>
          <p:nvPr/>
        </p:nvPicPr>
        <p:blipFill>
          <a:blip r:embed="rId2"/>
          <a:stretch>
            <a:fillRect/>
          </a:stretch>
        </p:blipFill>
        <p:spPr>
          <a:xfrm>
            <a:off x="348791" y="3350203"/>
            <a:ext cx="8286161" cy="3372486"/>
          </a:xfrm>
          <a:prstGeom prst="rect">
            <a:avLst/>
          </a:prstGeom>
        </p:spPr>
      </p:pic>
    </p:spTree>
    <p:extLst>
      <p:ext uri="{BB962C8B-B14F-4D97-AF65-F5344CB8AC3E}">
        <p14:creationId xmlns:p14="http://schemas.microsoft.com/office/powerpoint/2010/main" val="170419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746895410"/>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CD3414F-BC40-4B3C-AC1D-728CD36A98DC}"/>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Summary of Tools</a:t>
            </a:r>
          </a:p>
        </p:txBody>
      </p:sp>
    </p:spTree>
    <p:extLst>
      <p:ext uri="{BB962C8B-B14F-4D97-AF65-F5344CB8AC3E}">
        <p14:creationId xmlns:p14="http://schemas.microsoft.com/office/powerpoint/2010/main" val="90536243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0DF110-305A-46BE-A8FD-6BDB7CF3E389}"/>
              </a:ext>
            </a:extLst>
          </p:cNvPr>
          <p:cNvSpPr>
            <a:spLocks noGrp="1"/>
          </p:cNvSpPr>
          <p:nvPr>
            <p:ph idx="1"/>
          </p:nvPr>
        </p:nvSpPr>
        <p:spPr/>
        <p:txBody>
          <a:bodyPr/>
          <a:lstStyle/>
          <a:p>
            <a:r>
              <a:rPr lang="en-US" dirty="0"/>
              <a:t>If the results would be consistent in terms of the slope and the intercept, then an independent equation with the temperature coefficient could be applied. </a:t>
            </a:r>
          </a:p>
          <a:p>
            <a:endParaRPr lang="en-US" dirty="0"/>
          </a:p>
        </p:txBody>
      </p:sp>
      <p:sp>
        <p:nvSpPr>
          <p:cNvPr id="3" name="Title 2">
            <a:extLst>
              <a:ext uri="{FF2B5EF4-FFF2-40B4-BE49-F238E27FC236}">
                <a16:creationId xmlns:a16="http://schemas.microsoft.com/office/drawing/2014/main" id="{29BE4B34-40FA-4699-A5FA-CFD353FC4950}"/>
              </a:ext>
            </a:extLst>
          </p:cNvPr>
          <p:cNvSpPr>
            <a:spLocks noGrp="1"/>
          </p:cNvSpPr>
          <p:nvPr>
            <p:ph type="title"/>
          </p:nvPr>
        </p:nvSpPr>
        <p:spPr/>
        <p:txBody>
          <a:bodyPr/>
          <a:lstStyle/>
          <a:p>
            <a:r>
              <a:rPr lang="en-US" dirty="0"/>
              <a:t>Inconsistent Results</a:t>
            </a:r>
          </a:p>
        </p:txBody>
      </p:sp>
      <p:pic>
        <p:nvPicPr>
          <p:cNvPr id="5" name="Picture 4">
            <a:extLst>
              <a:ext uri="{FF2B5EF4-FFF2-40B4-BE49-F238E27FC236}">
                <a16:creationId xmlns:a16="http://schemas.microsoft.com/office/drawing/2014/main" id="{045BEDFF-9A6F-4AFC-BE10-FC4A43EB707C}"/>
              </a:ext>
            </a:extLst>
          </p:cNvPr>
          <p:cNvPicPr>
            <a:picLocks noChangeAspect="1"/>
          </p:cNvPicPr>
          <p:nvPr/>
        </p:nvPicPr>
        <p:blipFill>
          <a:blip r:embed="rId2"/>
          <a:stretch>
            <a:fillRect/>
          </a:stretch>
        </p:blipFill>
        <p:spPr>
          <a:xfrm>
            <a:off x="273377" y="3188091"/>
            <a:ext cx="8026644" cy="2458566"/>
          </a:xfrm>
          <a:prstGeom prst="rect">
            <a:avLst/>
          </a:prstGeom>
        </p:spPr>
      </p:pic>
    </p:spTree>
    <p:extLst>
      <p:ext uri="{BB962C8B-B14F-4D97-AF65-F5344CB8AC3E}">
        <p14:creationId xmlns:p14="http://schemas.microsoft.com/office/powerpoint/2010/main" val="3189995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6" descr="A screenshot of a cell phone&#10;&#10;Description generated with very high confidence">
            <a:extLst>
              <a:ext uri="{FF2B5EF4-FFF2-40B4-BE49-F238E27FC236}">
                <a16:creationId xmlns:a16="http://schemas.microsoft.com/office/drawing/2014/main" id="{F34F519A-A2C1-4BFF-AF03-E254F63C7BE7}"/>
              </a:ext>
            </a:extLst>
          </p:cNvPr>
          <p:cNvPicPr>
            <a:picLocks noChangeAspect="1"/>
          </p:cNvPicPr>
          <p:nvPr/>
        </p:nvPicPr>
        <p:blipFill rotWithShape="1">
          <a:blip r:embed="rId2"/>
          <a:srcRect l="18182" r="16256" b="2"/>
          <a:stretch/>
        </p:blipFill>
        <p:spPr>
          <a:xfrm>
            <a:off x="3477006" y="640082"/>
            <a:ext cx="5187246" cy="5577837"/>
          </a:xfrm>
          <a:prstGeom prst="rect">
            <a:avLst/>
          </a:prstGeom>
          <a:effectLst/>
        </p:spPr>
      </p:pic>
      <p:sp>
        <p:nvSpPr>
          <p:cNvPr id="2" name="Content Placeholder 1">
            <a:extLst>
              <a:ext uri="{FF2B5EF4-FFF2-40B4-BE49-F238E27FC236}">
                <a16:creationId xmlns:a16="http://schemas.microsoft.com/office/drawing/2014/main" id="{FB00EB46-2514-4A9F-B8C7-7EC20413F6D9}"/>
              </a:ext>
            </a:extLst>
          </p:cNvPr>
          <p:cNvSpPr>
            <a:spLocks noGrp="1"/>
          </p:cNvSpPr>
          <p:nvPr>
            <p:ph idx="1"/>
          </p:nvPr>
        </p:nvSpPr>
        <p:spPr>
          <a:xfrm>
            <a:off x="486697" y="2438400"/>
            <a:ext cx="2750278" cy="3785419"/>
          </a:xfrm>
        </p:spPr>
        <p:txBody>
          <a:bodyPr vert="horz" lIns="91440" tIns="45720" rIns="91440" bIns="45720" rtlCol="0">
            <a:normAutofit/>
          </a:bodyPr>
          <a:lstStyle/>
          <a:p>
            <a:r>
              <a:rPr lang="en-US" sz="1600" dirty="0">
                <a:latin typeface="+mn-lt"/>
                <a:cs typeface="+mn-cs"/>
              </a:rPr>
              <a:t>Definition – Percent Change in Production Divided by Change in Temperature</a:t>
            </a:r>
          </a:p>
          <a:p>
            <a:endParaRPr lang="en-US" sz="1600" dirty="0">
              <a:latin typeface="+mn-lt"/>
              <a:cs typeface="+mn-cs"/>
            </a:endParaRPr>
          </a:p>
          <a:p>
            <a:endParaRPr lang="en-US" sz="1600" dirty="0">
              <a:latin typeface="+mn-lt"/>
              <a:cs typeface="+mn-cs"/>
            </a:endParaRPr>
          </a:p>
          <a:p>
            <a:endParaRPr lang="en-US" sz="1600" dirty="0">
              <a:latin typeface="+mn-lt"/>
              <a:cs typeface="+mn-cs"/>
            </a:endParaRPr>
          </a:p>
        </p:txBody>
      </p:sp>
      <p:sp>
        <p:nvSpPr>
          <p:cNvPr id="3" name="Title 2">
            <a:extLst>
              <a:ext uri="{FF2B5EF4-FFF2-40B4-BE49-F238E27FC236}">
                <a16:creationId xmlns:a16="http://schemas.microsoft.com/office/drawing/2014/main" id="{CF6634E3-F368-442E-9B2B-CE9DE0DFDA7D}"/>
              </a:ext>
            </a:extLst>
          </p:cNvPr>
          <p:cNvSpPr>
            <a:spLocks noGrp="1"/>
          </p:cNvSpPr>
          <p:nvPr>
            <p:ph type="title"/>
          </p:nvPr>
        </p:nvSpPr>
        <p:spPr>
          <a:xfrm>
            <a:off x="486696" y="629266"/>
            <a:ext cx="2750280" cy="1676603"/>
          </a:xfrm>
        </p:spPr>
        <p:txBody>
          <a:bodyPr vert="horz" lIns="91440" tIns="45720" rIns="91440" bIns="45720" rtlCol="0" anchor="ctr">
            <a:normAutofit/>
          </a:bodyPr>
          <a:lstStyle/>
          <a:p>
            <a:pPr algn="l"/>
            <a:r>
              <a:rPr lang="en-US" sz="3700" dirty="0">
                <a:latin typeface="+mj-lt"/>
                <a:cs typeface="+mj-cs"/>
              </a:rPr>
              <a:t>Temperature and Power Reduction</a:t>
            </a:r>
          </a:p>
        </p:txBody>
      </p:sp>
      <p:sp>
        <p:nvSpPr>
          <p:cNvPr id="4" name="Slide Number Placeholder 3">
            <a:extLst>
              <a:ext uri="{FF2B5EF4-FFF2-40B4-BE49-F238E27FC236}">
                <a16:creationId xmlns:a16="http://schemas.microsoft.com/office/drawing/2014/main" id="{EA6B7F91-7489-4B8B-828C-BE00DFDF8F1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0C3A1854-6B63-4059-B360-A3C4972BF0FC}" type="slidenum">
              <a:rPr lang="en-US" altLang="ko-KR" sz="1200" smtClean="0">
                <a:solidFill>
                  <a:prstClr val="black">
                    <a:tint val="75000"/>
                  </a:prstClr>
                </a:solidFill>
                <a:latin typeface="Calibri" panose="020F0502020204030204"/>
              </a:rPr>
              <a:pPr algn="r" defTabSz="914400">
                <a:spcAft>
                  <a:spcPts val="600"/>
                </a:spcAft>
                <a:defRPr/>
              </a:pPr>
              <a:t>41</a:t>
            </a:fld>
            <a:endParaRPr lang="en-US" altLang="ko-KR"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554032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5CA1-2A1C-4DAB-8A61-860FDA6FEDD6}"/>
              </a:ext>
            </a:extLst>
          </p:cNvPr>
          <p:cNvSpPr>
            <a:spLocks noGrp="1"/>
          </p:cNvSpPr>
          <p:nvPr>
            <p:ph type="title"/>
          </p:nvPr>
        </p:nvSpPr>
        <p:spPr/>
        <p:txBody>
          <a:bodyPr/>
          <a:lstStyle/>
          <a:p>
            <a:r>
              <a:rPr lang="en-US" dirty="0"/>
              <a:t>Capital Cost of Solar Power</a:t>
            </a:r>
          </a:p>
        </p:txBody>
      </p:sp>
    </p:spTree>
    <p:extLst>
      <p:ext uri="{BB962C8B-B14F-4D97-AF65-F5344CB8AC3E}">
        <p14:creationId xmlns:p14="http://schemas.microsoft.com/office/powerpoint/2010/main" val="112703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2094EF-3CD5-4C15-95CE-0A7B6911AF59}"/>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7DDE289F-CD1E-4A64-97AF-8FA717317B3A}"/>
              </a:ext>
            </a:extLst>
          </p:cNvPr>
          <p:cNvSpPr>
            <a:spLocks noGrp="1"/>
          </p:cNvSpPr>
          <p:nvPr>
            <p:ph type="title"/>
          </p:nvPr>
        </p:nvSpPr>
        <p:spPr/>
        <p:txBody>
          <a:bodyPr/>
          <a:lstStyle/>
          <a:p>
            <a:r>
              <a:rPr lang="en-US" dirty="0"/>
              <a:t>Introduction to LCOE Analysis</a:t>
            </a:r>
          </a:p>
        </p:txBody>
      </p:sp>
    </p:spTree>
    <p:extLst>
      <p:ext uri="{BB962C8B-B14F-4D97-AF65-F5344CB8AC3E}">
        <p14:creationId xmlns:p14="http://schemas.microsoft.com/office/powerpoint/2010/main" val="16491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ACA5F-BA9F-430C-9912-7B495BCC417B}"/>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CB8601CA-2CCB-4E96-ACE6-BD318C9895F1}"/>
              </a:ext>
            </a:extLst>
          </p:cNvPr>
          <p:cNvSpPr>
            <a:spLocks noGrp="1"/>
          </p:cNvSpPr>
          <p:nvPr>
            <p:ph type="title"/>
          </p:nvPr>
        </p:nvSpPr>
        <p:spPr/>
        <p:txBody>
          <a:bodyPr/>
          <a:lstStyle/>
          <a:p>
            <a:r>
              <a:rPr lang="en-US" dirty="0"/>
              <a:t>Using PV Insight</a:t>
            </a:r>
          </a:p>
        </p:txBody>
      </p:sp>
      <p:sp>
        <p:nvSpPr>
          <p:cNvPr id="4" name="Slide Number Placeholder 3">
            <a:extLst>
              <a:ext uri="{FF2B5EF4-FFF2-40B4-BE49-F238E27FC236}">
                <a16:creationId xmlns:a16="http://schemas.microsoft.com/office/drawing/2014/main" id="{DE3F67AF-C15D-4A4B-BFA0-D383F198F380}"/>
              </a:ext>
            </a:extLst>
          </p:cNvPr>
          <p:cNvSpPr>
            <a:spLocks noGrp="1"/>
          </p:cNvSpPr>
          <p:nvPr>
            <p:ph type="sldNum" sz="quarter" idx="12"/>
          </p:nvPr>
        </p:nvSpPr>
        <p:spPr/>
        <p:txBody>
          <a:bodyPr/>
          <a:lstStyle/>
          <a:p>
            <a:pPr algn="ctr"/>
            <a:fld id="{0C3A1854-6B63-4059-B360-A3C4972BF0FC}" type="slidenum">
              <a:rPr lang="ko-KR" altLang="en-US" smtClean="0"/>
              <a:pPr algn="ctr"/>
              <a:t>44</a:t>
            </a:fld>
            <a:endParaRPr lang="ko-KR" altLang="en-US" dirty="0"/>
          </a:p>
        </p:txBody>
      </p:sp>
    </p:spTree>
    <p:extLst>
      <p:ext uri="{BB962C8B-B14F-4D97-AF65-F5344CB8AC3E}">
        <p14:creationId xmlns:p14="http://schemas.microsoft.com/office/powerpoint/2010/main" val="1872884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6940E7B-56A9-4FB5-9BA2-199959AAF80E}"/>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41B4FD61-7AD9-4625-8093-B609AC913D76}"/>
              </a:ext>
            </a:extLst>
          </p:cNvPr>
          <p:cNvSpPr>
            <a:spLocks noGrp="1"/>
          </p:cNvSpPr>
          <p:nvPr>
            <p:ph type="title"/>
          </p:nvPr>
        </p:nvSpPr>
        <p:spPr/>
        <p:txBody>
          <a:bodyPr/>
          <a:lstStyle/>
          <a:p>
            <a:r>
              <a:rPr lang="en-US" dirty="0"/>
              <a:t>Cost of Items other than Modules</a:t>
            </a:r>
          </a:p>
        </p:txBody>
      </p:sp>
    </p:spTree>
    <p:extLst>
      <p:ext uri="{BB962C8B-B14F-4D97-AF65-F5344CB8AC3E}">
        <p14:creationId xmlns:p14="http://schemas.microsoft.com/office/powerpoint/2010/main" val="282546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26373F-4718-4293-BB45-B63E06A4906F}"/>
              </a:ext>
            </a:extLst>
          </p:cNvPr>
          <p:cNvSpPr>
            <a:spLocks noGrp="1"/>
          </p:cNvSpPr>
          <p:nvPr>
            <p:ph idx="1"/>
          </p:nvPr>
        </p:nvSpPr>
        <p:spPr/>
        <p:txBody>
          <a:bodyPr/>
          <a:lstStyle/>
          <a:p>
            <a:r>
              <a:rPr lang="en-US" dirty="0"/>
              <a:t>Test</a:t>
            </a:r>
          </a:p>
          <a:p>
            <a:endParaRPr lang="en-US" dirty="0"/>
          </a:p>
        </p:txBody>
      </p:sp>
      <p:sp>
        <p:nvSpPr>
          <p:cNvPr id="3" name="Title 2">
            <a:extLst>
              <a:ext uri="{FF2B5EF4-FFF2-40B4-BE49-F238E27FC236}">
                <a16:creationId xmlns:a16="http://schemas.microsoft.com/office/drawing/2014/main" id="{B1907FBF-16E4-4738-9D21-88DD6DF98F2B}"/>
              </a:ext>
            </a:extLst>
          </p:cNvPr>
          <p:cNvSpPr>
            <a:spLocks noGrp="1"/>
          </p:cNvSpPr>
          <p:nvPr>
            <p:ph type="title"/>
          </p:nvPr>
        </p:nvSpPr>
        <p:spPr/>
        <p:txBody>
          <a:bodyPr/>
          <a:lstStyle/>
          <a:p>
            <a:r>
              <a:rPr lang="en-US" dirty="0"/>
              <a:t>Tracking Notes</a:t>
            </a:r>
          </a:p>
        </p:txBody>
      </p:sp>
      <p:pic>
        <p:nvPicPr>
          <p:cNvPr id="5" name="Picture 4">
            <a:extLst>
              <a:ext uri="{FF2B5EF4-FFF2-40B4-BE49-F238E27FC236}">
                <a16:creationId xmlns:a16="http://schemas.microsoft.com/office/drawing/2014/main" id="{D5C46899-EF6F-4CB3-B006-119A8E546C31}"/>
              </a:ext>
            </a:extLst>
          </p:cNvPr>
          <p:cNvPicPr>
            <a:picLocks noChangeAspect="1"/>
          </p:cNvPicPr>
          <p:nvPr/>
        </p:nvPicPr>
        <p:blipFill>
          <a:blip r:embed="rId2"/>
          <a:stretch>
            <a:fillRect/>
          </a:stretch>
        </p:blipFill>
        <p:spPr>
          <a:xfrm>
            <a:off x="732344" y="2398078"/>
            <a:ext cx="7192652" cy="2907087"/>
          </a:xfrm>
          <a:prstGeom prst="rect">
            <a:avLst/>
          </a:prstGeom>
        </p:spPr>
      </p:pic>
    </p:spTree>
    <p:extLst>
      <p:ext uri="{BB962C8B-B14F-4D97-AF65-F5344CB8AC3E}">
        <p14:creationId xmlns:p14="http://schemas.microsoft.com/office/powerpoint/2010/main" val="508012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F5EE-9D86-4BD3-8F2B-091CD86F8150}"/>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187396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406F-0A94-4221-8614-29E33385F51D}"/>
              </a:ext>
            </a:extLst>
          </p:cNvPr>
          <p:cNvSpPr>
            <a:spLocks noGrp="1"/>
          </p:cNvSpPr>
          <p:nvPr>
            <p:ph type="title"/>
          </p:nvPr>
        </p:nvSpPr>
        <p:spPr/>
        <p:txBody>
          <a:bodyPr/>
          <a:lstStyle/>
          <a:p>
            <a:r>
              <a:rPr lang="en-US" dirty="0"/>
              <a:t>Solar Operating and Maintenance Expenses</a:t>
            </a:r>
          </a:p>
        </p:txBody>
      </p:sp>
    </p:spTree>
    <p:extLst>
      <p:ext uri="{BB962C8B-B14F-4D97-AF65-F5344CB8AC3E}">
        <p14:creationId xmlns:p14="http://schemas.microsoft.com/office/powerpoint/2010/main" val="2349321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BB9772-D830-4D41-BB76-097E70C3C95E}"/>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2725E97-E044-4EB2-AB97-F139A8D9AEEA}"/>
              </a:ext>
            </a:extLst>
          </p:cNvPr>
          <p:cNvSpPr>
            <a:spLocks noGrp="1"/>
          </p:cNvSpPr>
          <p:nvPr>
            <p:ph type="title"/>
          </p:nvPr>
        </p:nvSpPr>
        <p:spPr/>
        <p:txBody>
          <a:bodyPr/>
          <a:lstStyle/>
          <a:p>
            <a:r>
              <a:rPr lang="en-US" dirty="0"/>
              <a:t>Operating and Maintenance Categories</a:t>
            </a:r>
          </a:p>
        </p:txBody>
      </p:sp>
    </p:spTree>
    <p:extLst>
      <p:ext uri="{BB962C8B-B14F-4D97-AF65-F5344CB8AC3E}">
        <p14:creationId xmlns:p14="http://schemas.microsoft.com/office/powerpoint/2010/main" val="208332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7E35B3-2CC7-45D3-A021-25E2B195D2E8}"/>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Solar Power History and Parameters</a:t>
            </a:r>
          </a:p>
        </p:txBody>
      </p:sp>
    </p:spTree>
    <p:extLst>
      <p:ext uri="{BB962C8B-B14F-4D97-AF65-F5344CB8AC3E}">
        <p14:creationId xmlns:p14="http://schemas.microsoft.com/office/powerpoint/2010/main" val="350757491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70225A-BD0C-4CAE-A75E-848AC9AFFBF3}"/>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D74CAB65-6DC9-4680-8AD3-B4394558429D}"/>
              </a:ext>
            </a:extLst>
          </p:cNvPr>
          <p:cNvSpPr>
            <a:spLocks noGrp="1"/>
          </p:cNvSpPr>
          <p:nvPr>
            <p:ph type="title"/>
          </p:nvPr>
        </p:nvSpPr>
        <p:spPr/>
        <p:txBody>
          <a:bodyPr/>
          <a:lstStyle/>
          <a:p>
            <a:r>
              <a:rPr lang="en-US" dirty="0"/>
              <a:t>Analysis of Inverter Replacement</a:t>
            </a:r>
          </a:p>
        </p:txBody>
      </p:sp>
    </p:spTree>
    <p:extLst>
      <p:ext uri="{BB962C8B-B14F-4D97-AF65-F5344CB8AC3E}">
        <p14:creationId xmlns:p14="http://schemas.microsoft.com/office/powerpoint/2010/main" val="1501282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356517-5D4E-4327-B05C-EB33562C5D3A}"/>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C77BB007-6674-42FB-AD85-77F1859D1B6A}"/>
              </a:ext>
            </a:extLst>
          </p:cNvPr>
          <p:cNvSpPr>
            <a:spLocks noGrp="1"/>
          </p:cNvSpPr>
          <p:nvPr>
            <p:ph type="title"/>
          </p:nvPr>
        </p:nvSpPr>
        <p:spPr/>
        <p:txBody>
          <a:bodyPr/>
          <a:lstStyle/>
          <a:p>
            <a:r>
              <a:rPr lang="en-US" dirty="0"/>
              <a:t>Cost of Tracking</a:t>
            </a:r>
          </a:p>
        </p:txBody>
      </p:sp>
      <p:pic>
        <p:nvPicPr>
          <p:cNvPr id="5" name="Picture 4">
            <a:extLst>
              <a:ext uri="{FF2B5EF4-FFF2-40B4-BE49-F238E27FC236}">
                <a16:creationId xmlns:a16="http://schemas.microsoft.com/office/drawing/2014/main" id="{9CC23ABE-8B04-4AC0-B028-EADD7CBC5296}"/>
              </a:ext>
            </a:extLst>
          </p:cNvPr>
          <p:cNvPicPr>
            <a:picLocks noChangeAspect="1"/>
          </p:cNvPicPr>
          <p:nvPr/>
        </p:nvPicPr>
        <p:blipFill>
          <a:blip r:embed="rId2"/>
          <a:stretch>
            <a:fillRect/>
          </a:stretch>
        </p:blipFill>
        <p:spPr>
          <a:xfrm>
            <a:off x="219738" y="3729277"/>
            <a:ext cx="5729827" cy="2155455"/>
          </a:xfrm>
          <a:prstGeom prst="rect">
            <a:avLst/>
          </a:prstGeom>
        </p:spPr>
      </p:pic>
      <p:pic>
        <p:nvPicPr>
          <p:cNvPr id="6" name="Picture 5">
            <a:extLst>
              <a:ext uri="{FF2B5EF4-FFF2-40B4-BE49-F238E27FC236}">
                <a16:creationId xmlns:a16="http://schemas.microsoft.com/office/drawing/2014/main" id="{419A0C5B-AA54-4B3E-9421-E0AC926D2C55}"/>
              </a:ext>
            </a:extLst>
          </p:cNvPr>
          <p:cNvPicPr>
            <a:picLocks noChangeAspect="1"/>
          </p:cNvPicPr>
          <p:nvPr/>
        </p:nvPicPr>
        <p:blipFill>
          <a:blip r:embed="rId3"/>
          <a:stretch>
            <a:fillRect/>
          </a:stretch>
        </p:blipFill>
        <p:spPr>
          <a:xfrm>
            <a:off x="3180042" y="939761"/>
            <a:ext cx="2140720" cy="3109308"/>
          </a:xfrm>
          <a:prstGeom prst="rect">
            <a:avLst/>
          </a:prstGeom>
        </p:spPr>
      </p:pic>
      <p:pic>
        <p:nvPicPr>
          <p:cNvPr id="7" name="Picture 6">
            <a:extLst>
              <a:ext uri="{FF2B5EF4-FFF2-40B4-BE49-F238E27FC236}">
                <a16:creationId xmlns:a16="http://schemas.microsoft.com/office/drawing/2014/main" id="{EFFDEA66-A3F5-4F9B-9E53-B1CD9727108E}"/>
              </a:ext>
            </a:extLst>
          </p:cNvPr>
          <p:cNvPicPr>
            <a:picLocks noChangeAspect="1"/>
          </p:cNvPicPr>
          <p:nvPr/>
        </p:nvPicPr>
        <p:blipFill>
          <a:blip r:embed="rId4"/>
          <a:stretch>
            <a:fillRect/>
          </a:stretch>
        </p:blipFill>
        <p:spPr>
          <a:xfrm>
            <a:off x="6757294" y="2331362"/>
            <a:ext cx="2093251" cy="3091991"/>
          </a:xfrm>
          <a:prstGeom prst="rect">
            <a:avLst/>
          </a:prstGeom>
        </p:spPr>
      </p:pic>
      <p:pic>
        <p:nvPicPr>
          <p:cNvPr id="8" name="Picture 7">
            <a:extLst>
              <a:ext uri="{FF2B5EF4-FFF2-40B4-BE49-F238E27FC236}">
                <a16:creationId xmlns:a16="http://schemas.microsoft.com/office/drawing/2014/main" id="{88651DD7-E136-4D16-93EC-B6694A0F2008}"/>
              </a:ext>
            </a:extLst>
          </p:cNvPr>
          <p:cNvPicPr>
            <a:picLocks noChangeAspect="1"/>
          </p:cNvPicPr>
          <p:nvPr/>
        </p:nvPicPr>
        <p:blipFill>
          <a:blip r:embed="rId5"/>
          <a:stretch>
            <a:fillRect/>
          </a:stretch>
        </p:blipFill>
        <p:spPr>
          <a:xfrm>
            <a:off x="0" y="5935432"/>
            <a:ext cx="7937369" cy="885836"/>
          </a:xfrm>
          <a:prstGeom prst="rect">
            <a:avLst/>
          </a:prstGeom>
        </p:spPr>
      </p:pic>
    </p:spTree>
    <p:extLst>
      <p:ext uri="{BB962C8B-B14F-4D97-AF65-F5344CB8AC3E}">
        <p14:creationId xmlns:p14="http://schemas.microsoft.com/office/powerpoint/2010/main" val="2357217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FC32-1ADC-40AB-A1CC-E432866054FA}"/>
              </a:ext>
            </a:extLst>
          </p:cNvPr>
          <p:cNvSpPr>
            <a:spLocks noGrp="1"/>
          </p:cNvSpPr>
          <p:nvPr>
            <p:ph type="title"/>
          </p:nvPr>
        </p:nvSpPr>
        <p:spPr/>
        <p:txBody>
          <a:bodyPr/>
          <a:lstStyle/>
          <a:p>
            <a:r>
              <a:rPr lang="en-US" dirty="0"/>
              <a:t>Solar Project Finance Model</a:t>
            </a:r>
          </a:p>
        </p:txBody>
      </p:sp>
    </p:spTree>
    <p:extLst>
      <p:ext uri="{BB962C8B-B14F-4D97-AF65-F5344CB8AC3E}">
        <p14:creationId xmlns:p14="http://schemas.microsoft.com/office/powerpoint/2010/main" val="2830513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E79F36-A208-4748-8EEE-A7BAE109C6E1}"/>
              </a:ext>
            </a:extLst>
          </p:cNvPr>
          <p:cNvSpPr>
            <a:spLocks noGrp="1"/>
          </p:cNvSpPr>
          <p:nvPr>
            <p:ph idx="1"/>
          </p:nvPr>
        </p:nvSpPr>
        <p:spPr/>
        <p:txBody>
          <a:bodyPr/>
          <a:lstStyle/>
          <a:p>
            <a:r>
              <a:rPr lang="en-US" dirty="0"/>
              <a:t>Solar Model Version 3</a:t>
            </a:r>
          </a:p>
          <a:p>
            <a:r>
              <a:rPr lang="en-US" dirty="0"/>
              <a:t>Solar Model</a:t>
            </a:r>
          </a:p>
        </p:txBody>
      </p:sp>
      <p:sp>
        <p:nvSpPr>
          <p:cNvPr id="3" name="Title 2">
            <a:extLst>
              <a:ext uri="{FF2B5EF4-FFF2-40B4-BE49-F238E27FC236}">
                <a16:creationId xmlns:a16="http://schemas.microsoft.com/office/drawing/2014/main" id="{5A85638E-EBC9-4E8E-A611-B7DB3F72860E}"/>
              </a:ext>
            </a:extLst>
          </p:cNvPr>
          <p:cNvSpPr>
            <a:spLocks noGrp="1"/>
          </p:cNvSpPr>
          <p:nvPr>
            <p:ph type="title"/>
          </p:nvPr>
        </p:nvSpPr>
        <p:spPr/>
        <p:txBody>
          <a:bodyPr/>
          <a:lstStyle/>
          <a:p>
            <a:r>
              <a:rPr lang="en-US" dirty="0"/>
              <a:t>Alternative Solar Models on the Website</a:t>
            </a:r>
          </a:p>
        </p:txBody>
      </p:sp>
    </p:spTree>
    <p:extLst>
      <p:ext uri="{BB962C8B-B14F-4D97-AF65-F5344CB8AC3E}">
        <p14:creationId xmlns:p14="http://schemas.microsoft.com/office/powerpoint/2010/main" val="2918316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30B6FC-D572-453B-8D67-5A18D932AA90}"/>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5616EC6A-8E8B-4779-B0D2-E828E0420AA8}"/>
              </a:ext>
            </a:extLst>
          </p:cNvPr>
          <p:cNvSpPr>
            <a:spLocks noGrp="1"/>
          </p:cNvSpPr>
          <p:nvPr>
            <p:ph type="title"/>
          </p:nvPr>
        </p:nvSpPr>
        <p:spPr/>
        <p:txBody>
          <a:bodyPr>
            <a:normAutofit fontScale="90000"/>
          </a:bodyPr>
          <a:lstStyle/>
          <a:p>
            <a:r>
              <a:rPr lang="en-US" dirty="0"/>
              <a:t>Creating a Model with User Defined Function for Circularity</a:t>
            </a:r>
          </a:p>
        </p:txBody>
      </p:sp>
    </p:spTree>
    <p:extLst>
      <p:ext uri="{BB962C8B-B14F-4D97-AF65-F5344CB8AC3E}">
        <p14:creationId xmlns:p14="http://schemas.microsoft.com/office/powerpoint/2010/main" val="595258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06C027-0AC3-4D40-A774-E38621F04A28}"/>
              </a:ext>
            </a:extLst>
          </p:cNvPr>
          <p:cNvSpPr>
            <a:spLocks noGrp="1"/>
          </p:cNvSpPr>
          <p:nvPr>
            <p:ph idx="1"/>
          </p:nvPr>
        </p:nvSpPr>
        <p:spPr/>
        <p:txBody>
          <a:bodyPr/>
          <a:lstStyle/>
          <a:p>
            <a:r>
              <a:rPr lang="en-US" dirty="0"/>
              <a:t>Example of Fuel Only and Capital Only</a:t>
            </a:r>
          </a:p>
          <a:p>
            <a:r>
              <a:rPr lang="en-US" dirty="0"/>
              <a:t>Inflation in Fuel Costs and PPMT</a:t>
            </a:r>
          </a:p>
          <a:p>
            <a:r>
              <a:rPr lang="en-US" dirty="0"/>
              <a:t>Fixing PPMT for Inflation</a:t>
            </a:r>
          </a:p>
        </p:txBody>
      </p:sp>
      <p:sp>
        <p:nvSpPr>
          <p:cNvPr id="3" name="Title 2">
            <a:extLst>
              <a:ext uri="{FF2B5EF4-FFF2-40B4-BE49-F238E27FC236}">
                <a16:creationId xmlns:a16="http://schemas.microsoft.com/office/drawing/2014/main" id="{172D3FD5-4923-4452-8158-32E6E8D6B6FF}"/>
              </a:ext>
            </a:extLst>
          </p:cNvPr>
          <p:cNvSpPr>
            <a:spLocks noGrp="1"/>
          </p:cNvSpPr>
          <p:nvPr>
            <p:ph type="title"/>
          </p:nvPr>
        </p:nvSpPr>
        <p:spPr/>
        <p:txBody>
          <a:bodyPr>
            <a:normAutofit fontScale="90000"/>
          </a:bodyPr>
          <a:lstStyle/>
          <a:p>
            <a:r>
              <a:rPr lang="en-US" dirty="0"/>
              <a:t>Understanding LCOE with Carrying Charge Analysis</a:t>
            </a:r>
          </a:p>
        </p:txBody>
      </p:sp>
    </p:spTree>
    <p:extLst>
      <p:ext uri="{BB962C8B-B14F-4D97-AF65-F5344CB8AC3E}">
        <p14:creationId xmlns:p14="http://schemas.microsoft.com/office/powerpoint/2010/main" val="1872345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6BFD32-FE65-4909-A5F7-3A483BC479B1}"/>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4234131-2CE0-4933-88DE-ED94886FDA89}"/>
              </a:ext>
            </a:extLst>
          </p:cNvPr>
          <p:cNvSpPr>
            <a:spLocks noGrp="1"/>
          </p:cNvSpPr>
          <p:nvPr>
            <p:ph type="title"/>
          </p:nvPr>
        </p:nvSpPr>
        <p:spPr/>
        <p:txBody>
          <a:bodyPr>
            <a:normAutofit fontScale="90000"/>
          </a:bodyPr>
          <a:lstStyle/>
          <a:p>
            <a:r>
              <a:rPr lang="en-US" dirty="0"/>
              <a:t>Carrying Charge in Solar Model without Re-financing</a:t>
            </a:r>
          </a:p>
        </p:txBody>
      </p:sp>
    </p:spTree>
    <p:extLst>
      <p:ext uri="{BB962C8B-B14F-4D97-AF65-F5344CB8AC3E}">
        <p14:creationId xmlns:p14="http://schemas.microsoft.com/office/powerpoint/2010/main" val="2552176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B9A054-1EDD-4F6A-87D3-B900F509E061}"/>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624A8606-B57F-40F1-8A93-DEB21D4478E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49763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D2D4-2C92-4670-9F0B-175543A8BF01}"/>
              </a:ext>
            </a:extLst>
          </p:cNvPr>
          <p:cNvSpPr>
            <a:spLocks noGrp="1"/>
          </p:cNvSpPr>
          <p:nvPr>
            <p:ph type="title"/>
          </p:nvPr>
        </p:nvSpPr>
        <p:spPr/>
        <p:txBody>
          <a:bodyPr>
            <a:normAutofit fontScale="90000"/>
          </a:bodyPr>
          <a:lstStyle/>
          <a:p>
            <a:r>
              <a:rPr lang="en-US" dirty="0"/>
              <a:t>LCOE Analysis with Different Options and Different Cost of Capital</a:t>
            </a:r>
          </a:p>
        </p:txBody>
      </p:sp>
    </p:spTree>
    <p:extLst>
      <p:ext uri="{BB962C8B-B14F-4D97-AF65-F5344CB8AC3E}">
        <p14:creationId xmlns:p14="http://schemas.microsoft.com/office/powerpoint/2010/main" val="1260307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92D538-8D61-47F6-B69A-D9A3279B59E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4DD3B435-8E84-456E-B4C3-167B1DA39DF8}"/>
              </a:ext>
            </a:extLst>
          </p:cNvPr>
          <p:cNvSpPr>
            <a:spLocks noGrp="1"/>
          </p:cNvSpPr>
          <p:nvPr>
            <p:ph type="title"/>
          </p:nvPr>
        </p:nvSpPr>
        <p:spPr/>
        <p:txBody>
          <a:bodyPr/>
          <a:lstStyle/>
          <a:p>
            <a:r>
              <a:rPr lang="en-US" dirty="0"/>
              <a:t>Inflation Expectations in Cost of Capital</a:t>
            </a:r>
          </a:p>
        </p:txBody>
      </p:sp>
    </p:spTree>
    <p:extLst>
      <p:ext uri="{BB962C8B-B14F-4D97-AF65-F5344CB8AC3E}">
        <p14:creationId xmlns:p14="http://schemas.microsoft.com/office/powerpoint/2010/main" val="41723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A screenshot of a cell phone&#10;&#10;Description generated with very high confidence">
            <a:extLst>
              <a:ext uri="{FF2B5EF4-FFF2-40B4-BE49-F238E27FC236}">
                <a16:creationId xmlns:a16="http://schemas.microsoft.com/office/drawing/2014/main" id="{1EBB4F12-39AE-4D74-B71E-FB4EFC9342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518" y="1675227"/>
            <a:ext cx="6060963"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3C270AD0-6785-4405-AEDF-C9C7E2D09004}"/>
              </a:ext>
            </a:extLst>
          </p:cNvPr>
          <p:cNvSpPr>
            <a:spLocks noGrp="1"/>
          </p:cNvSpPr>
          <p:nvPr>
            <p:ph type="title"/>
          </p:nvPr>
        </p:nvSpPr>
        <p:spPr>
          <a:xfrm>
            <a:off x="417399" y="643467"/>
            <a:ext cx="8408193" cy="744836"/>
          </a:xfrm>
        </p:spPr>
        <p:txBody>
          <a:bodyPr vert="horz" lIns="91440" tIns="45720" rIns="91440" bIns="45720" rtlCol="0" anchor="ctr">
            <a:normAutofit/>
          </a:bodyPr>
          <a:lstStyle/>
          <a:p>
            <a:r>
              <a:rPr lang="en-US" sz="2800" kern="1200" dirty="0">
                <a:solidFill>
                  <a:schemeClr val="bg1"/>
                </a:solidFill>
                <a:latin typeface="+mj-lt"/>
                <a:ea typeface="+mj-ea"/>
                <a:cs typeface="+mj-cs"/>
              </a:rPr>
              <a:t>German Feed-In Tariffs</a:t>
            </a:r>
          </a:p>
        </p:txBody>
      </p:sp>
    </p:spTree>
    <p:extLst>
      <p:ext uri="{BB962C8B-B14F-4D97-AF65-F5344CB8AC3E}">
        <p14:creationId xmlns:p14="http://schemas.microsoft.com/office/powerpoint/2010/main" val="3399008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6492E0-7EF7-43F5-9B29-7B8C438650B8}"/>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19ED290-CAD2-42E8-A727-9D0DCA0F9361}"/>
              </a:ext>
            </a:extLst>
          </p:cNvPr>
          <p:cNvSpPr>
            <a:spLocks noGrp="1"/>
          </p:cNvSpPr>
          <p:nvPr>
            <p:ph type="title"/>
          </p:nvPr>
        </p:nvSpPr>
        <p:spPr/>
        <p:txBody>
          <a:bodyPr/>
          <a:lstStyle/>
          <a:p>
            <a:r>
              <a:rPr lang="en-US" dirty="0"/>
              <a:t>Debt Cost</a:t>
            </a:r>
          </a:p>
        </p:txBody>
      </p:sp>
    </p:spTree>
    <p:extLst>
      <p:ext uri="{BB962C8B-B14F-4D97-AF65-F5344CB8AC3E}">
        <p14:creationId xmlns:p14="http://schemas.microsoft.com/office/powerpoint/2010/main" val="196050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9B26D7A-D3AA-4710-9D6B-B8B66BBAD3C1}"/>
              </a:ext>
            </a:extLst>
          </p:cNvPr>
          <p:cNvSpPr>
            <a:spLocks noGrp="1"/>
          </p:cNvSpPr>
          <p:nvPr>
            <p:ph idx="1"/>
          </p:nvPr>
        </p:nvSpPr>
        <p:spPr>
          <a:xfrm>
            <a:off x="213869" y="1775175"/>
            <a:ext cx="2651879" cy="3701797"/>
          </a:xfrm>
        </p:spPr>
        <p:txBody>
          <a:bodyPr vert="horz" lIns="91440" tIns="45720" rIns="91440" bIns="45720" rtlCol="0">
            <a:normAutofit/>
          </a:bodyPr>
          <a:lstStyle/>
          <a:p>
            <a:r>
              <a:rPr lang="en-US" sz="1700" dirty="0">
                <a:solidFill>
                  <a:schemeClr val="bg1"/>
                </a:solidFill>
                <a:latin typeface="+mn-lt"/>
                <a:cs typeface="+mn-cs"/>
              </a:rPr>
              <a:t>The feed-in tariffs were dramatically higher than wholesale prices of generation as shown in the graph.</a:t>
            </a:r>
          </a:p>
          <a:p>
            <a:r>
              <a:rPr lang="en-US" sz="1700" dirty="0">
                <a:solidFill>
                  <a:schemeClr val="bg1"/>
                </a:solidFill>
                <a:latin typeface="+mn-lt"/>
                <a:cs typeface="+mn-cs"/>
              </a:rPr>
              <a:t>The 45.70 (or Euro 450.7/MWH) is way off the chart.</a:t>
            </a:r>
          </a:p>
          <a:p>
            <a:r>
              <a:rPr lang="en-US" sz="1700" dirty="0">
                <a:solidFill>
                  <a:schemeClr val="bg1"/>
                </a:solidFill>
                <a:latin typeface="+mn-lt"/>
                <a:cs typeface="+mn-cs"/>
              </a:rPr>
              <a:t>The 9.47 or Euro 94.7/MWH is also off the scale.</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2" name="Title 1">
            <a:extLst>
              <a:ext uri="{FF2B5EF4-FFF2-40B4-BE49-F238E27FC236}">
                <a16:creationId xmlns:a16="http://schemas.microsoft.com/office/drawing/2014/main" id="{402C6FD5-7E29-4B7E-B642-78D3D679E04B}"/>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Merchant Prices in Germany</a:t>
            </a:r>
          </a:p>
        </p:txBody>
      </p:sp>
      <p:pic>
        <p:nvPicPr>
          <p:cNvPr id="5" name="Picture 4">
            <a:extLst>
              <a:ext uri="{FF2B5EF4-FFF2-40B4-BE49-F238E27FC236}">
                <a16:creationId xmlns:a16="http://schemas.microsoft.com/office/drawing/2014/main" id="{04A936B5-9489-431B-8953-90E4FF6E9A2F}"/>
              </a:ext>
            </a:extLst>
          </p:cNvPr>
          <p:cNvPicPr>
            <a:picLocks noChangeAspect="1"/>
          </p:cNvPicPr>
          <p:nvPr/>
        </p:nvPicPr>
        <p:blipFill>
          <a:blip r:embed="rId2"/>
          <a:stretch>
            <a:fillRect/>
          </a:stretch>
        </p:blipFill>
        <p:spPr>
          <a:xfrm>
            <a:off x="3439023" y="1775175"/>
            <a:ext cx="5600121" cy="4072600"/>
          </a:xfrm>
          <a:prstGeom prst="rect">
            <a:avLst/>
          </a:prstGeom>
        </p:spPr>
      </p:pic>
    </p:spTree>
    <p:extLst>
      <p:ext uri="{BB962C8B-B14F-4D97-AF65-F5344CB8AC3E}">
        <p14:creationId xmlns:p14="http://schemas.microsoft.com/office/powerpoint/2010/main" val="272808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5F181EF2-522D-4E57-B066-6087470FA267}"/>
              </a:ext>
            </a:extLst>
          </p:cNvPr>
          <p:cNvSpPr>
            <a:spLocks noGrp="1"/>
          </p:cNvSpPr>
          <p:nvPr>
            <p:ph idx="1"/>
          </p:nvPr>
        </p:nvSpPr>
        <p:spPr>
          <a:xfrm>
            <a:off x="119602" y="1825625"/>
            <a:ext cx="2849841" cy="2840643"/>
          </a:xfrm>
        </p:spPr>
        <p:txBody>
          <a:bodyPr vert="horz" lIns="91440" tIns="45720" rIns="91440" bIns="45720" rtlCol="0">
            <a:normAutofit/>
          </a:bodyPr>
          <a:lstStyle/>
          <a:p>
            <a:r>
              <a:rPr lang="en-US" sz="1700" dirty="0">
                <a:solidFill>
                  <a:schemeClr val="bg1"/>
                </a:solidFill>
                <a:latin typeface="+mn-lt"/>
                <a:cs typeface="+mn-cs"/>
              </a:rPr>
              <a:t>Higher or similar feed-in tariffs to Germany and much higher capacity factors.</a:t>
            </a:r>
          </a:p>
          <a:p>
            <a:r>
              <a:rPr lang="en-US" sz="1700" dirty="0">
                <a:solidFill>
                  <a:schemeClr val="bg1"/>
                </a:solidFill>
                <a:latin typeface="+mn-lt"/>
                <a:cs typeface="+mn-cs"/>
              </a:rPr>
              <a:t>Germany had limit on capacity, Spain did not.</a:t>
            </a:r>
          </a:p>
          <a:p>
            <a:r>
              <a:rPr lang="en-US" sz="1700" dirty="0">
                <a:solidFill>
                  <a:schemeClr val="bg1"/>
                </a:solidFill>
                <a:latin typeface="+mn-lt"/>
                <a:cs typeface="+mn-cs"/>
              </a:rPr>
              <a:t>Total Cost of 26.4 Billion Euros</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D6BB93D5-7F48-464B-AEA6-07A548C98611}"/>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Spanish Case and Political Risk</a:t>
            </a:r>
          </a:p>
        </p:txBody>
      </p:sp>
      <p:pic>
        <p:nvPicPr>
          <p:cNvPr id="5" name="Picture 4">
            <a:extLst>
              <a:ext uri="{FF2B5EF4-FFF2-40B4-BE49-F238E27FC236}">
                <a16:creationId xmlns:a16="http://schemas.microsoft.com/office/drawing/2014/main" id="{3699DAAA-FDA0-43A2-AC3A-2117AE1021A6}"/>
              </a:ext>
            </a:extLst>
          </p:cNvPr>
          <p:cNvPicPr>
            <a:picLocks noChangeAspect="1"/>
          </p:cNvPicPr>
          <p:nvPr/>
        </p:nvPicPr>
        <p:blipFill>
          <a:blip r:embed="rId2"/>
          <a:stretch>
            <a:fillRect/>
          </a:stretch>
        </p:blipFill>
        <p:spPr>
          <a:xfrm>
            <a:off x="3188668" y="1825625"/>
            <a:ext cx="5880872" cy="4279737"/>
          </a:xfrm>
          <a:prstGeom prst="rect">
            <a:avLst/>
          </a:prstGeom>
        </p:spPr>
      </p:pic>
    </p:spTree>
    <p:extLst>
      <p:ext uri="{BB962C8B-B14F-4D97-AF65-F5344CB8AC3E}">
        <p14:creationId xmlns:p14="http://schemas.microsoft.com/office/powerpoint/2010/main" val="34792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8">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10">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CA8FF66-3846-41D5-949A-C6FA64F78BD6}"/>
              </a:ext>
            </a:extLst>
          </p:cNvPr>
          <p:cNvPicPr>
            <a:picLocks noChangeAspect="1"/>
          </p:cNvPicPr>
          <p:nvPr/>
        </p:nvPicPr>
        <p:blipFill>
          <a:blip r:embed="rId2"/>
          <a:stretch>
            <a:fillRect/>
          </a:stretch>
        </p:blipFill>
        <p:spPr>
          <a:xfrm>
            <a:off x="235671" y="2036190"/>
            <a:ext cx="8402653" cy="3189345"/>
          </a:xfrm>
          <a:prstGeom prst="rect">
            <a:avLst/>
          </a:prstGeom>
        </p:spPr>
      </p:pic>
      <p:sp>
        <p:nvSpPr>
          <p:cNvPr id="3" name="Content Placeholder 2">
            <a:extLst>
              <a:ext uri="{FF2B5EF4-FFF2-40B4-BE49-F238E27FC236}">
                <a16:creationId xmlns:a16="http://schemas.microsoft.com/office/drawing/2014/main" id="{116A7ED1-1962-4071-AF9C-ADA567C7FD81}"/>
              </a:ext>
            </a:extLst>
          </p:cNvPr>
          <p:cNvSpPr>
            <a:spLocks noGrp="1"/>
          </p:cNvSpPr>
          <p:nvPr>
            <p:ph idx="1"/>
          </p:nvPr>
        </p:nvSpPr>
        <p:spPr>
          <a:xfrm>
            <a:off x="235671" y="612743"/>
            <a:ext cx="8418136" cy="1423448"/>
          </a:xfrm>
        </p:spPr>
        <p:txBody>
          <a:bodyPr vert="horz" lIns="91440" tIns="45720" rIns="91440" bIns="45720" rtlCol="0" anchor="ctr">
            <a:normAutofit fontScale="92500" lnSpcReduction="10000"/>
          </a:bodyPr>
          <a:lstStyle/>
          <a:p>
            <a:r>
              <a:rPr lang="en-US" sz="2800" dirty="0">
                <a:latin typeface="+mn-lt"/>
                <a:cs typeface="+mn-cs"/>
              </a:rPr>
              <a:t>If produced at full capacity factor (kWp) during the day and nothing at night, the capacity factor would be 50% and the yield would be 8760/2 = 4380. Just need solar patterns over the day. Don’t need anything else.</a:t>
            </a:r>
          </a:p>
          <a:p>
            <a:endParaRPr lang="en-US" sz="2800" dirty="0">
              <a:latin typeface="+mn-lt"/>
              <a:cs typeface="+mn-cs"/>
            </a:endParaRPr>
          </a:p>
        </p:txBody>
      </p:sp>
      <p:sp>
        <p:nvSpPr>
          <p:cNvPr id="2" name="Title 1">
            <a:extLst>
              <a:ext uri="{FF2B5EF4-FFF2-40B4-BE49-F238E27FC236}">
                <a16:creationId xmlns:a16="http://schemas.microsoft.com/office/drawing/2014/main" id="{3919459D-9EAD-48E2-9E60-95A589E86E42}"/>
              </a:ext>
            </a:extLst>
          </p:cNvPr>
          <p:cNvSpPr>
            <a:spLocks noGrp="1"/>
          </p:cNvSpPr>
          <p:nvPr>
            <p:ph type="title"/>
          </p:nvPr>
        </p:nvSpPr>
        <p:spPr>
          <a:xfrm>
            <a:off x="712590" y="5529884"/>
            <a:ext cx="4270338" cy="1096331"/>
          </a:xfrm>
        </p:spPr>
        <p:txBody>
          <a:bodyPr vert="horz" lIns="91440" tIns="45720" rIns="91440" bIns="45720" rtlCol="0" anchor="ctr">
            <a:normAutofit/>
          </a:bodyPr>
          <a:lstStyle/>
          <a:p>
            <a:pPr algn="l"/>
            <a:r>
              <a:rPr lang="en-US" sz="3500" kern="1200" dirty="0">
                <a:solidFill>
                  <a:schemeClr val="tx1"/>
                </a:solidFill>
                <a:latin typeface="+mj-lt"/>
                <a:ea typeface="+mj-ea"/>
                <a:cs typeface="+mj-cs"/>
              </a:rPr>
              <a:t>Illustration of STC</a:t>
            </a:r>
          </a:p>
        </p:txBody>
      </p:sp>
    </p:spTree>
    <p:extLst>
      <p:ext uri="{BB962C8B-B14F-4D97-AF65-F5344CB8AC3E}">
        <p14:creationId xmlns:p14="http://schemas.microsoft.com/office/powerpoint/2010/main" val="73003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44865</TotalTime>
  <Words>1720</Words>
  <Application>Microsoft Office PowerPoint</Application>
  <PresentationFormat>On-screen Show (4:3)</PresentationFormat>
  <Paragraphs>177</Paragraphs>
  <Slides>60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 Unicode MS</vt:lpstr>
      <vt:lpstr>Malgun Gothic</vt:lpstr>
      <vt:lpstr>Arial</vt:lpstr>
      <vt:lpstr>Calibri</vt:lpstr>
      <vt:lpstr>Calibri Light</vt:lpstr>
      <vt:lpstr>Cambria</vt:lpstr>
      <vt:lpstr>Courier New</vt:lpstr>
      <vt:lpstr>Franklin Gothic Demi</vt:lpstr>
      <vt:lpstr>Times New Roman</vt:lpstr>
      <vt:lpstr>Verdana</vt:lpstr>
      <vt:lpstr>Wingdings</vt:lpstr>
      <vt:lpstr>Wingdings 2</vt:lpstr>
      <vt:lpstr>Office Theme</vt:lpstr>
      <vt:lpstr>Summary of Tools to Analyse Solar Financing of Solar Power</vt:lpstr>
      <vt:lpstr>Contents</vt:lpstr>
      <vt:lpstr>General Objectives</vt:lpstr>
      <vt:lpstr>Summary of Tools</vt:lpstr>
      <vt:lpstr>Solar Power History and Parameters</vt:lpstr>
      <vt:lpstr>German Feed-In Tariffs</vt:lpstr>
      <vt:lpstr>Merchant Prices in Germany</vt:lpstr>
      <vt:lpstr>Spanish Case and Political Risk</vt:lpstr>
      <vt:lpstr>Illustration of STC</vt:lpstr>
      <vt:lpstr>STC and Capacity Factor</vt:lpstr>
      <vt:lpstr>Where to Find Tools – PV Insight Read</vt:lpstr>
      <vt:lpstr>Solar Power Yield</vt:lpstr>
      <vt:lpstr>Solar Yield Files – Read PDF and EU Site</vt:lpstr>
      <vt:lpstr>Solar Power Yield Files</vt:lpstr>
      <vt:lpstr>Output from EU file on Point of Access and Output to Grid</vt:lpstr>
      <vt:lpstr>Solar Power Yield – Database of Actual Production</vt:lpstr>
      <vt:lpstr>Year by Year Variation</vt:lpstr>
      <vt:lpstr>P90 and P50 DSCR with Actual Case</vt:lpstr>
      <vt:lpstr>Performance Ratio</vt:lpstr>
      <vt:lpstr>Use of Regression to Find the Implied Temperature on the Panels</vt:lpstr>
      <vt:lpstr>First, Some Terms</vt:lpstr>
      <vt:lpstr>Formulas</vt:lpstr>
      <vt:lpstr>Solar PV – Inverter and Solar Arrays</vt:lpstr>
      <vt:lpstr>Work Through PVSyst</vt:lpstr>
      <vt:lpstr>Loss Diagram Illustration</vt:lpstr>
      <vt:lpstr>PVSyst and Waterfall Chart for Capacity Factor</vt:lpstr>
      <vt:lpstr>Loss Diagram for Australia</vt:lpstr>
      <vt:lpstr>Mexico Loss Factor </vt:lpstr>
      <vt:lpstr>Decomposing the Performance Ratio</vt:lpstr>
      <vt:lpstr>Looking for Correlation between Temperature Loss and Temperature Levels</vt:lpstr>
      <vt:lpstr>Performance Ratio within Year</vt:lpstr>
      <vt:lpstr>Scatter Plots of PR and Temperature</vt:lpstr>
      <vt:lpstr>Performance Ratio and Temperature in Other Cases</vt:lpstr>
      <vt:lpstr>Temperature Coefficient</vt:lpstr>
      <vt:lpstr>Example of Temperature Coefficient</vt:lpstr>
      <vt:lpstr>Problems with Measuring Temperature on Panels versus Ambient Temperature</vt:lpstr>
      <vt:lpstr>Derive Implied Panel Temperature </vt:lpstr>
      <vt:lpstr>Example of Finding Implied Panel Temperature</vt:lpstr>
      <vt:lpstr>Second Example of Finding Panel Temperature</vt:lpstr>
      <vt:lpstr>Inconsistent Results</vt:lpstr>
      <vt:lpstr>Temperature and Power Reduction</vt:lpstr>
      <vt:lpstr>Capital Cost of Solar Power</vt:lpstr>
      <vt:lpstr>Introduction to LCOE Analysis</vt:lpstr>
      <vt:lpstr>Using PV Insight</vt:lpstr>
      <vt:lpstr>Cost of Items other than Modules</vt:lpstr>
      <vt:lpstr>Tracking Notes</vt:lpstr>
      <vt:lpstr>PowerPoint Presentation</vt:lpstr>
      <vt:lpstr>Solar Operating and Maintenance Expenses</vt:lpstr>
      <vt:lpstr>Operating and Maintenance Categories</vt:lpstr>
      <vt:lpstr>Analysis of Inverter Replacement</vt:lpstr>
      <vt:lpstr>Cost of Tracking</vt:lpstr>
      <vt:lpstr>Solar Project Finance Model</vt:lpstr>
      <vt:lpstr>Alternative Solar Models on the Website</vt:lpstr>
      <vt:lpstr>Creating a Model with User Defined Function for Circularity</vt:lpstr>
      <vt:lpstr>Understanding LCOE with Carrying Charge Analysis</vt:lpstr>
      <vt:lpstr>Carrying Charge in Solar Model without Re-financing</vt:lpstr>
      <vt:lpstr>PowerPoint Presentation</vt:lpstr>
      <vt:lpstr>LCOE Analysis with Different Options and Different Cost of Capital</vt:lpstr>
      <vt:lpstr>Inflation Expectations in Cost of Capital</vt:lpstr>
      <vt:lpstr>Debt Cost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Elvis Presley</cp:lastModifiedBy>
  <cp:revision>404</cp:revision>
  <dcterms:created xsi:type="dcterms:W3CDTF">2017-09-08T10:05:56Z</dcterms:created>
  <dcterms:modified xsi:type="dcterms:W3CDTF">2017-11-11T06:03:42Z</dcterms:modified>
</cp:coreProperties>
</file>