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8"/>
  </p:notesMasterIdLst>
  <p:handoutMasterIdLst>
    <p:handoutMasterId r:id="rId319"/>
  </p:handoutMasterIdLst>
  <p:sldIdLst>
    <p:sldId id="260" r:id="rId2"/>
    <p:sldId id="963" r:id="rId3"/>
    <p:sldId id="908" r:id="rId4"/>
    <p:sldId id="959" r:id="rId5"/>
    <p:sldId id="1266" r:id="rId6"/>
    <p:sldId id="1077" r:id="rId7"/>
    <p:sldId id="1382" r:id="rId8"/>
    <p:sldId id="1078" r:id="rId9"/>
    <p:sldId id="1088" r:id="rId10"/>
    <p:sldId id="1383" r:id="rId11"/>
    <p:sldId id="1384" r:id="rId12"/>
    <p:sldId id="1385" r:id="rId13"/>
    <p:sldId id="1386" r:id="rId14"/>
    <p:sldId id="1388" r:id="rId15"/>
    <p:sldId id="1389" r:id="rId16"/>
    <p:sldId id="1089" r:id="rId17"/>
    <p:sldId id="1390" r:id="rId18"/>
    <p:sldId id="1138" r:id="rId19"/>
    <p:sldId id="1090" r:id="rId20"/>
    <p:sldId id="1091" r:id="rId21"/>
    <p:sldId id="1101" r:id="rId22"/>
    <p:sldId id="1128" r:id="rId23"/>
    <p:sldId id="1391" r:id="rId24"/>
    <p:sldId id="1080" r:id="rId25"/>
    <p:sldId id="1092" r:id="rId26"/>
    <p:sldId id="1094" r:id="rId27"/>
    <p:sldId id="1262" r:id="rId28"/>
    <p:sldId id="1263" r:id="rId29"/>
    <p:sldId id="1143" r:id="rId30"/>
    <p:sldId id="1316" r:id="rId31"/>
    <p:sldId id="1268" r:id="rId32"/>
    <p:sldId id="1346" r:id="rId33"/>
    <p:sldId id="1269" r:id="rId34"/>
    <p:sldId id="1270" r:id="rId35"/>
    <p:sldId id="1096" r:id="rId36"/>
    <p:sldId id="1392" r:id="rId37"/>
    <p:sldId id="263" r:id="rId38"/>
    <p:sldId id="1393" r:id="rId39"/>
    <p:sldId id="1398" r:id="rId40"/>
    <p:sldId id="1394" r:id="rId41"/>
    <p:sldId id="1395" r:id="rId42"/>
    <p:sldId id="1396" r:id="rId43"/>
    <p:sldId id="1397" r:id="rId44"/>
    <p:sldId id="1083" r:id="rId45"/>
    <p:sldId id="1084" r:id="rId46"/>
    <p:sldId id="1085" r:id="rId47"/>
    <p:sldId id="1086" r:id="rId48"/>
    <p:sldId id="1087" r:id="rId49"/>
    <p:sldId id="1093" r:id="rId50"/>
    <p:sldId id="1097" r:id="rId51"/>
    <p:sldId id="1100" r:id="rId52"/>
    <p:sldId id="1107" r:id="rId53"/>
    <p:sldId id="1102" r:id="rId54"/>
    <p:sldId id="1251" r:id="rId55"/>
    <p:sldId id="1104" r:id="rId56"/>
    <p:sldId id="1212" r:id="rId57"/>
    <p:sldId id="1106" r:id="rId58"/>
    <p:sldId id="1224" r:id="rId59"/>
    <p:sldId id="1279" r:id="rId60"/>
    <p:sldId id="1376" r:id="rId61"/>
    <p:sldId id="1123" r:id="rId62"/>
    <p:sldId id="1131" r:id="rId63"/>
    <p:sldId id="1142" r:id="rId64"/>
    <p:sldId id="1240" r:id="rId65"/>
    <p:sldId id="1250" r:id="rId66"/>
    <p:sldId id="1264" r:id="rId67"/>
    <p:sldId id="1122" r:id="rId68"/>
    <p:sldId id="1399" r:id="rId69"/>
    <p:sldId id="1400" r:id="rId70"/>
    <p:sldId id="1401" r:id="rId71"/>
    <p:sldId id="1402" r:id="rId72"/>
    <p:sldId id="1403" r:id="rId73"/>
    <p:sldId id="1404" r:id="rId74"/>
    <p:sldId id="1405" r:id="rId75"/>
    <p:sldId id="1406" r:id="rId76"/>
    <p:sldId id="1407" r:id="rId77"/>
    <p:sldId id="1408" r:id="rId78"/>
    <p:sldId id="1409" r:id="rId79"/>
    <p:sldId id="1103" r:id="rId80"/>
    <p:sldId id="1124" r:id="rId81"/>
    <p:sldId id="1126" r:id="rId82"/>
    <p:sldId id="1127" r:id="rId83"/>
    <p:sldId id="1134" r:id="rId84"/>
    <p:sldId id="1113" r:id="rId85"/>
    <p:sldId id="1115" r:id="rId86"/>
    <p:sldId id="1118" r:id="rId87"/>
    <p:sldId id="1125" r:id="rId88"/>
    <p:sldId id="1244" r:id="rId89"/>
    <p:sldId id="1217" r:id="rId90"/>
    <p:sldId id="1120" r:id="rId91"/>
    <p:sldId id="1216" r:id="rId92"/>
    <p:sldId id="1223" r:id="rId93"/>
    <p:sldId id="1140" r:id="rId94"/>
    <p:sldId id="1129" r:id="rId95"/>
    <p:sldId id="1130" r:id="rId96"/>
    <p:sldId id="1081" r:id="rId97"/>
    <p:sldId id="951" r:id="rId98"/>
    <p:sldId id="1082" r:id="rId99"/>
    <p:sldId id="1137" r:id="rId100"/>
    <p:sldId id="1144" r:id="rId101"/>
    <p:sldId id="1145" r:id="rId102"/>
    <p:sldId id="1139" r:id="rId103"/>
    <p:sldId id="1141" r:id="rId104"/>
    <p:sldId id="1255" r:id="rId105"/>
    <p:sldId id="1265" r:id="rId106"/>
    <p:sldId id="1146" r:id="rId107"/>
    <p:sldId id="1219" r:id="rId108"/>
    <p:sldId id="1282" r:id="rId109"/>
    <p:sldId id="1284" r:id="rId110"/>
    <p:sldId id="1377" r:id="rId111"/>
    <p:sldId id="1283" r:id="rId112"/>
    <p:sldId id="1310" r:id="rId113"/>
    <p:sldId id="1246" r:id="rId114"/>
    <p:sldId id="1247" r:id="rId115"/>
    <p:sldId id="1147" r:id="rId116"/>
    <p:sldId id="1148" r:id="rId117"/>
    <p:sldId id="1155" r:id="rId118"/>
    <p:sldId id="1149" r:id="rId119"/>
    <p:sldId id="1188" r:id="rId120"/>
    <p:sldId id="1311" r:id="rId121"/>
    <p:sldId id="1189" r:id="rId122"/>
    <p:sldId id="1166" r:id="rId123"/>
    <p:sldId id="1168" r:id="rId124"/>
    <p:sldId id="1169" r:id="rId125"/>
    <p:sldId id="1152" r:id="rId126"/>
    <p:sldId id="1170" r:id="rId127"/>
    <p:sldId id="1154" r:id="rId128"/>
    <p:sldId id="1160" r:id="rId129"/>
    <p:sldId id="1315" r:id="rId130"/>
    <p:sldId id="1172" r:id="rId131"/>
    <p:sldId id="1241" r:id="rId132"/>
    <p:sldId id="1220" r:id="rId133"/>
    <p:sldId id="1248" r:id="rId134"/>
    <p:sldId id="1249" r:id="rId135"/>
    <p:sldId id="914" r:id="rId136"/>
    <p:sldId id="1161" r:id="rId137"/>
    <p:sldId id="1174" r:id="rId138"/>
    <p:sldId id="1175" r:id="rId139"/>
    <p:sldId id="1177" r:id="rId140"/>
    <p:sldId id="1178" r:id="rId141"/>
    <p:sldId id="1179" r:id="rId142"/>
    <p:sldId id="1163" r:id="rId143"/>
    <p:sldId id="1180" r:id="rId144"/>
    <p:sldId id="1165" r:id="rId145"/>
    <p:sldId id="1191" r:id="rId146"/>
    <p:sldId id="1221" r:id="rId147"/>
    <p:sldId id="1281" r:id="rId148"/>
    <p:sldId id="1162" r:id="rId149"/>
    <p:sldId id="1187" r:id="rId150"/>
    <p:sldId id="1257" r:id="rId151"/>
    <p:sldId id="1181" r:id="rId152"/>
    <p:sldId id="1190" r:id="rId153"/>
    <p:sldId id="1192" r:id="rId154"/>
    <p:sldId id="1193" r:id="rId155"/>
    <p:sldId id="1194" r:id="rId156"/>
    <p:sldId id="1229" r:id="rId157"/>
    <p:sldId id="1231" r:id="rId158"/>
    <p:sldId id="1341" r:id="rId159"/>
    <p:sldId id="1258" r:id="rId160"/>
    <p:sldId id="1271" r:id="rId161"/>
    <p:sldId id="1289" r:id="rId162"/>
    <p:sldId id="1340" r:id="rId163"/>
    <p:sldId id="1228" r:id="rId164"/>
    <p:sldId id="1285" r:id="rId165"/>
    <p:sldId id="1313" r:id="rId166"/>
    <p:sldId id="1272" r:id="rId167"/>
    <p:sldId id="1273" r:id="rId168"/>
    <p:sldId id="1274" r:id="rId169"/>
    <p:sldId id="1275" r:id="rId170"/>
    <p:sldId id="1323" r:id="rId171"/>
    <p:sldId id="1322" r:id="rId172"/>
    <p:sldId id="1325" r:id="rId173"/>
    <p:sldId id="1321" r:id="rId174"/>
    <p:sldId id="1354" r:id="rId175"/>
    <p:sldId id="1350" r:id="rId176"/>
    <p:sldId id="1259" r:id="rId177"/>
    <p:sldId id="1314" r:id="rId178"/>
    <p:sldId id="1348" r:id="rId179"/>
    <p:sldId id="1345" r:id="rId180"/>
    <p:sldId id="1347" r:id="rId181"/>
    <p:sldId id="1342" r:id="rId182"/>
    <p:sldId id="1343" r:id="rId183"/>
    <p:sldId id="1320" r:id="rId184"/>
    <p:sldId id="1349" r:id="rId185"/>
    <p:sldId id="1324" r:id="rId186"/>
    <p:sldId id="1336" r:id="rId187"/>
    <p:sldId id="1337" r:id="rId188"/>
    <p:sldId id="1351" r:id="rId189"/>
    <p:sldId id="1352" r:id="rId190"/>
    <p:sldId id="1357" r:id="rId191"/>
    <p:sldId id="1332" r:id="rId192"/>
    <p:sldId id="1353" r:id="rId193"/>
    <p:sldId id="1333" r:id="rId194"/>
    <p:sldId id="1355" r:id="rId195"/>
    <p:sldId id="1334" r:id="rId196"/>
    <p:sldId id="1335" r:id="rId197"/>
    <p:sldId id="1344" r:id="rId198"/>
    <p:sldId id="1338" r:id="rId199"/>
    <p:sldId id="1356" r:id="rId200"/>
    <p:sldId id="1277" r:id="rId201"/>
    <p:sldId id="1286" r:id="rId202"/>
    <p:sldId id="1287" r:id="rId203"/>
    <p:sldId id="1227" r:id="rId204"/>
    <p:sldId id="1290" r:id="rId205"/>
    <p:sldId id="1294" r:id="rId206"/>
    <p:sldId id="1358" r:id="rId207"/>
    <p:sldId id="1359" r:id="rId208"/>
    <p:sldId id="1363" r:id="rId209"/>
    <p:sldId id="1291" r:id="rId210"/>
    <p:sldId id="1364" r:id="rId211"/>
    <p:sldId id="1367" r:id="rId212"/>
    <p:sldId id="1361" r:id="rId213"/>
    <p:sldId id="1362" r:id="rId214"/>
    <p:sldId id="1365" r:id="rId215"/>
    <p:sldId id="1366" r:id="rId216"/>
    <p:sldId id="1368" r:id="rId217"/>
    <p:sldId id="1380" r:id="rId218"/>
    <p:sldId id="1305" r:id="rId219"/>
    <p:sldId id="1309" r:id="rId220"/>
    <p:sldId id="1378" r:id="rId221"/>
    <p:sldId id="1288" r:id="rId222"/>
    <p:sldId id="758" r:id="rId223"/>
    <p:sldId id="1370" r:id="rId224"/>
    <p:sldId id="1369" r:id="rId225"/>
    <p:sldId id="564" r:id="rId226"/>
    <p:sldId id="565" r:id="rId227"/>
    <p:sldId id="563" r:id="rId228"/>
    <p:sldId id="889" r:id="rId229"/>
    <p:sldId id="805" r:id="rId230"/>
    <p:sldId id="759" r:id="rId231"/>
    <p:sldId id="1171" r:id="rId232"/>
    <p:sldId id="1379" r:id="rId233"/>
    <p:sldId id="1267" r:id="rId234"/>
    <p:sldId id="1326" r:id="rId235"/>
    <p:sldId id="1327" r:id="rId236"/>
    <p:sldId id="1331" r:id="rId237"/>
    <p:sldId id="1299" r:id="rId238"/>
    <p:sldId id="1381" r:id="rId239"/>
    <p:sldId id="1301" r:id="rId240"/>
    <p:sldId id="1302" r:id="rId241"/>
    <p:sldId id="1298" r:id="rId242"/>
    <p:sldId id="1371" r:id="rId243"/>
    <p:sldId id="1374" r:id="rId244"/>
    <p:sldId id="1375" r:id="rId245"/>
    <p:sldId id="1303" r:id="rId246"/>
    <p:sldId id="1295" r:id="rId247"/>
    <p:sldId id="1296" r:id="rId248"/>
    <p:sldId id="1025" r:id="rId249"/>
    <p:sldId id="1026" r:id="rId250"/>
    <p:sldId id="1027" r:id="rId251"/>
    <p:sldId id="1038" r:id="rId252"/>
    <p:sldId id="1132" r:id="rId253"/>
    <p:sldId id="1135" r:id="rId254"/>
    <p:sldId id="1039" r:id="rId255"/>
    <p:sldId id="1040" r:id="rId256"/>
    <p:sldId id="1041" r:id="rId257"/>
    <p:sldId id="1042" r:id="rId258"/>
    <p:sldId id="1043" r:id="rId259"/>
    <p:sldId id="1222" r:id="rId260"/>
    <p:sldId id="1028" r:id="rId261"/>
    <p:sldId id="1029" r:id="rId262"/>
    <p:sldId id="1030" r:id="rId263"/>
    <p:sldId id="1064" r:id="rId264"/>
    <p:sldId id="1215" r:id="rId265"/>
    <p:sldId id="1044" r:id="rId266"/>
    <p:sldId id="1045" r:id="rId267"/>
    <p:sldId id="1046" r:id="rId268"/>
    <p:sldId id="1047" r:id="rId269"/>
    <p:sldId id="1048" r:id="rId270"/>
    <p:sldId id="1049" r:id="rId271"/>
    <p:sldId id="1050" r:id="rId272"/>
    <p:sldId id="1051" r:id="rId273"/>
    <p:sldId id="1052" r:id="rId274"/>
    <p:sldId id="1053" r:id="rId275"/>
    <p:sldId id="1054" r:id="rId276"/>
    <p:sldId id="1031" r:id="rId277"/>
    <p:sldId id="290" r:id="rId278"/>
    <p:sldId id="579" r:id="rId279"/>
    <p:sldId id="729" r:id="rId280"/>
    <p:sldId id="580" r:id="rId281"/>
    <p:sldId id="581" r:id="rId282"/>
    <p:sldId id="582" r:id="rId283"/>
    <p:sldId id="583" r:id="rId284"/>
    <p:sldId id="732" r:id="rId285"/>
    <p:sldId id="301" r:id="rId286"/>
    <p:sldId id="664" r:id="rId287"/>
    <p:sldId id="669" r:id="rId288"/>
    <p:sldId id="677" r:id="rId289"/>
    <p:sldId id="681" r:id="rId290"/>
    <p:sldId id="303" r:id="rId291"/>
    <p:sldId id="716" r:id="rId292"/>
    <p:sldId id="848" r:id="rId293"/>
    <p:sldId id="882" r:id="rId294"/>
    <p:sldId id="722" r:id="rId295"/>
    <p:sldId id="718" r:id="rId296"/>
    <p:sldId id="693" r:id="rId297"/>
    <p:sldId id="849" r:id="rId298"/>
    <p:sldId id="695" r:id="rId299"/>
    <p:sldId id="724" r:id="rId300"/>
    <p:sldId id="883" r:id="rId301"/>
    <p:sldId id="696" r:id="rId302"/>
    <p:sldId id="807" r:id="rId303"/>
    <p:sldId id="723" r:id="rId304"/>
    <p:sldId id="719" r:id="rId305"/>
    <p:sldId id="884" r:id="rId306"/>
    <p:sldId id="885" r:id="rId307"/>
    <p:sldId id="886" r:id="rId308"/>
    <p:sldId id="887" r:id="rId309"/>
    <p:sldId id="700" r:id="rId310"/>
    <p:sldId id="305" r:id="rId311"/>
    <p:sldId id="725" r:id="rId312"/>
    <p:sldId id="720" r:id="rId313"/>
    <p:sldId id="726" r:id="rId314"/>
    <p:sldId id="679" r:id="rId315"/>
    <p:sldId id="727" r:id="rId316"/>
    <p:sldId id="678" r:id="rId3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292" y="44"/>
      </p:cViewPr>
      <p:guideLst>
        <p:guide orient="horz" pos="2160"/>
        <p:guide pos="2880"/>
      </p:guideLst>
    </p:cSldViewPr>
  </p:slideViewPr>
  <p:notesTextViewPr>
    <p:cViewPr>
      <p:scale>
        <a:sx n="1" d="1"/>
        <a:sy n="1" d="1"/>
      </p:scale>
      <p:origin x="0" y="0"/>
    </p:cViewPr>
  </p:notesTextViewPr>
  <p:sorterViewPr>
    <p:cViewPr>
      <p:scale>
        <a:sx n="70" d="100"/>
        <a:sy n="70" d="100"/>
      </p:scale>
      <p:origin x="0" y="-32500"/>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presProps" Target="pres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viewProps" Target="view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0BDCD-C892-4581-A8A1-E403D7E3F8C8}" type="doc">
      <dgm:prSet loTypeId="urn:microsoft.com/office/officeart/2005/8/layout/default" loCatId="list" qsTypeId="urn:microsoft.com/office/officeart/2005/8/quickstyle/simple1" qsCatId="simple" csTypeId="urn:microsoft.com/office/officeart/2005/8/colors/accent1_1" csCatId="accent1"/>
      <dgm:spPr/>
      <dgm:t>
        <a:bodyPr/>
        <a:lstStyle/>
        <a:p>
          <a:endParaRPr lang="en-US"/>
        </a:p>
      </dgm:t>
    </dgm:pt>
    <dgm:pt modelId="{6DFC8CB7-F8A1-448F-84ED-7E5C1FA4B67D}">
      <dgm:prSet/>
      <dgm:spPr/>
      <dgm:t>
        <a:bodyPr/>
        <a:lstStyle/>
        <a:p>
          <a:r>
            <a:rPr lang="en-US" dirty="0"/>
            <a:t>Excel Functions and Tools</a:t>
          </a:r>
        </a:p>
      </dgm:t>
    </dgm:pt>
    <dgm:pt modelId="{1F5AFC19-6A25-4A58-BA8A-2BFE2661FA78}" type="parTrans" cxnId="{A661529A-6EA4-4E41-8692-93985ADAF00A}">
      <dgm:prSet/>
      <dgm:spPr/>
      <dgm:t>
        <a:bodyPr/>
        <a:lstStyle/>
        <a:p>
          <a:endParaRPr lang="en-US"/>
        </a:p>
      </dgm:t>
    </dgm:pt>
    <dgm:pt modelId="{0A090B89-0BF1-4D77-8883-A42329A8EA04}" type="sibTrans" cxnId="{A661529A-6EA4-4E41-8692-93985ADAF00A}">
      <dgm:prSet/>
      <dgm:spPr/>
      <dgm:t>
        <a:bodyPr/>
        <a:lstStyle/>
        <a:p>
          <a:endParaRPr lang="en-US"/>
        </a:p>
      </dgm:t>
    </dgm:pt>
    <dgm:pt modelId="{D3D48B7F-FF0D-446C-A643-C7722B3D4DF9}">
      <dgm:prSet/>
      <dgm:spPr/>
      <dgm:t>
        <a:bodyPr/>
        <a:lstStyle/>
        <a:p>
          <a:r>
            <a:rPr lang="en-US" dirty="0"/>
            <a:t>Time Lines – Pre-Cod and Post-Cod</a:t>
          </a:r>
        </a:p>
      </dgm:t>
    </dgm:pt>
    <dgm:pt modelId="{DF611E31-EBC4-48E4-A8B5-5E1275BE34A8}" type="parTrans" cxnId="{E32B788F-C3B6-48F5-9CC7-7CC92D0B76CE}">
      <dgm:prSet/>
      <dgm:spPr/>
      <dgm:t>
        <a:bodyPr/>
        <a:lstStyle/>
        <a:p>
          <a:endParaRPr lang="en-US"/>
        </a:p>
      </dgm:t>
    </dgm:pt>
    <dgm:pt modelId="{DC4D3D2A-7FA8-4888-8A38-D8A89FFA926C}" type="sibTrans" cxnId="{E32B788F-C3B6-48F5-9CC7-7CC92D0B76CE}">
      <dgm:prSet/>
      <dgm:spPr/>
      <dgm:t>
        <a:bodyPr/>
        <a:lstStyle/>
        <a:p>
          <a:endParaRPr lang="en-US"/>
        </a:p>
      </dgm:t>
    </dgm:pt>
    <dgm:pt modelId="{3B0D2B47-DE66-47AD-97EB-FC05FABB73A5}">
      <dgm:prSet/>
      <dgm:spPr/>
      <dgm:t>
        <a:bodyPr/>
        <a:lstStyle/>
        <a:p>
          <a:r>
            <a:rPr lang="en-US" dirty="0"/>
            <a:t>Modelling how the machine works</a:t>
          </a:r>
        </a:p>
      </dgm:t>
    </dgm:pt>
    <dgm:pt modelId="{355776C6-307F-46EF-812A-4FDE29C33290}" type="parTrans" cxnId="{531F2CF9-6D2D-494E-BAA0-A5A2452076AF}">
      <dgm:prSet/>
      <dgm:spPr/>
      <dgm:t>
        <a:bodyPr/>
        <a:lstStyle/>
        <a:p>
          <a:endParaRPr lang="en-US"/>
        </a:p>
      </dgm:t>
    </dgm:pt>
    <dgm:pt modelId="{7B07CF4E-7473-42D4-8024-763DBD846FC3}" type="sibTrans" cxnId="{531F2CF9-6D2D-494E-BAA0-A5A2452076AF}">
      <dgm:prSet/>
      <dgm:spPr/>
      <dgm:t>
        <a:bodyPr/>
        <a:lstStyle/>
        <a:p>
          <a:endParaRPr lang="en-US"/>
        </a:p>
      </dgm:t>
    </dgm:pt>
    <dgm:pt modelId="{4623FDDE-3FBF-4156-A14A-BE96B93DC841}">
      <dgm:prSet/>
      <dgm:spPr/>
      <dgm:t>
        <a:bodyPr/>
        <a:lstStyle/>
        <a:p>
          <a:r>
            <a:rPr lang="en-US" dirty="0"/>
            <a:t>Modelling how any business works – investments to get operating cash flows </a:t>
          </a:r>
        </a:p>
      </dgm:t>
    </dgm:pt>
    <dgm:pt modelId="{D8751713-40E9-4E21-9375-509ED32C6DCC}" type="parTrans" cxnId="{5BAF3252-74D5-483D-BA4C-769F595656EA}">
      <dgm:prSet/>
      <dgm:spPr/>
      <dgm:t>
        <a:bodyPr/>
        <a:lstStyle/>
        <a:p>
          <a:endParaRPr lang="en-US"/>
        </a:p>
      </dgm:t>
    </dgm:pt>
    <dgm:pt modelId="{B987C062-2B1A-4AF8-A0F3-B593E9542FB3}" type="sibTrans" cxnId="{5BAF3252-74D5-483D-BA4C-769F595656EA}">
      <dgm:prSet/>
      <dgm:spPr/>
      <dgm:t>
        <a:bodyPr/>
        <a:lstStyle/>
        <a:p>
          <a:endParaRPr lang="en-US"/>
        </a:p>
      </dgm:t>
    </dgm:pt>
    <dgm:pt modelId="{4A92D9AF-7193-4350-B9BD-838B03F9A35B}">
      <dgm:prSet/>
      <dgm:spPr/>
      <dgm:t>
        <a:bodyPr/>
        <a:lstStyle/>
        <a:p>
          <a:r>
            <a:rPr lang="en-US" dirty="0"/>
            <a:t>Modelling the depreciation expense and operating taxes for a project</a:t>
          </a:r>
        </a:p>
      </dgm:t>
    </dgm:pt>
    <dgm:pt modelId="{9E8305AE-EFED-4C69-8769-822AE32F5910}" type="parTrans" cxnId="{5841C63B-FFB7-4443-AF95-E22D215442DB}">
      <dgm:prSet/>
      <dgm:spPr/>
      <dgm:t>
        <a:bodyPr/>
        <a:lstStyle/>
        <a:p>
          <a:endParaRPr lang="en-US"/>
        </a:p>
      </dgm:t>
    </dgm:pt>
    <dgm:pt modelId="{1CDA923C-DEC6-49EE-8B74-7C8AF4CA77BC}" type="sibTrans" cxnId="{5841C63B-FFB7-4443-AF95-E22D215442DB}">
      <dgm:prSet/>
      <dgm:spPr/>
      <dgm:t>
        <a:bodyPr/>
        <a:lstStyle/>
        <a:p>
          <a:endParaRPr lang="en-US"/>
        </a:p>
      </dgm:t>
    </dgm:pt>
    <dgm:pt modelId="{71AF4051-3618-431B-8C52-DDBC2A603569}">
      <dgm:prSet/>
      <dgm:spPr/>
      <dgm:t>
        <a:bodyPr/>
        <a:lstStyle/>
        <a:p>
          <a:r>
            <a:rPr lang="en-US" dirty="0"/>
            <a:t>Accounting principles as applied to project finance (depreciation, financial statement linkage, working capital)</a:t>
          </a:r>
        </a:p>
      </dgm:t>
    </dgm:pt>
    <dgm:pt modelId="{D55A3ED0-2FEE-47F0-BC48-18F1F81DF300}" type="parTrans" cxnId="{932F7A96-AAF6-4B8C-BF87-9008DD95C322}">
      <dgm:prSet/>
      <dgm:spPr/>
      <dgm:t>
        <a:bodyPr/>
        <a:lstStyle/>
        <a:p>
          <a:endParaRPr lang="en-US"/>
        </a:p>
      </dgm:t>
    </dgm:pt>
    <dgm:pt modelId="{66377F45-0300-4100-BA61-7347968821E8}" type="sibTrans" cxnId="{932F7A96-AAF6-4B8C-BF87-9008DD95C322}">
      <dgm:prSet/>
      <dgm:spPr/>
      <dgm:t>
        <a:bodyPr/>
        <a:lstStyle/>
        <a:p>
          <a:endParaRPr lang="en-US"/>
        </a:p>
      </dgm:t>
    </dgm:pt>
    <dgm:pt modelId="{DA72ED08-1314-472F-92C7-0E7B918274A2}">
      <dgm:prSet/>
      <dgm:spPr/>
      <dgm:t>
        <a:bodyPr/>
        <a:lstStyle/>
        <a:p>
          <a:r>
            <a:rPr lang="en-US" dirty="0"/>
            <a:t>Entering Fixed Debt into Model to Evaluate Funding, IDC, Fees</a:t>
          </a:r>
        </a:p>
      </dgm:t>
    </dgm:pt>
    <dgm:pt modelId="{9C2E7E1C-8611-4DF3-B7E5-BE6E49512E4E}" type="parTrans" cxnId="{B4AC7BAC-CCB1-463C-8C97-88464CC1080B}">
      <dgm:prSet/>
      <dgm:spPr/>
      <dgm:t>
        <a:bodyPr/>
        <a:lstStyle/>
        <a:p>
          <a:endParaRPr lang="en-US"/>
        </a:p>
      </dgm:t>
    </dgm:pt>
    <dgm:pt modelId="{78FF3806-4E1E-46CD-BE6A-768E64C5D188}" type="sibTrans" cxnId="{B4AC7BAC-CCB1-463C-8C97-88464CC1080B}">
      <dgm:prSet/>
      <dgm:spPr/>
      <dgm:t>
        <a:bodyPr/>
        <a:lstStyle/>
        <a:p>
          <a:endParaRPr lang="en-US"/>
        </a:p>
      </dgm:t>
    </dgm:pt>
    <dgm:pt modelId="{B7FECE5B-D049-40F9-A4EB-89A5A4659E7C}">
      <dgm:prSet/>
      <dgm:spPr/>
      <dgm:t>
        <a:bodyPr/>
        <a:lstStyle/>
        <a:p>
          <a:r>
            <a:rPr lang="en-US" dirty="0"/>
            <a:t>Incorporating DSRA, MRA, Cash Seeps into models</a:t>
          </a:r>
        </a:p>
      </dgm:t>
    </dgm:pt>
    <dgm:pt modelId="{5A8732CD-50E1-4CBF-87F6-C63A7E600BEB}" type="parTrans" cxnId="{363654E5-CB41-4B7F-95BD-55CDA259E246}">
      <dgm:prSet/>
      <dgm:spPr/>
      <dgm:t>
        <a:bodyPr/>
        <a:lstStyle/>
        <a:p>
          <a:endParaRPr lang="en-US"/>
        </a:p>
      </dgm:t>
    </dgm:pt>
    <dgm:pt modelId="{BC976742-BDE4-428F-942B-8EA566E1BEF9}" type="sibTrans" cxnId="{363654E5-CB41-4B7F-95BD-55CDA259E246}">
      <dgm:prSet/>
      <dgm:spPr/>
      <dgm:t>
        <a:bodyPr/>
        <a:lstStyle/>
        <a:p>
          <a:endParaRPr lang="en-US"/>
        </a:p>
      </dgm:t>
    </dgm:pt>
    <dgm:pt modelId="{0EF60B78-0C23-4D3B-B543-490660C318CE}">
      <dgm:prSet/>
      <dgm:spPr/>
      <dgm:t>
        <a:bodyPr/>
        <a:lstStyle/>
        <a:p>
          <a:r>
            <a:rPr lang="en-US" dirty="0"/>
            <a:t>Sculpting, Funding, Taxes, Fees after Construction</a:t>
          </a:r>
        </a:p>
      </dgm:t>
    </dgm:pt>
    <dgm:pt modelId="{43261C3C-2093-4618-9AE1-0348FA6FD995}" type="parTrans" cxnId="{1A4CD98D-50D0-4D5F-B30F-A32CB09C8041}">
      <dgm:prSet/>
      <dgm:spPr/>
      <dgm:t>
        <a:bodyPr/>
        <a:lstStyle/>
        <a:p>
          <a:endParaRPr lang="en-US"/>
        </a:p>
      </dgm:t>
    </dgm:pt>
    <dgm:pt modelId="{27E7EBF6-087D-43ED-A98A-B43604F77B3F}" type="sibTrans" cxnId="{1A4CD98D-50D0-4D5F-B30F-A32CB09C8041}">
      <dgm:prSet/>
      <dgm:spPr/>
      <dgm:t>
        <a:bodyPr/>
        <a:lstStyle/>
        <a:p>
          <a:endParaRPr lang="en-US"/>
        </a:p>
      </dgm:t>
    </dgm:pt>
    <dgm:pt modelId="{392CE97B-5639-4B67-9966-F8A2263EF866}">
      <dgm:prSet/>
      <dgm:spPr/>
      <dgm:t>
        <a:bodyPr/>
        <a:lstStyle/>
        <a:p>
          <a:r>
            <a:rPr lang="en-US" dirty="0"/>
            <a:t>Sensitivity Analysis (Structuring and Risk Analysis)</a:t>
          </a:r>
        </a:p>
      </dgm:t>
    </dgm:pt>
    <dgm:pt modelId="{4F6BA959-C62B-4570-811F-C1F1B8EEDF09}" type="parTrans" cxnId="{B7DF7DE5-926F-4610-85CA-B088DDD499E0}">
      <dgm:prSet/>
      <dgm:spPr/>
      <dgm:t>
        <a:bodyPr/>
        <a:lstStyle/>
        <a:p>
          <a:endParaRPr lang="en-US"/>
        </a:p>
      </dgm:t>
    </dgm:pt>
    <dgm:pt modelId="{78A536B2-35CC-4010-AA89-7CA21D390414}" type="sibTrans" cxnId="{B7DF7DE5-926F-4610-85CA-B088DDD499E0}">
      <dgm:prSet/>
      <dgm:spPr/>
      <dgm:t>
        <a:bodyPr/>
        <a:lstStyle/>
        <a:p>
          <a:endParaRPr lang="en-US"/>
        </a:p>
      </dgm:t>
    </dgm:pt>
    <dgm:pt modelId="{C9E19D68-0E3A-4A28-B8A1-B02BF20725A1}" type="pres">
      <dgm:prSet presAssocID="{03C0BDCD-C892-4581-A8A1-E403D7E3F8C8}" presName="diagram" presStyleCnt="0">
        <dgm:presLayoutVars>
          <dgm:dir/>
          <dgm:resizeHandles val="exact"/>
        </dgm:presLayoutVars>
      </dgm:prSet>
      <dgm:spPr/>
    </dgm:pt>
    <dgm:pt modelId="{5ABEB3DD-76DC-45F4-94FC-25274A7A5870}" type="pres">
      <dgm:prSet presAssocID="{6DFC8CB7-F8A1-448F-84ED-7E5C1FA4B67D}" presName="node" presStyleLbl="node1" presStyleIdx="0" presStyleCnt="10">
        <dgm:presLayoutVars>
          <dgm:bulletEnabled val="1"/>
        </dgm:presLayoutVars>
      </dgm:prSet>
      <dgm:spPr/>
    </dgm:pt>
    <dgm:pt modelId="{9AC3E03E-84D8-4878-AC9C-C86C8F84AA67}" type="pres">
      <dgm:prSet presAssocID="{0A090B89-0BF1-4D77-8883-A42329A8EA04}" presName="sibTrans" presStyleCnt="0"/>
      <dgm:spPr/>
    </dgm:pt>
    <dgm:pt modelId="{4F784A94-8915-4F41-A0C1-ECA706C58BFE}" type="pres">
      <dgm:prSet presAssocID="{D3D48B7F-FF0D-446C-A643-C7722B3D4DF9}" presName="node" presStyleLbl="node1" presStyleIdx="1" presStyleCnt="10">
        <dgm:presLayoutVars>
          <dgm:bulletEnabled val="1"/>
        </dgm:presLayoutVars>
      </dgm:prSet>
      <dgm:spPr/>
    </dgm:pt>
    <dgm:pt modelId="{A263C7EC-D87A-4A51-BBA5-940D6351BA9F}" type="pres">
      <dgm:prSet presAssocID="{DC4D3D2A-7FA8-4888-8A38-D8A89FFA926C}" presName="sibTrans" presStyleCnt="0"/>
      <dgm:spPr/>
    </dgm:pt>
    <dgm:pt modelId="{95DB1DA8-2580-45D0-80FB-53A1B0874EEF}" type="pres">
      <dgm:prSet presAssocID="{3B0D2B47-DE66-47AD-97EB-FC05FABB73A5}" presName="node" presStyleLbl="node1" presStyleIdx="2" presStyleCnt="10">
        <dgm:presLayoutVars>
          <dgm:bulletEnabled val="1"/>
        </dgm:presLayoutVars>
      </dgm:prSet>
      <dgm:spPr/>
    </dgm:pt>
    <dgm:pt modelId="{373E9FA9-9CE1-4ABA-8642-87378F5F5286}" type="pres">
      <dgm:prSet presAssocID="{7B07CF4E-7473-42D4-8024-763DBD846FC3}" presName="sibTrans" presStyleCnt="0"/>
      <dgm:spPr/>
    </dgm:pt>
    <dgm:pt modelId="{AA10F5C1-712C-4696-AF99-12ACE9168004}" type="pres">
      <dgm:prSet presAssocID="{4623FDDE-3FBF-4156-A14A-BE96B93DC841}" presName="node" presStyleLbl="node1" presStyleIdx="3" presStyleCnt="10">
        <dgm:presLayoutVars>
          <dgm:bulletEnabled val="1"/>
        </dgm:presLayoutVars>
      </dgm:prSet>
      <dgm:spPr/>
    </dgm:pt>
    <dgm:pt modelId="{D4D9DC8C-01DB-4D5D-91F3-AE13CB10B4CA}" type="pres">
      <dgm:prSet presAssocID="{B987C062-2B1A-4AF8-A0F3-B593E9542FB3}" presName="sibTrans" presStyleCnt="0"/>
      <dgm:spPr/>
    </dgm:pt>
    <dgm:pt modelId="{490077CA-9943-4340-A0D0-38B9C3346921}" type="pres">
      <dgm:prSet presAssocID="{4A92D9AF-7193-4350-B9BD-838B03F9A35B}" presName="node" presStyleLbl="node1" presStyleIdx="4" presStyleCnt="10">
        <dgm:presLayoutVars>
          <dgm:bulletEnabled val="1"/>
        </dgm:presLayoutVars>
      </dgm:prSet>
      <dgm:spPr/>
    </dgm:pt>
    <dgm:pt modelId="{9040028D-96CB-4DA4-8B06-7E474215B8D6}" type="pres">
      <dgm:prSet presAssocID="{1CDA923C-DEC6-49EE-8B74-7C8AF4CA77BC}" presName="sibTrans" presStyleCnt="0"/>
      <dgm:spPr/>
    </dgm:pt>
    <dgm:pt modelId="{FD61C93F-D979-4067-9BC9-62788EF6D5F9}" type="pres">
      <dgm:prSet presAssocID="{71AF4051-3618-431B-8C52-DDBC2A603569}" presName="node" presStyleLbl="node1" presStyleIdx="5" presStyleCnt="10">
        <dgm:presLayoutVars>
          <dgm:bulletEnabled val="1"/>
        </dgm:presLayoutVars>
      </dgm:prSet>
      <dgm:spPr/>
    </dgm:pt>
    <dgm:pt modelId="{62E659C4-8DFC-4D29-901C-1629DA0E6327}" type="pres">
      <dgm:prSet presAssocID="{66377F45-0300-4100-BA61-7347968821E8}" presName="sibTrans" presStyleCnt="0"/>
      <dgm:spPr/>
    </dgm:pt>
    <dgm:pt modelId="{8131D2B5-9034-4787-87DD-F08BA395A61E}" type="pres">
      <dgm:prSet presAssocID="{DA72ED08-1314-472F-92C7-0E7B918274A2}" presName="node" presStyleLbl="node1" presStyleIdx="6" presStyleCnt="10">
        <dgm:presLayoutVars>
          <dgm:bulletEnabled val="1"/>
        </dgm:presLayoutVars>
      </dgm:prSet>
      <dgm:spPr/>
    </dgm:pt>
    <dgm:pt modelId="{D32FA5B4-D96C-4236-894B-9EB2C871E61C}" type="pres">
      <dgm:prSet presAssocID="{78FF3806-4E1E-46CD-BE6A-768E64C5D188}" presName="sibTrans" presStyleCnt="0"/>
      <dgm:spPr/>
    </dgm:pt>
    <dgm:pt modelId="{7D51C292-F97C-4349-98C6-AF8BA5C17A14}" type="pres">
      <dgm:prSet presAssocID="{B7FECE5B-D049-40F9-A4EB-89A5A4659E7C}" presName="node" presStyleLbl="node1" presStyleIdx="7" presStyleCnt="10">
        <dgm:presLayoutVars>
          <dgm:bulletEnabled val="1"/>
        </dgm:presLayoutVars>
      </dgm:prSet>
      <dgm:spPr/>
    </dgm:pt>
    <dgm:pt modelId="{2A755F39-BDDB-49D6-BA03-9F3759B76778}" type="pres">
      <dgm:prSet presAssocID="{BC976742-BDE4-428F-942B-8EA566E1BEF9}" presName="sibTrans" presStyleCnt="0"/>
      <dgm:spPr/>
    </dgm:pt>
    <dgm:pt modelId="{B4648061-3673-4522-B8B2-203EB6BE7A1D}" type="pres">
      <dgm:prSet presAssocID="{0EF60B78-0C23-4D3B-B543-490660C318CE}" presName="node" presStyleLbl="node1" presStyleIdx="8" presStyleCnt="10">
        <dgm:presLayoutVars>
          <dgm:bulletEnabled val="1"/>
        </dgm:presLayoutVars>
      </dgm:prSet>
      <dgm:spPr/>
    </dgm:pt>
    <dgm:pt modelId="{D048669F-E172-4402-A1DE-7CB3E90C4BE5}" type="pres">
      <dgm:prSet presAssocID="{27E7EBF6-087D-43ED-A98A-B43604F77B3F}" presName="sibTrans" presStyleCnt="0"/>
      <dgm:spPr/>
    </dgm:pt>
    <dgm:pt modelId="{0371310C-2974-41AC-B9DC-1649D8B5F221}" type="pres">
      <dgm:prSet presAssocID="{392CE97B-5639-4B67-9966-F8A2263EF866}" presName="node" presStyleLbl="node1" presStyleIdx="9" presStyleCnt="10">
        <dgm:presLayoutVars>
          <dgm:bulletEnabled val="1"/>
        </dgm:presLayoutVars>
      </dgm:prSet>
      <dgm:spPr/>
    </dgm:pt>
  </dgm:ptLst>
  <dgm:cxnLst>
    <dgm:cxn modelId="{FE761102-80BC-42A8-9BDC-C8E2874FC98F}" type="presOf" srcId="{D3D48B7F-FF0D-446C-A643-C7722B3D4DF9}" destId="{4F784A94-8915-4F41-A0C1-ECA706C58BFE}" srcOrd="0" destOrd="0" presId="urn:microsoft.com/office/officeart/2005/8/layout/default"/>
    <dgm:cxn modelId="{34297A0D-C4BD-4878-A91D-C7A7C43ADE54}" type="presOf" srcId="{6DFC8CB7-F8A1-448F-84ED-7E5C1FA4B67D}" destId="{5ABEB3DD-76DC-45F4-94FC-25274A7A5870}" srcOrd="0" destOrd="0" presId="urn:microsoft.com/office/officeart/2005/8/layout/default"/>
    <dgm:cxn modelId="{82ECB21B-B1D7-4359-9528-138420D718B4}" type="presOf" srcId="{392CE97B-5639-4B67-9966-F8A2263EF866}" destId="{0371310C-2974-41AC-B9DC-1649D8B5F221}" srcOrd="0" destOrd="0" presId="urn:microsoft.com/office/officeart/2005/8/layout/default"/>
    <dgm:cxn modelId="{5841C63B-FFB7-4443-AF95-E22D215442DB}" srcId="{03C0BDCD-C892-4581-A8A1-E403D7E3F8C8}" destId="{4A92D9AF-7193-4350-B9BD-838B03F9A35B}" srcOrd="4" destOrd="0" parTransId="{9E8305AE-EFED-4C69-8769-822AE32F5910}" sibTransId="{1CDA923C-DEC6-49EE-8B74-7C8AF4CA77BC}"/>
    <dgm:cxn modelId="{A6805047-8B26-4F49-8E0F-A96852E20B59}" type="presOf" srcId="{0EF60B78-0C23-4D3B-B543-490660C318CE}" destId="{B4648061-3673-4522-B8B2-203EB6BE7A1D}" srcOrd="0" destOrd="0" presId="urn:microsoft.com/office/officeart/2005/8/layout/default"/>
    <dgm:cxn modelId="{3502AD69-9C5B-48F9-AF84-5F3A2B16A8D3}" type="presOf" srcId="{4A92D9AF-7193-4350-B9BD-838B03F9A35B}" destId="{490077CA-9943-4340-A0D0-38B9C3346921}" srcOrd="0" destOrd="0" presId="urn:microsoft.com/office/officeart/2005/8/layout/default"/>
    <dgm:cxn modelId="{9CEBB36F-B80A-4CA1-9242-0A49EDE52870}" type="presOf" srcId="{03C0BDCD-C892-4581-A8A1-E403D7E3F8C8}" destId="{C9E19D68-0E3A-4A28-B8A1-B02BF20725A1}" srcOrd="0" destOrd="0" presId="urn:microsoft.com/office/officeart/2005/8/layout/default"/>
    <dgm:cxn modelId="{5BAF3252-74D5-483D-BA4C-769F595656EA}" srcId="{03C0BDCD-C892-4581-A8A1-E403D7E3F8C8}" destId="{4623FDDE-3FBF-4156-A14A-BE96B93DC841}" srcOrd="3" destOrd="0" parTransId="{D8751713-40E9-4E21-9375-509ED32C6DCC}" sibTransId="{B987C062-2B1A-4AF8-A0F3-B593E9542FB3}"/>
    <dgm:cxn modelId="{1A4CD98D-50D0-4D5F-B30F-A32CB09C8041}" srcId="{03C0BDCD-C892-4581-A8A1-E403D7E3F8C8}" destId="{0EF60B78-0C23-4D3B-B543-490660C318CE}" srcOrd="8" destOrd="0" parTransId="{43261C3C-2093-4618-9AE1-0348FA6FD995}" sibTransId="{27E7EBF6-087D-43ED-A98A-B43604F77B3F}"/>
    <dgm:cxn modelId="{E32B788F-C3B6-48F5-9CC7-7CC92D0B76CE}" srcId="{03C0BDCD-C892-4581-A8A1-E403D7E3F8C8}" destId="{D3D48B7F-FF0D-446C-A643-C7722B3D4DF9}" srcOrd="1" destOrd="0" parTransId="{DF611E31-EBC4-48E4-A8B5-5E1275BE34A8}" sibTransId="{DC4D3D2A-7FA8-4888-8A38-D8A89FFA926C}"/>
    <dgm:cxn modelId="{C0C4DE8F-9E10-46AD-AE91-95B45347DF8E}" type="presOf" srcId="{B7FECE5B-D049-40F9-A4EB-89A5A4659E7C}" destId="{7D51C292-F97C-4349-98C6-AF8BA5C17A14}" srcOrd="0" destOrd="0" presId="urn:microsoft.com/office/officeart/2005/8/layout/default"/>
    <dgm:cxn modelId="{932F7A96-AAF6-4B8C-BF87-9008DD95C322}" srcId="{03C0BDCD-C892-4581-A8A1-E403D7E3F8C8}" destId="{71AF4051-3618-431B-8C52-DDBC2A603569}" srcOrd="5" destOrd="0" parTransId="{D55A3ED0-2FEE-47F0-BC48-18F1F81DF300}" sibTransId="{66377F45-0300-4100-BA61-7347968821E8}"/>
    <dgm:cxn modelId="{22F5E697-9B36-4CC8-BD08-07CEC9201D3C}" type="presOf" srcId="{DA72ED08-1314-472F-92C7-0E7B918274A2}" destId="{8131D2B5-9034-4787-87DD-F08BA395A61E}" srcOrd="0" destOrd="0" presId="urn:microsoft.com/office/officeart/2005/8/layout/default"/>
    <dgm:cxn modelId="{A661529A-6EA4-4E41-8692-93985ADAF00A}" srcId="{03C0BDCD-C892-4581-A8A1-E403D7E3F8C8}" destId="{6DFC8CB7-F8A1-448F-84ED-7E5C1FA4B67D}" srcOrd="0" destOrd="0" parTransId="{1F5AFC19-6A25-4A58-BA8A-2BFE2661FA78}" sibTransId="{0A090B89-0BF1-4D77-8883-A42329A8EA04}"/>
    <dgm:cxn modelId="{7DB1DA9E-C4D8-450E-9B9F-7E82F76C3754}" type="presOf" srcId="{71AF4051-3618-431B-8C52-DDBC2A603569}" destId="{FD61C93F-D979-4067-9BC9-62788EF6D5F9}" srcOrd="0" destOrd="0" presId="urn:microsoft.com/office/officeart/2005/8/layout/default"/>
    <dgm:cxn modelId="{B4AC7BAC-CCB1-463C-8C97-88464CC1080B}" srcId="{03C0BDCD-C892-4581-A8A1-E403D7E3F8C8}" destId="{DA72ED08-1314-472F-92C7-0E7B918274A2}" srcOrd="6" destOrd="0" parTransId="{9C2E7E1C-8611-4DF3-B7E5-BE6E49512E4E}" sibTransId="{78FF3806-4E1E-46CD-BE6A-768E64C5D188}"/>
    <dgm:cxn modelId="{363654E5-CB41-4B7F-95BD-55CDA259E246}" srcId="{03C0BDCD-C892-4581-A8A1-E403D7E3F8C8}" destId="{B7FECE5B-D049-40F9-A4EB-89A5A4659E7C}" srcOrd="7" destOrd="0" parTransId="{5A8732CD-50E1-4CBF-87F6-C63A7E600BEB}" sibTransId="{BC976742-BDE4-428F-942B-8EA566E1BEF9}"/>
    <dgm:cxn modelId="{B7DF7DE5-926F-4610-85CA-B088DDD499E0}" srcId="{03C0BDCD-C892-4581-A8A1-E403D7E3F8C8}" destId="{392CE97B-5639-4B67-9966-F8A2263EF866}" srcOrd="9" destOrd="0" parTransId="{4F6BA959-C62B-4570-811F-C1F1B8EEDF09}" sibTransId="{78A536B2-35CC-4010-AA89-7CA21D390414}"/>
    <dgm:cxn modelId="{778151EC-0753-44FE-9B12-71143C0C15F5}" type="presOf" srcId="{4623FDDE-3FBF-4156-A14A-BE96B93DC841}" destId="{AA10F5C1-712C-4696-AF99-12ACE9168004}" srcOrd="0" destOrd="0" presId="urn:microsoft.com/office/officeart/2005/8/layout/default"/>
    <dgm:cxn modelId="{BB8CEEF4-55A0-422F-B3F4-41162E6A3DE3}" type="presOf" srcId="{3B0D2B47-DE66-47AD-97EB-FC05FABB73A5}" destId="{95DB1DA8-2580-45D0-80FB-53A1B0874EEF}" srcOrd="0" destOrd="0" presId="urn:microsoft.com/office/officeart/2005/8/layout/default"/>
    <dgm:cxn modelId="{531F2CF9-6D2D-494E-BAA0-A5A2452076AF}" srcId="{03C0BDCD-C892-4581-A8A1-E403D7E3F8C8}" destId="{3B0D2B47-DE66-47AD-97EB-FC05FABB73A5}" srcOrd="2" destOrd="0" parTransId="{355776C6-307F-46EF-812A-4FDE29C33290}" sibTransId="{7B07CF4E-7473-42D4-8024-763DBD846FC3}"/>
    <dgm:cxn modelId="{B8F0C897-4DBE-4A6A-9A92-F38C52AFAEC2}" type="presParOf" srcId="{C9E19D68-0E3A-4A28-B8A1-B02BF20725A1}" destId="{5ABEB3DD-76DC-45F4-94FC-25274A7A5870}" srcOrd="0" destOrd="0" presId="urn:microsoft.com/office/officeart/2005/8/layout/default"/>
    <dgm:cxn modelId="{BEFDABCF-87A0-419E-8093-187D359705DB}" type="presParOf" srcId="{C9E19D68-0E3A-4A28-B8A1-B02BF20725A1}" destId="{9AC3E03E-84D8-4878-AC9C-C86C8F84AA67}" srcOrd="1" destOrd="0" presId="urn:microsoft.com/office/officeart/2005/8/layout/default"/>
    <dgm:cxn modelId="{90CFB669-DC61-4422-8619-65F6790E1BB7}" type="presParOf" srcId="{C9E19D68-0E3A-4A28-B8A1-B02BF20725A1}" destId="{4F784A94-8915-4F41-A0C1-ECA706C58BFE}" srcOrd="2" destOrd="0" presId="urn:microsoft.com/office/officeart/2005/8/layout/default"/>
    <dgm:cxn modelId="{83FDC98F-254C-458C-BAB9-01C14D7CB9F3}" type="presParOf" srcId="{C9E19D68-0E3A-4A28-B8A1-B02BF20725A1}" destId="{A263C7EC-D87A-4A51-BBA5-940D6351BA9F}" srcOrd="3" destOrd="0" presId="urn:microsoft.com/office/officeart/2005/8/layout/default"/>
    <dgm:cxn modelId="{A2A5D7F3-5EFC-4D8B-86C4-548742CDEA5A}" type="presParOf" srcId="{C9E19D68-0E3A-4A28-B8A1-B02BF20725A1}" destId="{95DB1DA8-2580-45D0-80FB-53A1B0874EEF}" srcOrd="4" destOrd="0" presId="urn:microsoft.com/office/officeart/2005/8/layout/default"/>
    <dgm:cxn modelId="{F0777FA2-9794-4A19-A5A6-A23A195A6EE9}" type="presParOf" srcId="{C9E19D68-0E3A-4A28-B8A1-B02BF20725A1}" destId="{373E9FA9-9CE1-4ABA-8642-87378F5F5286}" srcOrd="5" destOrd="0" presId="urn:microsoft.com/office/officeart/2005/8/layout/default"/>
    <dgm:cxn modelId="{A3E77E02-5794-4BB3-875E-D9C26DEE97EE}" type="presParOf" srcId="{C9E19D68-0E3A-4A28-B8A1-B02BF20725A1}" destId="{AA10F5C1-712C-4696-AF99-12ACE9168004}" srcOrd="6" destOrd="0" presId="urn:microsoft.com/office/officeart/2005/8/layout/default"/>
    <dgm:cxn modelId="{56BC9FB3-B44F-48C8-8A35-0EC93CBD990B}" type="presParOf" srcId="{C9E19D68-0E3A-4A28-B8A1-B02BF20725A1}" destId="{D4D9DC8C-01DB-4D5D-91F3-AE13CB10B4CA}" srcOrd="7" destOrd="0" presId="urn:microsoft.com/office/officeart/2005/8/layout/default"/>
    <dgm:cxn modelId="{712EFD5D-ED10-4154-9E88-EFD606955087}" type="presParOf" srcId="{C9E19D68-0E3A-4A28-B8A1-B02BF20725A1}" destId="{490077CA-9943-4340-A0D0-38B9C3346921}" srcOrd="8" destOrd="0" presId="urn:microsoft.com/office/officeart/2005/8/layout/default"/>
    <dgm:cxn modelId="{D374A443-420D-4338-BE57-AB99E5132B57}" type="presParOf" srcId="{C9E19D68-0E3A-4A28-B8A1-B02BF20725A1}" destId="{9040028D-96CB-4DA4-8B06-7E474215B8D6}" srcOrd="9" destOrd="0" presId="urn:microsoft.com/office/officeart/2005/8/layout/default"/>
    <dgm:cxn modelId="{F3B74ED4-DED3-4187-A9C6-F8C02BE44C3B}" type="presParOf" srcId="{C9E19D68-0E3A-4A28-B8A1-B02BF20725A1}" destId="{FD61C93F-D979-4067-9BC9-62788EF6D5F9}" srcOrd="10" destOrd="0" presId="urn:microsoft.com/office/officeart/2005/8/layout/default"/>
    <dgm:cxn modelId="{E4A24AB2-9295-4BDD-BF39-84D863E001DD}" type="presParOf" srcId="{C9E19D68-0E3A-4A28-B8A1-B02BF20725A1}" destId="{62E659C4-8DFC-4D29-901C-1629DA0E6327}" srcOrd="11" destOrd="0" presId="urn:microsoft.com/office/officeart/2005/8/layout/default"/>
    <dgm:cxn modelId="{5CCADC1F-277C-4D42-828E-FB77EA6E7B24}" type="presParOf" srcId="{C9E19D68-0E3A-4A28-B8A1-B02BF20725A1}" destId="{8131D2B5-9034-4787-87DD-F08BA395A61E}" srcOrd="12" destOrd="0" presId="urn:microsoft.com/office/officeart/2005/8/layout/default"/>
    <dgm:cxn modelId="{AF7EB7F9-01AB-4E78-AC8D-7FF8D77E60A2}" type="presParOf" srcId="{C9E19D68-0E3A-4A28-B8A1-B02BF20725A1}" destId="{D32FA5B4-D96C-4236-894B-9EB2C871E61C}" srcOrd="13" destOrd="0" presId="urn:microsoft.com/office/officeart/2005/8/layout/default"/>
    <dgm:cxn modelId="{BB308028-E18B-4E3F-B283-3B0774D17B90}" type="presParOf" srcId="{C9E19D68-0E3A-4A28-B8A1-B02BF20725A1}" destId="{7D51C292-F97C-4349-98C6-AF8BA5C17A14}" srcOrd="14" destOrd="0" presId="urn:microsoft.com/office/officeart/2005/8/layout/default"/>
    <dgm:cxn modelId="{EF4C14D9-6290-4248-8E9B-926F923AE9F0}" type="presParOf" srcId="{C9E19D68-0E3A-4A28-B8A1-B02BF20725A1}" destId="{2A755F39-BDDB-49D6-BA03-9F3759B76778}" srcOrd="15" destOrd="0" presId="urn:microsoft.com/office/officeart/2005/8/layout/default"/>
    <dgm:cxn modelId="{67C7D899-41A3-4881-B39A-8057CB756769}" type="presParOf" srcId="{C9E19D68-0E3A-4A28-B8A1-B02BF20725A1}" destId="{B4648061-3673-4522-B8B2-203EB6BE7A1D}" srcOrd="16" destOrd="0" presId="urn:microsoft.com/office/officeart/2005/8/layout/default"/>
    <dgm:cxn modelId="{B6C43EDF-CFD0-4C23-8CF7-F90B0544ECF1}" type="presParOf" srcId="{C9E19D68-0E3A-4A28-B8A1-B02BF20725A1}" destId="{D048669F-E172-4402-A1DE-7CB3E90C4BE5}" srcOrd="17" destOrd="0" presId="urn:microsoft.com/office/officeart/2005/8/layout/default"/>
    <dgm:cxn modelId="{FD4CB6D4-CC15-4F3E-AF38-A948B7D85E23}" type="presParOf" srcId="{C9E19D68-0E3A-4A28-B8A1-B02BF20725A1}" destId="{0371310C-2974-41AC-B9DC-1649D8B5F22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3B95B7-818A-4834-939C-A8F57EA7A99E}" type="doc">
      <dgm:prSet loTypeId="urn:microsoft.com/office/officeart/2005/8/layout/hierarchy3" loCatId="hierarchy" qsTypeId="urn:microsoft.com/office/officeart/2005/8/quickstyle/simple2" qsCatId="simple" csTypeId="urn:microsoft.com/office/officeart/2005/8/colors/colorful2" csCatId="colorful"/>
      <dgm:spPr/>
      <dgm:t>
        <a:bodyPr/>
        <a:lstStyle/>
        <a:p>
          <a:endParaRPr lang="en-US"/>
        </a:p>
      </dgm:t>
    </dgm:pt>
    <dgm:pt modelId="{D32C7141-8DE5-4710-B264-5EE47B138589}">
      <dgm:prSet/>
      <dgm:spPr/>
      <dgm:t>
        <a:bodyPr/>
        <a:lstStyle/>
        <a:p>
          <a:r>
            <a:rPr lang="en-US" dirty="0"/>
            <a:t>Sometimes no capacity until the COD and no capacity at decommissioning</a:t>
          </a:r>
        </a:p>
      </dgm:t>
    </dgm:pt>
    <dgm:pt modelId="{3185F915-9D3C-4757-AEA6-2F66BAEC9E27}" type="parTrans" cxnId="{5C82D3D6-7BF3-42EC-969B-CC0F0A88227D}">
      <dgm:prSet/>
      <dgm:spPr/>
      <dgm:t>
        <a:bodyPr/>
        <a:lstStyle/>
        <a:p>
          <a:endParaRPr lang="en-US"/>
        </a:p>
      </dgm:t>
    </dgm:pt>
    <dgm:pt modelId="{889E8C58-CFFF-4DBB-990E-841F7DE784C2}" type="sibTrans" cxnId="{5C82D3D6-7BF3-42EC-969B-CC0F0A88227D}">
      <dgm:prSet/>
      <dgm:spPr/>
      <dgm:t>
        <a:bodyPr/>
        <a:lstStyle/>
        <a:p>
          <a:endParaRPr lang="en-US"/>
        </a:p>
      </dgm:t>
    </dgm:pt>
    <dgm:pt modelId="{29501CA0-FB54-47F0-A96F-8F720AC03A05}">
      <dgm:prSet/>
      <dgm:spPr/>
      <dgm:t>
        <a:bodyPr/>
        <a:lstStyle/>
        <a:p>
          <a:r>
            <a:rPr lang="en-US" dirty="0"/>
            <a:t>Here just use the switch variables</a:t>
          </a:r>
        </a:p>
      </dgm:t>
    </dgm:pt>
    <dgm:pt modelId="{88FBAC0F-8A95-4649-94CD-DA8220EEFED4}" type="parTrans" cxnId="{BC0F4B48-A874-4EFC-BCF6-99A7EF1D491D}">
      <dgm:prSet/>
      <dgm:spPr/>
      <dgm:t>
        <a:bodyPr/>
        <a:lstStyle/>
        <a:p>
          <a:endParaRPr lang="en-US"/>
        </a:p>
      </dgm:t>
    </dgm:pt>
    <dgm:pt modelId="{01F70E77-8C4C-4A43-BC20-3EA3847FB25C}" type="sibTrans" cxnId="{BC0F4B48-A874-4EFC-BCF6-99A7EF1D491D}">
      <dgm:prSet/>
      <dgm:spPr/>
      <dgm:t>
        <a:bodyPr/>
        <a:lstStyle/>
        <a:p>
          <a:endParaRPr lang="en-US"/>
        </a:p>
      </dgm:t>
    </dgm:pt>
    <dgm:pt modelId="{948583AE-EF3E-4B41-A5ED-631155FEC6A0}">
      <dgm:prSet/>
      <dgm:spPr/>
      <dgm:t>
        <a:bodyPr/>
        <a:lstStyle/>
        <a:p>
          <a:r>
            <a:rPr lang="en-US" dirty="0"/>
            <a:t>Other situations</a:t>
          </a:r>
        </a:p>
      </dgm:t>
    </dgm:pt>
    <dgm:pt modelId="{F58BBF5A-F491-4257-BE67-CB2563527C43}" type="parTrans" cxnId="{9F5C4A4D-11AF-4690-BD09-726B07A07B4A}">
      <dgm:prSet/>
      <dgm:spPr/>
      <dgm:t>
        <a:bodyPr/>
        <a:lstStyle/>
        <a:p>
          <a:endParaRPr lang="en-US"/>
        </a:p>
      </dgm:t>
    </dgm:pt>
    <dgm:pt modelId="{15AD5E3B-34E8-419B-A4C6-29C8848A059F}" type="sibTrans" cxnId="{9F5C4A4D-11AF-4690-BD09-726B07A07B4A}">
      <dgm:prSet/>
      <dgm:spPr/>
      <dgm:t>
        <a:bodyPr/>
        <a:lstStyle/>
        <a:p>
          <a:endParaRPr lang="en-US"/>
        </a:p>
      </dgm:t>
    </dgm:pt>
    <dgm:pt modelId="{ED654013-6672-4A95-AA44-DDA5861FE0C5}">
      <dgm:prSet/>
      <dgm:spPr/>
      <dgm:t>
        <a:bodyPr/>
        <a:lstStyle/>
        <a:p>
          <a:r>
            <a:rPr lang="en-US" dirty="0"/>
            <a:t>Some capacity and volume produced before COD and will generate income</a:t>
          </a:r>
        </a:p>
      </dgm:t>
    </dgm:pt>
    <dgm:pt modelId="{E08B0478-7AAC-4D7D-B026-07EF785FA1B1}" type="parTrans" cxnId="{9F408E7E-3F75-40B9-A895-8CB66C17895D}">
      <dgm:prSet/>
      <dgm:spPr/>
      <dgm:t>
        <a:bodyPr/>
        <a:lstStyle/>
        <a:p>
          <a:endParaRPr lang="en-US"/>
        </a:p>
      </dgm:t>
    </dgm:pt>
    <dgm:pt modelId="{80AC944E-97C0-4088-B53E-B234EAC48A68}" type="sibTrans" cxnId="{9F408E7E-3F75-40B9-A895-8CB66C17895D}">
      <dgm:prSet/>
      <dgm:spPr/>
      <dgm:t>
        <a:bodyPr/>
        <a:lstStyle/>
        <a:p>
          <a:endParaRPr lang="en-US"/>
        </a:p>
      </dgm:t>
    </dgm:pt>
    <dgm:pt modelId="{1D117309-90B9-4224-B843-051078C79A58}">
      <dgm:prSet/>
      <dgm:spPr/>
      <dgm:t>
        <a:bodyPr/>
        <a:lstStyle/>
        <a:p>
          <a:r>
            <a:rPr lang="en-US" dirty="0"/>
            <a:t>Examples, early traffic, oil production, electricity from wind turbines</a:t>
          </a:r>
        </a:p>
      </dgm:t>
    </dgm:pt>
    <dgm:pt modelId="{37172ED2-D8BF-486C-8E9F-885316278E9E}" type="parTrans" cxnId="{493F9AAB-5869-4A55-98DA-2A48C7B132A8}">
      <dgm:prSet/>
      <dgm:spPr/>
      <dgm:t>
        <a:bodyPr/>
        <a:lstStyle/>
        <a:p>
          <a:endParaRPr lang="en-US"/>
        </a:p>
      </dgm:t>
    </dgm:pt>
    <dgm:pt modelId="{9D396A49-9922-449E-B34C-1C69605AC522}" type="sibTrans" cxnId="{493F9AAB-5869-4A55-98DA-2A48C7B132A8}">
      <dgm:prSet/>
      <dgm:spPr/>
      <dgm:t>
        <a:bodyPr/>
        <a:lstStyle/>
        <a:p>
          <a:endParaRPr lang="en-US"/>
        </a:p>
      </dgm:t>
    </dgm:pt>
    <dgm:pt modelId="{9388E8EE-021A-41FC-A4BB-24026C36A939}">
      <dgm:prSet/>
      <dgm:spPr/>
      <dgm:t>
        <a:bodyPr/>
        <a:lstStyle/>
        <a:p>
          <a:r>
            <a:rPr lang="en-US" dirty="0"/>
            <a:t>Setting-up assumptions with dates</a:t>
          </a:r>
        </a:p>
      </dgm:t>
    </dgm:pt>
    <dgm:pt modelId="{7EF423E0-7ADF-4405-897D-781F340101CA}" type="parTrans" cxnId="{0AFC7F59-0BDF-42E7-8E88-C4DCA543BD43}">
      <dgm:prSet/>
      <dgm:spPr/>
      <dgm:t>
        <a:bodyPr/>
        <a:lstStyle/>
        <a:p>
          <a:endParaRPr lang="en-US"/>
        </a:p>
      </dgm:t>
    </dgm:pt>
    <dgm:pt modelId="{5B5A8F00-559B-494F-89D4-8E6FF6C52420}" type="sibTrans" cxnId="{0AFC7F59-0BDF-42E7-8E88-C4DCA543BD43}">
      <dgm:prSet/>
      <dgm:spPr/>
      <dgm:t>
        <a:bodyPr/>
        <a:lstStyle/>
        <a:p>
          <a:endParaRPr lang="en-US"/>
        </a:p>
      </dgm:t>
    </dgm:pt>
    <dgm:pt modelId="{E8293E9A-B2B9-4A68-B0AD-BCEF7A9F5B6C}">
      <dgm:prSet/>
      <dgm:spPr/>
      <dgm:t>
        <a:bodyPr/>
        <a:lstStyle/>
        <a:p>
          <a:r>
            <a:rPr lang="en-US" dirty="0"/>
            <a:t>Include the model start with zero to avoid #NA</a:t>
          </a:r>
        </a:p>
      </dgm:t>
    </dgm:pt>
    <dgm:pt modelId="{BC8CC6F6-58E7-421E-8C37-370F336EE9DF}" type="parTrans" cxnId="{9DD18101-B921-452F-A031-92A374A80D27}">
      <dgm:prSet/>
      <dgm:spPr/>
      <dgm:t>
        <a:bodyPr/>
        <a:lstStyle/>
        <a:p>
          <a:endParaRPr lang="en-US"/>
        </a:p>
      </dgm:t>
    </dgm:pt>
    <dgm:pt modelId="{1D2667D2-8924-4C9C-9F62-F18B2CC70B4B}" type="sibTrans" cxnId="{9DD18101-B921-452F-A031-92A374A80D27}">
      <dgm:prSet/>
      <dgm:spPr/>
      <dgm:t>
        <a:bodyPr/>
        <a:lstStyle/>
        <a:p>
          <a:endParaRPr lang="en-US"/>
        </a:p>
      </dgm:t>
    </dgm:pt>
    <dgm:pt modelId="{A1B183BC-C49E-45CE-A326-5156994F0BB5}">
      <dgm:prSet/>
      <dgm:spPr/>
      <dgm:t>
        <a:bodyPr/>
        <a:lstStyle/>
        <a:p>
          <a:r>
            <a:rPr lang="en-US" dirty="0"/>
            <a:t>Include the decommissioning date with zero to turn off the capacity</a:t>
          </a:r>
        </a:p>
      </dgm:t>
    </dgm:pt>
    <dgm:pt modelId="{F18EB5DB-6258-408C-BF9D-C59D76D8EAB4}" type="parTrans" cxnId="{425D63FD-01C8-488B-A520-D5CC2DB3D496}">
      <dgm:prSet/>
      <dgm:spPr/>
      <dgm:t>
        <a:bodyPr/>
        <a:lstStyle/>
        <a:p>
          <a:endParaRPr lang="en-US"/>
        </a:p>
      </dgm:t>
    </dgm:pt>
    <dgm:pt modelId="{489AAE0A-B906-4BE0-92EE-AE2BBB81E9BE}" type="sibTrans" cxnId="{425D63FD-01C8-488B-A520-D5CC2DB3D496}">
      <dgm:prSet/>
      <dgm:spPr/>
      <dgm:t>
        <a:bodyPr/>
        <a:lstStyle/>
        <a:p>
          <a:endParaRPr lang="en-US"/>
        </a:p>
      </dgm:t>
    </dgm:pt>
    <dgm:pt modelId="{E93A7596-6F45-448B-A690-1E40F684CD8D}">
      <dgm:prSet/>
      <dgm:spPr/>
      <dgm:t>
        <a:bodyPr/>
        <a:lstStyle/>
        <a:p>
          <a:r>
            <a:rPr lang="en-US" dirty="0"/>
            <a:t>Complexities</a:t>
          </a:r>
        </a:p>
      </dgm:t>
    </dgm:pt>
    <dgm:pt modelId="{81BCBE85-55B5-4863-A286-9A47B779EC15}" type="parTrans" cxnId="{356B854D-A06C-46CB-A969-4639EDECEFCC}">
      <dgm:prSet/>
      <dgm:spPr/>
      <dgm:t>
        <a:bodyPr/>
        <a:lstStyle/>
        <a:p>
          <a:endParaRPr lang="en-US"/>
        </a:p>
      </dgm:t>
    </dgm:pt>
    <dgm:pt modelId="{F2989FF2-23EC-4C77-A954-851913E6040C}" type="sibTrans" cxnId="{356B854D-A06C-46CB-A969-4639EDECEFCC}">
      <dgm:prSet/>
      <dgm:spPr/>
      <dgm:t>
        <a:bodyPr/>
        <a:lstStyle/>
        <a:p>
          <a:endParaRPr lang="en-US"/>
        </a:p>
      </dgm:t>
    </dgm:pt>
    <dgm:pt modelId="{736DBC26-B9D7-49A1-8291-39EBA5F82FB1}">
      <dgm:prSet/>
      <dgm:spPr/>
      <dgm:t>
        <a:bodyPr/>
        <a:lstStyle/>
        <a:p>
          <a:r>
            <a:rPr lang="en-US" dirty="0"/>
            <a:t>Major overhauls and lost time</a:t>
          </a:r>
        </a:p>
      </dgm:t>
    </dgm:pt>
    <dgm:pt modelId="{0F041F85-B40A-497B-B89F-4A430B5CABD3}" type="parTrans" cxnId="{7FF2587A-3A40-4A53-923E-BD8AC2126917}">
      <dgm:prSet/>
      <dgm:spPr/>
      <dgm:t>
        <a:bodyPr/>
        <a:lstStyle/>
        <a:p>
          <a:endParaRPr lang="en-US"/>
        </a:p>
      </dgm:t>
    </dgm:pt>
    <dgm:pt modelId="{A0A55DAA-92A2-43DA-8D8A-6910B3DE3E6C}" type="sibTrans" cxnId="{7FF2587A-3A40-4A53-923E-BD8AC2126917}">
      <dgm:prSet/>
      <dgm:spPr/>
      <dgm:t>
        <a:bodyPr/>
        <a:lstStyle/>
        <a:p>
          <a:endParaRPr lang="en-US"/>
        </a:p>
      </dgm:t>
    </dgm:pt>
    <dgm:pt modelId="{378291FC-2F8C-4565-9843-1451474313D3}" type="pres">
      <dgm:prSet presAssocID="{803B95B7-818A-4834-939C-A8F57EA7A99E}" presName="diagram" presStyleCnt="0">
        <dgm:presLayoutVars>
          <dgm:chPref val="1"/>
          <dgm:dir/>
          <dgm:animOne val="branch"/>
          <dgm:animLvl val="lvl"/>
          <dgm:resizeHandles/>
        </dgm:presLayoutVars>
      </dgm:prSet>
      <dgm:spPr/>
    </dgm:pt>
    <dgm:pt modelId="{45B0B291-C450-476E-99A1-D33332B6D842}" type="pres">
      <dgm:prSet presAssocID="{D32C7141-8DE5-4710-B264-5EE47B138589}" presName="root" presStyleCnt="0"/>
      <dgm:spPr/>
    </dgm:pt>
    <dgm:pt modelId="{BFAB1003-A3F6-43DB-B683-D6418F554CF4}" type="pres">
      <dgm:prSet presAssocID="{D32C7141-8DE5-4710-B264-5EE47B138589}" presName="rootComposite" presStyleCnt="0"/>
      <dgm:spPr/>
    </dgm:pt>
    <dgm:pt modelId="{1FAB62E1-FB63-4666-9D4A-C2302BDD52B0}" type="pres">
      <dgm:prSet presAssocID="{D32C7141-8DE5-4710-B264-5EE47B138589}" presName="rootText" presStyleLbl="node1" presStyleIdx="0" presStyleCnt="4"/>
      <dgm:spPr/>
    </dgm:pt>
    <dgm:pt modelId="{33671384-AA20-4133-8809-13826EC12D43}" type="pres">
      <dgm:prSet presAssocID="{D32C7141-8DE5-4710-B264-5EE47B138589}" presName="rootConnector" presStyleLbl="node1" presStyleIdx="0" presStyleCnt="4"/>
      <dgm:spPr/>
    </dgm:pt>
    <dgm:pt modelId="{76CFEB1F-D341-4977-BF0D-9999DCE0E867}" type="pres">
      <dgm:prSet presAssocID="{D32C7141-8DE5-4710-B264-5EE47B138589}" presName="childShape" presStyleCnt="0"/>
      <dgm:spPr/>
    </dgm:pt>
    <dgm:pt modelId="{63086A28-5BCD-493A-91DF-1B88C7E28EC7}" type="pres">
      <dgm:prSet presAssocID="{88FBAC0F-8A95-4649-94CD-DA8220EEFED4}" presName="Name13" presStyleLbl="parChTrans1D2" presStyleIdx="0" presStyleCnt="6"/>
      <dgm:spPr/>
    </dgm:pt>
    <dgm:pt modelId="{6DE8226D-2A68-4D83-9791-5F0F969E7E3E}" type="pres">
      <dgm:prSet presAssocID="{29501CA0-FB54-47F0-A96F-8F720AC03A05}" presName="childText" presStyleLbl="bgAcc1" presStyleIdx="0" presStyleCnt="6">
        <dgm:presLayoutVars>
          <dgm:bulletEnabled val="1"/>
        </dgm:presLayoutVars>
      </dgm:prSet>
      <dgm:spPr/>
    </dgm:pt>
    <dgm:pt modelId="{14872E6A-A3C7-4357-BC01-662F5792287B}" type="pres">
      <dgm:prSet presAssocID="{948583AE-EF3E-4B41-A5ED-631155FEC6A0}" presName="root" presStyleCnt="0"/>
      <dgm:spPr/>
    </dgm:pt>
    <dgm:pt modelId="{A69EC410-0CBF-4596-8977-236B3937CD13}" type="pres">
      <dgm:prSet presAssocID="{948583AE-EF3E-4B41-A5ED-631155FEC6A0}" presName="rootComposite" presStyleCnt="0"/>
      <dgm:spPr/>
    </dgm:pt>
    <dgm:pt modelId="{8D0CA3A2-E151-4A78-A5E3-64F02E92745F}" type="pres">
      <dgm:prSet presAssocID="{948583AE-EF3E-4B41-A5ED-631155FEC6A0}" presName="rootText" presStyleLbl="node1" presStyleIdx="1" presStyleCnt="4"/>
      <dgm:spPr/>
    </dgm:pt>
    <dgm:pt modelId="{4F757420-B619-462B-90E3-4F2549C31809}" type="pres">
      <dgm:prSet presAssocID="{948583AE-EF3E-4B41-A5ED-631155FEC6A0}" presName="rootConnector" presStyleLbl="node1" presStyleIdx="1" presStyleCnt="4"/>
      <dgm:spPr/>
    </dgm:pt>
    <dgm:pt modelId="{0804F648-3ABF-4C3E-83F2-6CAF26CA7D17}" type="pres">
      <dgm:prSet presAssocID="{948583AE-EF3E-4B41-A5ED-631155FEC6A0}" presName="childShape" presStyleCnt="0"/>
      <dgm:spPr/>
    </dgm:pt>
    <dgm:pt modelId="{48D0957F-CA36-42A7-AD4D-14A8AFB82AA1}" type="pres">
      <dgm:prSet presAssocID="{E08B0478-7AAC-4D7D-B026-07EF785FA1B1}" presName="Name13" presStyleLbl="parChTrans1D2" presStyleIdx="1" presStyleCnt="6"/>
      <dgm:spPr/>
    </dgm:pt>
    <dgm:pt modelId="{EF733018-A741-48A9-8313-DADA79B23DA5}" type="pres">
      <dgm:prSet presAssocID="{ED654013-6672-4A95-AA44-DDA5861FE0C5}" presName="childText" presStyleLbl="bgAcc1" presStyleIdx="1" presStyleCnt="6">
        <dgm:presLayoutVars>
          <dgm:bulletEnabled val="1"/>
        </dgm:presLayoutVars>
      </dgm:prSet>
      <dgm:spPr/>
    </dgm:pt>
    <dgm:pt modelId="{B134A6D2-AEC8-42AA-85AE-341080F58C43}" type="pres">
      <dgm:prSet presAssocID="{37172ED2-D8BF-486C-8E9F-885316278E9E}" presName="Name13" presStyleLbl="parChTrans1D2" presStyleIdx="2" presStyleCnt="6"/>
      <dgm:spPr/>
    </dgm:pt>
    <dgm:pt modelId="{BF4F4404-9E65-4F76-BC0D-688954217BE3}" type="pres">
      <dgm:prSet presAssocID="{1D117309-90B9-4224-B843-051078C79A58}" presName="childText" presStyleLbl="bgAcc1" presStyleIdx="2" presStyleCnt="6">
        <dgm:presLayoutVars>
          <dgm:bulletEnabled val="1"/>
        </dgm:presLayoutVars>
      </dgm:prSet>
      <dgm:spPr/>
    </dgm:pt>
    <dgm:pt modelId="{355D347D-E07A-4F9D-9B2B-27F8640DFC39}" type="pres">
      <dgm:prSet presAssocID="{9388E8EE-021A-41FC-A4BB-24026C36A939}" presName="root" presStyleCnt="0"/>
      <dgm:spPr/>
    </dgm:pt>
    <dgm:pt modelId="{3DA76004-9EA1-419E-BE6D-E7EC1DD1813A}" type="pres">
      <dgm:prSet presAssocID="{9388E8EE-021A-41FC-A4BB-24026C36A939}" presName="rootComposite" presStyleCnt="0"/>
      <dgm:spPr/>
    </dgm:pt>
    <dgm:pt modelId="{2517236C-96E7-4F7F-8ADE-4AF1D7BDA984}" type="pres">
      <dgm:prSet presAssocID="{9388E8EE-021A-41FC-A4BB-24026C36A939}" presName="rootText" presStyleLbl="node1" presStyleIdx="2" presStyleCnt="4"/>
      <dgm:spPr/>
    </dgm:pt>
    <dgm:pt modelId="{6B11D884-1DCE-43C8-B8C6-07075BFE742B}" type="pres">
      <dgm:prSet presAssocID="{9388E8EE-021A-41FC-A4BB-24026C36A939}" presName="rootConnector" presStyleLbl="node1" presStyleIdx="2" presStyleCnt="4"/>
      <dgm:spPr/>
    </dgm:pt>
    <dgm:pt modelId="{A2766534-06B7-47D8-ADDF-C68B7EA565D3}" type="pres">
      <dgm:prSet presAssocID="{9388E8EE-021A-41FC-A4BB-24026C36A939}" presName="childShape" presStyleCnt="0"/>
      <dgm:spPr/>
    </dgm:pt>
    <dgm:pt modelId="{DC21CD60-A38C-4523-817F-2661251ED76D}" type="pres">
      <dgm:prSet presAssocID="{BC8CC6F6-58E7-421E-8C37-370F336EE9DF}" presName="Name13" presStyleLbl="parChTrans1D2" presStyleIdx="3" presStyleCnt="6"/>
      <dgm:spPr/>
    </dgm:pt>
    <dgm:pt modelId="{18E796BD-D71F-4468-9E39-1BC5093A2278}" type="pres">
      <dgm:prSet presAssocID="{E8293E9A-B2B9-4A68-B0AD-BCEF7A9F5B6C}" presName="childText" presStyleLbl="bgAcc1" presStyleIdx="3" presStyleCnt="6">
        <dgm:presLayoutVars>
          <dgm:bulletEnabled val="1"/>
        </dgm:presLayoutVars>
      </dgm:prSet>
      <dgm:spPr/>
    </dgm:pt>
    <dgm:pt modelId="{F0DE255E-0BF7-44CB-946A-2F32C5BFD8A6}" type="pres">
      <dgm:prSet presAssocID="{F18EB5DB-6258-408C-BF9D-C59D76D8EAB4}" presName="Name13" presStyleLbl="parChTrans1D2" presStyleIdx="4" presStyleCnt="6"/>
      <dgm:spPr/>
    </dgm:pt>
    <dgm:pt modelId="{58811E9E-4743-4811-A27D-274F673BC34F}" type="pres">
      <dgm:prSet presAssocID="{A1B183BC-C49E-45CE-A326-5156994F0BB5}" presName="childText" presStyleLbl="bgAcc1" presStyleIdx="4" presStyleCnt="6">
        <dgm:presLayoutVars>
          <dgm:bulletEnabled val="1"/>
        </dgm:presLayoutVars>
      </dgm:prSet>
      <dgm:spPr/>
    </dgm:pt>
    <dgm:pt modelId="{13C5E1FD-0B73-46AB-AF92-A300E23D85E3}" type="pres">
      <dgm:prSet presAssocID="{E93A7596-6F45-448B-A690-1E40F684CD8D}" presName="root" presStyleCnt="0"/>
      <dgm:spPr/>
    </dgm:pt>
    <dgm:pt modelId="{C00E0687-A733-4CEC-82A6-D390F9CF4547}" type="pres">
      <dgm:prSet presAssocID="{E93A7596-6F45-448B-A690-1E40F684CD8D}" presName="rootComposite" presStyleCnt="0"/>
      <dgm:spPr/>
    </dgm:pt>
    <dgm:pt modelId="{D81973F1-D5A2-4FC5-AA4A-78F3A01BECE6}" type="pres">
      <dgm:prSet presAssocID="{E93A7596-6F45-448B-A690-1E40F684CD8D}" presName="rootText" presStyleLbl="node1" presStyleIdx="3" presStyleCnt="4"/>
      <dgm:spPr/>
    </dgm:pt>
    <dgm:pt modelId="{1501E60E-B380-40E8-8615-ABE190F52B38}" type="pres">
      <dgm:prSet presAssocID="{E93A7596-6F45-448B-A690-1E40F684CD8D}" presName="rootConnector" presStyleLbl="node1" presStyleIdx="3" presStyleCnt="4"/>
      <dgm:spPr/>
    </dgm:pt>
    <dgm:pt modelId="{D778C7BB-D651-4083-A6C3-2ED97B2755FA}" type="pres">
      <dgm:prSet presAssocID="{E93A7596-6F45-448B-A690-1E40F684CD8D}" presName="childShape" presStyleCnt="0"/>
      <dgm:spPr/>
    </dgm:pt>
    <dgm:pt modelId="{92860A68-F016-43E3-B717-7D3CE0D6B4A2}" type="pres">
      <dgm:prSet presAssocID="{0F041F85-B40A-497B-B89F-4A430B5CABD3}" presName="Name13" presStyleLbl="parChTrans1D2" presStyleIdx="5" presStyleCnt="6"/>
      <dgm:spPr/>
    </dgm:pt>
    <dgm:pt modelId="{4AEE7F33-3E42-4211-B5E2-1962EFFCDDA1}" type="pres">
      <dgm:prSet presAssocID="{736DBC26-B9D7-49A1-8291-39EBA5F82FB1}" presName="childText" presStyleLbl="bgAcc1" presStyleIdx="5" presStyleCnt="6">
        <dgm:presLayoutVars>
          <dgm:bulletEnabled val="1"/>
        </dgm:presLayoutVars>
      </dgm:prSet>
      <dgm:spPr/>
    </dgm:pt>
  </dgm:ptLst>
  <dgm:cxnLst>
    <dgm:cxn modelId="{9DD18101-B921-452F-A031-92A374A80D27}" srcId="{9388E8EE-021A-41FC-A4BB-24026C36A939}" destId="{E8293E9A-B2B9-4A68-B0AD-BCEF7A9F5B6C}" srcOrd="0" destOrd="0" parTransId="{BC8CC6F6-58E7-421E-8C37-370F336EE9DF}" sibTransId="{1D2667D2-8924-4C9C-9F62-F18B2CC70B4B}"/>
    <dgm:cxn modelId="{DB3E7C0F-39B8-4F96-8D5E-C28211AD7E9C}" type="presOf" srcId="{9388E8EE-021A-41FC-A4BB-24026C36A939}" destId="{2517236C-96E7-4F7F-8ADE-4AF1D7BDA984}" srcOrd="0" destOrd="0" presId="urn:microsoft.com/office/officeart/2005/8/layout/hierarchy3"/>
    <dgm:cxn modelId="{ED496136-A1F7-4AB0-9CF7-E540596511DC}" type="presOf" srcId="{88FBAC0F-8A95-4649-94CD-DA8220EEFED4}" destId="{63086A28-5BCD-493A-91DF-1B88C7E28EC7}" srcOrd="0" destOrd="0" presId="urn:microsoft.com/office/officeart/2005/8/layout/hierarchy3"/>
    <dgm:cxn modelId="{1640EB40-06F5-4BAB-B3CE-29599C99C85D}" type="presOf" srcId="{0F041F85-B40A-497B-B89F-4A430B5CABD3}" destId="{92860A68-F016-43E3-B717-7D3CE0D6B4A2}" srcOrd="0" destOrd="0" presId="urn:microsoft.com/office/officeart/2005/8/layout/hierarchy3"/>
    <dgm:cxn modelId="{89E6A763-9B30-4013-950F-1DA7D7C6237B}" type="presOf" srcId="{948583AE-EF3E-4B41-A5ED-631155FEC6A0}" destId="{4F757420-B619-462B-90E3-4F2549C31809}" srcOrd="1" destOrd="0" presId="urn:microsoft.com/office/officeart/2005/8/layout/hierarchy3"/>
    <dgm:cxn modelId="{BC0F4B48-A874-4EFC-BCF6-99A7EF1D491D}" srcId="{D32C7141-8DE5-4710-B264-5EE47B138589}" destId="{29501CA0-FB54-47F0-A96F-8F720AC03A05}" srcOrd="0" destOrd="0" parTransId="{88FBAC0F-8A95-4649-94CD-DA8220EEFED4}" sibTransId="{01F70E77-8C4C-4A43-BC20-3EA3847FB25C}"/>
    <dgm:cxn modelId="{0214CA6A-8122-4AA1-8158-98D72427CC92}" type="presOf" srcId="{ED654013-6672-4A95-AA44-DDA5861FE0C5}" destId="{EF733018-A741-48A9-8313-DADA79B23DA5}" srcOrd="0" destOrd="0" presId="urn:microsoft.com/office/officeart/2005/8/layout/hierarchy3"/>
    <dgm:cxn modelId="{9F5C4A4D-11AF-4690-BD09-726B07A07B4A}" srcId="{803B95B7-818A-4834-939C-A8F57EA7A99E}" destId="{948583AE-EF3E-4B41-A5ED-631155FEC6A0}" srcOrd="1" destOrd="0" parTransId="{F58BBF5A-F491-4257-BE67-CB2563527C43}" sibTransId="{15AD5E3B-34E8-419B-A4C6-29C8848A059F}"/>
    <dgm:cxn modelId="{356B854D-A06C-46CB-A969-4639EDECEFCC}" srcId="{803B95B7-818A-4834-939C-A8F57EA7A99E}" destId="{E93A7596-6F45-448B-A690-1E40F684CD8D}" srcOrd="3" destOrd="0" parTransId="{81BCBE85-55B5-4863-A286-9A47B779EC15}" sibTransId="{F2989FF2-23EC-4C77-A954-851913E6040C}"/>
    <dgm:cxn modelId="{52F8A777-F656-4A3F-BB6F-1D1A9E8155FD}" type="presOf" srcId="{9388E8EE-021A-41FC-A4BB-24026C36A939}" destId="{6B11D884-1DCE-43C8-B8C6-07075BFE742B}" srcOrd="1" destOrd="0" presId="urn:microsoft.com/office/officeart/2005/8/layout/hierarchy3"/>
    <dgm:cxn modelId="{0AFC7F59-0BDF-42E7-8E88-C4DCA543BD43}" srcId="{803B95B7-818A-4834-939C-A8F57EA7A99E}" destId="{9388E8EE-021A-41FC-A4BB-24026C36A939}" srcOrd="2" destOrd="0" parTransId="{7EF423E0-7ADF-4405-897D-781F340101CA}" sibTransId="{5B5A8F00-559B-494F-89D4-8E6FF6C52420}"/>
    <dgm:cxn modelId="{B0785E7A-0367-4923-A08E-92E190DBE254}" type="presOf" srcId="{1D117309-90B9-4224-B843-051078C79A58}" destId="{BF4F4404-9E65-4F76-BC0D-688954217BE3}" srcOrd="0" destOrd="0" presId="urn:microsoft.com/office/officeart/2005/8/layout/hierarchy3"/>
    <dgm:cxn modelId="{7FF2587A-3A40-4A53-923E-BD8AC2126917}" srcId="{E93A7596-6F45-448B-A690-1E40F684CD8D}" destId="{736DBC26-B9D7-49A1-8291-39EBA5F82FB1}" srcOrd="0" destOrd="0" parTransId="{0F041F85-B40A-497B-B89F-4A430B5CABD3}" sibTransId="{A0A55DAA-92A2-43DA-8D8A-6910B3DE3E6C}"/>
    <dgm:cxn modelId="{9F408E7E-3F75-40B9-A895-8CB66C17895D}" srcId="{948583AE-EF3E-4B41-A5ED-631155FEC6A0}" destId="{ED654013-6672-4A95-AA44-DDA5861FE0C5}" srcOrd="0" destOrd="0" parTransId="{E08B0478-7AAC-4D7D-B026-07EF785FA1B1}" sibTransId="{80AC944E-97C0-4088-B53E-B234EAC48A68}"/>
    <dgm:cxn modelId="{E98A7D84-D599-4365-A536-873101D846FD}" type="presOf" srcId="{A1B183BC-C49E-45CE-A326-5156994F0BB5}" destId="{58811E9E-4743-4811-A27D-274F673BC34F}" srcOrd="0" destOrd="0" presId="urn:microsoft.com/office/officeart/2005/8/layout/hierarchy3"/>
    <dgm:cxn modelId="{DF74958D-5B42-4DF7-BFC3-AD9E9FC37E19}" type="presOf" srcId="{E93A7596-6F45-448B-A690-1E40F684CD8D}" destId="{1501E60E-B380-40E8-8615-ABE190F52B38}" srcOrd="1" destOrd="0" presId="urn:microsoft.com/office/officeart/2005/8/layout/hierarchy3"/>
    <dgm:cxn modelId="{575ED297-5CA5-4F83-8348-8D1567DA93F1}" type="presOf" srcId="{37172ED2-D8BF-486C-8E9F-885316278E9E}" destId="{B134A6D2-AEC8-42AA-85AE-341080F58C43}" srcOrd="0" destOrd="0" presId="urn:microsoft.com/office/officeart/2005/8/layout/hierarchy3"/>
    <dgm:cxn modelId="{493F9AAB-5869-4A55-98DA-2A48C7B132A8}" srcId="{948583AE-EF3E-4B41-A5ED-631155FEC6A0}" destId="{1D117309-90B9-4224-B843-051078C79A58}" srcOrd="1" destOrd="0" parTransId="{37172ED2-D8BF-486C-8E9F-885316278E9E}" sibTransId="{9D396A49-9922-449E-B34C-1C69605AC522}"/>
    <dgm:cxn modelId="{694055BB-70E6-4345-B607-7117AD733B41}" type="presOf" srcId="{736DBC26-B9D7-49A1-8291-39EBA5F82FB1}" destId="{4AEE7F33-3E42-4211-B5E2-1962EFFCDDA1}" srcOrd="0" destOrd="0" presId="urn:microsoft.com/office/officeart/2005/8/layout/hierarchy3"/>
    <dgm:cxn modelId="{069D54C2-AEF7-4DFA-BCC2-5E5F47DFDF7F}" type="presOf" srcId="{BC8CC6F6-58E7-421E-8C37-370F336EE9DF}" destId="{DC21CD60-A38C-4523-817F-2661251ED76D}" srcOrd="0" destOrd="0" presId="urn:microsoft.com/office/officeart/2005/8/layout/hierarchy3"/>
    <dgm:cxn modelId="{D1A288C3-CE73-4526-AC25-8931C4605DFC}" type="presOf" srcId="{E8293E9A-B2B9-4A68-B0AD-BCEF7A9F5B6C}" destId="{18E796BD-D71F-4468-9E39-1BC5093A2278}" srcOrd="0" destOrd="0" presId="urn:microsoft.com/office/officeart/2005/8/layout/hierarchy3"/>
    <dgm:cxn modelId="{E5797FC4-80BF-476A-BD42-030248A1C63B}" type="presOf" srcId="{F18EB5DB-6258-408C-BF9D-C59D76D8EAB4}" destId="{F0DE255E-0BF7-44CB-946A-2F32C5BFD8A6}" srcOrd="0" destOrd="0" presId="urn:microsoft.com/office/officeart/2005/8/layout/hierarchy3"/>
    <dgm:cxn modelId="{6C7429C5-BCF2-4907-800C-BA8F38802FC9}" type="presOf" srcId="{E93A7596-6F45-448B-A690-1E40F684CD8D}" destId="{D81973F1-D5A2-4FC5-AA4A-78F3A01BECE6}" srcOrd="0" destOrd="0" presId="urn:microsoft.com/office/officeart/2005/8/layout/hierarchy3"/>
    <dgm:cxn modelId="{5C82D3D6-7BF3-42EC-969B-CC0F0A88227D}" srcId="{803B95B7-818A-4834-939C-A8F57EA7A99E}" destId="{D32C7141-8DE5-4710-B264-5EE47B138589}" srcOrd="0" destOrd="0" parTransId="{3185F915-9D3C-4757-AEA6-2F66BAEC9E27}" sibTransId="{889E8C58-CFFF-4DBB-990E-841F7DE784C2}"/>
    <dgm:cxn modelId="{5065B0D9-DF18-4957-95C1-0E90C9410146}" type="presOf" srcId="{D32C7141-8DE5-4710-B264-5EE47B138589}" destId="{1FAB62E1-FB63-4666-9D4A-C2302BDD52B0}" srcOrd="0" destOrd="0" presId="urn:microsoft.com/office/officeart/2005/8/layout/hierarchy3"/>
    <dgm:cxn modelId="{B5657CE4-A191-4134-A2B5-AEE4A4BF98F9}" type="presOf" srcId="{948583AE-EF3E-4B41-A5ED-631155FEC6A0}" destId="{8D0CA3A2-E151-4A78-A5E3-64F02E92745F}" srcOrd="0" destOrd="0" presId="urn:microsoft.com/office/officeart/2005/8/layout/hierarchy3"/>
    <dgm:cxn modelId="{1F8E13E8-11EB-4879-8528-75EB968C9236}" type="presOf" srcId="{803B95B7-818A-4834-939C-A8F57EA7A99E}" destId="{378291FC-2F8C-4565-9843-1451474313D3}" srcOrd="0" destOrd="0" presId="urn:microsoft.com/office/officeart/2005/8/layout/hierarchy3"/>
    <dgm:cxn modelId="{46A4B6E8-EA41-421D-8106-CE72313401B2}" type="presOf" srcId="{E08B0478-7AAC-4D7D-B026-07EF785FA1B1}" destId="{48D0957F-CA36-42A7-AD4D-14A8AFB82AA1}" srcOrd="0" destOrd="0" presId="urn:microsoft.com/office/officeart/2005/8/layout/hierarchy3"/>
    <dgm:cxn modelId="{995B18E9-5BE4-48C2-AE59-2E4EDE29AAAF}" type="presOf" srcId="{29501CA0-FB54-47F0-A96F-8F720AC03A05}" destId="{6DE8226D-2A68-4D83-9791-5F0F969E7E3E}" srcOrd="0" destOrd="0" presId="urn:microsoft.com/office/officeart/2005/8/layout/hierarchy3"/>
    <dgm:cxn modelId="{702E71FA-B02E-4A48-A078-1F4A58BA004D}" type="presOf" srcId="{D32C7141-8DE5-4710-B264-5EE47B138589}" destId="{33671384-AA20-4133-8809-13826EC12D43}" srcOrd="1" destOrd="0" presId="urn:microsoft.com/office/officeart/2005/8/layout/hierarchy3"/>
    <dgm:cxn modelId="{425D63FD-01C8-488B-A520-D5CC2DB3D496}" srcId="{9388E8EE-021A-41FC-A4BB-24026C36A939}" destId="{A1B183BC-C49E-45CE-A326-5156994F0BB5}" srcOrd="1" destOrd="0" parTransId="{F18EB5DB-6258-408C-BF9D-C59D76D8EAB4}" sibTransId="{489AAE0A-B906-4BE0-92EE-AE2BBB81E9BE}"/>
    <dgm:cxn modelId="{AAF64966-D332-4014-9622-43CAAB6F96A1}" type="presParOf" srcId="{378291FC-2F8C-4565-9843-1451474313D3}" destId="{45B0B291-C450-476E-99A1-D33332B6D842}" srcOrd="0" destOrd="0" presId="urn:microsoft.com/office/officeart/2005/8/layout/hierarchy3"/>
    <dgm:cxn modelId="{516396DB-6BA2-4E12-997F-7ED64B28EA4B}" type="presParOf" srcId="{45B0B291-C450-476E-99A1-D33332B6D842}" destId="{BFAB1003-A3F6-43DB-B683-D6418F554CF4}" srcOrd="0" destOrd="0" presId="urn:microsoft.com/office/officeart/2005/8/layout/hierarchy3"/>
    <dgm:cxn modelId="{13D86705-873E-4EB3-805A-B67B69DA2413}" type="presParOf" srcId="{BFAB1003-A3F6-43DB-B683-D6418F554CF4}" destId="{1FAB62E1-FB63-4666-9D4A-C2302BDD52B0}" srcOrd="0" destOrd="0" presId="urn:microsoft.com/office/officeart/2005/8/layout/hierarchy3"/>
    <dgm:cxn modelId="{DD0A0CAE-2CB5-4B0E-B129-5AC79EC30658}" type="presParOf" srcId="{BFAB1003-A3F6-43DB-B683-D6418F554CF4}" destId="{33671384-AA20-4133-8809-13826EC12D43}" srcOrd="1" destOrd="0" presId="urn:microsoft.com/office/officeart/2005/8/layout/hierarchy3"/>
    <dgm:cxn modelId="{2DC7A8B1-B8A1-4473-B694-659B0DDA3B40}" type="presParOf" srcId="{45B0B291-C450-476E-99A1-D33332B6D842}" destId="{76CFEB1F-D341-4977-BF0D-9999DCE0E867}" srcOrd="1" destOrd="0" presId="urn:microsoft.com/office/officeart/2005/8/layout/hierarchy3"/>
    <dgm:cxn modelId="{0B1E5225-77C9-4266-82D0-3DCABB0FC622}" type="presParOf" srcId="{76CFEB1F-D341-4977-BF0D-9999DCE0E867}" destId="{63086A28-5BCD-493A-91DF-1B88C7E28EC7}" srcOrd="0" destOrd="0" presId="urn:microsoft.com/office/officeart/2005/8/layout/hierarchy3"/>
    <dgm:cxn modelId="{4E2A4EAE-AE99-498A-B59C-9D26743FEDD7}" type="presParOf" srcId="{76CFEB1F-D341-4977-BF0D-9999DCE0E867}" destId="{6DE8226D-2A68-4D83-9791-5F0F969E7E3E}" srcOrd="1" destOrd="0" presId="urn:microsoft.com/office/officeart/2005/8/layout/hierarchy3"/>
    <dgm:cxn modelId="{3E291A18-8CDD-43FE-9053-9FA63A61E269}" type="presParOf" srcId="{378291FC-2F8C-4565-9843-1451474313D3}" destId="{14872E6A-A3C7-4357-BC01-662F5792287B}" srcOrd="1" destOrd="0" presId="urn:microsoft.com/office/officeart/2005/8/layout/hierarchy3"/>
    <dgm:cxn modelId="{2611598F-F110-406B-91DD-C381CE274326}" type="presParOf" srcId="{14872E6A-A3C7-4357-BC01-662F5792287B}" destId="{A69EC410-0CBF-4596-8977-236B3937CD13}" srcOrd="0" destOrd="0" presId="urn:microsoft.com/office/officeart/2005/8/layout/hierarchy3"/>
    <dgm:cxn modelId="{AE32BFFD-AFBF-4BD5-A34A-E408A5E007F3}" type="presParOf" srcId="{A69EC410-0CBF-4596-8977-236B3937CD13}" destId="{8D0CA3A2-E151-4A78-A5E3-64F02E92745F}" srcOrd="0" destOrd="0" presId="urn:microsoft.com/office/officeart/2005/8/layout/hierarchy3"/>
    <dgm:cxn modelId="{9EFB922F-59B1-4FC3-A41E-C859F46EEC97}" type="presParOf" srcId="{A69EC410-0CBF-4596-8977-236B3937CD13}" destId="{4F757420-B619-462B-90E3-4F2549C31809}" srcOrd="1" destOrd="0" presId="urn:microsoft.com/office/officeart/2005/8/layout/hierarchy3"/>
    <dgm:cxn modelId="{B970F604-140C-414C-9C0C-C5705620F475}" type="presParOf" srcId="{14872E6A-A3C7-4357-BC01-662F5792287B}" destId="{0804F648-3ABF-4C3E-83F2-6CAF26CA7D17}" srcOrd="1" destOrd="0" presId="urn:microsoft.com/office/officeart/2005/8/layout/hierarchy3"/>
    <dgm:cxn modelId="{E4934A2C-CA21-493C-96F7-D15E5C45EC9E}" type="presParOf" srcId="{0804F648-3ABF-4C3E-83F2-6CAF26CA7D17}" destId="{48D0957F-CA36-42A7-AD4D-14A8AFB82AA1}" srcOrd="0" destOrd="0" presId="urn:microsoft.com/office/officeart/2005/8/layout/hierarchy3"/>
    <dgm:cxn modelId="{6BEE73B5-9778-4BF0-A503-7A46685D8148}" type="presParOf" srcId="{0804F648-3ABF-4C3E-83F2-6CAF26CA7D17}" destId="{EF733018-A741-48A9-8313-DADA79B23DA5}" srcOrd="1" destOrd="0" presId="urn:microsoft.com/office/officeart/2005/8/layout/hierarchy3"/>
    <dgm:cxn modelId="{38B21D72-8050-4E27-9034-7EC16130B126}" type="presParOf" srcId="{0804F648-3ABF-4C3E-83F2-6CAF26CA7D17}" destId="{B134A6D2-AEC8-42AA-85AE-341080F58C43}" srcOrd="2" destOrd="0" presId="urn:microsoft.com/office/officeart/2005/8/layout/hierarchy3"/>
    <dgm:cxn modelId="{22AB628D-7A48-4C26-B375-E8AB75D5F4E2}" type="presParOf" srcId="{0804F648-3ABF-4C3E-83F2-6CAF26CA7D17}" destId="{BF4F4404-9E65-4F76-BC0D-688954217BE3}" srcOrd="3" destOrd="0" presId="urn:microsoft.com/office/officeart/2005/8/layout/hierarchy3"/>
    <dgm:cxn modelId="{8DC684CE-92EB-4447-8950-2BAF16DBB98A}" type="presParOf" srcId="{378291FC-2F8C-4565-9843-1451474313D3}" destId="{355D347D-E07A-4F9D-9B2B-27F8640DFC39}" srcOrd="2" destOrd="0" presId="urn:microsoft.com/office/officeart/2005/8/layout/hierarchy3"/>
    <dgm:cxn modelId="{985619BB-CE3F-4745-850D-698B8BA30B40}" type="presParOf" srcId="{355D347D-E07A-4F9D-9B2B-27F8640DFC39}" destId="{3DA76004-9EA1-419E-BE6D-E7EC1DD1813A}" srcOrd="0" destOrd="0" presId="urn:microsoft.com/office/officeart/2005/8/layout/hierarchy3"/>
    <dgm:cxn modelId="{070A1F4F-603E-41ED-B650-4E9ACEFC9598}" type="presParOf" srcId="{3DA76004-9EA1-419E-BE6D-E7EC1DD1813A}" destId="{2517236C-96E7-4F7F-8ADE-4AF1D7BDA984}" srcOrd="0" destOrd="0" presId="urn:microsoft.com/office/officeart/2005/8/layout/hierarchy3"/>
    <dgm:cxn modelId="{94DD8B0E-B2B3-4EBB-94A4-955D1E9F5269}" type="presParOf" srcId="{3DA76004-9EA1-419E-BE6D-E7EC1DD1813A}" destId="{6B11D884-1DCE-43C8-B8C6-07075BFE742B}" srcOrd="1" destOrd="0" presId="urn:microsoft.com/office/officeart/2005/8/layout/hierarchy3"/>
    <dgm:cxn modelId="{1EE82D17-6607-4057-954F-161A03AAE879}" type="presParOf" srcId="{355D347D-E07A-4F9D-9B2B-27F8640DFC39}" destId="{A2766534-06B7-47D8-ADDF-C68B7EA565D3}" srcOrd="1" destOrd="0" presId="urn:microsoft.com/office/officeart/2005/8/layout/hierarchy3"/>
    <dgm:cxn modelId="{3AC028C8-0B61-4B34-8141-9EA16FD5020B}" type="presParOf" srcId="{A2766534-06B7-47D8-ADDF-C68B7EA565D3}" destId="{DC21CD60-A38C-4523-817F-2661251ED76D}" srcOrd="0" destOrd="0" presId="urn:microsoft.com/office/officeart/2005/8/layout/hierarchy3"/>
    <dgm:cxn modelId="{58CAEB2E-DAAC-4FF1-86DE-5AF8D98A7666}" type="presParOf" srcId="{A2766534-06B7-47D8-ADDF-C68B7EA565D3}" destId="{18E796BD-D71F-4468-9E39-1BC5093A2278}" srcOrd="1" destOrd="0" presId="urn:microsoft.com/office/officeart/2005/8/layout/hierarchy3"/>
    <dgm:cxn modelId="{E3EBDD4F-9D0A-498D-9DA0-2FA60264361D}" type="presParOf" srcId="{A2766534-06B7-47D8-ADDF-C68B7EA565D3}" destId="{F0DE255E-0BF7-44CB-946A-2F32C5BFD8A6}" srcOrd="2" destOrd="0" presId="urn:microsoft.com/office/officeart/2005/8/layout/hierarchy3"/>
    <dgm:cxn modelId="{4E0AAD44-0A17-48A4-96E0-E15780246984}" type="presParOf" srcId="{A2766534-06B7-47D8-ADDF-C68B7EA565D3}" destId="{58811E9E-4743-4811-A27D-274F673BC34F}" srcOrd="3" destOrd="0" presId="urn:microsoft.com/office/officeart/2005/8/layout/hierarchy3"/>
    <dgm:cxn modelId="{374B62BE-4DF1-4286-86AA-59E6AE5D8627}" type="presParOf" srcId="{378291FC-2F8C-4565-9843-1451474313D3}" destId="{13C5E1FD-0B73-46AB-AF92-A300E23D85E3}" srcOrd="3" destOrd="0" presId="urn:microsoft.com/office/officeart/2005/8/layout/hierarchy3"/>
    <dgm:cxn modelId="{916572DD-30F1-4915-9334-04F1F4A41034}" type="presParOf" srcId="{13C5E1FD-0B73-46AB-AF92-A300E23D85E3}" destId="{C00E0687-A733-4CEC-82A6-D390F9CF4547}" srcOrd="0" destOrd="0" presId="urn:microsoft.com/office/officeart/2005/8/layout/hierarchy3"/>
    <dgm:cxn modelId="{5D82B7C3-AE25-4BBD-9AD4-AEC5D04D950D}" type="presParOf" srcId="{C00E0687-A733-4CEC-82A6-D390F9CF4547}" destId="{D81973F1-D5A2-4FC5-AA4A-78F3A01BECE6}" srcOrd="0" destOrd="0" presId="urn:microsoft.com/office/officeart/2005/8/layout/hierarchy3"/>
    <dgm:cxn modelId="{59E547AD-3CFC-4C9E-9105-4AEA31349157}" type="presParOf" srcId="{C00E0687-A733-4CEC-82A6-D390F9CF4547}" destId="{1501E60E-B380-40E8-8615-ABE190F52B38}" srcOrd="1" destOrd="0" presId="urn:microsoft.com/office/officeart/2005/8/layout/hierarchy3"/>
    <dgm:cxn modelId="{75BAC1CE-E63C-466E-9162-5EF22D200B96}" type="presParOf" srcId="{13C5E1FD-0B73-46AB-AF92-A300E23D85E3}" destId="{D778C7BB-D651-4083-A6C3-2ED97B2755FA}" srcOrd="1" destOrd="0" presId="urn:microsoft.com/office/officeart/2005/8/layout/hierarchy3"/>
    <dgm:cxn modelId="{C7AF4C1E-B053-4CE8-9C5E-EA1D1FFAAFD6}" type="presParOf" srcId="{D778C7BB-D651-4083-A6C3-2ED97B2755FA}" destId="{92860A68-F016-43E3-B717-7D3CE0D6B4A2}" srcOrd="0" destOrd="0" presId="urn:microsoft.com/office/officeart/2005/8/layout/hierarchy3"/>
    <dgm:cxn modelId="{EA0C32EC-7557-45F8-9E9D-3ADC26055AFB}" type="presParOf" srcId="{D778C7BB-D651-4083-A6C3-2ED97B2755FA}" destId="{4AEE7F33-3E42-4211-B5E2-1962EFFCDD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D0DE75-EE09-40AA-B964-128348527CAD}" type="doc">
      <dgm:prSet loTypeId="urn:microsoft.com/office/officeart/2008/layout/LinedList" loCatId="list" qsTypeId="urn:microsoft.com/office/officeart/2005/8/quickstyle/simple3" qsCatId="simple" csTypeId="urn:microsoft.com/office/officeart/2005/8/colors/accent0_2" csCatId="mainScheme"/>
      <dgm:spPr/>
      <dgm:t>
        <a:bodyPr/>
        <a:lstStyle/>
        <a:p>
          <a:endParaRPr lang="en-US"/>
        </a:p>
      </dgm:t>
    </dgm:pt>
    <dgm:pt modelId="{927A52DF-BE30-4D8F-BB71-43FF6DBC87EF}">
      <dgm:prSet/>
      <dgm:spPr/>
      <dgm:t>
        <a:bodyPr/>
        <a:lstStyle/>
        <a:p>
          <a:r>
            <a:rPr lang="en-US" dirty="0"/>
            <a:t>We will use short-cuts, excel enhancements, TRUE/FALSE switches and only four functions.  </a:t>
          </a:r>
        </a:p>
      </dgm:t>
    </dgm:pt>
    <dgm:pt modelId="{D6243A5C-76EA-4A6A-8195-741A3758430A}" type="parTrans" cxnId="{DDA63DCA-4752-43FF-AAEA-3104E27DE176}">
      <dgm:prSet/>
      <dgm:spPr/>
      <dgm:t>
        <a:bodyPr/>
        <a:lstStyle/>
        <a:p>
          <a:endParaRPr lang="en-US"/>
        </a:p>
      </dgm:t>
    </dgm:pt>
    <dgm:pt modelId="{5EE38D0A-ABD3-442A-A202-517ADFBC74D9}" type="sibTrans" cxnId="{DDA63DCA-4752-43FF-AAEA-3104E27DE176}">
      <dgm:prSet/>
      <dgm:spPr/>
      <dgm:t>
        <a:bodyPr/>
        <a:lstStyle/>
        <a:p>
          <a:endParaRPr lang="en-US"/>
        </a:p>
      </dgm:t>
    </dgm:pt>
    <dgm:pt modelId="{649D3FF1-7B12-4111-8E48-1A11B083623B}">
      <dgm:prSet/>
      <dgm:spPr/>
      <dgm:t>
        <a:bodyPr/>
        <a:lstStyle/>
        <a:p>
          <a:r>
            <a:rPr lang="en-US" dirty="0"/>
            <a:t>The functions should be used in a way that you are probably not used to.</a:t>
          </a:r>
        </a:p>
      </dgm:t>
    </dgm:pt>
    <dgm:pt modelId="{DC8EB8A9-7B6E-4A8C-918E-DBD0D62B65FE}" type="parTrans" cxnId="{65694086-C9FA-4865-87DA-D3D699F90C37}">
      <dgm:prSet/>
      <dgm:spPr/>
      <dgm:t>
        <a:bodyPr/>
        <a:lstStyle/>
        <a:p>
          <a:endParaRPr lang="en-US"/>
        </a:p>
      </dgm:t>
    </dgm:pt>
    <dgm:pt modelId="{244C215D-AB51-4826-AAFC-E91324CDD3E2}" type="sibTrans" cxnId="{65694086-C9FA-4865-87DA-D3D699F90C37}">
      <dgm:prSet/>
      <dgm:spPr/>
      <dgm:t>
        <a:bodyPr/>
        <a:lstStyle/>
        <a:p>
          <a:endParaRPr lang="en-US"/>
        </a:p>
      </dgm:t>
    </dgm:pt>
    <dgm:pt modelId="{5B2C1C00-C95E-4E96-B7F2-A847314AED89}">
      <dgm:prSet/>
      <dgm:spPr/>
      <dgm:t>
        <a:bodyPr/>
        <a:lstStyle/>
        <a:p>
          <a:r>
            <a:rPr lang="en-US" dirty="0"/>
            <a:t>INDEX</a:t>
          </a:r>
        </a:p>
      </dgm:t>
    </dgm:pt>
    <dgm:pt modelId="{55352EC0-5FAA-4875-B3E4-FAD413422A81}" type="parTrans" cxnId="{3813C2BD-2C7E-4173-B04A-D1A1B47B2A08}">
      <dgm:prSet/>
      <dgm:spPr/>
      <dgm:t>
        <a:bodyPr/>
        <a:lstStyle/>
        <a:p>
          <a:endParaRPr lang="en-US"/>
        </a:p>
      </dgm:t>
    </dgm:pt>
    <dgm:pt modelId="{137611FF-A3FC-4A40-87F3-165F9196FC7E}" type="sibTrans" cxnId="{3813C2BD-2C7E-4173-B04A-D1A1B47B2A08}">
      <dgm:prSet/>
      <dgm:spPr/>
      <dgm:t>
        <a:bodyPr/>
        <a:lstStyle/>
        <a:p>
          <a:endParaRPr lang="en-US"/>
        </a:p>
      </dgm:t>
    </dgm:pt>
    <dgm:pt modelId="{75E93176-3691-43A1-9D59-70FA35D42C10}">
      <dgm:prSet/>
      <dgm:spPr/>
      <dgm:t>
        <a:bodyPr/>
        <a:lstStyle/>
        <a:p>
          <a:r>
            <a:rPr lang="en-US" dirty="0"/>
            <a:t>LOOKUP (not VLOOKUP or HLOOKUP)</a:t>
          </a:r>
        </a:p>
      </dgm:t>
    </dgm:pt>
    <dgm:pt modelId="{A17DCF38-4EC6-40BF-81F1-5B2E64FAFABC}" type="parTrans" cxnId="{0E68BF04-4C6D-4BE1-A3E4-6279B35C762D}">
      <dgm:prSet/>
      <dgm:spPr/>
      <dgm:t>
        <a:bodyPr/>
        <a:lstStyle/>
        <a:p>
          <a:endParaRPr lang="en-US"/>
        </a:p>
      </dgm:t>
    </dgm:pt>
    <dgm:pt modelId="{EDCA2371-75B4-4FA5-90E9-D0C2829D4408}" type="sibTrans" cxnId="{0E68BF04-4C6D-4BE1-A3E4-6279B35C762D}">
      <dgm:prSet/>
      <dgm:spPr/>
      <dgm:t>
        <a:bodyPr/>
        <a:lstStyle/>
        <a:p>
          <a:endParaRPr lang="en-US"/>
        </a:p>
      </dgm:t>
    </dgm:pt>
    <dgm:pt modelId="{9D567010-F4DB-4CFB-BDF3-121A4C207F8C}">
      <dgm:prSet/>
      <dgm:spPr/>
      <dgm:t>
        <a:bodyPr/>
        <a:lstStyle/>
        <a:p>
          <a:r>
            <a:rPr lang="en-US" dirty="0"/>
            <a:t>SUMIF (or AVERAGEIF or COUNTIF)</a:t>
          </a:r>
        </a:p>
      </dgm:t>
    </dgm:pt>
    <dgm:pt modelId="{A193AFD7-7B50-458A-B090-55F341B89360}" type="parTrans" cxnId="{016B1B26-E709-4ECC-9F7D-39B12815FCAC}">
      <dgm:prSet/>
      <dgm:spPr/>
      <dgm:t>
        <a:bodyPr/>
        <a:lstStyle/>
        <a:p>
          <a:endParaRPr lang="en-US"/>
        </a:p>
      </dgm:t>
    </dgm:pt>
    <dgm:pt modelId="{70C7A7EC-5EC1-4974-B39E-4F03A5A693BD}" type="sibTrans" cxnId="{016B1B26-E709-4ECC-9F7D-39B12815FCAC}">
      <dgm:prSet/>
      <dgm:spPr/>
      <dgm:t>
        <a:bodyPr/>
        <a:lstStyle/>
        <a:p>
          <a:endParaRPr lang="en-US"/>
        </a:p>
      </dgm:t>
    </dgm:pt>
    <dgm:pt modelId="{DC9BE119-43A8-4A22-9A5F-399D17BBD29A}">
      <dgm:prSet/>
      <dgm:spPr/>
      <dgm:t>
        <a:bodyPr/>
        <a:lstStyle/>
        <a:p>
          <a:r>
            <a:rPr lang="en-US" dirty="0"/>
            <a:t>EDATE</a:t>
          </a:r>
        </a:p>
      </dgm:t>
    </dgm:pt>
    <dgm:pt modelId="{27BA2A3C-A4E8-4E0D-B857-DDCABD220D83}" type="parTrans" cxnId="{18C77C80-6A46-4D98-9045-F5F410DB8199}">
      <dgm:prSet/>
      <dgm:spPr/>
      <dgm:t>
        <a:bodyPr/>
        <a:lstStyle/>
        <a:p>
          <a:endParaRPr lang="en-US"/>
        </a:p>
      </dgm:t>
    </dgm:pt>
    <dgm:pt modelId="{66402749-8660-41BF-B5DA-6F6235AAE8E6}" type="sibTrans" cxnId="{18C77C80-6A46-4D98-9045-F5F410DB8199}">
      <dgm:prSet/>
      <dgm:spPr/>
      <dgm:t>
        <a:bodyPr/>
        <a:lstStyle/>
        <a:p>
          <a:endParaRPr lang="en-US"/>
        </a:p>
      </dgm:t>
    </dgm:pt>
    <dgm:pt modelId="{4934FE68-07E3-48D5-B99B-8FA4DE4EDFD3}">
      <dgm:prSet/>
      <dgm:spPr/>
      <dgm:t>
        <a:bodyPr/>
        <a:lstStyle/>
        <a:p>
          <a:r>
            <a:rPr lang="en-US" dirty="0"/>
            <a:t>MAX and MIN for Waterfalls (not IF)</a:t>
          </a:r>
        </a:p>
      </dgm:t>
    </dgm:pt>
    <dgm:pt modelId="{48B0D460-A3B3-4D1A-865B-10DBCDE64FD1}" type="parTrans" cxnId="{B94DC8D2-BB23-4282-BA3A-66F0E39831B2}">
      <dgm:prSet/>
      <dgm:spPr/>
      <dgm:t>
        <a:bodyPr/>
        <a:lstStyle/>
        <a:p>
          <a:endParaRPr lang="en-US"/>
        </a:p>
      </dgm:t>
    </dgm:pt>
    <dgm:pt modelId="{1C49D382-BF0C-4CD0-B263-200682AEA0CF}" type="sibTrans" cxnId="{B94DC8D2-BB23-4282-BA3A-66F0E39831B2}">
      <dgm:prSet/>
      <dgm:spPr/>
      <dgm:t>
        <a:bodyPr/>
        <a:lstStyle/>
        <a:p>
          <a:endParaRPr lang="en-US"/>
        </a:p>
      </dgm:t>
    </dgm:pt>
    <dgm:pt modelId="{94B2A6AF-CF71-40F9-A72C-E2AEC7F65C81}" type="pres">
      <dgm:prSet presAssocID="{7AD0DE75-EE09-40AA-B964-128348527CAD}" presName="vert0" presStyleCnt="0">
        <dgm:presLayoutVars>
          <dgm:dir/>
          <dgm:animOne val="branch"/>
          <dgm:animLvl val="lvl"/>
        </dgm:presLayoutVars>
      </dgm:prSet>
      <dgm:spPr/>
    </dgm:pt>
    <dgm:pt modelId="{10E92BEF-779F-43B7-9485-FD71400D7F83}" type="pres">
      <dgm:prSet presAssocID="{927A52DF-BE30-4D8F-BB71-43FF6DBC87EF}" presName="thickLine" presStyleLbl="alignNode1" presStyleIdx="0" presStyleCnt="7"/>
      <dgm:spPr/>
    </dgm:pt>
    <dgm:pt modelId="{A1ED8710-DA3E-4DFE-9DDF-5683B4A4C613}" type="pres">
      <dgm:prSet presAssocID="{927A52DF-BE30-4D8F-BB71-43FF6DBC87EF}" presName="horz1" presStyleCnt="0"/>
      <dgm:spPr/>
    </dgm:pt>
    <dgm:pt modelId="{D9A2375C-71FE-48FD-8672-696D528BCA94}" type="pres">
      <dgm:prSet presAssocID="{927A52DF-BE30-4D8F-BB71-43FF6DBC87EF}" presName="tx1" presStyleLbl="revTx" presStyleIdx="0" presStyleCnt="7"/>
      <dgm:spPr/>
    </dgm:pt>
    <dgm:pt modelId="{88143A9E-182D-4F95-8BAA-CE513120DBB6}" type="pres">
      <dgm:prSet presAssocID="{927A52DF-BE30-4D8F-BB71-43FF6DBC87EF}" presName="vert1" presStyleCnt="0"/>
      <dgm:spPr/>
    </dgm:pt>
    <dgm:pt modelId="{EE15AAE0-C9F9-4579-96B5-62BCDA2A8DA2}" type="pres">
      <dgm:prSet presAssocID="{649D3FF1-7B12-4111-8E48-1A11B083623B}" presName="thickLine" presStyleLbl="alignNode1" presStyleIdx="1" presStyleCnt="7"/>
      <dgm:spPr/>
    </dgm:pt>
    <dgm:pt modelId="{B8DBF153-A55E-415F-B416-322E069C7480}" type="pres">
      <dgm:prSet presAssocID="{649D3FF1-7B12-4111-8E48-1A11B083623B}" presName="horz1" presStyleCnt="0"/>
      <dgm:spPr/>
    </dgm:pt>
    <dgm:pt modelId="{1BF897F7-FB5F-4964-ADFC-131C4F0A92F0}" type="pres">
      <dgm:prSet presAssocID="{649D3FF1-7B12-4111-8E48-1A11B083623B}" presName="tx1" presStyleLbl="revTx" presStyleIdx="1" presStyleCnt="7"/>
      <dgm:spPr/>
    </dgm:pt>
    <dgm:pt modelId="{479BEA98-C900-410D-9357-F0154AEFA1A7}" type="pres">
      <dgm:prSet presAssocID="{649D3FF1-7B12-4111-8E48-1A11B083623B}" presName="vert1" presStyleCnt="0"/>
      <dgm:spPr/>
    </dgm:pt>
    <dgm:pt modelId="{770D6AC0-86CE-4CCF-9212-D7145DE54EA1}" type="pres">
      <dgm:prSet presAssocID="{5B2C1C00-C95E-4E96-B7F2-A847314AED89}" presName="thickLine" presStyleLbl="alignNode1" presStyleIdx="2" presStyleCnt="7"/>
      <dgm:spPr/>
    </dgm:pt>
    <dgm:pt modelId="{692EA053-5BBF-4036-BB31-126C6F003299}" type="pres">
      <dgm:prSet presAssocID="{5B2C1C00-C95E-4E96-B7F2-A847314AED89}" presName="horz1" presStyleCnt="0"/>
      <dgm:spPr/>
    </dgm:pt>
    <dgm:pt modelId="{C50FFF00-BE57-46E5-8227-BA5E0CBB758D}" type="pres">
      <dgm:prSet presAssocID="{5B2C1C00-C95E-4E96-B7F2-A847314AED89}" presName="tx1" presStyleLbl="revTx" presStyleIdx="2" presStyleCnt="7"/>
      <dgm:spPr/>
    </dgm:pt>
    <dgm:pt modelId="{BED49ECD-5B55-436A-8565-BAA577DA1CFB}" type="pres">
      <dgm:prSet presAssocID="{5B2C1C00-C95E-4E96-B7F2-A847314AED89}" presName="vert1" presStyleCnt="0"/>
      <dgm:spPr/>
    </dgm:pt>
    <dgm:pt modelId="{2DAB1C1B-490A-4E0E-802D-1D87683993F5}" type="pres">
      <dgm:prSet presAssocID="{75E93176-3691-43A1-9D59-70FA35D42C10}" presName="thickLine" presStyleLbl="alignNode1" presStyleIdx="3" presStyleCnt="7"/>
      <dgm:spPr/>
    </dgm:pt>
    <dgm:pt modelId="{B345807C-BC7E-4F41-83B1-9DCAACFB1788}" type="pres">
      <dgm:prSet presAssocID="{75E93176-3691-43A1-9D59-70FA35D42C10}" presName="horz1" presStyleCnt="0"/>
      <dgm:spPr/>
    </dgm:pt>
    <dgm:pt modelId="{934579BF-0B05-46C3-B651-A2AD404367DA}" type="pres">
      <dgm:prSet presAssocID="{75E93176-3691-43A1-9D59-70FA35D42C10}" presName="tx1" presStyleLbl="revTx" presStyleIdx="3" presStyleCnt="7"/>
      <dgm:spPr/>
    </dgm:pt>
    <dgm:pt modelId="{BB7CA612-278A-40C2-9324-F4565D27BF17}" type="pres">
      <dgm:prSet presAssocID="{75E93176-3691-43A1-9D59-70FA35D42C10}" presName="vert1" presStyleCnt="0"/>
      <dgm:spPr/>
    </dgm:pt>
    <dgm:pt modelId="{DA0B8F08-01C8-4357-8033-ED9A8513E79A}" type="pres">
      <dgm:prSet presAssocID="{9D567010-F4DB-4CFB-BDF3-121A4C207F8C}" presName="thickLine" presStyleLbl="alignNode1" presStyleIdx="4" presStyleCnt="7"/>
      <dgm:spPr/>
    </dgm:pt>
    <dgm:pt modelId="{6AF4CDA2-3144-4BA6-8515-9DE8BC112E43}" type="pres">
      <dgm:prSet presAssocID="{9D567010-F4DB-4CFB-BDF3-121A4C207F8C}" presName="horz1" presStyleCnt="0"/>
      <dgm:spPr/>
    </dgm:pt>
    <dgm:pt modelId="{CD66551C-4502-41BB-8A11-56A4731158FB}" type="pres">
      <dgm:prSet presAssocID="{9D567010-F4DB-4CFB-BDF3-121A4C207F8C}" presName="tx1" presStyleLbl="revTx" presStyleIdx="4" presStyleCnt="7"/>
      <dgm:spPr/>
    </dgm:pt>
    <dgm:pt modelId="{AF23A1B3-5925-451B-B9C2-3CD3AA00F481}" type="pres">
      <dgm:prSet presAssocID="{9D567010-F4DB-4CFB-BDF3-121A4C207F8C}" presName="vert1" presStyleCnt="0"/>
      <dgm:spPr/>
    </dgm:pt>
    <dgm:pt modelId="{4A7A256E-753B-4B1E-B6D2-23EEBB9E0713}" type="pres">
      <dgm:prSet presAssocID="{DC9BE119-43A8-4A22-9A5F-399D17BBD29A}" presName="thickLine" presStyleLbl="alignNode1" presStyleIdx="5" presStyleCnt="7"/>
      <dgm:spPr/>
    </dgm:pt>
    <dgm:pt modelId="{4D8476BB-4995-4A72-9AAD-2820FF5875CD}" type="pres">
      <dgm:prSet presAssocID="{DC9BE119-43A8-4A22-9A5F-399D17BBD29A}" presName="horz1" presStyleCnt="0"/>
      <dgm:spPr/>
    </dgm:pt>
    <dgm:pt modelId="{ACAB3C79-FA0D-48E2-B779-24FA89FE6F68}" type="pres">
      <dgm:prSet presAssocID="{DC9BE119-43A8-4A22-9A5F-399D17BBD29A}" presName="tx1" presStyleLbl="revTx" presStyleIdx="5" presStyleCnt="7"/>
      <dgm:spPr/>
    </dgm:pt>
    <dgm:pt modelId="{DDF0ADC4-404D-4524-BEA4-7201D4F0A7B0}" type="pres">
      <dgm:prSet presAssocID="{DC9BE119-43A8-4A22-9A5F-399D17BBD29A}" presName="vert1" presStyleCnt="0"/>
      <dgm:spPr/>
    </dgm:pt>
    <dgm:pt modelId="{52CFE01F-D51B-420A-ADB8-0409FF06535F}" type="pres">
      <dgm:prSet presAssocID="{4934FE68-07E3-48D5-B99B-8FA4DE4EDFD3}" presName="thickLine" presStyleLbl="alignNode1" presStyleIdx="6" presStyleCnt="7"/>
      <dgm:spPr/>
    </dgm:pt>
    <dgm:pt modelId="{D35DEC67-0C87-4491-A6B4-4ED68DAB27C7}" type="pres">
      <dgm:prSet presAssocID="{4934FE68-07E3-48D5-B99B-8FA4DE4EDFD3}" presName="horz1" presStyleCnt="0"/>
      <dgm:spPr/>
    </dgm:pt>
    <dgm:pt modelId="{919AA4DE-E804-4E8E-93B2-45D1BBDA6C6F}" type="pres">
      <dgm:prSet presAssocID="{4934FE68-07E3-48D5-B99B-8FA4DE4EDFD3}" presName="tx1" presStyleLbl="revTx" presStyleIdx="6" presStyleCnt="7"/>
      <dgm:spPr/>
    </dgm:pt>
    <dgm:pt modelId="{1058C9D7-8CF7-46C0-90F3-FC08F377211A}" type="pres">
      <dgm:prSet presAssocID="{4934FE68-07E3-48D5-B99B-8FA4DE4EDFD3}" presName="vert1" presStyleCnt="0"/>
      <dgm:spPr/>
    </dgm:pt>
  </dgm:ptLst>
  <dgm:cxnLst>
    <dgm:cxn modelId="{0E68BF04-4C6D-4BE1-A3E4-6279B35C762D}" srcId="{7AD0DE75-EE09-40AA-B964-128348527CAD}" destId="{75E93176-3691-43A1-9D59-70FA35D42C10}" srcOrd="3" destOrd="0" parTransId="{A17DCF38-4EC6-40BF-81F1-5B2E64FAFABC}" sibTransId="{EDCA2371-75B4-4FA5-90E9-D0C2829D4408}"/>
    <dgm:cxn modelId="{0B218515-513F-4F78-96A8-921D06BAB310}" type="presOf" srcId="{9D567010-F4DB-4CFB-BDF3-121A4C207F8C}" destId="{CD66551C-4502-41BB-8A11-56A4731158FB}" srcOrd="0" destOrd="0" presId="urn:microsoft.com/office/officeart/2008/layout/LinedList"/>
    <dgm:cxn modelId="{016B1B26-E709-4ECC-9F7D-39B12815FCAC}" srcId="{7AD0DE75-EE09-40AA-B964-128348527CAD}" destId="{9D567010-F4DB-4CFB-BDF3-121A4C207F8C}" srcOrd="4" destOrd="0" parTransId="{A193AFD7-7B50-458A-B090-55F341B89360}" sibTransId="{70C7A7EC-5EC1-4974-B39E-4F03A5A693BD}"/>
    <dgm:cxn modelId="{CB31795F-7BF6-4A5C-8F37-69C4E7F60AE4}" type="presOf" srcId="{DC9BE119-43A8-4A22-9A5F-399D17BBD29A}" destId="{ACAB3C79-FA0D-48E2-B779-24FA89FE6F68}" srcOrd="0" destOrd="0" presId="urn:microsoft.com/office/officeart/2008/layout/LinedList"/>
    <dgm:cxn modelId="{93F5F947-336A-448A-A974-4DEC2147E689}" type="presOf" srcId="{7AD0DE75-EE09-40AA-B964-128348527CAD}" destId="{94B2A6AF-CF71-40F9-A72C-E2AEC7F65C81}" srcOrd="0" destOrd="0" presId="urn:microsoft.com/office/officeart/2008/layout/LinedList"/>
    <dgm:cxn modelId="{6D11684B-3BDF-46C2-8AD6-CC6482CA620B}" type="presOf" srcId="{649D3FF1-7B12-4111-8E48-1A11B083623B}" destId="{1BF897F7-FB5F-4964-ADFC-131C4F0A92F0}" srcOrd="0" destOrd="0" presId="urn:microsoft.com/office/officeart/2008/layout/LinedList"/>
    <dgm:cxn modelId="{18C77C80-6A46-4D98-9045-F5F410DB8199}" srcId="{7AD0DE75-EE09-40AA-B964-128348527CAD}" destId="{DC9BE119-43A8-4A22-9A5F-399D17BBD29A}" srcOrd="5" destOrd="0" parTransId="{27BA2A3C-A4E8-4E0D-B857-DDCABD220D83}" sibTransId="{66402749-8660-41BF-B5DA-6F6235AAE8E6}"/>
    <dgm:cxn modelId="{65694086-C9FA-4865-87DA-D3D699F90C37}" srcId="{7AD0DE75-EE09-40AA-B964-128348527CAD}" destId="{649D3FF1-7B12-4111-8E48-1A11B083623B}" srcOrd="1" destOrd="0" parTransId="{DC8EB8A9-7B6E-4A8C-918E-DBD0D62B65FE}" sibTransId="{244C215D-AB51-4826-AAFC-E91324CDD3E2}"/>
    <dgm:cxn modelId="{C9B06FA0-5B4C-4CA1-B161-9D274975E726}" type="presOf" srcId="{927A52DF-BE30-4D8F-BB71-43FF6DBC87EF}" destId="{D9A2375C-71FE-48FD-8672-696D528BCA94}" srcOrd="0" destOrd="0" presId="urn:microsoft.com/office/officeart/2008/layout/LinedList"/>
    <dgm:cxn modelId="{3813C2BD-2C7E-4173-B04A-D1A1B47B2A08}" srcId="{7AD0DE75-EE09-40AA-B964-128348527CAD}" destId="{5B2C1C00-C95E-4E96-B7F2-A847314AED89}" srcOrd="2" destOrd="0" parTransId="{55352EC0-5FAA-4875-B3E4-FAD413422A81}" sibTransId="{137611FF-A3FC-4A40-87F3-165F9196FC7E}"/>
    <dgm:cxn modelId="{1DDBECBF-56D4-412E-9148-B1AC3579CA12}" type="presOf" srcId="{75E93176-3691-43A1-9D59-70FA35D42C10}" destId="{934579BF-0B05-46C3-B651-A2AD404367DA}" srcOrd="0" destOrd="0" presId="urn:microsoft.com/office/officeart/2008/layout/LinedList"/>
    <dgm:cxn modelId="{DDA63DCA-4752-43FF-AAEA-3104E27DE176}" srcId="{7AD0DE75-EE09-40AA-B964-128348527CAD}" destId="{927A52DF-BE30-4D8F-BB71-43FF6DBC87EF}" srcOrd="0" destOrd="0" parTransId="{D6243A5C-76EA-4A6A-8195-741A3758430A}" sibTransId="{5EE38D0A-ABD3-442A-A202-517ADFBC74D9}"/>
    <dgm:cxn modelId="{B94DC8D2-BB23-4282-BA3A-66F0E39831B2}" srcId="{7AD0DE75-EE09-40AA-B964-128348527CAD}" destId="{4934FE68-07E3-48D5-B99B-8FA4DE4EDFD3}" srcOrd="6" destOrd="0" parTransId="{48B0D460-A3B3-4D1A-865B-10DBCDE64FD1}" sibTransId="{1C49D382-BF0C-4CD0-B263-200682AEA0CF}"/>
    <dgm:cxn modelId="{E8AA42F4-4D1A-4B8E-9949-961781682F19}" type="presOf" srcId="{5B2C1C00-C95E-4E96-B7F2-A847314AED89}" destId="{C50FFF00-BE57-46E5-8227-BA5E0CBB758D}" srcOrd="0" destOrd="0" presId="urn:microsoft.com/office/officeart/2008/layout/LinedList"/>
    <dgm:cxn modelId="{C18B1FF5-2DD2-4337-B72A-F12C969768D7}" type="presOf" srcId="{4934FE68-07E3-48D5-B99B-8FA4DE4EDFD3}" destId="{919AA4DE-E804-4E8E-93B2-45D1BBDA6C6F}" srcOrd="0" destOrd="0" presId="urn:microsoft.com/office/officeart/2008/layout/LinedList"/>
    <dgm:cxn modelId="{2E51CAE0-624A-425C-BC6D-9FBFEE8337DA}" type="presParOf" srcId="{94B2A6AF-CF71-40F9-A72C-E2AEC7F65C81}" destId="{10E92BEF-779F-43B7-9485-FD71400D7F83}" srcOrd="0" destOrd="0" presId="urn:microsoft.com/office/officeart/2008/layout/LinedList"/>
    <dgm:cxn modelId="{55261271-C3C8-4F28-B7BA-5B2847B00BDC}" type="presParOf" srcId="{94B2A6AF-CF71-40F9-A72C-E2AEC7F65C81}" destId="{A1ED8710-DA3E-4DFE-9DDF-5683B4A4C613}" srcOrd="1" destOrd="0" presId="urn:microsoft.com/office/officeart/2008/layout/LinedList"/>
    <dgm:cxn modelId="{220A248C-27B1-4510-9DD3-D8527186C29A}" type="presParOf" srcId="{A1ED8710-DA3E-4DFE-9DDF-5683B4A4C613}" destId="{D9A2375C-71FE-48FD-8672-696D528BCA94}" srcOrd="0" destOrd="0" presId="urn:microsoft.com/office/officeart/2008/layout/LinedList"/>
    <dgm:cxn modelId="{BB416FBA-C94C-432B-BAA8-0DD1CB9DD0A7}" type="presParOf" srcId="{A1ED8710-DA3E-4DFE-9DDF-5683B4A4C613}" destId="{88143A9E-182D-4F95-8BAA-CE513120DBB6}" srcOrd="1" destOrd="0" presId="urn:microsoft.com/office/officeart/2008/layout/LinedList"/>
    <dgm:cxn modelId="{2B7F8457-1D2A-4D92-91AC-B9309A9F8234}" type="presParOf" srcId="{94B2A6AF-CF71-40F9-A72C-E2AEC7F65C81}" destId="{EE15AAE0-C9F9-4579-96B5-62BCDA2A8DA2}" srcOrd="2" destOrd="0" presId="urn:microsoft.com/office/officeart/2008/layout/LinedList"/>
    <dgm:cxn modelId="{0D20661F-343B-4D72-8B49-D832A3F46D88}" type="presParOf" srcId="{94B2A6AF-CF71-40F9-A72C-E2AEC7F65C81}" destId="{B8DBF153-A55E-415F-B416-322E069C7480}" srcOrd="3" destOrd="0" presId="urn:microsoft.com/office/officeart/2008/layout/LinedList"/>
    <dgm:cxn modelId="{7830DF2A-44C5-425C-BACD-0322163039C6}" type="presParOf" srcId="{B8DBF153-A55E-415F-B416-322E069C7480}" destId="{1BF897F7-FB5F-4964-ADFC-131C4F0A92F0}" srcOrd="0" destOrd="0" presId="urn:microsoft.com/office/officeart/2008/layout/LinedList"/>
    <dgm:cxn modelId="{96A0AC67-A82C-4B41-8E35-C2277CE4545C}" type="presParOf" srcId="{B8DBF153-A55E-415F-B416-322E069C7480}" destId="{479BEA98-C900-410D-9357-F0154AEFA1A7}" srcOrd="1" destOrd="0" presId="urn:microsoft.com/office/officeart/2008/layout/LinedList"/>
    <dgm:cxn modelId="{07FCE783-DFC6-4C0B-86B7-C38039FA56FE}" type="presParOf" srcId="{94B2A6AF-CF71-40F9-A72C-E2AEC7F65C81}" destId="{770D6AC0-86CE-4CCF-9212-D7145DE54EA1}" srcOrd="4" destOrd="0" presId="urn:microsoft.com/office/officeart/2008/layout/LinedList"/>
    <dgm:cxn modelId="{6BF2673E-7F06-4F87-8304-5DEBC4C007DA}" type="presParOf" srcId="{94B2A6AF-CF71-40F9-A72C-E2AEC7F65C81}" destId="{692EA053-5BBF-4036-BB31-126C6F003299}" srcOrd="5" destOrd="0" presId="urn:microsoft.com/office/officeart/2008/layout/LinedList"/>
    <dgm:cxn modelId="{2F7F0E4A-41F9-4BCE-A0BB-31E045953B0C}" type="presParOf" srcId="{692EA053-5BBF-4036-BB31-126C6F003299}" destId="{C50FFF00-BE57-46E5-8227-BA5E0CBB758D}" srcOrd="0" destOrd="0" presId="urn:microsoft.com/office/officeart/2008/layout/LinedList"/>
    <dgm:cxn modelId="{8B7C7C7B-B992-4279-B717-66332E1B789E}" type="presParOf" srcId="{692EA053-5BBF-4036-BB31-126C6F003299}" destId="{BED49ECD-5B55-436A-8565-BAA577DA1CFB}" srcOrd="1" destOrd="0" presId="urn:microsoft.com/office/officeart/2008/layout/LinedList"/>
    <dgm:cxn modelId="{0F042AC5-6156-4CCA-88D8-CA8B8822E534}" type="presParOf" srcId="{94B2A6AF-CF71-40F9-A72C-E2AEC7F65C81}" destId="{2DAB1C1B-490A-4E0E-802D-1D87683993F5}" srcOrd="6" destOrd="0" presId="urn:microsoft.com/office/officeart/2008/layout/LinedList"/>
    <dgm:cxn modelId="{5A131ECD-0EEE-4BCD-B941-DC65455DF81F}" type="presParOf" srcId="{94B2A6AF-CF71-40F9-A72C-E2AEC7F65C81}" destId="{B345807C-BC7E-4F41-83B1-9DCAACFB1788}" srcOrd="7" destOrd="0" presId="urn:microsoft.com/office/officeart/2008/layout/LinedList"/>
    <dgm:cxn modelId="{EC9A91D8-9E07-4BA7-9022-1D3BDDF0BE39}" type="presParOf" srcId="{B345807C-BC7E-4F41-83B1-9DCAACFB1788}" destId="{934579BF-0B05-46C3-B651-A2AD404367DA}" srcOrd="0" destOrd="0" presId="urn:microsoft.com/office/officeart/2008/layout/LinedList"/>
    <dgm:cxn modelId="{6B876DA5-B703-4325-B686-9548727E0D70}" type="presParOf" srcId="{B345807C-BC7E-4F41-83B1-9DCAACFB1788}" destId="{BB7CA612-278A-40C2-9324-F4565D27BF17}" srcOrd="1" destOrd="0" presId="urn:microsoft.com/office/officeart/2008/layout/LinedList"/>
    <dgm:cxn modelId="{B67AA7F8-1421-4A1E-84DB-E824661C9398}" type="presParOf" srcId="{94B2A6AF-CF71-40F9-A72C-E2AEC7F65C81}" destId="{DA0B8F08-01C8-4357-8033-ED9A8513E79A}" srcOrd="8" destOrd="0" presId="urn:microsoft.com/office/officeart/2008/layout/LinedList"/>
    <dgm:cxn modelId="{84EA9CBF-A363-486A-89E2-AED6F76F6376}" type="presParOf" srcId="{94B2A6AF-CF71-40F9-A72C-E2AEC7F65C81}" destId="{6AF4CDA2-3144-4BA6-8515-9DE8BC112E43}" srcOrd="9" destOrd="0" presId="urn:microsoft.com/office/officeart/2008/layout/LinedList"/>
    <dgm:cxn modelId="{0C7B9B69-4D32-4DFB-9B5B-3F822A34AA0F}" type="presParOf" srcId="{6AF4CDA2-3144-4BA6-8515-9DE8BC112E43}" destId="{CD66551C-4502-41BB-8A11-56A4731158FB}" srcOrd="0" destOrd="0" presId="urn:microsoft.com/office/officeart/2008/layout/LinedList"/>
    <dgm:cxn modelId="{9D818686-DB1F-46A1-AAF5-59A816748382}" type="presParOf" srcId="{6AF4CDA2-3144-4BA6-8515-9DE8BC112E43}" destId="{AF23A1B3-5925-451B-B9C2-3CD3AA00F481}" srcOrd="1" destOrd="0" presId="urn:microsoft.com/office/officeart/2008/layout/LinedList"/>
    <dgm:cxn modelId="{4C05A532-5E73-4803-A6D6-9CEFC07296FA}" type="presParOf" srcId="{94B2A6AF-CF71-40F9-A72C-E2AEC7F65C81}" destId="{4A7A256E-753B-4B1E-B6D2-23EEBB9E0713}" srcOrd="10" destOrd="0" presId="urn:microsoft.com/office/officeart/2008/layout/LinedList"/>
    <dgm:cxn modelId="{5AACB97B-1D33-40D8-9803-E57B52384793}" type="presParOf" srcId="{94B2A6AF-CF71-40F9-A72C-E2AEC7F65C81}" destId="{4D8476BB-4995-4A72-9AAD-2820FF5875CD}" srcOrd="11" destOrd="0" presId="urn:microsoft.com/office/officeart/2008/layout/LinedList"/>
    <dgm:cxn modelId="{FD7CDBC8-1174-476C-9FE7-45873C5B97EE}" type="presParOf" srcId="{4D8476BB-4995-4A72-9AAD-2820FF5875CD}" destId="{ACAB3C79-FA0D-48E2-B779-24FA89FE6F68}" srcOrd="0" destOrd="0" presId="urn:microsoft.com/office/officeart/2008/layout/LinedList"/>
    <dgm:cxn modelId="{95F1BB1C-2BCE-45F1-A1C4-1344EEFC618E}" type="presParOf" srcId="{4D8476BB-4995-4A72-9AAD-2820FF5875CD}" destId="{DDF0ADC4-404D-4524-BEA4-7201D4F0A7B0}" srcOrd="1" destOrd="0" presId="urn:microsoft.com/office/officeart/2008/layout/LinedList"/>
    <dgm:cxn modelId="{ACBD7F4E-B4F3-4417-B3B4-79D63D591CC2}" type="presParOf" srcId="{94B2A6AF-CF71-40F9-A72C-E2AEC7F65C81}" destId="{52CFE01F-D51B-420A-ADB8-0409FF06535F}" srcOrd="12" destOrd="0" presId="urn:microsoft.com/office/officeart/2008/layout/LinedList"/>
    <dgm:cxn modelId="{8388EA58-1046-4619-BC82-AA277F1A3441}" type="presParOf" srcId="{94B2A6AF-CF71-40F9-A72C-E2AEC7F65C81}" destId="{D35DEC67-0C87-4491-A6B4-4ED68DAB27C7}" srcOrd="13" destOrd="0" presId="urn:microsoft.com/office/officeart/2008/layout/LinedList"/>
    <dgm:cxn modelId="{AA7E0ECA-8636-4FA4-966F-12BF85532B8C}" type="presParOf" srcId="{D35DEC67-0C87-4491-A6B4-4ED68DAB27C7}" destId="{919AA4DE-E804-4E8E-93B2-45D1BBDA6C6F}" srcOrd="0" destOrd="0" presId="urn:microsoft.com/office/officeart/2008/layout/LinedList"/>
    <dgm:cxn modelId="{14167232-71CB-4D06-B4AE-3FA1F2F045C0}" type="presParOf" srcId="{D35DEC67-0C87-4491-A6B4-4ED68DAB27C7}" destId="{1058C9D7-8CF7-46C0-90F3-FC08F37721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8E98D0-E6D9-4D65-92FE-4E0D3D1DFBC1}" type="doc">
      <dgm:prSet loTypeId="urn:microsoft.com/office/officeart/2008/layout/LinedList" loCatId="list" qsTypeId="urn:microsoft.com/office/officeart/2005/8/quickstyle/simple3" qsCatId="simple" csTypeId="urn:microsoft.com/office/officeart/2005/8/colors/accent3_4" csCatId="accent3"/>
      <dgm:spPr/>
      <dgm:t>
        <a:bodyPr/>
        <a:lstStyle/>
        <a:p>
          <a:endParaRPr lang="en-US"/>
        </a:p>
      </dgm:t>
    </dgm:pt>
    <dgm:pt modelId="{523E2396-24FB-4C4E-9E8C-48B51BF5D163}">
      <dgm:prSet/>
      <dgm:spPr/>
      <dgm:t>
        <a:bodyPr/>
        <a:lstStyle/>
        <a:p>
          <a:r>
            <a:rPr lang="en-US" dirty="0"/>
            <a:t>Works just like lookup</a:t>
          </a:r>
        </a:p>
      </dgm:t>
    </dgm:pt>
    <dgm:pt modelId="{7BE49FB6-2DAC-41D5-92CE-EC1FBC6E313F}" type="parTrans" cxnId="{82DD9460-BFA5-42EF-BA55-8B0966BD686D}">
      <dgm:prSet/>
      <dgm:spPr/>
      <dgm:t>
        <a:bodyPr/>
        <a:lstStyle/>
        <a:p>
          <a:endParaRPr lang="en-US"/>
        </a:p>
      </dgm:t>
    </dgm:pt>
    <dgm:pt modelId="{FC7EB41C-3017-4183-89DC-DBBABA3D2CE4}" type="sibTrans" cxnId="{82DD9460-BFA5-42EF-BA55-8B0966BD686D}">
      <dgm:prSet/>
      <dgm:spPr/>
      <dgm:t>
        <a:bodyPr/>
        <a:lstStyle/>
        <a:p>
          <a:endParaRPr lang="en-US"/>
        </a:p>
      </dgm:t>
    </dgm:pt>
    <dgm:pt modelId="{B3446F0C-E668-479A-AC56-78142FE171A2}">
      <dgm:prSet/>
      <dgm:spPr/>
      <dgm:t>
        <a:bodyPr/>
        <a:lstStyle/>
        <a:p>
          <a:r>
            <a:rPr lang="en-US" dirty="0"/>
            <a:t>For UDF (user defined functions) you need to copy them – you cannot just have another sheet open</a:t>
          </a:r>
        </a:p>
      </dgm:t>
    </dgm:pt>
    <dgm:pt modelId="{5F64F7A8-86B9-49EB-8C87-057FC8BC7C12}" type="parTrans" cxnId="{FB7D589F-20E0-4578-8193-7FCF0F3D14B4}">
      <dgm:prSet/>
      <dgm:spPr/>
      <dgm:t>
        <a:bodyPr/>
        <a:lstStyle/>
        <a:p>
          <a:endParaRPr lang="en-US"/>
        </a:p>
      </dgm:t>
    </dgm:pt>
    <dgm:pt modelId="{128CA0EF-40E3-41A1-8B61-154A80AC5131}" type="sibTrans" cxnId="{FB7D589F-20E0-4578-8193-7FCF0F3D14B4}">
      <dgm:prSet/>
      <dgm:spPr/>
      <dgm:t>
        <a:bodyPr/>
        <a:lstStyle/>
        <a:p>
          <a:endParaRPr lang="en-US"/>
        </a:p>
      </dgm:t>
    </dgm:pt>
    <dgm:pt modelId="{07AFCC85-E2AA-495C-9A4B-1C738542F4A5}">
      <dgm:prSet/>
      <dgm:spPr/>
      <dgm:t>
        <a:bodyPr/>
        <a:lstStyle/>
        <a:p>
          <a:r>
            <a:rPr lang="en-US" dirty="0"/>
            <a:t>Allows smooth transitions rather than step functions</a:t>
          </a:r>
        </a:p>
      </dgm:t>
    </dgm:pt>
    <dgm:pt modelId="{801E978B-4BE5-4EF8-A8DD-980AB9BBB286}" type="parTrans" cxnId="{44A8B4EB-A407-456F-A600-6A28915F5BF9}">
      <dgm:prSet/>
      <dgm:spPr/>
      <dgm:t>
        <a:bodyPr/>
        <a:lstStyle/>
        <a:p>
          <a:endParaRPr lang="en-US"/>
        </a:p>
      </dgm:t>
    </dgm:pt>
    <dgm:pt modelId="{A41709E9-FE68-473D-B583-07BE30A76686}" type="sibTrans" cxnId="{44A8B4EB-A407-456F-A600-6A28915F5BF9}">
      <dgm:prSet/>
      <dgm:spPr/>
      <dgm:t>
        <a:bodyPr/>
        <a:lstStyle/>
        <a:p>
          <a:endParaRPr lang="en-US"/>
        </a:p>
      </dgm:t>
    </dgm:pt>
    <dgm:pt modelId="{5929F675-5F95-45FA-86AB-03469B71CA8F}">
      <dgm:prSet/>
      <dgm:spPr/>
      <dgm:t>
        <a:bodyPr/>
        <a:lstStyle/>
        <a:p>
          <a:r>
            <a:rPr lang="en-US" dirty="0"/>
            <a:t>To get lookup_interpolate into your model, go to the website and open the file named interpolate lookup and follow the instructions.</a:t>
          </a:r>
        </a:p>
      </dgm:t>
    </dgm:pt>
    <dgm:pt modelId="{C1DFC881-FDB7-40D8-A3A3-353E93A884F3}" type="parTrans" cxnId="{A49AE714-7D5F-4E16-A06D-E9B2D4588E35}">
      <dgm:prSet/>
      <dgm:spPr/>
      <dgm:t>
        <a:bodyPr/>
        <a:lstStyle/>
        <a:p>
          <a:endParaRPr lang="en-US"/>
        </a:p>
      </dgm:t>
    </dgm:pt>
    <dgm:pt modelId="{E099A317-48F0-4D5A-B600-1CDFA23654AC}" type="sibTrans" cxnId="{A49AE714-7D5F-4E16-A06D-E9B2D4588E35}">
      <dgm:prSet/>
      <dgm:spPr/>
      <dgm:t>
        <a:bodyPr/>
        <a:lstStyle/>
        <a:p>
          <a:endParaRPr lang="en-US"/>
        </a:p>
      </dgm:t>
    </dgm:pt>
    <dgm:pt modelId="{7971FD1E-1E08-451A-A41E-F176587A2A70}" type="pres">
      <dgm:prSet presAssocID="{8B8E98D0-E6D9-4D65-92FE-4E0D3D1DFBC1}" presName="vert0" presStyleCnt="0">
        <dgm:presLayoutVars>
          <dgm:dir/>
          <dgm:animOne val="branch"/>
          <dgm:animLvl val="lvl"/>
        </dgm:presLayoutVars>
      </dgm:prSet>
      <dgm:spPr/>
    </dgm:pt>
    <dgm:pt modelId="{AA22DA6E-6776-4FC8-8FA9-911C61F05D22}" type="pres">
      <dgm:prSet presAssocID="{523E2396-24FB-4C4E-9E8C-48B51BF5D163}" presName="thickLine" presStyleLbl="alignNode1" presStyleIdx="0" presStyleCnt="4"/>
      <dgm:spPr/>
    </dgm:pt>
    <dgm:pt modelId="{68FCD8FF-96F2-482F-AF6B-C633E3688992}" type="pres">
      <dgm:prSet presAssocID="{523E2396-24FB-4C4E-9E8C-48B51BF5D163}" presName="horz1" presStyleCnt="0"/>
      <dgm:spPr/>
    </dgm:pt>
    <dgm:pt modelId="{B5348176-2648-470C-9F8C-460A3D31BEFE}" type="pres">
      <dgm:prSet presAssocID="{523E2396-24FB-4C4E-9E8C-48B51BF5D163}" presName="tx1" presStyleLbl="revTx" presStyleIdx="0" presStyleCnt="4"/>
      <dgm:spPr/>
    </dgm:pt>
    <dgm:pt modelId="{9853F5AB-7BB4-4C83-B131-D42786C906FF}" type="pres">
      <dgm:prSet presAssocID="{523E2396-24FB-4C4E-9E8C-48B51BF5D163}" presName="vert1" presStyleCnt="0"/>
      <dgm:spPr/>
    </dgm:pt>
    <dgm:pt modelId="{BFA468B7-3809-4044-994A-DE2E933A1AFD}" type="pres">
      <dgm:prSet presAssocID="{B3446F0C-E668-479A-AC56-78142FE171A2}" presName="thickLine" presStyleLbl="alignNode1" presStyleIdx="1" presStyleCnt="4"/>
      <dgm:spPr/>
    </dgm:pt>
    <dgm:pt modelId="{64B1998F-D1D8-4972-9D6E-43507275877D}" type="pres">
      <dgm:prSet presAssocID="{B3446F0C-E668-479A-AC56-78142FE171A2}" presName="horz1" presStyleCnt="0"/>
      <dgm:spPr/>
    </dgm:pt>
    <dgm:pt modelId="{0CFACF9A-639C-44ED-8292-08308BB97433}" type="pres">
      <dgm:prSet presAssocID="{B3446F0C-E668-479A-AC56-78142FE171A2}" presName="tx1" presStyleLbl="revTx" presStyleIdx="1" presStyleCnt="4"/>
      <dgm:spPr/>
    </dgm:pt>
    <dgm:pt modelId="{19565DD5-9DA6-46E0-B37C-8BD95509AEA7}" type="pres">
      <dgm:prSet presAssocID="{B3446F0C-E668-479A-AC56-78142FE171A2}" presName="vert1" presStyleCnt="0"/>
      <dgm:spPr/>
    </dgm:pt>
    <dgm:pt modelId="{970447F8-2430-4E78-A670-0E4CC9B52E08}" type="pres">
      <dgm:prSet presAssocID="{07AFCC85-E2AA-495C-9A4B-1C738542F4A5}" presName="thickLine" presStyleLbl="alignNode1" presStyleIdx="2" presStyleCnt="4"/>
      <dgm:spPr/>
    </dgm:pt>
    <dgm:pt modelId="{B8A0AA8B-81A3-49EB-9EED-32077BB20B6D}" type="pres">
      <dgm:prSet presAssocID="{07AFCC85-E2AA-495C-9A4B-1C738542F4A5}" presName="horz1" presStyleCnt="0"/>
      <dgm:spPr/>
    </dgm:pt>
    <dgm:pt modelId="{A63C07F6-6991-41EC-AC1C-0453D7090AE3}" type="pres">
      <dgm:prSet presAssocID="{07AFCC85-E2AA-495C-9A4B-1C738542F4A5}" presName="tx1" presStyleLbl="revTx" presStyleIdx="2" presStyleCnt="4"/>
      <dgm:spPr/>
    </dgm:pt>
    <dgm:pt modelId="{52330298-7984-4ACA-8653-A71AE53DAF87}" type="pres">
      <dgm:prSet presAssocID="{07AFCC85-E2AA-495C-9A4B-1C738542F4A5}" presName="vert1" presStyleCnt="0"/>
      <dgm:spPr/>
    </dgm:pt>
    <dgm:pt modelId="{CB3DAF44-8029-4433-9098-0B9780405EEA}" type="pres">
      <dgm:prSet presAssocID="{5929F675-5F95-45FA-86AB-03469B71CA8F}" presName="thickLine" presStyleLbl="alignNode1" presStyleIdx="3" presStyleCnt="4"/>
      <dgm:spPr/>
    </dgm:pt>
    <dgm:pt modelId="{2059910A-8F51-42B5-A84B-0394CC5CBA18}" type="pres">
      <dgm:prSet presAssocID="{5929F675-5F95-45FA-86AB-03469B71CA8F}" presName="horz1" presStyleCnt="0"/>
      <dgm:spPr/>
    </dgm:pt>
    <dgm:pt modelId="{4710BD7A-35F0-4A8F-9A41-82DBF9E165BA}" type="pres">
      <dgm:prSet presAssocID="{5929F675-5F95-45FA-86AB-03469B71CA8F}" presName="tx1" presStyleLbl="revTx" presStyleIdx="3" presStyleCnt="4"/>
      <dgm:spPr/>
    </dgm:pt>
    <dgm:pt modelId="{EEB1906A-44F4-46EA-8037-C8C700F8E2C6}" type="pres">
      <dgm:prSet presAssocID="{5929F675-5F95-45FA-86AB-03469B71CA8F}" presName="vert1" presStyleCnt="0"/>
      <dgm:spPr/>
    </dgm:pt>
  </dgm:ptLst>
  <dgm:cxnLst>
    <dgm:cxn modelId="{D794CA05-9671-4626-AC44-BF09815AEDB1}" type="presOf" srcId="{5929F675-5F95-45FA-86AB-03469B71CA8F}" destId="{4710BD7A-35F0-4A8F-9A41-82DBF9E165BA}" srcOrd="0" destOrd="0" presId="urn:microsoft.com/office/officeart/2008/layout/LinedList"/>
    <dgm:cxn modelId="{A49AE714-7D5F-4E16-A06D-E9B2D4588E35}" srcId="{8B8E98D0-E6D9-4D65-92FE-4E0D3D1DFBC1}" destId="{5929F675-5F95-45FA-86AB-03469B71CA8F}" srcOrd="3" destOrd="0" parTransId="{C1DFC881-FDB7-40D8-A3A3-353E93A884F3}" sibTransId="{E099A317-48F0-4D5A-B600-1CDFA23654AC}"/>
    <dgm:cxn modelId="{92BB1628-0A35-4723-AB5E-2ABF6D6BFEED}" type="presOf" srcId="{8B8E98D0-E6D9-4D65-92FE-4E0D3D1DFBC1}" destId="{7971FD1E-1E08-451A-A41E-F176587A2A70}" srcOrd="0" destOrd="0" presId="urn:microsoft.com/office/officeart/2008/layout/LinedList"/>
    <dgm:cxn modelId="{82DD9460-BFA5-42EF-BA55-8B0966BD686D}" srcId="{8B8E98D0-E6D9-4D65-92FE-4E0D3D1DFBC1}" destId="{523E2396-24FB-4C4E-9E8C-48B51BF5D163}" srcOrd="0" destOrd="0" parTransId="{7BE49FB6-2DAC-41D5-92CE-EC1FBC6E313F}" sibTransId="{FC7EB41C-3017-4183-89DC-DBBABA3D2CE4}"/>
    <dgm:cxn modelId="{436F7052-FE79-4440-A186-EB979238862B}" type="presOf" srcId="{523E2396-24FB-4C4E-9E8C-48B51BF5D163}" destId="{B5348176-2648-470C-9F8C-460A3D31BEFE}" srcOrd="0" destOrd="0" presId="urn:microsoft.com/office/officeart/2008/layout/LinedList"/>
    <dgm:cxn modelId="{DA37607F-49B6-4A52-B8ED-332E86C30A09}" type="presOf" srcId="{B3446F0C-E668-479A-AC56-78142FE171A2}" destId="{0CFACF9A-639C-44ED-8292-08308BB97433}" srcOrd="0" destOrd="0" presId="urn:microsoft.com/office/officeart/2008/layout/LinedList"/>
    <dgm:cxn modelId="{11239698-D315-4B60-8138-33B09B24356B}" type="presOf" srcId="{07AFCC85-E2AA-495C-9A4B-1C738542F4A5}" destId="{A63C07F6-6991-41EC-AC1C-0453D7090AE3}" srcOrd="0" destOrd="0" presId="urn:microsoft.com/office/officeart/2008/layout/LinedList"/>
    <dgm:cxn modelId="{FB7D589F-20E0-4578-8193-7FCF0F3D14B4}" srcId="{8B8E98D0-E6D9-4D65-92FE-4E0D3D1DFBC1}" destId="{B3446F0C-E668-479A-AC56-78142FE171A2}" srcOrd="1" destOrd="0" parTransId="{5F64F7A8-86B9-49EB-8C87-057FC8BC7C12}" sibTransId="{128CA0EF-40E3-41A1-8B61-154A80AC5131}"/>
    <dgm:cxn modelId="{44A8B4EB-A407-456F-A600-6A28915F5BF9}" srcId="{8B8E98D0-E6D9-4D65-92FE-4E0D3D1DFBC1}" destId="{07AFCC85-E2AA-495C-9A4B-1C738542F4A5}" srcOrd="2" destOrd="0" parTransId="{801E978B-4BE5-4EF8-A8DD-980AB9BBB286}" sibTransId="{A41709E9-FE68-473D-B583-07BE30A76686}"/>
    <dgm:cxn modelId="{E30B1118-ECC8-4AB8-BFFF-50E23ED8FF15}" type="presParOf" srcId="{7971FD1E-1E08-451A-A41E-F176587A2A70}" destId="{AA22DA6E-6776-4FC8-8FA9-911C61F05D22}" srcOrd="0" destOrd="0" presId="urn:microsoft.com/office/officeart/2008/layout/LinedList"/>
    <dgm:cxn modelId="{531DC407-8592-46E8-AFF7-789EB67F5053}" type="presParOf" srcId="{7971FD1E-1E08-451A-A41E-F176587A2A70}" destId="{68FCD8FF-96F2-482F-AF6B-C633E3688992}" srcOrd="1" destOrd="0" presId="urn:microsoft.com/office/officeart/2008/layout/LinedList"/>
    <dgm:cxn modelId="{918AD293-2285-46CE-A7CD-684D9945208E}" type="presParOf" srcId="{68FCD8FF-96F2-482F-AF6B-C633E3688992}" destId="{B5348176-2648-470C-9F8C-460A3D31BEFE}" srcOrd="0" destOrd="0" presId="urn:microsoft.com/office/officeart/2008/layout/LinedList"/>
    <dgm:cxn modelId="{61B652F2-082C-48EC-B723-17DAA954E570}" type="presParOf" srcId="{68FCD8FF-96F2-482F-AF6B-C633E3688992}" destId="{9853F5AB-7BB4-4C83-B131-D42786C906FF}" srcOrd="1" destOrd="0" presId="urn:microsoft.com/office/officeart/2008/layout/LinedList"/>
    <dgm:cxn modelId="{AAD64261-444E-4B25-BCAC-768DD37CF3C2}" type="presParOf" srcId="{7971FD1E-1E08-451A-A41E-F176587A2A70}" destId="{BFA468B7-3809-4044-994A-DE2E933A1AFD}" srcOrd="2" destOrd="0" presId="urn:microsoft.com/office/officeart/2008/layout/LinedList"/>
    <dgm:cxn modelId="{12345F49-41D4-4F68-B05F-01C753D5726D}" type="presParOf" srcId="{7971FD1E-1E08-451A-A41E-F176587A2A70}" destId="{64B1998F-D1D8-4972-9D6E-43507275877D}" srcOrd="3" destOrd="0" presId="urn:microsoft.com/office/officeart/2008/layout/LinedList"/>
    <dgm:cxn modelId="{5C997DAD-3496-41FC-9AD3-82F384478116}" type="presParOf" srcId="{64B1998F-D1D8-4972-9D6E-43507275877D}" destId="{0CFACF9A-639C-44ED-8292-08308BB97433}" srcOrd="0" destOrd="0" presId="urn:microsoft.com/office/officeart/2008/layout/LinedList"/>
    <dgm:cxn modelId="{7CA3947D-8837-4EE3-B123-ED046544EE85}" type="presParOf" srcId="{64B1998F-D1D8-4972-9D6E-43507275877D}" destId="{19565DD5-9DA6-46E0-B37C-8BD95509AEA7}" srcOrd="1" destOrd="0" presId="urn:microsoft.com/office/officeart/2008/layout/LinedList"/>
    <dgm:cxn modelId="{2271A850-1C34-4265-B3C3-683B2D127829}" type="presParOf" srcId="{7971FD1E-1E08-451A-A41E-F176587A2A70}" destId="{970447F8-2430-4E78-A670-0E4CC9B52E08}" srcOrd="4" destOrd="0" presId="urn:microsoft.com/office/officeart/2008/layout/LinedList"/>
    <dgm:cxn modelId="{4D06B0CB-57AA-4080-8F00-D96955167618}" type="presParOf" srcId="{7971FD1E-1E08-451A-A41E-F176587A2A70}" destId="{B8A0AA8B-81A3-49EB-9EED-32077BB20B6D}" srcOrd="5" destOrd="0" presId="urn:microsoft.com/office/officeart/2008/layout/LinedList"/>
    <dgm:cxn modelId="{1C81B161-85EC-4D55-B0D5-63F0754D705B}" type="presParOf" srcId="{B8A0AA8B-81A3-49EB-9EED-32077BB20B6D}" destId="{A63C07F6-6991-41EC-AC1C-0453D7090AE3}" srcOrd="0" destOrd="0" presId="urn:microsoft.com/office/officeart/2008/layout/LinedList"/>
    <dgm:cxn modelId="{35845AC3-C41C-46A0-88E1-91DD5154EBE0}" type="presParOf" srcId="{B8A0AA8B-81A3-49EB-9EED-32077BB20B6D}" destId="{52330298-7984-4ACA-8653-A71AE53DAF87}" srcOrd="1" destOrd="0" presId="urn:microsoft.com/office/officeart/2008/layout/LinedList"/>
    <dgm:cxn modelId="{4E9D0DF8-6AD5-4E70-B1B4-6149F91E6E7F}" type="presParOf" srcId="{7971FD1E-1E08-451A-A41E-F176587A2A70}" destId="{CB3DAF44-8029-4433-9098-0B9780405EEA}" srcOrd="6" destOrd="0" presId="urn:microsoft.com/office/officeart/2008/layout/LinedList"/>
    <dgm:cxn modelId="{00074046-D0E8-4930-9A82-F24194D2665E}" type="presParOf" srcId="{7971FD1E-1E08-451A-A41E-F176587A2A70}" destId="{2059910A-8F51-42B5-A84B-0394CC5CBA18}" srcOrd="7" destOrd="0" presId="urn:microsoft.com/office/officeart/2008/layout/LinedList"/>
    <dgm:cxn modelId="{7123380E-0BCA-4799-8E15-38C21E76921A}" type="presParOf" srcId="{2059910A-8F51-42B5-A84B-0394CC5CBA18}" destId="{4710BD7A-35F0-4A8F-9A41-82DBF9E165BA}" srcOrd="0" destOrd="0" presId="urn:microsoft.com/office/officeart/2008/layout/LinedList"/>
    <dgm:cxn modelId="{7E16EFC5-5D85-403B-A616-00A790245C2F}" type="presParOf" srcId="{2059910A-8F51-42B5-A84B-0394CC5CBA18}" destId="{EEB1906A-44F4-46EA-8037-C8C700F8E2C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1D038F-B1E7-4084-9877-C8FEBF554C58}" type="doc">
      <dgm:prSet loTypeId="urn:microsoft.com/office/officeart/2008/layout/LinedList" loCatId="list" qsTypeId="urn:microsoft.com/office/officeart/2005/8/quickstyle/simple2" qsCatId="simple" csTypeId="urn:microsoft.com/office/officeart/2005/8/colors/colorful4" csCatId="colorful"/>
      <dgm:spPr/>
      <dgm:t>
        <a:bodyPr/>
        <a:lstStyle/>
        <a:p>
          <a:endParaRPr lang="en-US"/>
        </a:p>
      </dgm:t>
    </dgm:pt>
    <dgm:pt modelId="{B0668872-7BF6-4144-925A-CB27BDE38268}">
      <dgm:prSet/>
      <dgm:spPr/>
      <dgm:t>
        <a:bodyPr/>
        <a:lstStyle/>
        <a:p>
          <a:r>
            <a:rPr lang="en-US" dirty="0"/>
            <a:t>In finance courses, valuation is computed from after-tax free cash flow</a:t>
          </a:r>
        </a:p>
      </dgm:t>
    </dgm:pt>
    <dgm:pt modelId="{441907AF-6E04-4D46-B531-1779C9EDDE19}" type="parTrans" cxnId="{62648798-9039-4417-9CC3-DFCE36BBA4A5}">
      <dgm:prSet/>
      <dgm:spPr/>
      <dgm:t>
        <a:bodyPr/>
        <a:lstStyle/>
        <a:p>
          <a:endParaRPr lang="en-US"/>
        </a:p>
      </dgm:t>
    </dgm:pt>
    <dgm:pt modelId="{D788EA30-DC76-4D38-B410-3A1842E6CF25}" type="sibTrans" cxnId="{62648798-9039-4417-9CC3-DFCE36BBA4A5}">
      <dgm:prSet/>
      <dgm:spPr/>
      <dgm:t>
        <a:bodyPr/>
        <a:lstStyle/>
        <a:p>
          <a:endParaRPr lang="en-US"/>
        </a:p>
      </dgm:t>
    </dgm:pt>
    <dgm:pt modelId="{02DEC1AA-D5F3-4692-8FDD-DB89961F74CA}">
      <dgm:prSet/>
      <dgm:spPr/>
      <dgm:t>
        <a:bodyPr/>
        <a:lstStyle/>
        <a:p>
          <a:r>
            <a:rPr lang="en-US" dirty="0"/>
            <a:t>Taxes are computed without any distortions from financing</a:t>
          </a:r>
        </a:p>
      </dgm:t>
    </dgm:pt>
    <dgm:pt modelId="{9A13925B-5384-46CB-815E-FC8ECC907230}" type="parTrans" cxnId="{3D19F187-46E1-413A-9613-EFD8FBC31A82}">
      <dgm:prSet/>
      <dgm:spPr/>
      <dgm:t>
        <a:bodyPr/>
        <a:lstStyle/>
        <a:p>
          <a:endParaRPr lang="en-US"/>
        </a:p>
      </dgm:t>
    </dgm:pt>
    <dgm:pt modelId="{F66934FB-41BF-4D37-8200-B46693BE3AE4}" type="sibTrans" cxnId="{3D19F187-46E1-413A-9613-EFD8FBC31A82}">
      <dgm:prSet/>
      <dgm:spPr/>
      <dgm:t>
        <a:bodyPr/>
        <a:lstStyle/>
        <a:p>
          <a:endParaRPr lang="en-US"/>
        </a:p>
      </dgm:t>
    </dgm:pt>
    <dgm:pt modelId="{9169F5F1-9A06-4770-84B5-180C8A9312C6}">
      <dgm:prSet/>
      <dgm:spPr/>
      <dgm:t>
        <a:bodyPr/>
        <a:lstStyle/>
        <a:p>
          <a:r>
            <a:rPr lang="en-US" dirty="0"/>
            <a:t>Tax effects of IDC depreciation, fee amortization, interest are excluded</a:t>
          </a:r>
        </a:p>
      </dgm:t>
    </dgm:pt>
    <dgm:pt modelId="{A116EA6A-A387-4849-B2BF-89028BA6E8F8}" type="parTrans" cxnId="{A1D92753-F946-4427-8B46-B9B2F9B3345E}">
      <dgm:prSet/>
      <dgm:spPr/>
      <dgm:t>
        <a:bodyPr/>
        <a:lstStyle/>
        <a:p>
          <a:endParaRPr lang="en-US"/>
        </a:p>
      </dgm:t>
    </dgm:pt>
    <dgm:pt modelId="{9D270976-C77F-4A38-8246-4FF9149FD80E}" type="sibTrans" cxnId="{A1D92753-F946-4427-8B46-B9B2F9B3345E}">
      <dgm:prSet/>
      <dgm:spPr/>
      <dgm:t>
        <a:bodyPr/>
        <a:lstStyle/>
        <a:p>
          <a:endParaRPr lang="en-US"/>
        </a:p>
      </dgm:t>
    </dgm:pt>
    <dgm:pt modelId="{ABE08937-5255-47BD-8E67-2297E5731984}">
      <dgm:prSet/>
      <dgm:spPr/>
      <dgm:t>
        <a:bodyPr/>
        <a:lstStyle/>
        <a:p>
          <a:r>
            <a:rPr lang="en-US" dirty="0"/>
            <a:t>If project finance is all-equity IRR, some include shareholder loans</a:t>
          </a:r>
        </a:p>
      </dgm:t>
    </dgm:pt>
    <dgm:pt modelId="{3BCB45B6-D631-47CB-9738-F96F3D15FA56}" type="parTrans" cxnId="{18BE57DE-B8B2-4992-88DA-5F533BA9C001}">
      <dgm:prSet/>
      <dgm:spPr/>
      <dgm:t>
        <a:bodyPr/>
        <a:lstStyle/>
        <a:p>
          <a:endParaRPr lang="en-US"/>
        </a:p>
      </dgm:t>
    </dgm:pt>
    <dgm:pt modelId="{8662BDEC-2EFE-4C6F-94B1-5FE13ABD79AA}" type="sibTrans" cxnId="{18BE57DE-B8B2-4992-88DA-5F533BA9C001}">
      <dgm:prSet/>
      <dgm:spPr/>
      <dgm:t>
        <a:bodyPr/>
        <a:lstStyle/>
        <a:p>
          <a:endParaRPr lang="en-US"/>
        </a:p>
      </dgm:t>
    </dgm:pt>
    <dgm:pt modelId="{66117B7D-F83A-4490-BEC7-ACCB571FD4D8}">
      <dgm:prSet/>
      <dgm:spPr/>
      <dgm:t>
        <a:bodyPr/>
        <a:lstStyle/>
        <a:p>
          <a:r>
            <a:rPr lang="en-US" dirty="0"/>
            <a:t>By computing depreciation, you can put together financial statements</a:t>
          </a:r>
        </a:p>
      </dgm:t>
    </dgm:pt>
    <dgm:pt modelId="{7CA79ED7-316C-4CA0-BD4D-5D344C99F805}" type="parTrans" cxnId="{098C999F-5A36-4C4A-AEDB-BD8A8AF733D8}">
      <dgm:prSet/>
      <dgm:spPr/>
      <dgm:t>
        <a:bodyPr/>
        <a:lstStyle/>
        <a:p>
          <a:endParaRPr lang="en-US"/>
        </a:p>
      </dgm:t>
    </dgm:pt>
    <dgm:pt modelId="{D696A1DE-6561-4476-9F3C-30639D337CCE}" type="sibTrans" cxnId="{098C999F-5A36-4C4A-AEDB-BD8A8AF733D8}">
      <dgm:prSet/>
      <dgm:spPr/>
      <dgm:t>
        <a:bodyPr/>
        <a:lstStyle/>
        <a:p>
          <a:endParaRPr lang="en-US"/>
        </a:p>
      </dgm:t>
    </dgm:pt>
    <dgm:pt modelId="{9486B902-7B27-4992-B0E5-6B12305C4FA6}" type="pres">
      <dgm:prSet presAssocID="{CF1D038F-B1E7-4084-9877-C8FEBF554C58}" presName="vert0" presStyleCnt="0">
        <dgm:presLayoutVars>
          <dgm:dir/>
          <dgm:animOne val="branch"/>
          <dgm:animLvl val="lvl"/>
        </dgm:presLayoutVars>
      </dgm:prSet>
      <dgm:spPr/>
    </dgm:pt>
    <dgm:pt modelId="{A8B3E215-36B9-4B6A-AEA9-9042074CC674}" type="pres">
      <dgm:prSet presAssocID="{B0668872-7BF6-4144-925A-CB27BDE38268}" presName="thickLine" presStyleLbl="alignNode1" presStyleIdx="0" presStyleCnt="5"/>
      <dgm:spPr/>
    </dgm:pt>
    <dgm:pt modelId="{693BA45F-7470-403A-8C85-7041521ABD37}" type="pres">
      <dgm:prSet presAssocID="{B0668872-7BF6-4144-925A-CB27BDE38268}" presName="horz1" presStyleCnt="0"/>
      <dgm:spPr/>
    </dgm:pt>
    <dgm:pt modelId="{B465BB30-6762-44BB-827E-CD29E1F95CB9}" type="pres">
      <dgm:prSet presAssocID="{B0668872-7BF6-4144-925A-CB27BDE38268}" presName="tx1" presStyleLbl="revTx" presStyleIdx="0" presStyleCnt="5"/>
      <dgm:spPr/>
    </dgm:pt>
    <dgm:pt modelId="{49AE64FD-0D6D-4691-A032-2FE306F3332B}" type="pres">
      <dgm:prSet presAssocID="{B0668872-7BF6-4144-925A-CB27BDE38268}" presName="vert1" presStyleCnt="0"/>
      <dgm:spPr/>
    </dgm:pt>
    <dgm:pt modelId="{1C122C6E-8585-43FB-A9B6-EF197A82358B}" type="pres">
      <dgm:prSet presAssocID="{02DEC1AA-D5F3-4692-8FDD-DB89961F74CA}" presName="thickLine" presStyleLbl="alignNode1" presStyleIdx="1" presStyleCnt="5"/>
      <dgm:spPr/>
    </dgm:pt>
    <dgm:pt modelId="{DCAC8D45-FF60-4E50-B237-A7EAFFF9C461}" type="pres">
      <dgm:prSet presAssocID="{02DEC1AA-D5F3-4692-8FDD-DB89961F74CA}" presName="horz1" presStyleCnt="0"/>
      <dgm:spPr/>
    </dgm:pt>
    <dgm:pt modelId="{08A8EF43-F5E7-4176-89B5-CC176A8A3B07}" type="pres">
      <dgm:prSet presAssocID="{02DEC1AA-D5F3-4692-8FDD-DB89961F74CA}" presName="tx1" presStyleLbl="revTx" presStyleIdx="1" presStyleCnt="5"/>
      <dgm:spPr/>
    </dgm:pt>
    <dgm:pt modelId="{337AC950-3DE0-48D7-B51C-DB316B16A766}" type="pres">
      <dgm:prSet presAssocID="{02DEC1AA-D5F3-4692-8FDD-DB89961F74CA}" presName="vert1" presStyleCnt="0"/>
      <dgm:spPr/>
    </dgm:pt>
    <dgm:pt modelId="{D966433C-8C4B-4E33-BC9F-DF79BA405C60}" type="pres">
      <dgm:prSet presAssocID="{9169F5F1-9A06-4770-84B5-180C8A9312C6}" presName="thickLine" presStyleLbl="alignNode1" presStyleIdx="2" presStyleCnt="5"/>
      <dgm:spPr/>
    </dgm:pt>
    <dgm:pt modelId="{DE15D174-9CAA-4784-AD88-C80FD54942F9}" type="pres">
      <dgm:prSet presAssocID="{9169F5F1-9A06-4770-84B5-180C8A9312C6}" presName="horz1" presStyleCnt="0"/>
      <dgm:spPr/>
    </dgm:pt>
    <dgm:pt modelId="{0B93E00A-3248-4FAB-B085-0C9A4717D877}" type="pres">
      <dgm:prSet presAssocID="{9169F5F1-9A06-4770-84B5-180C8A9312C6}" presName="tx1" presStyleLbl="revTx" presStyleIdx="2" presStyleCnt="5"/>
      <dgm:spPr/>
    </dgm:pt>
    <dgm:pt modelId="{E5964A7F-EC94-4345-8D79-10B11AE243BA}" type="pres">
      <dgm:prSet presAssocID="{9169F5F1-9A06-4770-84B5-180C8A9312C6}" presName="vert1" presStyleCnt="0"/>
      <dgm:spPr/>
    </dgm:pt>
    <dgm:pt modelId="{B9948423-C622-427F-A6EC-2CC713900821}" type="pres">
      <dgm:prSet presAssocID="{ABE08937-5255-47BD-8E67-2297E5731984}" presName="thickLine" presStyleLbl="alignNode1" presStyleIdx="3" presStyleCnt="5"/>
      <dgm:spPr/>
    </dgm:pt>
    <dgm:pt modelId="{4032C144-4A1E-4FC5-AC65-F63A385AA66F}" type="pres">
      <dgm:prSet presAssocID="{ABE08937-5255-47BD-8E67-2297E5731984}" presName="horz1" presStyleCnt="0"/>
      <dgm:spPr/>
    </dgm:pt>
    <dgm:pt modelId="{A10314FC-F082-42C1-AC73-0C4C887D7200}" type="pres">
      <dgm:prSet presAssocID="{ABE08937-5255-47BD-8E67-2297E5731984}" presName="tx1" presStyleLbl="revTx" presStyleIdx="3" presStyleCnt="5"/>
      <dgm:spPr/>
    </dgm:pt>
    <dgm:pt modelId="{D688001F-9556-4883-927E-1DC10EA9247F}" type="pres">
      <dgm:prSet presAssocID="{ABE08937-5255-47BD-8E67-2297E5731984}" presName="vert1" presStyleCnt="0"/>
      <dgm:spPr/>
    </dgm:pt>
    <dgm:pt modelId="{987EA5C7-D33A-48B6-9A05-4CF99FBE4EE9}" type="pres">
      <dgm:prSet presAssocID="{66117B7D-F83A-4490-BEC7-ACCB571FD4D8}" presName="thickLine" presStyleLbl="alignNode1" presStyleIdx="4" presStyleCnt="5"/>
      <dgm:spPr/>
    </dgm:pt>
    <dgm:pt modelId="{E23775A2-F08A-46F7-BB56-A9CF884FAA92}" type="pres">
      <dgm:prSet presAssocID="{66117B7D-F83A-4490-BEC7-ACCB571FD4D8}" presName="horz1" presStyleCnt="0"/>
      <dgm:spPr/>
    </dgm:pt>
    <dgm:pt modelId="{9DED022C-C9EE-4C78-85D8-89D0AECC6E51}" type="pres">
      <dgm:prSet presAssocID="{66117B7D-F83A-4490-BEC7-ACCB571FD4D8}" presName="tx1" presStyleLbl="revTx" presStyleIdx="4" presStyleCnt="5"/>
      <dgm:spPr/>
    </dgm:pt>
    <dgm:pt modelId="{28548F6E-414A-47D2-8E34-9E464CC6C520}" type="pres">
      <dgm:prSet presAssocID="{66117B7D-F83A-4490-BEC7-ACCB571FD4D8}" presName="vert1" presStyleCnt="0"/>
      <dgm:spPr/>
    </dgm:pt>
  </dgm:ptLst>
  <dgm:cxnLst>
    <dgm:cxn modelId="{431FDD0D-733A-4815-A975-63CF37359A0F}" type="presOf" srcId="{9169F5F1-9A06-4770-84B5-180C8A9312C6}" destId="{0B93E00A-3248-4FAB-B085-0C9A4717D877}" srcOrd="0" destOrd="0" presId="urn:microsoft.com/office/officeart/2008/layout/LinedList"/>
    <dgm:cxn modelId="{3FB57849-DE0A-4C3D-BB3A-CBC7E6AD907E}" type="presOf" srcId="{02DEC1AA-D5F3-4692-8FDD-DB89961F74CA}" destId="{08A8EF43-F5E7-4176-89B5-CC176A8A3B07}" srcOrd="0" destOrd="0" presId="urn:microsoft.com/office/officeart/2008/layout/LinedList"/>
    <dgm:cxn modelId="{EFBBC86A-17BB-4C36-A106-A38226B21483}" type="presOf" srcId="{B0668872-7BF6-4144-925A-CB27BDE38268}" destId="{B465BB30-6762-44BB-827E-CD29E1F95CB9}" srcOrd="0" destOrd="0" presId="urn:microsoft.com/office/officeart/2008/layout/LinedList"/>
    <dgm:cxn modelId="{2F89B66B-2990-4FBE-AAD8-087984CE5877}" type="presOf" srcId="{ABE08937-5255-47BD-8E67-2297E5731984}" destId="{A10314FC-F082-42C1-AC73-0C4C887D7200}" srcOrd="0" destOrd="0" presId="urn:microsoft.com/office/officeart/2008/layout/LinedList"/>
    <dgm:cxn modelId="{FB10066E-ECF7-4DB6-9102-3E7037CFF9A4}" type="presOf" srcId="{66117B7D-F83A-4490-BEC7-ACCB571FD4D8}" destId="{9DED022C-C9EE-4C78-85D8-89D0AECC6E51}" srcOrd="0" destOrd="0" presId="urn:microsoft.com/office/officeart/2008/layout/LinedList"/>
    <dgm:cxn modelId="{A1D92753-F946-4427-8B46-B9B2F9B3345E}" srcId="{CF1D038F-B1E7-4084-9877-C8FEBF554C58}" destId="{9169F5F1-9A06-4770-84B5-180C8A9312C6}" srcOrd="2" destOrd="0" parTransId="{A116EA6A-A387-4849-B2BF-89028BA6E8F8}" sibTransId="{9D270976-C77F-4A38-8246-4FF9149FD80E}"/>
    <dgm:cxn modelId="{3D19F187-46E1-413A-9613-EFD8FBC31A82}" srcId="{CF1D038F-B1E7-4084-9877-C8FEBF554C58}" destId="{02DEC1AA-D5F3-4692-8FDD-DB89961F74CA}" srcOrd="1" destOrd="0" parTransId="{9A13925B-5384-46CB-815E-FC8ECC907230}" sibTransId="{F66934FB-41BF-4D37-8200-B46693BE3AE4}"/>
    <dgm:cxn modelId="{62648798-9039-4417-9CC3-DFCE36BBA4A5}" srcId="{CF1D038F-B1E7-4084-9877-C8FEBF554C58}" destId="{B0668872-7BF6-4144-925A-CB27BDE38268}" srcOrd="0" destOrd="0" parTransId="{441907AF-6E04-4D46-B531-1779C9EDDE19}" sibTransId="{D788EA30-DC76-4D38-B410-3A1842E6CF25}"/>
    <dgm:cxn modelId="{098C999F-5A36-4C4A-AEDB-BD8A8AF733D8}" srcId="{CF1D038F-B1E7-4084-9877-C8FEBF554C58}" destId="{66117B7D-F83A-4490-BEC7-ACCB571FD4D8}" srcOrd="4" destOrd="0" parTransId="{7CA79ED7-316C-4CA0-BD4D-5D344C99F805}" sibTransId="{D696A1DE-6561-4476-9F3C-30639D337CCE}"/>
    <dgm:cxn modelId="{80C0E3A1-EE0C-4504-82F1-54B91042A2B9}" type="presOf" srcId="{CF1D038F-B1E7-4084-9877-C8FEBF554C58}" destId="{9486B902-7B27-4992-B0E5-6B12305C4FA6}" srcOrd="0" destOrd="0" presId="urn:microsoft.com/office/officeart/2008/layout/LinedList"/>
    <dgm:cxn modelId="{18BE57DE-B8B2-4992-88DA-5F533BA9C001}" srcId="{CF1D038F-B1E7-4084-9877-C8FEBF554C58}" destId="{ABE08937-5255-47BD-8E67-2297E5731984}" srcOrd="3" destOrd="0" parTransId="{3BCB45B6-D631-47CB-9738-F96F3D15FA56}" sibTransId="{8662BDEC-2EFE-4C6F-94B1-5FE13ABD79AA}"/>
    <dgm:cxn modelId="{3BC4DCC3-E0F5-49AF-803E-A9933EF87DC3}" type="presParOf" srcId="{9486B902-7B27-4992-B0E5-6B12305C4FA6}" destId="{A8B3E215-36B9-4B6A-AEA9-9042074CC674}" srcOrd="0" destOrd="0" presId="urn:microsoft.com/office/officeart/2008/layout/LinedList"/>
    <dgm:cxn modelId="{C1E08E39-43AB-4BF3-8BA0-FFB38B4EEE31}" type="presParOf" srcId="{9486B902-7B27-4992-B0E5-6B12305C4FA6}" destId="{693BA45F-7470-403A-8C85-7041521ABD37}" srcOrd="1" destOrd="0" presId="urn:microsoft.com/office/officeart/2008/layout/LinedList"/>
    <dgm:cxn modelId="{159D446D-B212-4464-A78B-BE4E79BDA8DB}" type="presParOf" srcId="{693BA45F-7470-403A-8C85-7041521ABD37}" destId="{B465BB30-6762-44BB-827E-CD29E1F95CB9}" srcOrd="0" destOrd="0" presId="urn:microsoft.com/office/officeart/2008/layout/LinedList"/>
    <dgm:cxn modelId="{BE48BC3B-E5AD-4B0A-8B29-06924D02BAE5}" type="presParOf" srcId="{693BA45F-7470-403A-8C85-7041521ABD37}" destId="{49AE64FD-0D6D-4691-A032-2FE306F3332B}" srcOrd="1" destOrd="0" presId="urn:microsoft.com/office/officeart/2008/layout/LinedList"/>
    <dgm:cxn modelId="{3F4FF5A6-270A-4DE2-92F2-1B5D0CCA883F}" type="presParOf" srcId="{9486B902-7B27-4992-B0E5-6B12305C4FA6}" destId="{1C122C6E-8585-43FB-A9B6-EF197A82358B}" srcOrd="2" destOrd="0" presId="urn:microsoft.com/office/officeart/2008/layout/LinedList"/>
    <dgm:cxn modelId="{54569AF3-7706-4057-9306-12343175793C}" type="presParOf" srcId="{9486B902-7B27-4992-B0E5-6B12305C4FA6}" destId="{DCAC8D45-FF60-4E50-B237-A7EAFFF9C461}" srcOrd="3" destOrd="0" presId="urn:microsoft.com/office/officeart/2008/layout/LinedList"/>
    <dgm:cxn modelId="{2660D11E-6E65-4009-982B-ECA97E5FB361}" type="presParOf" srcId="{DCAC8D45-FF60-4E50-B237-A7EAFFF9C461}" destId="{08A8EF43-F5E7-4176-89B5-CC176A8A3B07}" srcOrd="0" destOrd="0" presId="urn:microsoft.com/office/officeart/2008/layout/LinedList"/>
    <dgm:cxn modelId="{FEE5DD01-D714-4BE9-896A-3D02FAF9C76D}" type="presParOf" srcId="{DCAC8D45-FF60-4E50-B237-A7EAFFF9C461}" destId="{337AC950-3DE0-48D7-B51C-DB316B16A766}" srcOrd="1" destOrd="0" presId="urn:microsoft.com/office/officeart/2008/layout/LinedList"/>
    <dgm:cxn modelId="{DC4253BA-406C-4F63-BF46-1965482C4627}" type="presParOf" srcId="{9486B902-7B27-4992-B0E5-6B12305C4FA6}" destId="{D966433C-8C4B-4E33-BC9F-DF79BA405C60}" srcOrd="4" destOrd="0" presId="urn:microsoft.com/office/officeart/2008/layout/LinedList"/>
    <dgm:cxn modelId="{CF75F6AE-5BDA-4B15-A7B4-B588985DC6AB}" type="presParOf" srcId="{9486B902-7B27-4992-B0E5-6B12305C4FA6}" destId="{DE15D174-9CAA-4784-AD88-C80FD54942F9}" srcOrd="5" destOrd="0" presId="urn:microsoft.com/office/officeart/2008/layout/LinedList"/>
    <dgm:cxn modelId="{4AEBB0B4-2D59-4DED-BAE9-0A0CBB52DE01}" type="presParOf" srcId="{DE15D174-9CAA-4784-AD88-C80FD54942F9}" destId="{0B93E00A-3248-4FAB-B085-0C9A4717D877}" srcOrd="0" destOrd="0" presId="urn:microsoft.com/office/officeart/2008/layout/LinedList"/>
    <dgm:cxn modelId="{CE623FD7-BEA4-4190-9579-BABD7EADD086}" type="presParOf" srcId="{DE15D174-9CAA-4784-AD88-C80FD54942F9}" destId="{E5964A7F-EC94-4345-8D79-10B11AE243BA}" srcOrd="1" destOrd="0" presId="urn:microsoft.com/office/officeart/2008/layout/LinedList"/>
    <dgm:cxn modelId="{45654D3F-46DE-4D6D-B0D2-DE5AE4B33B8A}" type="presParOf" srcId="{9486B902-7B27-4992-B0E5-6B12305C4FA6}" destId="{B9948423-C622-427F-A6EC-2CC713900821}" srcOrd="6" destOrd="0" presId="urn:microsoft.com/office/officeart/2008/layout/LinedList"/>
    <dgm:cxn modelId="{7AA425EC-DF0A-4EE4-B63C-7B61BCC250C5}" type="presParOf" srcId="{9486B902-7B27-4992-B0E5-6B12305C4FA6}" destId="{4032C144-4A1E-4FC5-AC65-F63A385AA66F}" srcOrd="7" destOrd="0" presId="urn:microsoft.com/office/officeart/2008/layout/LinedList"/>
    <dgm:cxn modelId="{67DF4D6D-20C1-40DF-8A09-2A6251930B05}" type="presParOf" srcId="{4032C144-4A1E-4FC5-AC65-F63A385AA66F}" destId="{A10314FC-F082-42C1-AC73-0C4C887D7200}" srcOrd="0" destOrd="0" presId="urn:microsoft.com/office/officeart/2008/layout/LinedList"/>
    <dgm:cxn modelId="{414D32CD-6EDA-480E-9FEA-185CEF0EA973}" type="presParOf" srcId="{4032C144-4A1E-4FC5-AC65-F63A385AA66F}" destId="{D688001F-9556-4883-927E-1DC10EA9247F}" srcOrd="1" destOrd="0" presId="urn:microsoft.com/office/officeart/2008/layout/LinedList"/>
    <dgm:cxn modelId="{09B39C30-09CD-415B-8F8D-2D46B6B658F5}" type="presParOf" srcId="{9486B902-7B27-4992-B0E5-6B12305C4FA6}" destId="{987EA5C7-D33A-48B6-9A05-4CF99FBE4EE9}" srcOrd="8" destOrd="0" presId="urn:microsoft.com/office/officeart/2008/layout/LinedList"/>
    <dgm:cxn modelId="{0649C502-61EC-437E-AC6A-AD4FECBBFE49}" type="presParOf" srcId="{9486B902-7B27-4992-B0E5-6B12305C4FA6}" destId="{E23775A2-F08A-46F7-BB56-A9CF884FAA92}" srcOrd="9" destOrd="0" presId="urn:microsoft.com/office/officeart/2008/layout/LinedList"/>
    <dgm:cxn modelId="{6752A9CA-3597-4794-9F02-AC5BCCFCAAA2}" type="presParOf" srcId="{E23775A2-F08A-46F7-BB56-A9CF884FAA92}" destId="{9DED022C-C9EE-4C78-85D8-89D0AECC6E51}" srcOrd="0" destOrd="0" presId="urn:microsoft.com/office/officeart/2008/layout/LinedList"/>
    <dgm:cxn modelId="{69E3B883-9829-4272-B5B1-5E2307F0A727}" type="presParOf" srcId="{E23775A2-F08A-46F7-BB56-A9CF884FAA92}" destId="{28548F6E-414A-47D2-8E34-9E464CC6C5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C93D04-C0ED-4AB2-A817-4E3A79E4B1E7}" type="doc">
      <dgm:prSet loTypeId="urn:microsoft.com/office/officeart/2005/8/layout/chevron1" loCatId="process" qsTypeId="urn:microsoft.com/office/officeart/2005/8/quickstyle/simple2" qsCatId="simple" csTypeId="urn:microsoft.com/office/officeart/2005/8/colors/accent4_3" csCatId="accent4"/>
      <dgm:spPr/>
      <dgm:t>
        <a:bodyPr/>
        <a:lstStyle/>
        <a:p>
          <a:endParaRPr lang="en-US"/>
        </a:p>
      </dgm:t>
    </dgm:pt>
    <dgm:pt modelId="{296602F7-F7C2-4338-AA27-3EED5A0E44E3}">
      <dgm:prSet/>
      <dgm:spPr/>
      <dgm:t>
        <a:bodyPr/>
        <a:lstStyle/>
        <a:p>
          <a:r>
            <a:rPr lang="en-US" dirty="0"/>
            <a:t>Replacement capital expenditures can occur from:</a:t>
          </a:r>
        </a:p>
      </dgm:t>
    </dgm:pt>
    <dgm:pt modelId="{2FA4DC44-0747-4A45-ADA1-EE236B39DE91}" type="parTrans" cxnId="{B61C62FB-F320-4739-9A40-5A1A30A1834F}">
      <dgm:prSet/>
      <dgm:spPr/>
      <dgm:t>
        <a:bodyPr/>
        <a:lstStyle/>
        <a:p>
          <a:endParaRPr lang="en-US"/>
        </a:p>
      </dgm:t>
    </dgm:pt>
    <dgm:pt modelId="{B4050C48-C0D7-4B7C-BECB-D93081332D20}" type="sibTrans" cxnId="{B61C62FB-F320-4739-9A40-5A1A30A1834F}">
      <dgm:prSet/>
      <dgm:spPr/>
      <dgm:t>
        <a:bodyPr/>
        <a:lstStyle/>
        <a:p>
          <a:endParaRPr lang="en-US"/>
        </a:p>
      </dgm:t>
    </dgm:pt>
    <dgm:pt modelId="{EE3759E9-7FB0-41D0-9B2A-325BB53AE845}">
      <dgm:prSet/>
      <dgm:spPr/>
      <dgm:t>
        <a:bodyPr/>
        <a:lstStyle/>
        <a:p>
          <a:r>
            <a:rPr lang="en-US" dirty="0"/>
            <a:t>Expansion of wells</a:t>
          </a:r>
        </a:p>
      </dgm:t>
    </dgm:pt>
    <dgm:pt modelId="{5B67C123-ED33-435E-8EA3-291FD8009EA5}" type="parTrans" cxnId="{1E920562-07FD-4F24-AC9A-FFB0EB5DF656}">
      <dgm:prSet/>
      <dgm:spPr/>
      <dgm:t>
        <a:bodyPr/>
        <a:lstStyle/>
        <a:p>
          <a:endParaRPr lang="en-US"/>
        </a:p>
      </dgm:t>
    </dgm:pt>
    <dgm:pt modelId="{686DC865-7ABF-4BE4-B7F3-D22A790BE166}" type="sibTrans" cxnId="{1E920562-07FD-4F24-AC9A-FFB0EB5DF656}">
      <dgm:prSet/>
      <dgm:spPr/>
      <dgm:t>
        <a:bodyPr/>
        <a:lstStyle/>
        <a:p>
          <a:endParaRPr lang="en-US"/>
        </a:p>
      </dgm:t>
    </dgm:pt>
    <dgm:pt modelId="{BB212581-92DF-4157-8392-98CB60F6B022}">
      <dgm:prSet/>
      <dgm:spPr/>
      <dgm:t>
        <a:bodyPr/>
        <a:lstStyle/>
        <a:p>
          <a:r>
            <a:rPr lang="en-US" dirty="0"/>
            <a:t>Inverters</a:t>
          </a:r>
        </a:p>
      </dgm:t>
    </dgm:pt>
    <dgm:pt modelId="{70AC7D4E-B416-4732-929F-1263497F815D}" type="parTrans" cxnId="{84D7D0D2-56D8-469B-8484-2D3F791BCCA4}">
      <dgm:prSet/>
      <dgm:spPr/>
      <dgm:t>
        <a:bodyPr/>
        <a:lstStyle/>
        <a:p>
          <a:endParaRPr lang="en-US"/>
        </a:p>
      </dgm:t>
    </dgm:pt>
    <dgm:pt modelId="{B1F4D743-B3DE-441E-A178-0209CB278C04}" type="sibTrans" cxnId="{84D7D0D2-56D8-469B-8484-2D3F791BCCA4}">
      <dgm:prSet/>
      <dgm:spPr/>
      <dgm:t>
        <a:bodyPr/>
        <a:lstStyle/>
        <a:p>
          <a:endParaRPr lang="en-US"/>
        </a:p>
      </dgm:t>
    </dgm:pt>
    <dgm:pt modelId="{3BC01FBB-4515-45E2-965C-78347E6E3885}">
      <dgm:prSet/>
      <dgm:spPr/>
      <dgm:t>
        <a:bodyPr/>
        <a:lstStyle/>
        <a:p>
          <a:r>
            <a:rPr lang="en-US" dirty="0"/>
            <a:t>Overhaul costs</a:t>
          </a:r>
        </a:p>
      </dgm:t>
    </dgm:pt>
    <dgm:pt modelId="{ABEC13FD-4796-49CD-8754-759A79D3F78F}" type="parTrans" cxnId="{21D3906A-4EEF-4C59-A2FB-91F6AF651355}">
      <dgm:prSet/>
      <dgm:spPr/>
      <dgm:t>
        <a:bodyPr/>
        <a:lstStyle/>
        <a:p>
          <a:endParaRPr lang="en-US"/>
        </a:p>
      </dgm:t>
    </dgm:pt>
    <dgm:pt modelId="{13CD1ACE-3F97-4249-A67F-76B083EF5FA6}" type="sibTrans" cxnId="{21D3906A-4EEF-4C59-A2FB-91F6AF651355}">
      <dgm:prSet/>
      <dgm:spPr/>
      <dgm:t>
        <a:bodyPr/>
        <a:lstStyle/>
        <a:p>
          <a:endParaRPr lang="en-US"/>
        </a:p>
      </dgm:t>
    </dgm:pt>
    <dgm:pt modelId="{7E76AE7D-DF9C-46C6-99F0-5DDA1084668B}">
      <dgm:prSet/>
      <dgm:spPr/>
      <dgm:t>
        <a:bodyPr/>
        <a:lstStyle/>
        <a:p>
          <a:r>
            <a:rPr lang="en-US" dirty="0"/>
            <a:t>Extraordinary costs</a:t>
          </a:r>
        </a:p>
      </dgm:t>
    </dgm:pt>
    <dgm:pt modelId="{0799B06B-52C6-481D-AA30-BF8094B4836E}" type="parTrans" cxnId="{F546BCDF-FFE8-4C13-814C-F154727E94A8}">
      <dgm:prSet/>
      <dgm:spPr/>
      <dgm:t>
        <a:bodyPr/>
        <a:lstStyle/>
        <a:p>
          <a:endParaRPr lang="en-US"/>
        </a:p>
      </dgm:t>
    </dgm:pt>
    <dgm:pt modelId="{72D96C32-2112-43AC-8888-F3B1DA311A17}" type="sibTrans" cxnId="{F546BCDF-FFE8-4C13-814C-F154727E94A8}">
      <dgm:prSet/>
      <dgm:spPr/>
      <dgm:t>
        <a:bodyPr/>
        <a:lstStyle/>
        <a:p>
          <a:endParaRPr lang="en-US"/>
        </a:p>
      </dgm:t>
    </dgm:pt>
    <dgm:pt modelId="{D6D9D938-1B26-4B57-92AD-BD9E72D95154}">
      <dgm:prSet/>
      <dgm:spPr/>
      <dgm:t>
        <a:bodyPr/>
        <a:lstStyle/>
        <a:p>
          <a:r>
            <a:rPr lang="en-US" dirty="0"/>
            <a:t>Depreciation can occur over remaining life</a:t>
          </a:r>
        </a:p>
      </dgm:t>
    </dgm:pt>
    <dgm:pt modelId="{6CD5638D-56CC-4866-B3E2-7CF4710AFF0F}" type="parTrans" cxnId="{09B69059-034E-4A7E-84EC-8D55F295E691}">
      <dgm:prSet/>
      <dgm:spPr/>
      <dgm:t>
        <a:bodyPr/>
        <a:lstStyle/>
        <a:p>
          <a:endParaRPr lang="en-US"/>
        </a:p>
      </dgm:t>
    </dgm:pt>
    <dgm:pt modelId="{C186F110-23AB-46E7-AB85-999C3EF9E693}" type="sibTrans" cxnId="{09B69059-034E-4A7E-84EC-8D55F295E691}">
      <dgm:prSet/>
      <dgm:spPr/>
      <dgm:t>
        <a:bodyPr/>
        <a:lstStyle/>
        <a:p>
          <a:endParaRPr lang="en-US"/>
        </a:p>
      </dgm:t>
    </dgm:pt>
    <dgm:pt modelId="{917F0030-0B15-46F9-BAE7-1A2E3493C90A}">
      <dgm:prSet/>
      <dgm:spPr/>
      <dgm:t>
        <a:bodyPr/>
        <a:lstStyle/>
        <a:p>
          <a:r>
            <a:rPr lang="en-US" dirty="0"/>
            <a:t>Need some kind of function</a:t>
          </a:r>
        </a:p>
      </dgm:t>
    </dgm:pt>
    <dgm:pt modelId="{92DB7928-5697-42B8-B58E-50F12C2BA691}" type="parTrans" cxnId="{2BF97E51-3274-4567-BBA4-E49D8C16DB83}">
      <dgm:prSet/>
      <dgm:spPr/>
      <dgm:t>
        <a:bodyPr/>
        <a:lstStyle/>
        <a:p>
          <a:endParaRPr lang="en-US"/>
        </a:p>
      </dgm:t>
    </dgm:pt>
    <dgm:pt modelId="{D7B95D49-156B-4738-81C0-14D77BE131B2}" type="sibTrans" cxnId="{2BF97E51-3274-4567-BBA4-E49D8C16DB83}">
      <dgm:prSet/>
      <dgm:spPr/>
      <dgm:t>
        <a:bodyPr/>
        <a:lstStyle/>
        <a:p>
          <a:endParaRPr lang="en-US"/>
        </a:p>
      </dgm:t>
    </dgm:pt>
    <dgm:pt modelId="{699BAB83-A4D3-42C7-8239-FD07E107537F}">
      <dgm:prSet/>
      <dgm:spPr/>
      <dgm:t>
        <a:bodyPr/>
        <a:lstStyle/>
        <a:p>
          <a:r>
            <a:rPr lang="en-US" dirty="0"/>
            <a:t>Array is painful</a:t>
          </a:r>
        </a:p>
      </dgm:t>
    </dgm:pt>
    <dgm:pt modelId="{4EDAC6D7-1EB7-47EB-9D65-BAAAD042C342}" type="parTrans" cxnId="{A82EF978-7130-4D2D-8454-599D55AEACA1}">
      <dgm:prSet/>
      <dgm:spPr/>
      <dgm:t>
        <a:bodyPr/>
        <a:lstStyle/>
        <a:p>
          <a:endParaRPr lang="en-US"/>
        </a:p>
      </dgm:t>
    </dgm:pt>
    <dgm:pt modelId="{A4D6AC8D-AD10-4844-B785-29B03943147A}" type="sibTrans" cxnId="{A82EF978-7130-4D2D-8454-599D55AEACA1}">
      <dgm:prSet/>
      <dgm:spPr/>
      <dgm:t>
        <a:bodyPr/>
        <a:lstStyle/>
        <a:p>
          <a:endParaRPr lang="en-US"/>
        </a:p>
      </dgm:t>
    </dgm:pt>
    <dgm:pt modelId="{37A63A6F-3EDC-42E7-95B6-0B6D78620198}">
      <dgm:prSet/>
      <dgm:spPr/>
      <dgm:t>
        <a:bodyPr/>
        <a:lstStyle/>
        <a:p>
          <a:r>
            <a:rPr lang="en-US" dirty="0"/>
            <a:t>Errors from assuming tax deductible in current period</a:t>
          </a:r>
        </a:p>
      </dgm:t>
    </dgm:pt>
    <dgm:pt modelId="{180BD9C6-91C4-46C1-9AA4-98E87FA35664}" type="parTrans" cxnId="{40BE24E3-E52F-407F-AB36-59F6C5191358}">
      <dgm:prSet/>
      <dgm:spPr/>
      <dgm:t>
        <a:bodyPr/>
        <a:lstStyle/>
        <a:p>
          <a:endParaRPr lang="en-US"/>
        </a:p>
      </dgm:t>
    </dgm:pt>
    <dgm:pt modelId="{C822B704-8548-46A5-8A69-59EDC22FE0C6}" type="sibTrans" cxnId="{40BE24E3-E52F-407F-AB36-59F6C5191358}">
      <dgm:prSet/>
      <dgm:spPr/>
      <dgm:t>
        <a:bodyPr/>
        <a:lstStyle/>
        <a:p>
          <a:endParaRPr lang="en-US"/>
        </a:p>
      </dgm:t>
    </dgm:pt>
    <dgm:pt modelId="{D0305094-7BDE-4026-972E-BCBADB72CF79}" type="pres">
      <dgm:prSet presAssocID="{20C93D04-C0ED-4AB2-A817-4E3A79E4B1E7}" presName="Name0" presStyleCnt="0">
        <dgm:presLayoutVars>
          <dgm:dir/>
          <dgm:animLvl val="lvl"/>
          <dgm:resizeHandles val="exact"/>
        </dgm:presLayoutVars>
      </dgm:prSet>
      <dgm:spPr/>
    </dgm:pt>
    <dgm:pt modelId="{87E0CC5B-2AA6-4CB4-A7AF-2F90E86BD3BF}" type="pres">
      <dgm:prSet presAssocID="{296602F7-F7C2-4338-AA27-3EED5A0E44E3}" presName="composite" presStyleCnt="0"/>
      <dgm:spPr/>
    </dgm:pt>
    <dgm:pt modelId="{CDAFC602-C1C2-4AE9-9352-411A645A2291}" type="pres">
      <dgm:prSet presAssocID="{296602F7-F7C2-4338-AA27-3EED5A0E44E3}" presName="parTx" presStyleLbl="node1" presStyleIdx="0" presStyleCnt="2">
        <dgm:presLayoutVars>
          <dgm:chMax val="0"/>
          <dgm:chPref val="0"/>
          <dgm:bulletEnabled val="1"/>
        </dgm:presLayoutVars>
      </dgm:prSet>
      <dgm:spPr/>
    </dgm:pt>
    <dgm:pt modelId="{11C68CBF-8162-4F06-B594-B7E06D2DA029}" type="pres">
      <dgm:prSet presAssocID="{296602F7-F7C2-4338-AA27-3EED5A0E44E3}" presName="desTx" presStyleLbl="revTx" presStyleIdx="0" presStyleCnt="2">
        <dgm:presLayoutVars>
          <dgm:bulletEnabled val="1"/>
        </dgm:presLayoutVars>
      </dgm:prSet>
      <dgm:spPr/>
    </dgm:pt>
    <dgm:pt modelId="{DAC1634B-9106-4FAA-8CE7-F2190E744DCB}" type="pres">
      <dgm:prSet presAssocID="{B4050C48-C0D7-4B7C-BECB-D93081332D20}" presName="space" presStyleCnt="0"/>
      <dgm:spPr/>
    </dgm:pt>
    <dgm:pt modelId="{CC1748D7-3DF5-4FFD-A6E7-72420A67C727}" type="pres">
      <dgm:prSet presAssocID="{D6D9D938-1B26-4B57-92AD-BD9E72D95154}" presName="composite" presStyleCnt="0"/>
      <dgm:spPr/>
    </dgm:pt>
    <dgm:pt modelId="{CEEC19E0-E7AF-4F68-8884-D68E4C2350D3}" type="pres">
      <dgm:prSet presAssocID="{D6D9D938-1B26-4B57-92AD-BD9E72D95154}" presName="parTx" presStyleLbl="node1" presStyleIdx="1" presStyleCnt="2">
        <dgm:presLayoutVars>
          <dgm:chMax val="0"/>
          <dgm:chPref val="0"/>
          <dgm:bulletEnabled val="1"/>
        </dgm:presLayoutVars>
      </dgm:prSet>
      <dgm:spPr/>
    </dgm:pt>
    <dgm:pt modelId="{EC2FE23F-6AC9-402D-9F3B-8710A3BDB9DB}" type="pres">
      <dgm:prSet presAssocID="{D6D9D938-1B26-4B57-92AD-BD9E72D95154}" presName="desTx" presStyleLbl="revTx" presStyleIdx="1" presStyleCnt="2">
        <dgm:presLayoutVars>
          <dgm:bulletEnabled val="1"/>
        </dgm:presLayoutVars>
      </dgm:prSet>
      <dgm:spPr/>
    </dgm:pt>
  </dgm:ptLst>
  <dgm:cxnLst>
    <dgm:cxn modelId="{1F5AC50C-C628-44CA-B4B1-01F2CAA800BD}" type="presOf" srcId="{EE3759E9-7FB0-41D0-9B2A-325BB53AE845}" destId="{11C68CBF-8162-4F06-B594-B7E06D2DA029}" srcOrd="0" destOrd="0" presId="urn:microsoft.com/office/officeart/2005/8/layout/chevron1"/>
    <dgm:cxn modelId="{15EAAB15-4658-43D9-92E7-4D9A202A0B3C}" type="presOf" srcId="{20C93D04-C0ED-4AB2-A817-4E3A79E4B1E7}" destId="{D0305094-7BDE-4026-972E-BCBADB72CF79}" srcOrd="0" destOrd="0" presId="urn:microsoft.com/office/officeart/2005/8/layout/chevron1"/>
    <dgm:cxn modelId="{8725C526-9811-4319-A3C4-433922617FD9}" type="presOf" srcId="{699BAB83-A4D3-42C7-8239-FD07E107537F}" destId="{EC2FE23F-6AC9-402D-9F3B-8710A3BDB9DB}" srcOrd="0" destOrd="1" presId="urn:microsoft.com/office/officeart/2005/8/layout/chevron1"/>
    <dgm:cxn modelId="{1E920562-07FD-4F24-AC9A-FFB0EB5DF656}" srcId="{296602F7-F7C2-4338-AA27-3EED5A0E44E3}" destId="{EE3759E9-7FB0-41D0-9B2A-325BB53AE845}" srcOrd="0" destOrd="0" parTransId="{5B67C123-ED33-435E-8EA3-291FD8009EA5}" sibTransId="{686DC865-7ABF-4BE4-B7F3-D22A790BE166}"/>
    <dgm:cxn modelId="{D083E444-6092-42E0-8E60-4F2565764452}" type="presOf" srcId="{D6D9D938-1B26-4B57-92AD-BD9E72D95154}" destId="{CEEC19E0-E7AF-4F68-8884-D68E4C2350D3}" srcOrd="0" destOrd="0" presId="urn:microsoft.com/office/officeart/2005/8/layout/chevron1"/>
    <dgm:cxn modelId="{A63CB445-EA79-49A5-B5B8-D2680AFE5C1E}" type="presOf" srcId="{917F0030-0B15-46F9-BAE7-1A2E3493C90A}" destId="{EC2FE23F-6AC9-402D-9F3B-8710A3BDB9DB}" srcOrd="0" destOrd="0" presId="urn:microsoft.com/office/officeart/2005/8/layout/chevron1"/>
    <dgm:cxn modelId="{21D3906A-4EEF-4C59-A2FB-91F6AF651355}" srcId="{296602F7-F7C2-4338-AA27-3EED5A0E44E3}" destId="{3BC01FBB-4515-45E2-965C-78347E6E3885}" srcOrd="2" destOrd="0" parTransId="{ABEC13FD-4796-49CD-8754-759A79D3F78F}" sibTransId="{13CD1ACE-3F97-4249-A67F-76B083EF5FA6}"/>
    <dgm:cxn modelId="{2BF97E51-3274-4567-BBA4-E49D8C16DB83}" srcId="{D6D9D938-1B26-4B57-92AD-BD9E72D95154}" destId="{917F0030-0B15-46F9-BAE7-1A2E3493C90A}" srcOrd="0" destOrd="0" parTransId="{92DB7928-5697-42B8-B58E-50F12C2BA691}" sibTransId="{D7B95D49-156B-4738-81C0-14D77BE131B2}"/>
    <dgm:cxn modelId="{A82EF978-7130-4D2D-8454-599D55AEACA1}" srcId="{D6D9D938-1B26-4B57-92AD-BD9E72D95154}" destId="{699BAB83-A4D3-42C7-8239-FD07E107537F}" srcOrd="1" destOrd="0" parTransId="{4EDAC6D7-1EB7-47EB-9D65-BAAAD042C342}" sibTransId="{A4D6AC8D-AD10-4844-B785-29B03943147A}"/>
    <dgm:cxn modelId="{09B69059-034E-4A7E-84EC-8D55F295E691}" srcId="{20C93D04-C0ED-4AB2-A817-4E3A79E4B1E7}" destId="{D6D9D938-1B26-4B57-92AD-BD9E72D95154}" srcOrd="1" destOrd="0" parTransId="{6CD5638D-56CC-4866-B3E2-7CF4710AFF0F}" sibTransId="{C186F110-23AB-46E7-AB85-999C3EF9E693}"/>
    <dgm:cxn modelId="{CBA1417F-44FC-404C-B635-7B49C73E836A}" type="presOf" srcId="{BB212581-92DF-4157-8392-98CB60F6B022}" destId="{11C68CBF-8162-4F06-B594-B7E06D2DA029}" srcOrd="0" destOrd="1" presId="urn:microsoft.com/office/officeart/2005/8/layout/chevron1"/>
    <dgm:cxn modelId="{19240BBE-E664-48FD-9B3A-0989E9A6B213}" type="presOf" srcId="{296602F7-F7C2-4338-AA27-3EED5A0E44E3}" destId="{CDAFC602-C1C2-4AE9-9352-411A645A2291}" srcOrd="0" destOrd="0" presId="urn:microsoft.com/office/officeart/2005/8/layout/chevron1"/>
    <dgm:cxn modelId="{6037EDC3-BFC7-4868-919A-AB1557575182}" type="presOf" srcId="{3BC01FBB-4515-45E2-965C-78347E6E3885}" destId="{11C68CBF-8162-4F06-B594-B7E06D2DA029}" srcOrd="0" destOrd="2" presId="urn:microsoft.com/office/officeart/2005/8/layout/chevron1"/>
    <dgm:cxn modelId="{D3A9C7CF-5E0C-4015-8C55-805BF35002A7}" type="presOf" srcId="{7E76AE7D-DF9C-46C6-99F0-5DDA1084668B}" destId="{11C68CBF-8162-4F06-B594-B7E06D2DA029}" srcOrd="0" destOrd="3" presId="urn:microsoft.com/office/officeart/2005/8/layout/chevron1"/>
    <dgm:cxn modelId="{84D7D0D2-56D8-469B-8484-2D3F791BCCA4}" srcId="{296602F7-F7C2-4338-AA27-3EED5A0E44E3}" destId="{BB212581-92DF-4157-8392-98CB60F6B022}" srcOrd="1" destOrd="0" parTransId="{70AC7D4E-B416-4732-929F-1263497F815D}" sibTransId="{B1F4D743-B3DE-441E-A178-0209CB278C04}"/>
    <dgm:cxn modelId="{5F960EDA-9571-4715-BEE0-AB76E841F992}" type="presOf" srcId="{37A63A6F-3EDC-42E7-95B6-0B6D78620198}" destId="{EC2FE23F-6AC9-402D-9F3B-8710A3BDB9DB}" srcOrd="0" destOrd="2" presId="urn:microsoft.com/office/officeart/2005/8/layout/chevron1"/>
    <dgm:cxn modelId="{F546BCDF-FFE8-4C13-814C-F154727E94A8}" srcId="{296602F7-F7C2-4338-AA27-3EED5A0E44E3}" destId="{7E76AE7D-DF9C-46C6-99F0-5DDA1084668B}" srcOrd="3" destOrd="0" parTransId="{0799B06B-52C6-481D-AA30-BF8094B4836E}" sibTransId="{72D96C32-2112-43AC-8888-F3B1DA311A17}"/>
    <dgm:cxn modelId="{40BE24E3-E52F-407F-AB36-59F6C5191358}" srcId="{D6D9D938-1B26-4B57-92AD-BD9E72D95154}" destId="{37A63A6F-3EDC-42E7-95B6-0B6D78620198}" srcOrd="2" destOrd="0" parTransId="{180BD9C6-91C4-46C1-9AA4-98E87FA35664}" sibTransId="{C822B704-8548-46A5-8A69-59EDC22FE0C6}"/>
    <dgm:cxn modelId="{B61C62FB-F320-4739-9A40-5A1A30A1834F}" srcId="{20C93D04-C0ED-4AB2-A817-4E3A79E4B1E7}" destId="{296602F7-F7C2-4338-AA27-3EED5A0E44E3}" srcOrd="0" destOrd="0" parTransId="{2FA4DC44-0747-4A45-ADA1-EE236B39DE91}" sibTransId="{B4050C48-C0D7-4B7C-BECB-D93081332D20}"/>
    <dgm:cxn modelId="{10F31F9B-DA5C-413D-9678-0029C17BF421}" type="presParOf" srcId="{D0305094-7BDE-4026-972E-BCBADB72CF79}" destId="{87E0CC5B-2AA6-4CB4-A7AF-2F90E86BD3BF}" srcOrd="0" destOrd="0" presId="urn:microsoft.com/office/officeart/2005/8/layout/chevron1"/>
    <dgm:cxn modelId="{612014D7-5AEE-4910-9D4B-C2C4124191C8}" type="presParOf" srcId="{87E0CC5B-2AA6-4CB4-A7AF-2F90E86BD3BF}" destId="{CDAFC602-C1C2-4AE9-9352-411A645A2291}" srcOrd="0" destOrd="0" presId="urn:microsoft.com/office/officeart/2005/8/layout/chevron1"/>
    <dgm:cxn modelId="{37887FCA-8409-46AA-A309-B3EF50FF8BC3}" type="presParOf" srcId="{87E0CC5B-2AA6-4CB4-A7AF-2F90E86BD3BF}" destId="{11C68CBF-8162-4F06-B594-B7E06D2DA029}" srcOrd="1" destOrd="0" presId="urn:microsoft.com/office/officeart/2005/8/layout/chevron1"/>
    <dgm:cxn modelId="{8F7B1C2B-1F99-42C6-9DF5-CA33DB103345}" type="presParOf" srcId="{D0305094-7BDE-4026-972E-BCBADB72CF79}" destId="{DAC1634B-9106-4FAA-8CE7-F2190E744DCB}" srcOrd="1" destOrd="0" presId="urn:microsoft.com/office/officeart/2005/8/layout/chevron1"/>
    <dgm:cxn modelId="{0EDAEFC7-6B45-4D76-8A83-AD2B1CC32614}" type="presParOf" srcId="{D0305094-7BDE-4026-972E-BCBADB72CF79}" destId="{CC1748D7-3DF5-4FFD-A6E7-72420A67C727}" srcOrd="2" destOrd="0" presId="urn:microsoft.com/office/officeart/2005/8/layout/chevron1"/>
    <dgm:cxn modelId="{03AFDBB3-C991-475A-8342-4CD8EDA5BA3E}" type="presParOf" srcId="{CC1748D7-3DF5-4FFD-A6E7-72420A67C727}" destId="{CEEC19E0-E7AF-4F68-8884-D68E4C2350D3}" srcOrd="0" destOrd="0" presId="urn:microsoft.com/office/officeart/2005/8/layout/chevron1"/>
    <dgm:cxn modelId="{D9E3C5D1-899F-4B89-8433-A538D7483D99}" type="presParOf" srcId="{CC1748D7-3DF5-4FFD-A6E7-72420A67C727}" destId="{EC2FE23F-6AC9-402D-9F3B-8710A3BDB9DB}"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0F1BD6-E8EC-40D3-8B79-676411A0654F}" type="doc">
      <dgm:prSet loTypeId="urn:microsoft.com/office/officeart/2016/7/layout/LinearBlockProcessNumbered" loCatId="process" qsTypeId="urn:microsoft.com/office/officeart/2005/8/quickstyle/simple1" qsCatId="simple" csTypeId="urn:microsoft.com/office/officeart/2005/8/colors/accent0_3" csCatId="mainScheme"/>
      <dgm:spPr/>
      <dgm:t>
        <a:bodyPr/>
        <a:lstStyle/>
        <a:p>
          <a:endParaRPr lang="en-US"/>
        </a:p>
      </dgm:t>
    </dgm:pt>
    <dgm:pt modelId="{5E065891-0325-4D32-A01D-FF65E552494A}">
      <dgm:prSet/>
      <dgm:spPr/>
      <dgm:t>
        <a:bodyPr/>
        <a:lstStyle/>
        <a:p>
          <a:r>
            <a:rPr lang="en-US" dirty="0"/>
            <a:t>To model post-COD capital expenditures that only occur for one single period, use the MATCH function with a zero for an exact match.</a:t>
          </a:r>
        </a:p>
      </dgm:t>
    </dgm:pt>
    <dgm:pt modelId="{13671508-3ABD-4E3C-AB46-D891AA27AE31}" type="parTrans" cxnId="{ED6800A4-8017-4ABC-BD3B-D5C8D2BD9854}">
      <dgm:prSet/>
      <dgm:spPr/>
      <dgm:t>
        <a:bodyPr/>
        <a:lstStyle/>
        <a:p>
          <a:endParaRPr lang="en-US"/>
        </a:p>
      </dgm:t>
    </dgm:pt>
    <dgm:pt modelId="{D130401C-064E-4DA1-A42D-C947EFF3EFFD}" type="sibTrans" cxnId="{ED6800A4-8017-4ABC-BD3B-D5C8D2BD9854}">
      <dgm:prSet phldrT="01" phldr="0"/>
      <dgm:spPr/>
      <dgm:t>
        <a:bodyPr/>
        <a:lstStyle/>
        <a:p>
          <a:r>
            <a:rPr lang="en-US" dirty="0"/>
            <a:t>01</a:t>
          </a:r>
        </a:p>
      </dgm:t>
    </dgm:pt>
    <dgm:pt modelId="{83512017-5B89-4703-9449-A8AC8EDA9BE1}">
      <dgm:prSet/>
      <dgm:spPr/>
      <dgm:t>
        <a:bodyPr/>
        <a:lstStyle/>
        <a:p>
          <a:r>
            <a:rPr lang="en-US" dirty="0"/>
            <a:t>Then use IFERROR or ISNA to make TRUE/FALSE switch</a:t>
          </a:r>
        </a:p>
      </dgm:t>
    </dgm:pt>
    <dgm:pt modelId="{B9E93EDE-0F1C-41CB-990C-91D45F1B0F6C}" type="parTrans" cxnId="{F6FDA5F0-5C57-4AC0-995F-FB08F27F6E0C}">
      <dgm:prSet/>
      <dgm:spPr/>
      <dgm:t>
        <a:bodyPr/>
        <a:lstStyle/>
        <a:p>
          <a:endParaRPr lang="en-US"/>
        </a:p>
      </dgm:t>
    </dgm:pt>
    <dgm:pt modelId="{10BF7E6F-87EE-4736-A59B-A719793B47D9}" type="sibTrans" cxnId="{F6FDA5F0-5C57-4AC0-995F-FB08F27F6E0C}">
      <dgm:prSet phldrT="02" phldr="0"/>
      <dgm:spPr/>
      <dgm:t>
        <a:bodyPr/>
        <a:lstStyle/>
        <a:p>
          <a:r>
            <a:rPr lang="en-US" dirty="0"/>
            <a:t>02</a:t>
          </a:r>
        </a:p>
      </dgm:t>
    </dgm:pt>
    <dgm:pt modelId="{BDD97898-9125-498F-B24B-B29767328E07}">
      <dgm:prSet/>
      <dgm:spPr/>
      <dgm:t>
        <a:bodyPr/>
        <a:lstStyle/>
        <a:p>
          <a:r>
            <a:rPr lang="en-US" dirty="0"/>
            <a:t>Finally, use LOOKUP to get the data into the model.</a:t>
          </a:r>
        </a:p>
      </dgm:t>
    </dgm:pt>
    <dgm:pt modelId="{9CCF5AB4-E8C7-471E-8FC4-549F496023E4}" type="parTrans" cxnId="{CCEAF050-23F3-424E-A817-38B831580904}">
      <dgm:prSet/>
      <dgm:spPr/>
      <dgm:t>
        <a:bodyPr/>
        <a:lstStyle/>
        <a:p>
          <a:endParaRPr lang="en-US"/>
        </a:p>
      </dgm:t>
    </dgm:pt>
    <dgm:pt modelId="{D5A4AF97-E9E1-43BE-95A7-F472DFC31981}" type="sibTrans" cxnId="{CCEAF050-23F3-424E-A817-38B831580904}">
      <dgm:prSet phldrT="03" phldr="0"/>
      <dgm:spPr/>
      <dgm:t>
        <a:bodyPr/>
        <a:lstStyle/>
        <a:p>
          <a:r>
            <a:rPr lang="en-US" dirty="0"/>
            <a:t>03</a:t>
          </a:r>
        </a:p>
      </dgm:t>
    </dgm:pt>
    <dgm:pt modelId="{2189471A-3B1C-4385-97E0-136E9FBF0EA4}">
      <dgm:prSet/>
      <dgm:spPr/>
      <dgm:t>
        <a:bodyPr/>
        <a:lstStyle/>
        <a:p>
          <a:r>
            <a:rPr lang="en-US" dirty="0"/>
            <a:t>Note, do not confuse the actual expenditure with the MRA account.  The MRA comes after debt is added to the model.</a:t>
          </a:r>
        </a:p>
      </dgm:t>
    </dgm:pt>
    <dgm:pt modelId="{AF34D74D-F485-4B84-8C59-607280E6A949}" type="parTrans" cxnId="{4161321F-B466-44C5-B4E9-6ADB2ED5D40C}">
      <dgm:prSet/>
      <dgm:spPr/>
      <dgm:t>
        <a:bodyPr/>
        <a:lstStyle/>
        <a:p>
          <a:endParaRPr lang="en-US"/>
        </a:p>
      </dgm:t>
    </dgm:pt>
    <dgm:pt modelId="{6DE55687-727A-42C8-B1DA-771A5F3C5C0E}" type="sibTrans" cxnId="{4161321F-B466-44C5-B4E9-6ADB2ED5D40C}">
      <dgm:prSet phldrT="04" phldr="0"/>
      <dgm:spPr/>
      <dgm:t>
        <a:bodyPr/>
        <a:lstStyle/>
        <a:p>
          <a:r>
            <a:rPr lang="en-US" dirty="0"/>
            <a:t>04</a:t>
          </a:r>
        </a:p>
      </dgm:t>
    </dgm:pt>
    <dgm:pt modelId="{937CBFDB-4A1E-436B-9434-C6E74708A842}" type="pres">
      <dgm:prSet presAssocID="{0A0F1BD6-E8EC-40D3-8B79-676411A0654F}" presName="Name0" presStyleCnt="0">
        <dgm:presLayoutVars>
          <dgm:animLvl val="lvl"/>
          <dgm:resizeHandles val="exact"/>
        </dgm:presLayoutVars>
      </dgm:prSet>
      <dgm:spPr/>
    </dgm:pt>
    <dgm:pt modelId="{52A49CC9-D48D-4D4F-8C07-2A3D956CF896}" type="pres">
      <dgm:prSet presAssocID="{5E065891-0325-4D32-A01D-FF65E552494A}" presName="compositeNode" presStyleCnt="0">
        <dgm:presLayoutVars>
          <dgm:bulletEnabled val="1"/>
        </dgm:presLayoutVars>
      </dgm:prSet>
      <dgm:spPr/>
    </dgm:pt>
    <dgm:pt modelId="{129A435E-527A-4B4C-A612-7A2FF1FB5077}" type="pres">
      <dgm:prSet presAssocID="{5E065891-0325-4D32-A01D-FF65E552494A}" presName="bgRect" presStyleLbl="alignNode1" presStyleIdx="0" presStyleCnt="4"/>
      <dgm:spPr/>
    </dgm:pt>
    <dgm:pt modelId="{65EE8D61-F93A-4FEE-84D6-9EFB88C3B7A2}" type="pres">
      <dgm:prSet presAssocID="{D130401C-064E-4DA1-A42D-C947EFF3EFFD}" presName="sibTransNodeRect" presStyleLbl="alignNode1" presStyleIdx="0" presStyleCnt="4">
        <dgm:presLayoutVars>
          <dgm:chMax val="0"/>
          <dgm:bulletEnabled val="1"/>
        </dgm:presLayoutVars>
      </dgm:prSet>
      <dgm:spPr/>
    </dgm:pt>
    <dgm:pt modelId="{408E06CB-E449-4A0E-A164-9AA81938B4A8}" type="pres">
      <dgm:prSet presAssocID="{5E065891-0325-4D32-A01D-FF65E552494A}" presName="nodeRect" presStyleLbl="alignNode1" presStyleIdx="0" presStyleCnt="4">
        <dgm:presLayoutVars>
          <dgm:bulletEnabled val="1"/>
        </dgm:presLayoutVars>
      </dgm:prSet>
      <dgm:spPr/>
    </dgm:pt>
    <dgm:pt modelId="{61F78781-5922-4DD3-B714-3F9468EB6D7E}" type="pres">
      <dgm:prSet presAssocID="{D130401C-064E-4DA1-A42D-C947EFF3EFFD}" presName="sibTrans" presStyleCnt="0"/>
      <dgm:spPr/>
    </dgm:pt>
    <dgm:pt modelId="{0842C39F-9950-4B3A-A446-6D14E14A34AC}" type="pres">
      <dgm:prSet presAssocID="{83512017-5B89-4703-9449-A8AC8EDA9BE1}" presName="compositeNode" presStyleCnt="0">
        <dgm:presLayoutVars>
          <dgm:bulletEnabled val="1"/>
        </dgm:presLayoutVars>
      </dgm:prSet>
      <dgm:spPr/>
    </dgm:pt>
    <dgm:pt modelId="{8C12A767-188E-4CD2-942C-9E0E853CFC8F}" type="pres">
      <dgm:prSet presAssocID="{83512017-5B89-4703-9449-A8AC8EDA9BE1}" presName="bgRect" presStyleLbl="alignNode1" presStyleIdx="1" presStyleCnt="4"/>
      <dgm:spPr/>
    </dgm:pt>
    <dgm:pt modelId="{87230932-ABFA-4944-A68B-03E0425B8C77}" type="pres">
      <dgm:prSet presAssocID="{10BF7E6F-87EE-4736-A59B-A719793B47D9}" presName="sibTransNodeRect" presStyleLbl="alignNode1" presStyleIdx="1" presStyleCnt="4">
        <dgm:presLayoutVars>
          <dgm:chMax val="0"/>
          <dgm:bulletEnabled val="1"/>
        </dgm:presLayoutVars>
      </dgm:prSet>
      <dgm:spPr/>
    </dgm:pt>
    <dgm:pt modelId="{B597743B-ECB9-4D6A-AA1A-234C29B129A5}" type="pres">
      <dgm:prSet presAssocID="{83512017-5B89-4703-9449-A8AC8EDA9BE1}" presName="nodeRect" presStyleLbl="alignNode1" presStyleIdx="1" presStyleCnt="4">
        <dgm:presLayoutVars>
          <dgm:bulletEnabled val="1"/>
        </dgm:presLayoutVars>
      </dgm:prSet>
      <dgm:spPr/>
    </dgm:pt>
    <dgm:pt modelId="{B7A6522A-75CE-49B7-B96E-11DEF05DF958}" type="pres">
      <dgm:prSet presAssocID="{10BF7E6F-87EE-4736-A59B-A719793B47D9}" presName="sibTrans" presStyleCnt="0"/>
      <dgm:spPr/>
    </dgm:pt>
    <dgm:pt modelId="{05A0CEC7-4A46-45B3-8B14-4CD3561ABFBD}" type="pres">
      <dgm:prSet presAssocID="{BDD97898-9125-498F-B24B-B29767328E07}" presName="compositeNode" presStyleCnt="0">
        <dgm:presLayoutVars>
          <dgm:bulletEnabled val="1"/>
        </dgm:presLayoutVars>
      </dgm:prSet>
      <dgm:spPr/>
    </dgm:pt>
    <dgm:pt modelId="{D1A269FB-FBDA-4DBC-A8B6-2064DC7591C9}" type="pres">
      <dgm:prSet presAssocID="{BDD97898-9125-498F-B24B-B29767328E07}" presName="bgRect" presStyleLbl="alignNode1" presStyleIdx="2" presStyleCnt="4"/>
      <dgm:spPr/>
    </dgm:pt>
    <dgm:pt modelId="{B346C388-33EC-423B-B241-E251B241FD13}" type="pres">
      <dgm:prSet presAssocID="{D5A4AF97-E9E1-43BE-95A7-F472DFC31981}" presName="sibTransNodeRect" presStyleLbl="alignNode1" presStyleIdx="2" presStyleCnt="4">
        <dgm:presLayoutVars>
          <dgm:chMax val="0"/>
          <dgm:bulletEnabled val="1"/>
        </dgm:presLayoutVars>
      </dgm:prSet>
      <dgm:spPr/>
    </dgm:pt>
    <dgm:pt modelId="{09013237-7C1D-44DF-91BC-E0AD3C0189F3}" type="pres">
      <dgm:prSet presAssocID="{BDD97898-9125-498F-B24B-B29767328E07}" presName="nodeRect" presStyleLbl="alignNode1" presStyleIdx="2" presStyleCnt="4">
        <dgm:presLayoutVars>
          <dgm:bulletEnabled val="1"/>
        </dgm:presLayoutVars>
      </dgm:prSet>
      <dgm:spPr/>
    </dgm:pt>
    <dgm:pt modelId="{CB3F6B3B-1C77-42D2-8F6F-42437EF17369}" type="pres">
      <dgm:prSet presAssocID="{D5A4AF97-E9E1-43BE-95A7-F472DFC31981}" presName="sibTrans" presStyleCnt="0"/>
      <dgm:spPr/>
    </dgm:pt>
    <dgm:pt modelId="{D3E3AD6F-CD36-4896-92FD-55737B49739E}" type="pres">
      <dgm:prSet presAssocID="{2189471A-3B1C-4385-97E0-136E9FBF0EA4}" presName="compositeNode" presStyleCnt="0">
        <dgm:presLayoutVars>
          <dgm:bulletEnabled val="1"/>
        </dgm:presLayoutVars>
      </dgm:prSet>
      <dgm:spPr/>
    </dgm:pt>
    <dgm:pt modelId="{91DBBDAE-0B42-4409-88D5-4CF34EE47CE7}" type="pres">
      <dgm:prSet presAssocID="{2189471A-3B1C-4385-97E0-136E9FBF0EA4}" presName="bgRect" presStyleLbl="alignNode1" presStyleIdx="3" presStyleCnt="4"/>
      <dgm:spPr/>
    </dgm:pt>
    <dgm:pt modelId="{8EE6742B-EEF6-44A0-80F9-4D83CE38CD53}" type="pres">
      <dgm:prSet presAssocID="{6DE55687-727A-42C8-B1DA-771A5F3C5C0E}" presName="sibTransNodeRect" presStyleLbl="alignNode1" presStyleIdx="3" presStyleCnt="4">
        <dgm:presLayoutVars>
          <dgm:chMax val="0"/>
          <dgm:bulletEnabled val="1"/>
        </dgm:presLayoutVars>
      </dgm:prSet>
      <dgm:spPr/>
    </dgm:pt>
    <dgm:pt modelId="{3ED8C64D-E27A-441D-A271-BA768090FBE1}" type="pres">
      <dgm:prSet presAssocID="{2189471A-3B1C-4385-97E0-136E9FBF0EA4}" presName="nodeRect" presStyleLbl="alignNode1" presStyleIdx="3" presStyleCnt="4">
        <dgm:presLayoutVars>
          <dgm:bulletEnabled val="1"/>
        </dgm:presLayoutVars>
      </dgm:prSet>
      <dgm:spPr/>
    </dgm:pt>
  </dgm:ptLst>
  <dgm:cxnLst>
    <dgm:cxn modelId="{4F445010-97A5-4F11-92A2-73B3BE72E29B}" type="presOf" srcId="{BDD97898-9125-498F-B24B-B29767328E07}" destId="{D1A269FB-FBDA-4DBC-A8B6-2064DC7591C9}" srcOrd="0" destOrd="0" presId="urn:microsoft.com/office/officeart/2016/7/layout/LinearBlockProcessNumbered"/>
    <dgm:cxn modelId="{4161321F-B466-44C5-B4E9-6ADB2ED5D40C}" srcId="{0A0F1BD6-E8EC-40D3-8B79-676411A0654F}" destId="{2189471A-3B1C-4385-97E0-136E9FBF0EA4}" srcOrd="3" destOrd="0" parTransId="{AF34D74D-F485-4B84-8C59-607280E6A949}" sibTransId="{6DE55687-727A-42C8-B1DA-771A5F3C5C0E}"/>
    <dgm:cxn modelId="{47DDAB5E-AE5A-4FA5-95DC-26879EFC04F5}" type="presOf" srcId="{5E065891-0325-4D32-A01D-FF65E552494A}" destId="{129A435E-527A-4B4C-A612-7A2FF1FB5077}" srcOrd="0" destOrd="0" presId="urn:microsoft.com/office/officeart/2016/7/layout/LinearBlockProcessNumbered"/>
    <dgm:cxn modelId="{18A3B646-A9AC-42AD-9617-E609A6761FF7}" type="presOf" srcId="{5E065891-0325-4D32-A01D-FF65E552494A}" destId="{408E06CB-E449-4A0E-A164-9AA81938B4A8}" srcOrd="1" destOrd="0" presId="urn:microsoft.com/office/officeart/2016/7/layout/LinearBlockProcessNumbered"/>
    <dgm:cxn modelId="{EBCCFA68-2D3B-43F7-98B6-5F33E161E092}" type="presOf" srcId="{BDD97898-9125-498F-B24B-B29767328E07}" destId="{09013237-7C1D-44DF-91BC-E0AD3C0189F3}" srcOrd="1" destOrd="0" presId="urn:microsoft.com/office/officeart/2016/7/layout/LinearBlockProcessNumbered"/>
    <dgm:cxn modelId="{CCEAF050-23F3-424E-A817-38B831580904}" srcId="{0A0F1BD6-E8EC-40D3-8B79-676411A0654F}" destId="{BDD97898-9125-498F-B24B-B29767328E07}" srcOrd="2" destOrd="0" parTransId="{9CCF5AB4-E8C7-471E-8FC4-549F496023E4}" sibTransId="{D5A4AF97-E9E1-43BE-95A7-F472DFC31981}"/>
    <dgm:cxn modelId="{1C63A351-2393-4121-88EF-C4BAF503C91E}" type="presOf" srcId="{0A0F1BD6-E8EC-40D3-8B79-676411A0654F}" destId="{937CBFDB-4A1E-436B-9434-C6E74708A842}" srcOrd="0" destOrd="0" presId="urn:microsoft.com/office/officeart/2016/7/layout/LinearBlockProcessNumbered"/>
    <dgm:cxn modelId="{488CAE59-96A5-402E-97D3-FA78F0D0543F}" type="presOf" srcId="{10BF7E6F-87EE-4736-A59B-A719793B47D9}" destId="{87230932-ABFA-4944-A68B-03E0425B8C77}" srcOrd="0" destOrd="0" presId="urn:microsoft.com/office/officeart/2016/7/layout/LinearBlockProcessNumbered"/>
    <dgm:cxn modelId="{A401A97E-CA61-4850-BEF3-64AB517B1E72}" type="presOf" srcId="{83512017-5B89-4703-9449-A8AC8EDA9BE1}" destId="{B597743B-ECB9-4D6A-AA1A-234C29B129A5}" srcOrd="1" destOrd="0" presId="urn:microsoft.com/office/officeart/2016/7/layout/LinearBlockProcessNumbered"/>
    <dgm:cxn modelId="{992DE281-3E0B-45DE-BCD1-7C679A248AB9}" type="presOf" srcId="{2189471A-3B1C-4385-97E0-136E9FBF0EA4}" destId="{91DBBDAE-0B42-4409-88D5-4CF34EE47CE7}" srcOrd="0" destOrd="0" presId="urn:microsoft.com/office/officeart/2016/7/layout/LinearBlockProcessNumbered"/>
    <dgm:cxn modelId="{3FEA9499-9D71-44BA-86D1-6573CE1A6073}" type="presOf" srcId="{83512017-5B89-4703-9449-A8AC8EDA9BE1}" destId="{8C12A767-188E-4CD2-942C-9E0E853CFC8F}" srcOrd="0" destOrd="0" presId="urn:microsoft.com/office/officeart/2016/7/layout/LinearBlockProcessNumbered"/>
    <dgm:cxn modelId="{ED6800A4-8017-4ABC-BD3B-D5C8D2BD9854}" srcId="{0A0F1BD6-E8EC-40D3-8B79-676411A0654F}" destId="{5E065891-0325-4D32-A01D-FF65E552494A}" srcOrd="0" destOrd="0" parTransId="{13671508-3ABD-4E3C-AB46-D891AA27AE31}" sibTransId="{D130401C-064E-4DA1-A42D-C947EFF3EFFD}"/>
    <dgm:cxn modelId="{F1AAA6AE-4831-4147-A388-115A6E45A2E5}" type="presOf" srcId="{D130401C-064E-4DA1-A42D-C947EFF3EFFD}" destId="{65EE8D61-F93A-4FEE-84D6-9EFB88C3B7A2}" srcOrd="0" destOrd="0" presId="urn:microsoft.com/office/officeart/2016/7/layout/LinearBlockProcessNumbered"/>
    <dgm:cxn modelId="{C434D9AE-886A-45D4-AE6C-477C4E9FA212}" type="presOf" srcId="{2189471A-3B1C-4385-97E0-136E9FBF0EA4}" destId="{3ED8C64D-E27A-441D-A271-BA768090FBE1}" srcOrd="1" destOrd="0" presId="urn:microsoft.com/office/officeart/2016/7/layout/LinearBlockProcessNumbered"/>
    <dgm:cxn modelId="{34F74FD9-4F86-47FF-AA43-F850EEBDAA1D}" type="presOf" srcId="{6DE55687-727A-42C8-B1DA-771A5F3C5C0E}" destId="{8EE6742B-EEF6-44A0-80F9-4D83CE38CD53}" srcOrd="0" destOrd="0" presId="urn:microsoft.com/office/officeart/2016/7/layout/LinearBlockProcessNumbered"/>
    <dgm:cxn modelId="{DD94DEEF-AC45-4FEE-AF8E-8176E0B6BDFC}" type="presOf" srcId="{D5A4AF97-E9E1-43BE-95A7-F472DFC31981}" destId="{B346C388-33EC-423B-B241-E251B241FD13}" srcOrd="0" destOrd="0" presId="urn:microsoft.com/office/officeart/2016/7/layout/LinearBlockProcessNumbered"/>
    <dgm:cxn modelId="{F6FDA5F0-5C57-4AC0-995F-FB08F27F6E0C}" srcId="{0A0F1BD6-E8EC-40D3-8B79-676411A0654F}" destId="{83512017-5B89-4703-9449-A8AC8EDA9BE1}" srcOrd="1" destOrd="0" parTransId="{B9E93EDE-0F1C-41CB-990C-91D45F1B0F6C}" sibTransId="{10BF7E6F-87EE-4736-A59B-A719793B47D9}"/>
    <dgm:cxn modelId="{ABB29BCC-4A26-4372-A0FA-77824C4EA480}" type="presParOf" srcId="{937CBFDB-4A1E-436B-9434-C6E74708A842}" destId="{52A49CC9-D48D-4D4F-8C07-2A3D956CF896}" srcOrd="0" destOrd="0" presId="urn:microsoft.com/office/officeart/2016/7/layout/LinearBlockProcessNumbered"/>
    <dgm:cxn modelId="{5D0678C1-2CA8-4C20-B7DB-AE29539B0518}" type="presParOf" srcId="{52A49CC9-D48D-4D4F-8C07-2A3D956CF896}" destId="{129A435E-527A-4B4C-A612-7A2FF1FB5077}" srcOrd="0" destOrd="0" presId="urn:microsoft.com/office/officeart/2016/7/layout/LinearBlockProcessNumbered"/>
    <dgm:cxn modelId="{037EF6C2-4EF1-4040-B67B-E0270657017C}" type="presParOf" srcId="{52A49CC9-D48D-4D4F-8C07-2A3D956CF896}" destId="{65EE8D61-F93A-4FEE-84D6-9EFB88C3B7A2}" srcOrd="1" destOrd="0" presId="urn:microsoft.com/office/officeart/2016/7/layout/LinearBlockProcessNumbered"/>
    <dgm:cxn modelId="{156E2A7F-4AED-4068-93C5-FFC5D2CEAC95}" type="presParOf" srcId="{52A49CC9-D48D-4D4F-8C07-2A3D956CF896}" destId="{408E06CB-E449-4A0E-A164-9AA81938B4A8}" srcOrd="2" destOrd="0" presId="urn:microsoft.com/office/officeart/2016/7/layout/LinearBlockProcessNumbered"/>
    <dgm:cxn modelId="{7B102BB9-4413-481C-9B0D-36ACDD76871C}" type="presParOf" srcId="{937CBFDB-4A1E-436B-9434-C6E74708A842}" destId="{61F78781-5922-4DD3-B714-3F9468EB6D7E}" srcOrd="1" destOrd="0" presId="urn:microsoft.com/office/officeart/2016/7/layout/LinearBlockProcessNumbered"/>
    <dgm:cxn modelId="{CE3D7417-493C-4390-9FF1-0DAA9B85A965}" type="presParOf" srcId="{937CBFDB-4A1E-436B-9434-C6E74708A842}" destId="{0842C39F-9950-4B3A-A446-6D14E14A34AC}" srcOrd="2" destOrd="0" presId="urn:microsoft.com/office/officeart/2016/7/layout/LinearBlockProcessNumbered"/>
    <dgm:cxn modelId="{479F590B-89D2-45B7-AC4F-FDE2317AFAAC}" type="presParOf" srcId="{0842C39F-9950-4B3A-A446-6D14E14A34AC}" destId="{8C12A767-188E-4CD2-942C-9E0E853CFC8F}" srcOrd="0" destOrd="0" presId="urn:microsoft.com/office/officeart/2016/7/layout/LinearBlockProcessNumbered"/>
    <dgm:cxn modelId="{C5A1E4C1-3DAD-4B8A-BFF6-B185596219A4}" type="presParOf" srcId="{0842C39F-9950-4B3A-A446-6D14E14A34AC}" destId="{87230932-ABFA-4944-A68B-03E0425B8C77}" srcOrd="1" destOrd="0" presId="urn:microsoft.com/office/officeart/2016/7/layout/LinearBlockProcessNumbered"/>
    <dgm:cxn modelId="{E790884D-2AFB-4AE1-803B-031952AB5184}" type="presParOf" srcId="{0842C39F-9950-4B3A-A446-6D14E14A34AC}" destId="{B597743B-ECB9-4D6A-AA1A-234C29B129A5}" srcOrd="2" destOrd="0" presId="urn:microsoft.com/office/officeart/2016/7/layout/LinearBlockProcessNumbered"/>
    <dgm:cxn modelId="{B28D1CB0-DE04-40F1-AB28-8E5DF8A72FA0}" type="presParOf" srcId="{937CBFDB-4A1E-436B-9434-C6E74708A842}" destId="{B7A6522A-75CE-49B7-B96E-11DEF05DF958}" srcOrd="3" destOrd="0" presId="urn:microsoft.com/office/officeart/2016/7/layout/LinearBlockProcessNumbered"/>
    <dgm:cxn modelId="{77F65D99-C880-41AA-81F2-4FC60FE007C1}" type="presParOf" srcId="{937CBFDB-4A1E-436B-9434-C6E74708A842}" destId="{05A0CEC7-4A46-45B3-8B14-4CD3561ABFBD}" srcOrd="4" destOrd="0" presId="urn:microsoft.com/office/officeart/2016/7/layout/LinearBlockProcessNumbered"/>
    <dgm:cxn modelId="{7FB54301-DC02-4417-8C11-B2F389B7A0C8}" type="presParOf" srcId="{05A0CEC7-4A46-45B3-8B14-4CD3561ABFBD}" destId="{D1A269FB-FBDA-4DBC-A8B6-2064DC7591C9}" srcOrd="0" destOrd="0" presId="urn:microsoft.com/office/officeart/2016/7/layout/LinearBlockProcessNumbered"/>
    <dgm:cxn modelId="{A5072BA3-4284-4C02-80B9-D45780D8F999}" type="presParOf" srcId="{05A0CEC7-4A46-45B3-8B14-4CD3561ABFBD}" destId="{B346C388-33EC-423B-B241-E251B241FD13}" srcOrd="1" destOrd="0" presId="urn:microsoft.com/office/officeart/2016/7/layout/LinearBlockProcessNumbered"/>
    <dgm:cxn modelId="{90351A14-1969-4650-A5EB-8AAA056EB0FB}" type="presParOf" srcId="{05A0CEC7-4A46-45B3-8B14-4CD3561ABFBD}" destId="{09013237-7C1D-44DF-91BC-E0AD3C0189F3}" srcOrd="2" destOrd="0" presId="urn:microsoft.com/office/officeart/2016/7/layout/LinearBlockProcessNumbered"/>
    <dgm:cxn modelId="{A062F6A9-13CB-4EB0-9A15-40099C72456E}" type="presParOf" srcId="{937CBFDB-4A1E-436B-9434-C6E74708A842}" destId="{CB3F6B3B-1C77-42D2-8F6F-42437EF17369}" srcOrd="5" destOrd="0" presId="urn:microsoft.com/office/officeart/2016/7/layout/LinearBlockProcessNumbered"/>
    <dgm:cxn modelId="{33D6B33D-7EDD-48D1-8E41-5338F141C1EC}" type="presParOf" srcId="{937CBFDB-4A1E-436B-9434-C6E74708A842}" destId="{D3E3AD6F-CD36-4896-92FD-55737B49739E}" srcOrd="6" destOrd="0" presId="urn:microsoft.com/office/officeart/2016/7/layout/LinearBlockProcessNumbered"/>
    <dgm:cxn modelId="{074AD575-7838-4E2D-B331-E912C4F9D586}" type="presParOf" srcId="{D3E3AD6F-CD36-4896-92FD-55737B49739E}" destId="{91DBBDAE-0B42-4409-88D5-4CF34EE47CE7}" srcOrd="0" destOrd="0" presId="urn:microsoft.com/office/officeart/2016/7/layout/LinearBlockProcessNumbered"/>
    <dgm:cxn modelId="{FF0DEBE4-0734-4656-9543-B86E867F27A0}" type="presParOf" srcId="{D3E3AD6F-CD36-4896-92FD-55737B49739E}" destId="{8EE6742B-EEF6-44A0-80F9-4D83CE38CD53}" srcOrd="1" destOrd="0" presId="urn:microsoft.com/office/officeart/2016/7/layout/LinearBlockProcessNumbered"/>
    <dgm:cxn modelId="{09FC397B-18B8-414C-B9B2-8C8D2CB0AE03}" type="presParOf" srcId="{D3E3AD6F-CD36-4896-92FD-55737B49739E}" destId="{3ED8C64D-E27A-441D-A271-BA768090FBE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C84BFE-ACED-4383-A7B9-3B3EFDAC5755}" type="doc">
      <dgm:prSet loTypeId="urn:microsoft.com/office/officeart/2005/8/layout/process1" loCatId="process" qsTypeId="urn:microsoft.com/office/officeart/2005/8/quickstyle/simple3" qsCatId="simple" csTypeId="urn:microsoft.com/office/officeart/2005/8/colors/accent2_1" csCatId="accent2"/>
      <dgm:spPr/>
      <dgm:t>
        <a:bodyPr/>
        <a:lstStyle/>
        <a:p>
          <a:endParaRPr lang="en-US"/>
        </a:p>
      </dgm:t>
    </dgm:pt>
    <dgm:pt modelId="{1B5955F1-9F81-415D-8F83-7935BEE5B6BF}">
      <dgm:prSet/>
      <dgm:spPr/>
      <dgm:t>
        <a:bodyPr/>
        <a:lstStyle/>
        <a:p>
          <a:r>
            <a:rPr lang="en-US" dirty="0"/>
            <a:t>The tax treatment of development fees, interest during construction, amortization of fees, depreciation, interest on shareholder loans and other items depends on the specific tax rules of a country.</a:t>
          </a:r>
        </a:p>
      </dgm:t>
    </dgm:pt>
    <dgm:pt modelId="{253D9880-C175-45C4-A511-50D182D4682B}" type="parTrans" cxnId="{0F0022E0-D33E-4F5B-B36A-7C1A97E0E784}">
      <dgm:prSet/>
      <dgm:spPr/>
      <dgm:t>
        <a:bodyPr/>
        <a:lstStyle/>
        <a:p>
          <a:endParaRPr lang="en-US"/>
        </a:p>
      </dgm:t>
    </dgm:pt>
    <dgm:pt modelId="{13764727-63B5-463F-A3C2-46DB2FD1C83C}" type="sibTrans" cxnId="{0F0022E0-D33E-4F5B-B36A-7C1A97E0E784}">
      <dgm:prSet/>
      <dgm:spPr/>
      <dgm:t>
        <a:bodyPr/>
        <a:lstStyle/>
        <a:p>
          <a:endParaRPr lang="en-US" dirty="0"/>
        </a:p>
      </dgm:t>
    </dgm:pt>
    <dgm:pt modelId="{3051DDCD-A5CE-49F9-A823-0E69578A31AA}">
      <dgm:prSet/>
      <dgm:spPr/>
      <dgm:t>
        <a:bodyPr/>
        <a:lstStyle/>
        <a:p>
          <a:r>
            <a:rPr lang="en-US" dirty="0"/>
            <a:t>Tax treatment can conflict with financing strategy:</a:t>
          </a:r>
        </a:p>
      </dgm:t>
    </dgm:pt>
    <dgm:pt modelId="{127A119C-9108-4A69-B609-50DBCF7D020A}" type="parTrans" cxnId="{E443BACC-5980-4DD2-B010-0BAEDA01E77F}">
      <dgm:prSet/>
      <dgm:spPr/>
      <dgm:t>
        <a:bodyPr/>
        <a:lstStyle/>
        <a:p>
          <a:endParaRPr lang="en-US"/>
        </a:p>
      </dgm:t>
    </dgm:pt>
    <dgm:pt modelId="{2C484C9A-59D6-473A-92FD-1A9B06BCF6E1}" type="sibTrans" cxnId="{E443BACC-5980-4DD2-B010-0BAEDA01E77F}">
      <dgm:prSet/>
      <dgm:spPr/>
      <dgm:t>
        <a:bodyPr/>
        <a:lstStyle/>
        <a:p>
          <a:endParaRPr lang="en-US"/>
        </a:p>
      </dgm:t>
    </dgm:pt>
    <dgm:pt modelId="{9095A72C-BD41-4023-BAAF-885E1E01CFD8}">
      <dgm:prSet/>
      <dgm:spPr/>
      <dgm:t>
        <a:bodyPr/>
        <a:lstStyle/>
        <a:p>
          <a:r>
            <a:rPr lang="en-US" dirty="0"/>
            <a:t>Development fees increase taxes if taxes are paid on the gain from the asset write-up</a:t>
          </a:r>
        </a:p>
      </dgm:t>
    </dgm:pt>
    <dgm:pt modelId="{E4F6FADB-5E70-479C-AD76-3D9863E4F6A0}" type="parTrans" cxnId="{18DEAC65-0338-4337-9B01-1FB453D635BC}">
      <dgm:prSet/>
      <dgm:spPr/>
      <dgm:t>
        <a:bodyPr/>
        <a:lstStyle/>
        <a:p>
          <a:endParaRPr lang="en-US"/>
        </a:p>
      </dgm:t>
    </dgm:pt>
    <dgm:pt modelId="{7B02749B-4A48-4A14-942B-14F79906B73E}" type="sibTrans" cxnId="{18DEAC65-0338-4337-9B01-1FB453D635BC}">
      <dgm:prSet/>
      <dgm:spPr/>
      <dgm:t>
        <a:bodyPr/>
        <a:lstStyle/>
        <a:p>
          <a:endParaRPr lang="en-US"/>
        </a:p>
      </dgm:t>
    </dgm:pt>
    <dgm:pt modelId="{75ED29D7-3E08-4BE4-B3E5-7E94F7E935DF}">
      <dgm:prSet/>
      <dgm:spPr/>
      <dgm:t>
        <a:bodyPr/>
        <a:lstStyle/>
        <a:p>
          <a:r>
            <a:rPr lang="en-US" dirty="0"/>
            <a:t>It is not good to extend the construction period with multiple projects from a tax standpoint if interest deductions for taxes are delayed.</a:t>
          </a:r>
        </a:p>
      </dgm:t>
    </dgm:pt>
    <dgm:pt modelId="{BD5306A8-4B9F-4224-9F1E-BCC29F3EA857}" type="parTrans" cxnId="{95C1B9FC-8B07-4FD4-9DF1-F15163646AE1}">
      <dgm:prSet/>
      <dgm:spPr/>
      <dgm:t>
        <a:bodyPr/>
        <a:lstStyle/>
        <a:p>
          <a:endParaRPr lang="en-US"/>
        </a:p>
      </dgm:t>
    </dgm:pt>
    <dgm:pt modelId="{700847F3-AFF8-41B5-83CB-9495019448AD}" type="sibTrans" cxnId="{95C1B9FC-8B07-4FD4-9DF1-F15163646AE1}">
      <dgm:prSet/>
      <dgm:spPr/>
      <dgm:t>
        <a:bodyPr/>
        <a:lstStyle/>
        <a:p>
          <a:endParaRPr lang="en-US"/>
        </a:p>
      </dgm:t>
    </dgm:pt>
    <dgm:pt modelId="{039D6DCA-161B-4958-B09F-B269121FC456}" type="pres">
      <dgm:prSet presAssocID="{B5C84BFE-ACED-4383-A7B9-3B3EFDAC5755}" presName="Name0" presStyleCnt="0">
        <dgm:presLayoutVars>
          <dgm:dir/>
          <dgm:resizeHandles val="exact"/>
        </dgm:presLayoutVars>
      </dgm:prSet>
      <dgm:spPr/>
    </dgm:pt>
    <dgm:pt modelId="{5EDE2A99-A72D-44CC-AD5F-4E1B7C496EAD}" type="pres">
      <dgm:prSet presAssocID="{1B5955F1-9F81-415D-8F83-7935BEE5B6BF}" presName="node" presStyleLbl="node1" presStyleIdx="0" presStyleCnt="2">
        <dgm:presLayoutVars>
          <dgm:bulletEnabled val="1"/>
        </dgm:presLayoutVars>
      </dgm:prSet>
      <dgm:spPr/>
    </dgm:pt>
    <dgm:pt modelId="{0EC121D2-1EF1-4D63-AD49-FD4BC50FE4E4}" type="pres">
      <dgm:prSet presAssocID="{13764727-63B5-463F-A3C2-46DB2FD1C83C}" presName="sibTrans" presStyleLbl="sibTrans2D1" presStyleIdx="0" presStyleCnt="1"/>
      <dgm:spPr/>
    </dgm:pt>
    <dgm:pt modelId="{C0496D4E-E43B-46BB-80B6-28D5213A1453}" type="pres">
      <dgm:prSet presAssocID="{13764727-63B5-463F-A3C2-46DB2FD1C83C}" presName="connectorText" presStyleLbl="sibTrans2D1" presStyleIdx="0" presStyleCnt="1"/>
      <dgm:spPr/>
    </dgm:pt>
    <dgm:pt modelId="{D2E86E97-C6A6-4AB1-B2A5-37E379ABDCD8}" type="pres">
      <dgm:prSet presAssocID="{3051DDCD-A5CE-49F9-A823-0E69578A31AA}" presName="node" presStyleLbl="node1" presStyleIdx="1" presStyleCnt="2">
        <dgm:presLayoutVars>
          <dgm:bulletEnabled val="1"/>
        </dgm:presLayoutVars>
      </dgm:prSet>
      <dgm:spPr/>
    </dgm:pt>
  </dgm:ptLst>
  <dgm:cxnLst>
    <dgm:cxn modelId="{11322416-F1DB-4FF5-954C-C1F774E7642E}" type="presOf" srcId="{13764727-63B5-463F-A3C2-46DB2FD1C83C}" destId="{C0496D4E-E43B-46BB-80B6-28D5213A1453}" srcOrd="1" destOrd="0" presId="urn:microsoft.com/office/officeart/2005/8/layout/process1"/>
    <dgm:cxn modelId="{4F3F092F-34FC-4AC1-8C3F-49615D9AC8C7}" type="presOf" srcId="{75ED29D7-3E08-4BE4-B3E5-7E94F7E935DF}" destId="{D2E86E97-C6A6-4AB1-B2A5-37E379ABDCD8}" srcOrd="0" destOrd="2" presId="urn:microsoft.com/office/officeart/2005/8/layout/process1"/>
    <dgm:cxn modelId="{18DEAC65-0338-4337-9B01-1FB453D635BC}" srcId="{3051DDCD-A5CE-49F9-A823-0E69578A31AA}" destId="{9095A72C-BD41-4023-BAAF-885E1E01CFD8}" srcOrd="0" destOrd="0" parTransId="{E4F6FADB-5E70-479C-AD76-3D9863E4F6A0}" sibTransId="{7B02749B-4A48-4A14-942B-14F79906B73E}"/>
    <dgm:cxn modelId="{80A8A75A-5FF0-45E4-9A50-244D95816C41}" type="presOf" srcId="{9095A72C-BD41-4023-BAAF-885E1E01CFD8}" destId="{D2E86E97-C6A6-4AB1-B2A5-37E379ABDCD8}" srcOrd="0" destOrd="1" presId="urn:microsoft.com/office/officeart/2005/8/layout/process1"/>
    <dgm:cxn modelId="{80B030B8-3747-46C4-8933-C8D3808351AF}" type="presOf" srcId="{1B5955F1-9F81-415D-8F83-7935BEE5B6BF}" destId="{5EDE2A99-A72D-44CC-AD5F-4E1B7C496EAD}" srcOrd="0" destOrd="0" presId="urn:microsoft.com/office/officeart/2005/8/layout/process1"/>
    <dgm:cxn modelId="{AADBFEBC-67B9-41DF-9593-AA7451F07B2F}" type="presOf" srcId="{13764727-63B5-463F-A3C2-46DB2FD1C83C}" destId="{0EC121D2-1EF1-4D63-AD49-FD4BC50FE4E4}" srcOrd="0" destOrd="0" presId="urn:microsoft.com/office/officeart/2005/8/layout/process1"/>
    <dgm:cxn modelId="{E443BACC-5980-4DD2-B010-0BAEDA01E77F}" srcId="{B5C84BFE-ACED-4383-A7B9-3B3EFDAC5755}" destId="{3051DDCD-A5CE-49F9-A823-0E69578A31AA}" srcOrd="1" destOrd="0" parTransId="{127A119C-9108-4A69-B609-50DBCF7D020A}" sibTransId="{2C484C9A-59D6-473A-92FD-1A9B06BCF6E1}"/>
    <dgm:cxn modelId="{0F0022E0-D33E-4F5B-B36A-7C1A97E0E784}" srcId="{B5C84BFE-ACED-4383-A7B9-3B3EFDAC5755}" destId="{1B5955F1-9F81-415D-8F83-7935BEE5B6BF}" srcOrd="0" destOrd="0" parTransId="{253D9880-C175-45C4-A511-50D182D4682B}" sibTransId="{13764727-63B5-463F-A3C2-46DB2FD1C83C}"/>
    <dgm:cxn modelId="{634C4AEF-FE9B-4E43-BA5D-66A35F4BD527}" type="presOf" srcId="{3051DDCD-A5CE-49F9-A823-0E69578A31AA}" destId="{D2E86E97-C6A6-4AB1-B2A5-37E379ABDCD8}" srcOrd="0" destOrd="0" presId="urn:microsoft.com/office/officeart/2005/8/layout/process1"/>
    <dgm:cxn modelId="{A74D9DFA-4013-483F-BADA-1EF626765A18}" type="presOf" srcId="{B5C84BFE-ACED-4383-A7B9-3B3EFDAC5755}" destId="{039D6DCA-161B-4958-B09F-B269121FC456}" srcOrd="0" destOrd="0" presId="urn:microsoft.com/office/officeart/2005/8/layout/process1"/>
    <dgm:cxn modelId="{95C1B9FC-8B07-4FD4-9DF1-F15163646AE1}" srcId="{3051DDCD-A5CE-49F9-A823-0E69578A31AA}" destId="{75ED29D7-3E08-4BE4-B3E5-7E94F7E935DF}" srcOrd="1" destOrd="0" parTransId="{BD5306A8-4B9F-4224-9F1E-BCC29F3EA857}" sibTransId="{700847F3-AFF8-41B5-83CB-9495019448AD}"/>
    <dgm:cxn modelId="{72EA63A0-C065-4AA4-AD03-9BD2D6DCFB7C}" type="presParOf" srcId="{039D6DCA-161B-4958-B09F-B269121FC456}" destId="{5EDE2A99-A72D-44CC-AD5F-4E1B7C496EAD}" srcOrd="0" destOrd="0" presId="urn:microsoft.com/office/officeart/2005/8/layout/process1"/>
    <dgm:cxn modelId="{33D6D50E-C85D-46A3-86F7-EDCA314CE15C}" type="presParOf" srcId="{039D6DCA-161B-4958-B09F-B269121FC456}" destId="{0EC121D2-1EF1-4D63-AD49-FD4BC50FE4E4}" srcOrd="1" destOrd="0" presId="urn:microsoft.com/office/officeart/2005/8/layout/process1"/>
    <dgm:cxn modelId="{765356EF-460F-420C-9B7C-D874188E295A}" type="presParOf" srcId="{0EC121D2-1EF1-4D63-AD49-FD4BC50FE4E4}" destId="{C0496D4E-E43B-46BB-80B6-28D5213A1453}" srcOrd="0" destOrd="0" presId="urn:microsoft.com/office/officeart/2005/8/layout/process1"/>
    <dgm:cxn modelId="{064C79C2-1A41-4598-BEF9-8FC9676F8D49}" type="presParOf" srcId="{039D6DCA-161B-4958-B09F-B269121FC456}" destId="{D2E86E97-C6A6-4AB1-B2A5-37E379ABDCD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0FA59E-2FF2-498E-812E-1E539894413B}" type="doc">
      <dgm:prSet loTypeId="urn:microsoft.com/office/officeart/2016/7/layout/RepeatingBendingProcessNew" loCatId="process" qsTypeId="urn:microsoft.com/office/officeart/2005/8/quickstyle/simple2" qsCatId="simple" csTypeId="urn:microsoft.com/office/officeart/2005/8/colors/accent1_1" csCatId="accent1"/>
      <dgm:spPr/>
      <dgm:t>
        <a:bodyPr/>
        <a:lstStyle/>
        <a:p>
          <a:endParaRPr lang="en-US"/>
        </a:p>
      </dgm:t>
    </dgm:pt>
    <dgm:pt modelId="{C51B9128-8944-4337-B14D-0B45BFC8B8E9}">
      <dgm:prSet/>
      <dgm:spPr/>
      <dgm:t>
        <a:bodyPr/>
        <a:lstStyle/>
        <a:p>
          <a:r>
            <a:rPr lang="en-US" dirty="0"/>
            <a:t>Structure like balance sheet</a:t>
          </a:r>
        </a:p>
      </dgm:t>
    </dgm:pt>
    <dgm:pt modelId="{CF2BDF24-B406-42AF-9B4C-2A49F0303FEB}" type="parTrans" cxnId="{F7A8AFFC-E0A3-4B10-8BFB-DD7F7D76550E}">
      <dgm:prSet/>
      <dgm:spPr/>
      <dgm:t>
        <a:bodyPr/>
        <a:lstStyle/>
        <a:p>
          <a:endParaRPr lang="en-US"/>
        </a:p>
      </dgm:t>
    </dgm:pt>
    <dgm:pt modelId="{98CBAD5F-18A9-40AC-B6B4-86CFAFFCCD01}" type="sibTrans" cxnId="{F7A8AFFC-E0A3-4B10-8BFB-DD7F7D76550E}">
      <dgm:prSet/>
      <dgm:spPr/>
      <dgm:t>
        <a:bodyPr/>
        <a:lstStyle/>
        <a:p>
          <a:endParaRPr lang="en-US" dirty="0"/>
        </a:p>
      </dgm:t>
    </dgm:pt>
    <dgm:pt modelId="{95B86EF8-CE8E-4465-9C31-56E689EB716B}">
      <dgm:prSet/>
      <dgm:spPr/>
      <dgm:t>
        <a:bodyPr/>
        <a:lstStyle/>
        <a:p>
          <a:r>
            <a:rPr lang="en-US" dirty="0"/>
            <a:t>Include development fees and development costs. Could include gain on development fee detailed models</a:t>
          </a:r>
        </a:p>
      </dgm:t>
    </dgm:pt>
    <dgm:pt modelId="{01F84526-BEDE-42AE-88C6-15967035E0B6}" type="parTrans" cxnId="{F4ED0A83-8E68-417F-B4B8-A31AC5FD34B2}">
      <dgm:prSet/>
      <dgm:spPr/>
      <dgm:t>
        <a:bodyPr/>
        <a:lstStyle/>
        <a:p>
          <a:endParaRPr lang="en-US"/>
        </a:p>
      </dgm:t>
    </dgm:pt>
    <dgm:pt modelId="{128B8DCC-DAD7-4009-B8DA-6EEE63C35DC4}" type="sibTrans" cxnId="{F4ED0A83-8E68-417F-B4B8-A31AC5FD34B2}">
      <dgm:prSet/>
      <dgm:spPr/>
      <dgm:t>
        <a:bodyPr/>
        <a:lstStyle/>
        <a:p>
          <a:endParaRPr lang="en-US" dirty="0"/>
        </a:p>
      </dgm:t>
    </dgm:pt>
    <dgm:pt modelId="{FEC78D50-4CDF-4365-95E8-8733B0828FF0}">
      <dgm:prSet/>
      <dgm:spPr/>
      <dgm:t>
        <a:bodyPr/>
        <a:lstStyle/>
        <a:p>
          <a:r>
            <a:rPr lang="en-US" dirty="0"/>
            <a:t>Include working capital pre-COD as well as EBITDA and taxes pre-COD</a:t>
          </a:r>
        </a:p>
      </dgm:t>
    </dgm:pt>
    <dgm:pt modelId="{1175FD20-C0B6-4562-BC83-9709FC0EA732}" type="parTrans" cxnId="{95EE8332-8556-4337-AF84-C6691BB526D5}">
      <dgm:prSet/>
      <dgm:spPr/>
      <dgm:t>
        <a:bodyPr/>
        <a:lstStyle/>
        <a:p>
          <a:endParaRPr lang="en-US"/>
        </a:p>
      </dgm:t>
    </dgm:pt>
    <dgm:pt modelId="{7605D5A2-5A71-4B71-8174-ACB522735125}" type="sibTrans" cxnId="{95EE8332-8556-4337-AF84-C6691BB526D5}">
      <dgm:prSet/>
      <dgm:spPr/>
      <dgm:t>
        <a:bodyPr/>
        <a:lstStyle/>
        <a:p>
          <a:endParaRPr lang="en-US" dirty="0"/>
        </a:p>
      </dgm:t>
    </dgm:pt>
    <dgm:pt modelId="{22713061-1153-4102-BCEA-D786E6BECB32}">
      <dgm:prSet/>
      <dgm:spPr/>
      <dgm:t>
        <a:bodyPr/>
        <a:lstStyle/>
        <a:p>
          <a:r>
            <a:rPr lang="en-US" dirty="0"/>
            <a:t>Income less taxes is on the equity side of the balance sheet like common equity</a:t>
          </a:r>
        </a:p>
      </dgm:t>
    </dgm:pt>
    <dgm:pt modelId="{07CFD3B0-144D-401D-99D9-CC2925341EEC}" type="parTrans" cxnId="{A11A4E23-9621-4684-ABF9-E66E9F5B5ECD}">
      <dgm:prSet/>
      <dgm:spPr/>
      <dgm:t>
        <a:bodyPr/>
        <a:lstStyle/>
        <a:p>
          <a:endParaRPr lang="en-US"/>
        </a:p>
      </dgm:t>
    </dgm:pt>
    <dgm:pt modelId="{1F95DD86-BF9A-44BA-984B-512C93E7D727}" type="sibTrans" cxnId="{A11A4E23-9621-4684-ABF9-E66E9F5B5ECD}">
      <dgm:prSet/>
      <dgm:spPr/>
      <dgm:t>
        <a:bodyPr/>
        <a:lstStyle/>
        <a:p>
          <a:endParaRPr lang="en-US" dirty="0"/>
        </a:p>
      </dgm:t>
    </dgm:pt>
    <dgm:pt modelId="{E996173C-C5E7-4873-B492-812ECD492D2F}">
      <dgm:prSet/>
      <dgm:spPr/>
      <dgm:t>
        <a:bodyPr/>
        <a:lstStyle/>
        <a:p>
          <a:r>
            <a:rPr lang="en-US" dirty="0"/>
            <a:t>Use SUMIF with TRUE/FALSE and entire rows to find EBITDA, Working Capital and Equity over the Construction Period</a:t>
          </a:r>
        </a:p>
      </dgm:t>
    </dgm:pt>
    <dgm:pt modelId="{5E938ED5-C5AF-4A57-9583-ED435D9B2F40}" type="parTrans" cxnId="{53DA7660-F37C-42CF-98AB-BBA4E9A75B3B}">
      <dgm:prSet/>
      <dgm:spPr/>
      <dgm:t>
        <a:bodyPr/>
        <a:lstStyle/>
        <a:p>
          <a:endParaRPr lang="en-US"/>
        </a:p>
      </dgm:t>
    </dgm:pt>
    <dgm:pt modelId="{DA5AB715-7E4F-4E6C-BCF7-089AE8E5DA3B}" type="sibTrans" cxnId="{53DA7660-F37C-42CF-98AB-BBA4E9A75B3B}">
      <dgm:prSet/>
      <dgm:spPr/>
      <dgm:t>
        <a:bodyPr/>
        <a:lstStyle/>
        <a:p>
          <a:endParaRPr lang="en-US" dirty="0"/>
        </a:p>
      </dgm:t>
    </dgm:pt>
    <dgm:pt modelId="{3C7A7130-EA95-43B9-849C-8C134F04873A}">
      <dgm:prSet/>
      <dgm:spPr/>
      <dgm:t>
        <a:bodyPr/>
        <a:lstStyle/>
        <a:p>
          <a:r>
            <a:rPr lang="en-US" dirty="0"/>
            <a:t>The last line of the summary sources and uses statement is equity contributions</a:t>
          </a:r>
        </a:p>
      </dgm:t>
    </dgm:pt>
    <dgm:pt modelId="{061BD431-090D-40CE-817B-EC17567BADB4}" type="parTrans" cxnId="{A7A9CF5A-B28F-40A0-930F-2B8674CCB3C6}">
      <dgm:prSet/>
      <dgm:spPr/>
      <dgm:t>
        <a:bodyPr/>
        <a:lstStyle/>
        <a:p>
          <a:endParaRPr lang="en-US"/>
        </a:p>
      </dgm:t>
    </dgm:pt>
    <dgm:pt modelId="{EF837800-5356-4A1B-9401-67E772D69B7B}" type="sibTrans" cxnId="{A7A9CF5A-B28F-40A0-930F-2B8674CCB3C6}">
      <dgm:prSet/>
      <dgm:spPr/>
      <dgm:t>
        <a:bodyPr/>
        <a:lstStyle/>
        <a:p>
          <a:endParaRPr lang="en-US"/>
        </a:p>
      </dgm:t>
    </dgm:pt>
    <dgm:pt modelId="{335A495F-A8B9-4512-9D1B-C79C6265AB31}" type="pres">
      <dgm:prSet presAssocID="{350FA59E-2FF2-498E-812E-1E539894413B}" presName="Name0" presStyleCnt="0">
        <dgm:presLayoutVars>
          <dgm:dir/>
          <dgm:resizeHandles val="exact"/>
        </dgm:presLayoutVars>
      </dgm:prSet>
      <dgm:spPr/>
    </dgm:pt>
    <dgm:pt modelId="{1785BA40-2D6F-48AC-8B00-292A392D22F4}" type="pres">
      <dgm:prSet presAssocID="{C51B9128-8944-4337-B14D-0B45BFC8B8E9}" presName="node" presStyleLbl="node1" presStyleIdx="0" presStyleCnt="6">
        <dgm:presLayoutVars>
          <dgm:bulletEnabled val="1"/>
        </dgm:presLayoutVars>
      </dgm:prSet>
      <dgm:spPr/>
    </dgm:pt>
    <dgm:pt modelId="{1F7D2E17-087F-4C4F-8FFB-D43D6D874445}" type="pres">
      <dgm:prSet presAssocID="{98CBAD5F-18A9-40AC-B6B4-86CFAFFCCD01}" presName="sibTrans" presStyleLbl="sibTrans1D1" presStyleIdx="0" presStyleCnt="5"/>
      <dgm:spPr/>
    </dgm:pt>
    <dgm:pt modelId="{36D35519-8284-47F0-9CFE-F0F7E4EA51C2}" type="pres">
      <dgm:prSet presAssocID="{98CBAD5F-18A9-40AC-B6B4-86CFAFFCCD01}" presName="connectorText" presStyleLbl="sibTrans1D1" presStyleIdx="0" presStyleCnt="5"/>
      <dgm:spPr/>
    </dgm:pt>
    <dgm:pt modelId="{36B713ED-253C-4271-BB93-5D7E3DDC1DB9}" type="pres">
      <dgm:prSet presAssocID="{95B86EF8-CE8E-4465-9C31-56E689EB716B}" presName="node" presStyleLbl="node1" presStyleIdx="1" presStyleCnt="6">
        <dgm:presLayoutVars>
          <dgm:bulletEnabled val="1"/>
        </dgm:presLayoutVars>
      </dgm:prSet>
      <dgm:spPr/>
    </dgm:pt>
    <dgm:pt modelId="{BC8FE7F1-D2C0-4145-87DC-0734C9EA47EB}" type="pres">
      <dgm:prSet presAssocID="{128B8DCC-DAD7-4009-B8DA-6EEE63C35DC4}" presName="sibTrans" presStyleLbl="sibTrans1D1" presStyleIdx="1" presStyleCnt="5"/>
      <dgm:spPr/>
    </dgm:pt>
    <dgm:pt modelId="{36C986BB-3599-4D42-943F-89E1C48AB67D}" type="pres">
      <dgm:prSet presAssocID="{128B8DCC-DAD7-4009-B8DA-6EEE63C35DC4}" presName="connectorText" presStyleLbl="sibTrans1D1" presStyleIdx="1" presStyleCnt="5"/>
      <dgm:spPr/>
    </dgm:pt>
    <dgm:pt modelId="{937C1CF6-EE3C-40B4-90E4-1DF2D4FFBB31}" type="pres">
      <dgm:prSet presAssocID="{FEC78D50-4CDF-4365-95E8-8733B0828FF0}" presName="node" presStyleLbl="node1" presStyleIdx="2" presStyleCnt="6">
        <dgm:presLayoutVars>
          <dgm:bulletEnabled val="1"/>
        </dgm:presLayoutVars>
      </dgm:prSet>
      <dgm:spPr/>
    </dgm:pt>
    <dgm:pt modelId="{D9E2DE15-1E34-4D51-B0C7-F306145E3531}" type="pres">
      <dgm:prSet presAssocID="{7605D5A2-5A71-4B71-8174-ACB522735125}" presName="sibTrans" presStyleLbl="sibTrans1D1" presStyleIdx="2" presStyleCnt="5"/>
      <dgm:spPr/>
    </dgm:pt>
    <dgm:pt modelId="{86483CBE-0544-42EB-879B-2D2775A30840}" type="pres">
      <dgm:prSet presAssocID="{7605D5A2-5A71-4B71-8174-ACB522735125}" presName="connectorText" presStyleLbl="sibTrans1D1" presStyleIdx="2" presStyleCnt="5"/>
      <dgm:spPr/>
    </dgm:pt>
    <dgm:pt modelId="{979613B6-3244-4C98-A056-C63239D61F87}" type="pres">
      <dgm:prSet presAssocID="{22713061-1153-4102-BCEA-D786E6BECB32}" presName="node" presStyleLbl="node1" presStyleIdx="3" presStyleCnt="6">
        <dgm:presLayoutVars>
          <dgm:bulletEnabled val="1"/>
        </dgm:presLayoutVars>
      </dgm:prSet>
      <dgm:spPr/>
    </dgm:pt>
    <dgm:pt modelId="{741F200D-0023-4052-A8C3-38092EF4BF9D}" type="pres">
      <dgm:prSet presAssocID="{1F95DD86-BF9A-44BA-984B-512C93E7D727}" presName="sibTrans" presStyleLbl="sibTrans1D1" presStyleIdx="3" presStyleCnt="5"/>
      <dgm:spPr/>
    </dgm:pt>
    <dgm:pt modelId="{61C25F0B-1E96-44BB-AED9-FF045DF39DC2}" type="pres">
      <dgm:prSet presAssocID="{1F95DD86-BF9A-44BA-984B-512C93E7D727}" presName="connectorText" presStyleLbl="sibTrans1D1" presStyleIdx="3" presStyleCnt="5"/>
      <dgm:spPr/>
    </dgm:pt>
    <dgm:pt modelId="{EDD4208F-DC62-4200-BAF0-167DDEA0A093}" type="pres">
      <dgm:prSet presAssocID="{E996173C-C5E7-4873-B492-812ECD492D2F}" presName="node" presStyleLbl="node1" presStyleIdx="4" presStyleCnt="6">
        <dgm:presLayoutVars>
          <dgm:bulletEnabled val="1"/>
        </dgm:presLayoutVars>
      </dgm:prSet>
      <dgm:spPr/>
    </dgm:pt>
    <dgm:pt modelId="{3D6E9009-62B6-4D41-AF5A-52238CC9929F}" type="pres">
      <dgm:prSet presAssocID="{DA5AB715-7E4F-4E6C-BCF7-089AE8E5DA3B}" presName="sibTrans" presStyleLbl="sibTrans1D1" presStyleIdx="4" presStyleCnt="5"/>
      <dgm:spPr/>
    </dgm:pt>
    <dgm:pt modelId="{F315FFA5-ECEC-410D-9291-22BC24040FE5}" type="pres">
      <dgm:prSet presAssocID="{DA5AB715-7E4F-4E6C-BCF7-089AE8E5DA3B}" presName="connectorText" presStyleLbl="sibTrans1D1" presStyleIdx="4" presStyleCnt="5"/>
      <dgm:spPr/>
    </dgm:pt>
    <dgm:pt modelId="{407C58AC-EC6A-4415-944E-6CE4A7C2940D}" type="pres">
      <dgm:prSet presAssocID="{3C7A7130-EA95-43B9-849C-8C134F04873A}" presName="node" presStyleLbl="node1" presStyleIdx="5" presStyleCnt="6">
        <dgm:presLayoutVars>
          <dgm:bulletEnabled val="1"/>
        </dgm:presLayoutVars>
      </dgm:prSet>
      <dgm:spPr/>
    </dgm:pt>
  </dgm:ptLst>
  <dgm:cxnLst>
    <dgm:cxn modelId="{A11A4E23-9621-4684-ABF9-E66E9F5B5ECD}" srcId="{350FA59E-2FF2-498E-812E-1E539894413B}" destId="{22713061-1153-4102-BCEA-D786E6BECB32}" srcOrd="3" destOrd="0" parTransId="{07CFD3B0-144D-401D-99D9-CC2925341EEC}" sibTransId="{1F95DD86-BF9A-44BA-984B-512C93E7D727}"/>
    <dgm:cxn modelId="{95EE8332-8556-4337-AF84-C6691BB526D5}" srcId="{350FA59E-2FF2-498E-812E-1E539894413B}" destId="{FEC78D50-4CDF-4365-95E8-8733B0828FF0}" srcOrd="2" destOrd="0" parTransId="{1175FD20-C0B6-4562-BC83-9709FC0EA732}" sibTransId="{7605D5A2-5A71-4B71-8174-ACB522735125}"/>
    <dgm:cxn modelId="{DC80FA33-722F-4666-8850-506011103DA4}" type="presOf" srcId="{128B8DCC-DAD7-4009-B8DA-6EEE63C35DC4}" destId="{BC8FE7F1-D2C0-4145-87DC-0734C9EA47EB}" srcOrd="0" destOrd="0" presId="urn:microsoft.com/office/officeart/2016/7/layout/RepeatingBendingProcessNew"/>
    <dgm:cxn modelId="{E9F3303D-9F60-4146-8358-F66325B15080}" type="presOf" srcId="{98CBAD5F-18A9-40AC-B6B4-86CFAFFCCD01}" destId="{1F7D2E17-087F-4C4F-8FFB-D43D6D874445}" srcOrd="0" destOrd="0" presId="urn:microsoft.com/office/officeart/2016/7/layout/RepeatingBendingProcessNew"/>
    <dgm:cxn modelId="{53DA7660-F37C-42CF-98AB-BBA4E9A75B3B}" srcId="{350FA59E-2FF2-498E-812E-1E539894413B}" destId="{E996173C-C5E7-4873-B492-812ECD492D2F}" srcOrd="4" destOrd="0" parTransId="{5E938ED5-C5AF-4A57-9583-ED435D9B2F40}" sibTransId="{DA5AB715-7E4F-4E6C-BCF7-089AE8E5DA3B}"/>
    <dgm:cxn modelId="{6B1AFA6D-7260-42C4-B074-74AAB5887E08}" type="presOf" srcId="{7605D5A2-5A71-4B71-8174-ACB522735125}" destId="{D9E2DE15-1E34-4D51-B0C7-F306145E3531}" srcOrd="0" destOrd="0" presId="urn:microsoft.com/office/officeart/2016/7/layout/RepeatingBendingProcessNew"/>
    <dgm:cxn modelId="{A7A9CF5A-B28F-40A0-930F-2B8674CCB3C6}" srcId="{350FA59E-2FF2-498E-812E-1E539894413B}" destId="{3C7A7130-EA95-43B9-849C-8C134F04873A}" srcOrd="5" destOrd="0" parTransId="{061BD431-090D-40CE-817B-EC17567BADB4}" sibTransId="{EF837800-5356-4A1B-9401-67E772D69B7B}"/>
    <dgm:cxn modelId="{2C67D082-4219-4710-A266-0DC6174ECAFC}" type="presOf" srcId="{95B86EF8-CE8E-4465-9C31-56E689EB716B}" destId="{36B713ED-253C-4271-BB93-5D7E3DDC1DB9}" srcOrd="0" destOrd="0" presId="urn:microsoft.com/office/officeart/2016/7/layout/RepeatingBendingProcessNew"/>
    <dgm:cxn modelId="{F4ED0A83-8E68-417F-B4B8-A31AC5FD34B2}" srcId="{350FA59E-2FF2-498E-812E-1E539894413B}" destId="{95B86EF8-CE8E-4465-9C31-56E689EB716B}" srcOrd="1" destOrd="0" parTransId="{01F84526-BEDE-42AE-88C6-15967035E0B6}" sibTransId="{128B8DCC-DAD7-4009-B8DA-6EEE63C35DC4}"/>
    <dgm:cxn modelId="{1314378E-D11E-4F0E-B55D-D7790D2F8B05}" type="presOf" srcId="{E996173C-C5E7-4873-B492-812ECD492D2F}" destId="{EDD4208F-DC62-4200-BAF0-167DDEA0A093}" srcOrd="0" destOrd="0" presId="urn:microsoft.com/office/officeart/2016/7/layout/RepeatingBendingProcessNew"/>
    <dgm:cxn modelId="{EB059494-8498-44C7-B779-642D911BBFFA}" type="presOf" srcId="{98CBAD5F-18A9-40AC-B6B4-86CFAFFCCD01}" destId="{36D35519-8284-47F0-9CFE-F0F7E4EA51C2}" srcOrd="1" destOrd="0" presId="urn:microsoft.com/office/officeart/2016/7/layout/RepeatingBendingProcessNew"/>
    <dgm:cxn modelId="{111EF798-155B-440D-877C-703B255A71D9}" type="presOf" srcId="{128B8DCC-DAD7-4009-B8DA-6EEE63C35DC4}" destId="{36C986BB-3599-4D42-943F-89E1C48AB67D}" srcOrd="1" destOrd="0" presId="urn:microsoft.com/office/officeart/2016/7/layout/RepeatingBendingProcessNew"/>
    <dgm:cxn modelId="{E2E272A7-BC13-4EDD-A7FE-3B7DAC0022FA}" type="presOf" srcId="{DA5AB715-7E4F-4E6C-BCF7-089AE8E5DA3B}" destId="{3D6E9009-62B6-4D41-AF5A-52238CC9929F}" srcOrd="0" destOrd="0" presId="urn:microsoft.com/office/officeart/2016/7/layout/RepeatingBendingProcessNew"/>
    <dgm:cxn modelId="{4171A0A8-C1F6-49EB-8515-E85EA6B3D342}" type="presOf" srcId="{3C7A7130-EA95-43B9-849C-8C134F04873A}" destId="{407C58AC-EC6A-4415-944E-6CE4A7C2940D}" srcOrd="0" destOrd="0" presId="urn:microsoft.com/office/officeart/2016/7/layout/RepeatingBendingProcessNew"/>
    <dgm:cxn modelId="{F4B312B9-1496-4EA5-A7F3-7002C416E72E}" type="presOf" srcId="{1F95DD86-BF9A-44BA-984B-512C93E7D727}" destId="{61C25F0B-1E96-44BB-AED9-FF045DF39DC2}" srcOrd="1" destOrd="0" presId="urn:microsoft.com/office/officeart/2016/7/layout/RepeatingBendingProcessNew"/>
    <dgm:cxn modelId="{F9E53EC6-4BD3-448C-86AD-47B7718BE6C4}" type="presOf" srcId="{C51B9128-8944-4337-B14D-0B45BFC8B8E9}" destId="{1785BA40-2D6F-48AC-8B00-292A392D22F4}" srcOrd="0" destOrd="0" presId="urn:microsoft.com/office/officeart/2016/7/layout/RepeatingBendingProcessNew"/>
    <dgm:cxn modelId="{5FC89ECF-4EF8-49E2-821E-A0B82FEDA8DE}" type="presOf" srcId="{1F95DD86-BF9A-44BA-984B-512C93E7D727}" destId="{741F200D-0023-4052-A8C3-38092EF4BF9D}" srcOrd="0" destOrd="0" presId="urn:microsoft.com/office/officeart/2016/7/layout/RepeatingBendingProcessNew"/>
    <dgm:cxn modelId="{BDCA7DD7-0B8F-4B93-B783-09B9D22BA19D}" type="presOf" srcId="{FEC78D50-4CDF-4365-95E8-8733B0828FF0}" destId="{937C1CF6-EE3C-40B4-90E4-1DF2D4FFBB31}" srcOrd="0" destOrd="0" presId="urn:microsoft.com/office/officeart/2016/7/layout/RepeatingBendingProcessNew"/>
    <dgm:cxn modelId="{348CE0DB-CAF2-4A34-A200-3AE1240A5EF7}" type="presOf" srcId="{DA5AB715-7E4F-4E6C-BCF7-089AE8E5DA3B}" destId="{F315FFA5-ECEC-410D-9291-22BC24040FE5}" srcOrd="1" destOrd="0" presId="urn:microsoft.com/office/officeart/2016/7/layout/RepeatingBendingProcessNew"/>
    <dgm:cxn modelId="{CFC9D2E7-F54C-439E-B2FE-612CE20CE26E}" type="presOf" srcId="{7605D5A2-5A71-4B71-8174-ACB522735125}" destId="{86483CBE-0544-42EB-879B-2D2775A30840}" srcOrd="1" destOrd="0" presId="urn:microsoft.com/office/officeart/2016/7/layout/RepeatingBendingProcessNew"/>
    <dgm:cxn modelId="{3AB4A0F1-187F-4A92-AADC-4E4E741570F3}" type="presOf" srcId="{22713061-1153-4102-BCEA-D786E6BECB32}" destId="{979613B6-3244-4C98-A056-C63239D61F87}" srcOrd="0" destOrd="0" presId="urn:microsoft.com/office/officeart/2016/7/layout/RepeatingBendingProcessNew"/>
    <dgm:cxn modelId="{3CF3F5FA-A1DB-4BE9-8B62-FED909760D04}" type="presOf" srcId="{350FA59E-2FF2-498E-812E-1E539894413B}" destId="{335A495F-A8B9-4512-9D1B-C79C6265AB31}" srcOrd="0" destOrd="0" presId="urn:microsoft.com/office/officeart/2016/7/layout/RepeatingBendingProcessNew"/>
    <dgm:cxn modelId="{F7A8AFFC-E0A3-4B10-8BFB-DD7F7D76550E}" srcId="{350FA59E-2FF2-498E-812E-1E539894413B}" destId="{C51B9128-8944-4337-B14D-0B45BFC8B8E9}" srcOrd="0" destOrd="0" parTransId="{CF2BDF24-B406-42AF-9B4C-2A49F0303FEB}" sibTransId="{98CBAD5F-18A9-40AC-B6B4-86CFAFFCCD01}"/>
    <dgm:cxn modelId="{8692252B-05D1-4B2A-B86F-40E19A511B13}" type="presParOf" srcId="{335A495F-A8B9-4512-9D1B-C79C6265AB31}" destId="{1785BA40-2D6F-48AC-8B00-292A392D22F4}" srcOrd="0" destOrd="0" presId="urn:microsoft.com/office/officeart/2016/7/layout/RepeatingBendingProcessNew"/>
    <dgm:cxn modelId="{9FABB6D8-6F1C-4608-BD8C-EE6CA5DC14BB}" type="presParOf" srcId="{335A495F-A8B9-4512-9D1B-C79C6265AB31}" destId="{1F7D2E17-087F-4C4F-8FFB-D43D6D874445}" srcOrd="1" destOrd="0" presId="urn:microsoft.com/office/officeart/2016/7/layout/RepeatingBendingProcessNew"/>
    <dgm:cxn modelId="{19EF8A66-C764-4B18-9430-720FCCAC0060}" type="presParOf" srcId="{1F7D2E17-087F-4C4F-8FFB-D43D6D874445}" destId="{36D35519-8284-47F0-9CFE-F0F7E4EA51C2}" srcOrd="0" destOrd="0" presId="urn:microsoft.com/office/officeart/2016/7/layout/RepeatingBendingProcessNew"/>
    <dgm:cxn modelId="{1D5DD196-D9E3-411A-B15C-966584D5EB0D}" type="presParOf" srcId="{335A495F-A8B9-4512-9D1B-C79C6265AB31}" destId="{36B713ED-253C-4271-BB93-5D7E3DDC1DB9}" srcOrd="2" destOrd="0" presId="urn:microsoft.com/office/officeart/2016/7/layout/RepeatingBendingProcessNew"/>
    <dgm:cxn modelId="{7A361550-1313-4A2C-9DF8-7F7458D65254}" type="presParOf" srcId="{335A495F-A8B9-4512-9D1B-C79C6265AB31}" destId="{BC8FE7F1-D2C0-4145-87DC-0734C9EA47EB}" srcOrd="3" destOrd="0" presId="urn:microsoft.com/office/officeart/2016/7/layout/RepeatingBendingProcessNew"/>
    <dgm:cxn modelId="{08547350-3DB4-4F47-817A-1A792C1E136D}" type="presParOf" srcId="{BC8FE7F1-D2C0-4145-87DC-0734C9EA47EB}" destId="{36C986BB-3599-4D42-943F-89E1C48AB67D}" srcOrd="0" destOrd="0" presId="urn:microsoft.com/office/officeart/2016/7/layout/RepeatingBendingProcessNew"/>
    <dgm:cxn modelId="{8DC34D08-34FC-49F6-B20C-F53C7B58F76B}" type="presParOf" srcId="{335A495F-A8B9-4512-9D1B-C79C6265AB31}" destId="{937C1CF6-EE3C-40B4-90E4-1DF2D4FFBB31}" srcOrd="4" destOrd="0" presId="urn:microsoft.com/office/officeart/2016/7/layout/RepeatingBendingProcessNew"/>
    <dgm:cxn modelId="{61A1CCD9-3DB4-4AA9-9796-A498A5B2B3AF}" type="presParOf" srcId="{335A495F-A8B9-4512-9D1B-C79C6265AB31}" destId="{D9E2DE15-1E34-4D51-B0C7-F306145E3531}" srcOrd="5" destOrd="0" presId="urn:microsoft.com/office/officeart/2016/7/layout/RepeatingBendingProcessNew"/>
    <dgm:cxn modelId="{8D17A14B-A6E9-43CB-9934-59519FFCD527}" type="presParOf" srcId="{D9E2DE15-1E34-4D51-B0C7-F306145E3531}" destId="{86483CBE-0544-42EB-879B-2D2775A30840}" srcOrd="0" destOrd="0" presId="urn:microsoft.com/office/officeart/2016/7/layout/RepeatingBendingProcessNew"/>
    <dgm:cxn modelId="{8FDC0BBF-F975-4914-88FF-601B4F241F99}" type="presParOf" srcId="{335A495F-A8B9-4512-9D1B-C79C6265AB31}" destId="{979613B6-3244-4C98-A056-C63239D61F87}" srcOrd="6" destOrd="0" presId="urn:microsoft.com/office/officeart/2016/7/layout/RepeatingBendingProcessNew"/>
    <dgm:cxn modelId="{EF74FCF8-7C12-4CFE-96CB-5C7BD4857641}" type="presParOf" srcId="{335A495F-A8B9-4512-9D1B-C79C6265AB31}" destId="{741F200D-0023-4052-A8C3-38092EF4BF9D}" srcOrd="7" destOrd="0" presId="urn:microsoft.com/office/officeart/2016/7/layout/RepeatingBendingProcessNew"/>
    <dgm:cxn modelId="{7705CBF3-779E-46C8-9197-FB9E42C838C1}" type="presParOf" srcId="{741F200D-0023-4052-A8C3-38092EF4BF9D}" destId="{61C25F0B-1E96-44BB-AED9-FF045DF39DC2}" srcOrd="0" destOrd="0" presId="urn:microsoft.com/office/officeart/2016/7/layout/RepeatingBendingProcessNew"/>
    <dgm:cxn modelId="{300C9F5D-0E9A-484C-91AC-3189A2CEBE54}" type="presParOf" srcId="{335A495F-A8B9-4512-9D1B-C79C6265AB31}" destId="{EDD4208F-DC62-4200-BAF0-167DDEA0A093}" srcOrd="8" destOrd="0" presId="urn:microsoft.com/office/officeart/2016/7/layout/RepeatingBendingProcessNew"/>
    <dgm:cxn modelId="{E6016F74-50E7-4915-9133-C3DC3C80C631}" type="presParOf" srcId="{335A495F-A8B9-4512-9D1B-C79C6265AB31}" destId="{3D6E9009-62B6-4D41-AF5A-52238CC9929F}" srcOrd="9" destOrd="0" presId="urn:microsoft.com/office/officeart/2016/7/layout/RepeatingBendingProcessNew"/>
    <dgm:cxn modelId="{796CA828-6399-4078-99C5-C5624A50565E}" type="presParOf" srcId="{3D6E9009-62B6-4D41-AF5A-52238CC9929F}" destId="{F315FFA5-ECEC-410D-9291-22BC24040FE5}" srcOrd="0" destOrd="0" presId="urn:microsoft.com/office/officeart/2016/7/layout/RepeatingBendingProcessNew"/>
    <dgm:cxn modelId="{EFEBD19E-75F9-47D3-8697-A36D12305610}" type="presParOf" srcId="{335A495F-A8B9-4512-9D1B-C79C6265AB31}" destId="{407C58AC-EC6A-4415-944E-6CE4A7C2940D}"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B1F07F-4BD1-471F-A869-296738DEF7CC}" type="doc">
      <dgm:prSet loTypeId="urn:microsoft.com/office/officeart/2005/8/layout/hierarchy3" loCatId="hierarchy" qsTypeId="urn:microsoft.com/office/officeart/2005/8/quickstyle/simple3" qsCatId="simple" csTypeId="urn:microsoft.com/office/officeart/2005/8/colors/accent6_2" csCatId="accent6"/>
      <dgm:spPr/>
      <dgm:t>
        <a:bodyPr/>
        <a:lstStyle/>
        <a:p>
          <a:endParaRPr lang="en-US"/>
        </a:p>
      </dgm:t>
    </dgm:pt>
    <dgm:pt modelId="{3F596677-24C2-42A1-94C6-CA44B7375F72}">
      <dgm:prSet/>
      <dgm:spPr/>
      <dgm:t>
        <a:bodyPr/>
        <a:lstStyle/>
        <a:p>
          <a:r>
            <a:rPr lang="en-US" dirty="0"/>
            <a:t>Two ways to resolve with economic logic and without any UDF, copy and paste etc.</a:t>
          </a:r>
        </a:p>
      </dgm:t>
    </dgm:pt>
    <dgm:pt modelId="{8742DF04-B643-4D4C-8BAA-69E7C03AA2C4}" type="parTrans" cxnId="{B74CCFFE-E4F1-4E24-894E-C82181E0D223}">
      <dgm:prSet/>
      <dgm:spPr/>
      <dgm:t>
        <a:bodyPr/>
        <a:lstStyle/>
        <a:p>
          <a:endParaRPr lang="en-US"/>
        </a:p>
      </dgm:t>
    </dgm:pt>
    <dgm:pt modelId="{B83A25D9-315F-45F9-81B5-DF6AD4440F08}" type="sibTrans" cxnId="{B74CCFFE-E4F1-4E24-894E-C82181E0D223}">
      <dgm:prSet/>
      <dgm:spPr/>
      <dgm:t>
        <a:bodyPr/>
        <a:lstStyle/>
        <a:p>
          <a:endParaRPr lang="en-US"/>
        </a:p>
      </dgm:t>
    </dgm:pt>
    <dgm:pt modelId="{57A5F4C7-2380-4FBC-92E3-4257FE1CF2D5}">
      <dgm:prSet/>
      <dgm:spPr/>
      <dgm:t>
        <a:bodyPr/>
        <a:lstStyle/>
        <a:p>
          <a:r>
            <a:rPr lang="en-US" dirty="0"/>
            <a:t>Method 1: DSRA after Cash Sweep in Waterfall</a:t>
          </a:r>
        </a:p>
      </dgm:t>
    </dgm:pt>
    <dgm:pt modelId="{FC5A7922-68E5-4D28-8448-0A3E46D6652A}" type="parTrans" cxnId="{79DB9260-768D-4241-B911-45584924889E}">
      <dgm:prSet/>
      <dgm:spPr/>
      <dgm:t>
        <a:bodyPr/>
        <a:lstStyle/>
        <a:p>
          <a:endParaRPr lang="en-US"/>
        </a:p>
      </dgm:t>
    </dgm:pt>
    <dgm:pt modelId="{D903DE87-70E3-4A27-97CF-986070D82802}" type="sibTrans" cxnId="{79DB9260-768D-4241-B911-45584924889E}">
      <dgm:prSet/>
      <dgm:spPr/>
      <dgm:t>
        <a:bodyPr/>
        <a:lstStyle/>
        <a:p>
          <a:endParaRPr lang="en-US"/>
        </a:p>
      </dgm:t>
    </dgm:pt>
    <dgm:pt modelId="{3440EF95-1BC2-4637-8733-B03B61123800}">
      <dgm:prSet/>
      <dgm:spPr/>
      <dgm:t>
        <a:bodyPr/>
        <a:lstStyle/>
        <a:p>
          <a:r>
            <a:rPr lang="en-US"/>
            <a:t>Now the cash sweep is not a function of the DSRA</a:t>
          </a:r>
        </a:p>
      </dgm:t>
    </dgm:pt>
    <dgm:pt modelId="{EA27B4F9-F59E-44A1-8053-2DAA2D6F5DE8}" type="parTrans" cxnId="{6BCB2F17-7380-4ECD-95AA-A7016C2D4496}">
      <dgm:prSet/>
      <dgm:spPr/>
      <dgm:t>
        <a:bodyPr/>
        <a:lstStyle/>
        <a:p>
          <a:endParaRPr lang="en-US"/>
        </a:p>
      </dgm:t>
    </dgm:pt>
    <dgm:pt modelId="{5190BAB4-3AAC-4ABF-BCF1-9FA174F5F4A0}" type="sibTrans" cxnId="{6BCB2F17-7380-4ECD-95AA-A7016C2D4496}">
      <dgm:prSet/>
      <dgm:spPr/>
      <dgm:t>
        <a:bodyPr/>
        <a:lstStyle/>
        <a:p>
          <a:endParaRPr lang="en-US"/>
        </a:p>
      </dgm:t>
    </dgm:pt>
    <dgm:pt modelId="{366CE205-E076-4EF2-B4A7-1F22A5B2F9B7}">
      <dgm:prSet/>
      <dgm:spPr/>
      <dgm:t>
        <a:bodyPr/>
        <a:lstStyle/>
        <a:p>
          <a:r>
            <a:rPr lang="en-US"/>
            <a:t>Method 2: Adjust interest expense for debt service to include only interest from next year’s scheduled debt service</a:t>
          </a:r>
        </a:p>
      </dgm:t>
    </dgm:pt>
    <dgm:pt modelId="{E91C2856-6BAB-4C85-B610-896FB8935EF7}" type="parTrans" cxnId="{4F5D7A3A-6DA5-49D6-BB9F-C838A1D6CEF2}">
      <dgm:prSet/>
      <dgm:spPr/>
      <dgm:t>
        <a:bodyPr/>
        <a:lstStyle/>
        <a:p>
          <a:endParaRPr lang="en-US"/>
        </a:p>
      </dgm:t>
    </dgm:pt>
    <dgm:pt modelId="{658B2227-CC65-4E95-9F57-A2DFC8A97202}" type="sibTrans" cxnId="{4F5D7A3A-6DA5-49D6-BB9F-C838A1D6CEF2}">
      <dgm:prSet/>
      <dgm:spPr/>
      <dgm:t>
        <a:bodyPr/>
        <a:lstStyle/>
        <a:p>
          <a:endParaRPr lang="en-US"/>
        </a:p>
      </dgm:t>
    </dgm:pt>
    <dgm:pt modelId="{63861D97-2A19-4917-8058-5E7DA476AE65}">
      <dgm:prSet/>
      <dgm:spPr/>
      <dgm:t>
        <a:bodyPr/>
        <a:lstStyle/>
        <a:p>
          <a:r>
            <a:rPr lang="en-US"/>
            <a:t>Separate interest expense to compute DSRA requirement where interest expense is computed from earlier opening balance and scheduled (but not actual repayment)</a:t>
          </a:r>
        </a:p>
      </dgm:t>
    </dgm:pt>
    <dgm:pt modelId="{6754F9D9-6E1B-497E-B9D5-2313CEC6D45E}" type="parTrans" cxnId="{DF6E133D-7822-4E5F-BF96-212C8A5D607F}">
      <dgm:prSet/>
      <dgm:spPr/>
      <dgm:t>
        <a:bodyPr/>
        <a:lstStyle/>
        <a:p>
          <a:endParaRPr lang="en-US"/>
        </a:p>
      </dgm:t>
    </dgm:pt>
    <dgm:pt modelId="{332F5E84-3E3B-43D1-8E46-6A2DF559FF64}" type="sibTrans" cxnId="{DF6E133D-7822-4E5F-BF96-212C8A5D607F}">
      <dgm:prSet/>
      <dgm:spPr/>
      <dgm:t>
        <a:bodyPr/>
        <a:lstStyle/>
        <a:p>
          <a:endParaRPr lang="en-US"/>
        </a:p>
      </dgm:t>
    </dgm:pt>
    <dgm:pt modelId="{C3EBDF6C-63F2-4109-B676-3CB16D6C7167}" type="pres">
      <dgm:prSet presAssocID="{5AB1F07F-4BD1-471F-A869-296738DEF7CC}" presName="diagram" presStyleCnt="0">
        <dgm:presLayoutVars>
          <dgm:chPref val="1"/>
          <dgm:dir/>
          <dgm:animOne val="branch"/>
          <dgm:animLvl val="lvl"/>
          <dgm:resizeHandles/>
        </dgm:presLayoutVars>
      </dgm:prSet>
      <dgm:spPr/>
    </dgm:pt>
    <dgm:pt modelId="{8948AD89-5D87-4F6E-A886-7748FCF36FB2}" type="pres">
      <dgm:prSet presAssocID="{3F596677-24C2-42A1-94C6-CA44B7375F72}" presName="root" presStyleCnt="0"/>
      <dgm:spPr/>
    </dgm:pt>
    <dgm:pt modelId="{A3CA22EE-DE62-412F-B9AF-E67A74BAB41C}" type="pres">
      <dgm:prSet presAssocID="{3F596677-24C2-42A1-94C6-CA44B7375F72}" presName="rootComposite" presStyleCnt="0"/>
      <dgm:spPr/>
    </dgm:pt>
    <dgm:pt modelId="{44204688-9C5D-4020-BB15-1288117539EB}" type="pres">
      <dgm:prSet presAssocID="{3F596677-24C2-42A1-94C6-CA44B7375F72}" presName="rootText" presStyleLbl="node1" presStyleIdx="0" presStyleCnt="3"/>
      <dgm:spPr/>
    </dgm:pt>
    <dgm:pt modelId="{1D7BF8BA-E76A-4860-BD65-A37CAEDBADA4}" type="pres">
      <dgm:prSet presAssocID="{3F596677-24C2-42A1-94C6-CA44B7375F72}" presName="rootConnector" presStyleLbl="node1" presStyleIdx="0" presStyleCnt="3"/>
      <dgm:spPr/>
    </dgm:pt>
    <dgm:pt modelId="{4CE3CF11-79A3-44AF-9AE7-55FC4A6E1D6E}" type="pres">
      <dgm:prSet presAssocID="{3F596677-24C2-42A1-94C6-CA44B7375F72}" presName="childShape" presStyleCnt="0"/>
      <dgm:spPr/>
    </dgm:pt>
    <dgm:pt modelId="{ABC40B95-6883-4331-B1C3-0EE095A9E0F6}" type="pres">
      <dgm:prSet presAssocID="{57A5F4C7-2380-4FBC-92E3-4257FE1CF2D5}" presName="root" presStyleCnt="0"/>
      <dgm:spPr/>
    </dgm:pt>
    <dgm:pt modelId="{2CA821DA-3C2F-42D5-AE2D-350A947D71AC}" type="pres">
      <dgm:prSet presAssocID="{57A5F4C7-2380-4FBC-92E3-4257FE1CF2D5}" presName="rootComposite" presStyleCnt="0"/>
      <dgm:spPr/>
    </dgm:pt>
    <dgm:pt modelId="{A0059B7F-280D-4AC5-BEB0-3FAFDF857E91}" type="pres">
      <dgm:prSet presAssocID="{57A5F4C7-2380-4FBC-92E3-4257FE1CF2D5}" presName="rootText" presStyleLbl="node1" presStyleIdx="1" presStyleCnt="3"/>
      <dgm:spPr/>
    </dgm:pt>
    <dgm:pt modelId="{D0FE5E03-08E8-4BB3-AB73-0206138197C1}" type="pres">
      <dgm:prSet presAssocID="{57A5F4C7-2380-4FBC-92E3-4257FE1CF2D5}" presName="rootConnector" presStyleLbl="node1" presStyleIdx="1" presStyleCnt="3"/>
      <dgm:spPr/>
    </dgm:pt>
    <dgm:pt modelId="{0C5D480B-B1D6-49C3-8620-D7A0FBFB13E7}" type="pres">
      <dgm:prSet presAssocID="{57A5F4C7-2380-4FBC-92E3-4257FE1CF2D5}" presName="childShape" presStyleCnt="0"/>
      <dgm:spPr/>
    </dgm:pt>
    <dgm:pt modelId="{86C8C4EA-50F2-4EF6-A219-A1CF2C5E01B4}" type="pres">
      <dgm:prSet presAssocID="{EA27B4F9-F59E-44A1-8053-2DAA2D6F5DE8}" presName="Name13" presStyleLbl="parChTrans1D2" presStyleIdx="0" presStyleCnt="2"/>
      <dgm:spPr/>
    </dgm:pt>
    <dgm:pt modelId="{0E3DF733-5993-446E-90A8-683408A7C607}" type="pres">
      <dgm:prSet presAssocID="{3440EF95-1BC2-4637-8733-B03B61123800}" presName="childText" presStyleLbl="bgAcc1" presStyleIdx="0" presStyleCnt="2">
        <dgm:presLayoutVars>
          <dgm:bulletEnabled val="1"/>
        </dgm:presLayoutVars>
      </dgm:prSet>
      <dgm:spPr/>
    </dgm:pt>
    <dgm:pt modelId="{F30CD661-E23B-4625-B3AD-A7893786FC96}" type="pres">
      <dgm:prSet presAssocID="{366CE205-E076-4EF2-B4A7-1F22A5B2F9B7}" presName="root" presStyleCnt="0"/>
      <dgm:spPr/>
    </dgm:pt>
    <dgm:pt modelId="{951772B0-9A88-468B-A667-CA59A89140FC}" type="pres">
      <dgm:prSet presAssocID="{366CE205-E076-4EF2-B4A7-1F22A5B2F9B7}" presName="rootComposite" presStyleCnt="0"/>
      <dgm:spPr/>
    </dgm:pt>
    <dgm:pt modelId="{6DEFC345-ED64-432B-8822-B15C98C37979}" type="pres">
      <dgm:prSet presAssocID="{366CE205-E076-4EF2-B4A7-1F22A5B2F9B7}" presName="rootText" presStyleLbl="node1" presStyleIdx="2" presStyleCnt="3"/>
      <dgm:spPr/>
    </dgm:pt>
    <dgm:pt modelId="{21445C8E-BD47-46A9-A878-19927818B56A}" type="pres">
      <dgm:prSet presAssocID="{366CE205-E076-4EF2-B4A7-1F22A5B2F9B7}" presName="rootConnector" presStyleLbl="node1" presStyleIdx="2" presStyleCnt="3"/>
      <dgm:spPr/>
    </dgm:pt>
    <dgm:pt modelId="{248EA745-A888-462A-B5E7-7826E12F6A08}" type="pres">
      <dgm:prSet presAssocID="{366CE205-E076-4EF2-B4A7-1F22A5B2F9B7}" presName="childShape" presStyleCnt="0"/>
      <dgm:spPr/>
    </dgm:pt>
    <dgm:pt modelId="{FE161037-4741-4E03-84B7-53F7010E7912}" type="pres">
      <dgm:prSet presAssocID="{6754F9D9-6E1B-497E-B9D5-2313CEC6D45E}" presName="Name13" presStyleLbl="parChTrans1D2" presStyleIdx="1" presStyleCnt="2"/>
      <dgm:spPr/>
    </dgm:pt>
    <dgm:pt modelId="{64041BEA-424A-4741-8153-C96CA485C257}" type="pres">
      <dgm:prSet presAssocID="{63861D97-2A19-4917-8058-5E7DA476AE65}" presName="childText" presStyleLbl="bgAcc1" presStyleIdx="1" presStyleCnt="2">
        <dgm:presLayoutVars>
          <dgm:bulletEnabled val="1"/>
        </dgm:presLayoutVars>
      </dgm:prSet>
      <dgm:spPr/>
    </dgm:pt>
  </dgm:ptLst>
  <dgm:cxnLst>
    <dgm:cxn modelId="{6BB32910-ABC2-465F-9E80-19EB4EA642D5}" type="presOf" srcId="{EA27B4F9-F59E-44A1-8053-2DAA2D6F5DE8}" destId="{86C8C4EA-50F2-4EF6-A219-A1CF2C5E01B4}" srcOrd="0" destOrd="0" presId="urn:microsoft.com/office/officeart/2005/8/layout/hierarchy3"/>
    <dgm:cxn modelId="{5D121516-BE5D-4380-B4DE-5F6D2F52E07E}" type="presOf" srcId="{366CE205-E076-4EF2-B4A7-1F22A5B2F9B7}" destId="{21445C8E-BD47-46A9-A878-19927818B56A}" srcOrd="1" destOrd="0" presId="urn:microsoft.com/office/officeart/2005/8/layout/hierarchy3"/>
    <dgm:cxn modelId="{6BCB2F17-7380-4ECD-95AA-A7016C2D4496}" srcId="{57A5F4C7-2380-4FBC-92E3-4257FE1CF2D5}" destId="{3440EF95-1BC2-4637-8733-B03B61123800}" srcOrd="0" destOrd="0" parTransId="{EA27B4F9-F59E-44A1-8053-2DAA2D6F5DE8}" sibTransId="{5190BAB4-3AAC-4ABF-BCF1-9FA174F5F4A0}"/>
    <dgm:cxn modelId="{E006AB24-62AC-49DD-BCC8-9C3C19EE036B}" type="presOf" srcId="{57A5F4C7-2380-4FBC-92E3-4257FE1CF2D5}" destId="{A0059B7F-280D-4AC5-BEB0-3FAFDF857E91}" srcOrd="0" destOrd="0" presId="urn:microsoft.com/office/officeart/2005/8/layout/hierarchy3"/>
    <dgm:cxn modelId="{1AC2542D-4A52-48FE-95AB-75C1D8675689}" type="presOf" srcId="{6754F9D9-6E1B-497E-B9D5-2313CEC6D45E}" destId="{FE161037-4741-4E03-84B7-53F7010E7912}" srcOrd="0" destOrd="0" presId="urn:microsoft.com/office/officeart/2005/8/layout/hierarchy3"/>
    <dgm:cxn modelId="{D19BE62F-C5D6-4A18-81D6-51D343EE4A7A}" type="presOf" srcId="{57A5F4C7-2380-4FBC-92E3-4257FE1CF2D5}" destId="{D0FE5E03-08E8-4BB3-AB73-0206138197C1}" srcOrd="1" destOrd="0" presId="urn:microsoft.com/office/officeart/2005/8/layout/hierarchy3"/>
    <dgm:cxn modelId="{4F5D7A3A-6DA5-49D6-BB9F-C838A1D6CEF2}" srcId="{5AB1F07F-4BD1-471F-A869-296738DEF7CC}" destId="{366CE205-E076-4EF2-B4A7-1F22A5B2F9B7}" srcOrd="2" destOrd="0" parTransId="{E91C2856-6BAB-4C85-B610-896FB8935EF7}" sibTransId="{658B2227-CC65-4E95-9F57-A2DFC8A97202}"/>
    <dgm:cxn modelId="{DF6E133D-7822-4E5F-BF96-212C8A5D607F}" srcId="{366CE205-E076-4EF2-B4A7-1F22A5B2F9B7}" destId="{63861D97-2A19-4917-8058-5E7DA476AE65}" srcOrd="0" destOrd="0" parTransId="{6754F9D9-6E1B-497E-B9D5-2313CEC6D45E}" sibTransId="{332F5E84-3E3B-43D1-8E46-6A2DF559FF64}"/>
    <dgm:cxn modelId="{79DB9260-768D-4241-B911-45584924889E}" srcId="{5AB1F07F-4BD1-471F-A869-296738DEF7CC}" destId="{57A5F4C7-2380-4FBC-92E3-4257FE1CF2D5}" srcOrd="1" destOrd="0" parTransId="{FC5A7922-68E5-4D28-8448-0A3E46D6652A}" sibTransId="{D903DE87-70E3-4A27-97CF-986070D82802}"/>
    <dgm:cxn modelId="{96D71A48-5F18-4712-AC18-005F5EDA31A5}" type="presOf" srcId="{5AB1F07F-4BD1-471F-A869-296738DEF7CC}" destId="{C3EBDF6C-63F2-4109-B676-3CB16D6C7167}" srcOrd="0" destOrd="0" presId="urn:microsoft.com/office/officeart/2005/8/layout/hierarchy3"/>
    <dgm:cxn modelId="{B93545C9-2371-435B-AE8C-B4ABC1B8C464}" type="presOf" srcId="{366CE205-E076-4EF2-B4A7-1F22A5B2F9B7}" destId="{6DEFC345-ED64-432B-8822-B15C98C37979}" srcOrd="0" destOrd="0" presId="urn:microsoft.com/office/officeart/2005/8/layout/hierarchy3"/>
    <dgm:cxn modelId="{81127CCA-E091-4748-915F-BE27D292E3BC}" type="presOf" srcId="{3F596677-24C2-42A1-94C6-CA44B7375F72}" destId="{1D7BF8BA-E76A-4860-BD65-A37CAEDBADA4}" srcOrd="1" destOrd="0" presId="urn:microsoft.com/office/officeart/2005/8/layout/hierarchy3"/>
    <dgm:cxn modelId="{F3408FED-936A-4902-8CC0-5BC71F366601}" type="presOf" srcId="{3F596677-24C2-42A1-94C6-CA44B7375F72}" destId="{44204688-9C5D-4020-BB15-1288117539EB}" srcOrd="0" destOrd="0" presId="urn:microsoft.com/office/officeart/2005/8/layout/hierarchy3"/>
    <dgm:cxn modelId="{6038A5F5-BF08-4A38-B32F-93E54DC5D849}" type="presOf" srcId="{3440EF95-1BC2-4637-8733-B03B61123800}" destId="{0E3DF733-5993-446E-90A8-683408A7C607}" srcOrd="0" destOrd="0" presId="urn:microsoft.com/office/officeart/2005/8/layout/hierarchy3"/>
    <dgm:cxn modelId="{704817F8-EF54-44B5-B0AC-00942728F7BC}" type="presOf" srcId="{63861D97-2A19-4917-8058-5E7DA476AE65}" destId="{64041BEA-424A-4741-8153-C96CA485C257}" srcOrd="0" destOrd="0" presId="urn:microsoft.com/office/officeart/2005/8/layout/hierarchy3"/>
    <dgm:cxn modelId="{B74CCFFE-E4F1-4E24-894E-C82181E0D223}" srcId="{5AB1F07F-4BD1-471F-A869-296738DEF7CC}" destId="{3F596677-24C2-42A1-94C6-CA44B7375F72}" srcOrd="0" destOrd="0" parTransId="{8742DF04-B643-4D4C-8BAA-69E7C03AA2C4}" sibTransId="{B83A25D9-315F-45F9-81B5-DF6AD4440F08}"/>
    <dgm:cxn modelId="{4D5B1FD4-0FC8-454C-BCA8-9A20D097D11E}" type="presParOf" srcId="{C3EBDF6C-63F2-4109-B676-3CB16D6C7167}" destId="{8948AD89-5D87-4F6E-A886-7748FCF36FB2}" srcOrd="0" destOrd="0" presId="urn:microsoft.com/office/officeart/2005/8/layout/hierarchy3"/>
    <dgm:cxn modelId="{27B0EFB8-DF4B-40B6-8E27-01D789A6BE6A}" type="presParOf" srcId="{8948AD89-5D87-4F6E-A886-7748FCF36FB2}" destId="{A3CA22EE-DE62-412F-B9AF-E67A74BAB41C}" srcOrd="0" destOrd="0" presId="urn:microsoft.com/office/officeart/2005/8/layout/hierarchy3"/>
    <dgm:cxn modelId="{664525C1-9CC3-4B07-8989-9DC3D0FFFE82}" type="presParOf" srcId="{A3CA22EE-DE62-412F-B9AF-E67A74BAB41C}" destId="{44204688-9C5D-4020-BB15-1288117539EB}" srcOrd="0" destOrd="0" presId="urn:microsoft.com/office/officeart/2005/8/layout/hierarchy3"/>
    <dgm:cxn modelId="{BCFD37B5-48B3-43D4-AB61-8B55FF329FAC}" type="presParOf" srcId="{A3CA22EE-DE62-412F-B9AF-E67A74BAB41C}" destId="{1D7BF8BA-E76A-4860-BD65-A37CAEDBADA4}" srcOrd="1" destOrd="0" presId="urn:microsoft.com/office/officeart/2005/8/layout/hierarchy3"/>
    <dgm:cxn modelId="{76EE3031-DFBD-4145-A616-6AEF3BFF9036}" type="presParOf" srcId="{8948AD89-5D87-4F6E-A886-7748FCF36FB2}" destId="{4CE3CF11-79A3-44AF-9AE7-55FC4A6E1D6E}" srcOrd="1" destOrd="0" presId="urn:microsoft.com/office/officeart/2005/8/layout/hierarchy3"/>
    <dgm:cxn modelId="{454274C6-0FA3-46E3-A629-B0FE3533BF2C}" type="presParOf" srcId="{C3EBDF6C-63F2-4109-B676-3CB16D6C7167}" destId="{ABC40B95-6883-4331-B1C3-0EE095A9E0F6}" srcOrd="1" destOrd="0" presId="urn:microsoft.com/office/officeart/2005/8/layout/hierarchy3"/>
    <dgm:cxn modelId="{952A47EB-59C6-4DFD-BF1D-A98839A1491D}" type="presParOf" srcId="{ABC40B95-6883-4331-B1C3-0EE095A9E0F6}" destId="{2CA821DA-3C2F-42D5-AE2D-350A947D71AC}" srcOrd="0" destOrd="0" presId="urn:microsoft.com/office/officeart/2005/8/layout/hierarchy3"/>
    <dgm:cxn modelId="{7758E4D2-B3E9-47C3-BA18-8B89505F1630}" type="presParOf" srcId="{2CA821DA-3C2F-42D5-AE2D-350A947D71AC}" destId="{A0059B7F-280D-4AC5-BEB0-3FAFDF857E91}" srcOrd="0" destOrd="0" presId="urn:microsoft.com/office/officeart/2005/8/layout/hierarchy3"/>
    <dgm:cxn modelId="{4E1C71F9-A325-4B01-9E15-79116DC6F2F5}" type="presParOf" srcId="{2CA821DA-3C2F-42D5-AE2D-350A947D71AC}" destId="{D0FE5E03-08E8-4BB3-AB73-0206138197C1}" srcOrd="1" destOrd="0" presId="urn:microsoft.com/office/officeart/2005/8/layout/hierarchy3"/>
    <dgm:cxn modelId="{0981974E-DF47-4FFF-9AF5-3E6D808AF399}" type="presParOf" srcId="{ABC40B95-6883-4331-B1C3-0EE095A9E0F6}" destId="{0C5D480B-B1D6-49C3-8620-D7A0FBFB13E7}" srcOrd="1" destOrd="0" presId="urn:microsoft.com/office/officeart/2005/8/layout/hierarchy3"/>
    <dgm:cxn modelId="{F9A4773B-FEA5-4978-89F0-31A5564C7C2F}" type="presParOf" srcId="{0C5D480B-B1D6-49C3-8620-D7A0FBFB13E7}" destId="{86C8C4EA-50F2-4EF6-A219-A1CF2C5E01B4}" srcOrd="0" destOrd="0" presId="urn:microsoft.com/office/officeart/2005/8/layout/hierarchy3"/>
    <dgm:cxn modelId="{6C0389E0-547F-4EF2-89CD-CA21352E98D0}" type="presParOf" srcId="{0C5D480B-B1D6-49C3-8620-D7A0FBFB13E7}" destId="{0E3DF733-5993-446E-90A8-683408A7C607}" srcOrd="1" destOrd="0" presId="urn:microsoft.com/office/officeart/2005/8/layout/hierarchy3"/>
    <dgm:cxn modelId="{F222455B-08D2-4ED9-B5FE-2A0AF41AD8A8}" type="presParOf" srcId="{C3EBDF6C-63F2-4109-B676-3CB16D6C7167}" destId="{F30CD661-E23B-4625-B3AD-A7893786FC96}" srcOrd="2" destOrd="0" presId="urn:microsoft.com/office/officeart/2005/8/layout/hierarchy3"/>
    <dgm:cxn modelId="{17653880-E703-4C0A-B21B-FD19EA7BAC77}" type="presParOf" srcId="{F30CD661-E23B-4625-B3AD-A7893786FC96}" destId="{951772B0-9A88-468B-A667-CA59A89140FC}" srcOrd="0" destOrd="0" presId="urn:microsoft.com/office/officeart/2005/8/layout/hierarchy3"/>
    <dgm:cxn modelId="{998B3A4E-923C-4E3C-BB75-FEB6EEF972A5}" type="presParOf" srcId="{951772B0-9A88-468B-A667-CA59A89140FC}" destId="{6DEFC345-ED64-432B-8822-B15C98C37979}" srcOrd="0" destOrd="0" presId="urn:microsoft.com/office/officeart/2005/8/layout/hierarchy3"/>
    <dgm:cxn modelId="{E4507EF0-AC7F-46D3-98F1-BC5BAD9B1924}" type="presParOf" srcId="{951772B0-9A88-468B-A667-CA59A89140FC}" destId="{21445C8E-BD47-46A9-A878-19927818B56A}" srcOrd="1" destOrd="0" presId="urn:microsoft.com/office/officeart/2005/8/layout/hierarchy3"/>
    <dgm:cxn modelId="{88B21191-B20F-4F32-83FC-A2BE824E0B0C}" type="presParOf" srcId="{F30CD661-E23B-4625-B3AD-A7893786FC96}" destId="{248EA745-A888-462A-B5E7-7826E12F6A08}" srcOrd="1" destOrd="0" presId="urn:microsoft.com/office/officeart/2005/8/layout/hierarchy3"/>
    <dgm:cxn modelId="{73C499A3-7D6C-4B87-AEDA-4181DFC218DD}" type="presParOf" srcId="{248EA745-A888-462A-B5E7-7826E12F6A08}" destId="{FE161037-4741-4E03-84B7-53F7010E7912}" srcOrd="0" destOrd="0" presId="urn:microsoft.com/office/officeart/2005/8/layout/hierarchy3"/>
    <dgm:cxn modelId="{27E3ED08-9EA1-4095-B9DE-52A88FDC25C3}" type="presParOf" srcId="{248EA745-A888-462A-B5E7-7826E12F6A08}" destId="{64041BEA-424A-4741-8153-C96CA485C25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F51F457-5B11-4514-8756-6F1F524B2BBE}" type="doc">
      <dgm:prSet loTypeId="urn:microsoft.com/office/officeart/2008/layout/LinedList" loCatId="Inbox" qsTypeId="urn:microsoft.com/office/officeart/2005/8/quickstyle/simple1" qsCatId="simple" csTypeId="urn:microsoft.com/office/officeart/2005/8/colors/colorful2" csCatId="colorful" phldr="1"/>
      <dgm:spPr/>
      <dgm:t>
        <a:bodyPr/>
        <a:lstStyle/>
        <a:p>
          <a:endParaRPr lang="en-US"/>
        </a:p>
      </dgm:t>
    </dgm:pt>
    <dgm:pt modelId="{E24FDA98-AA82-4202-A8DA-FEB90AB0AD01}">
      <dgm:prSet/>
      <dgm:spPr/>
      <dgm:t>
        <a:bodyPr/>
        <a:lstStyle/>
        <a:p>
          <a:r>
            <a:rPr lang="en-US" dirty="0"/>
            <a:t>Building a Model During Construction Period without Actuals that is flexible for pro-rata and equity first</a:t>
          </a:r>
        </a:p>
      </dgm:t>
    </dgm:pt>
    <dgm:pt modelId="{FF27D9E0-91C9-4A5B-A79A-D1B4E98EA3FD}" type="parTrans" cxnId="{EC08B210-4317-44AC-A1DF-F07E92C7A669}">
      <dgm:prSet/>
      <dgm:spPr/>
      <dgm:t>
        <a:bodyPr/>
        <a:lstStyle/>
        <a:p>
          <a:endParaRPr lang="en-US"/>
        </a:p>
      </dgm:t>
    </dgm:pt>
    <dgm:pt modelId="{BCDA2145-0D1D-402F-A443-78109189D10D}" type="sibTrans" cxnId="{EC08B210-4317-44AC-A1DF-F07E92C7A669}">
      <dgm:prSet/>
      <dgm:spPr/>
      <dgm:t>
        <a:bodyPr/>
        <a:lstStyle/>
        <a:p>
          <a:endParaRPr lang="en-US"/>
        </a:p>
      </dgm:t>
    </dgm:pt>
    <dgm:pt modelId="{5A8907D5-8D62-4770-9AA9-CC390F94CC63}">
      <dgm:prSet/>
      <dgm:spPr/>
      <dgm:t>
        <a:bodyPr/>
        <a:lstStyle/>
        <a:p>
          <a:r>
            <a:rPr lang="en-US" dirty="0"/>
            <a:t>Difference between adding actuals in pre-COD and post COD. </a:t>
          </a:r>
        </a:p>
      </dgm:t>
    </dgm:pt>
    <dgm:pt modelId="{84DBE77A-C093-467E-8972-0B82D277FC3F}" type="parTrans" cxnId="{AEEC1FC8-22B7-4ACF-9D95-28088F429065}">
      <dgm:prSet/>
      <dgm:spPr/>
      <dgm:t>
        <a:bodyPr/>
        <a:lstStyle/>
        <a:p>
          <a:endParaRPr lang="en-US"/>
        </a:p>
      </dgm:t>
    </dgm:pt>
    <dgm:pt modelId="{0B888C71-E031-4AEC-91F6-A4AAD25CEF83}" type="sibTrans" cxnId="{AEEC1FC8-22B7-4ACF-9D95-28088F429065}">
      <dgm:prSet/>
      <dgm:spPr/>
      <dgm:t>
        <a:bodyPr/>
        <a:lstStyle/>
        <a:p>
          <a:endParaRPr lang="en-US"/>
        </a:p>
      </dgm:t>
    </dgm:pt>
    <dgm:pt modelId="{D3000349-E0D3-4CC7-AEBC-5AAC978C2EFC}">
      <dgm:prSet/>
      <dgm:spPr/>
      <dgm:t>
        <a:bodyPr/>
        <a:lstStyle/>
        <a:p>
          <a:r>
            <a:rPr lang="en-US" dirty="0"/>
            <a:t>Quarterly summary, user defined function and actuals.</a:t>
          </a:r>
        </a:p>
      </dgm:t>
    </dgm:pt>
    <dgm:pt modelId="{15E8C4A0-7B3F-4A4C-BC4F-2E737C29D0B7}" type="parTrans" cxnId="{97C595BA-E3B9-4564-86E3-109BB2E5209F}">
      <dgm:prSet/>
      <dgm:spPr/>
      <dgm:t>
        <a:bodyPr/>
        <a:lstStyle/>
        <a:p>
          <a:endParaRPr lang="en-US"/>
        </a:p>
      </dgm:t>
    </dgm:pt>
    <dgm:pt modelId="{24A936EB-D804-4C79-AC5D-457977CF0939}" type="sibTrans" cxnId="{97C595BA-E3B9-4564-86E3-109BB2E5209F}">
      <dgm:prSet/>
      <dgm:spPr/>
      <dgm:t>
        <a:bodyPr/>
        <a:lstStyle/>
        <a:p>
          <a:endParaRPr lang="en-US"/>
        </a:p>
      </dgm:t>
    </dgm:pt>
    <dgm:pt modelId="{411C6CDC-D0D7-4E72-BE83-45C5DDF6A7CC}">
      <dgm:prSet/>
      <dgm:spPr/>
      <dgm:t>
        <a:bodyPr/>
        <a:lstStyle/>
        <a:p>
          <a:r>
            <a:rPr lang="en-US" dirty="0"/>
            <a:t>Use of Historic Switch and Different Formulas in History.</a:t>
          </a:r>
        </a:p>
      </dgm:t>
    </dgm:pt>
    <dgm:pt modelId="{32E5DF5F-0386-402D-9CBF-0C470C168E89}" type="parTrans" cxnId="{EB47D13F-B5BD-4D84-B874-A252A9DBAA0D}">
      <dgm:prSet/>
      <dgm:spPr/>
      <dgm:t>
        <a:bodyPr/>
        <a:lstStyle/>
        <a:p>
          <a:endParaRPr lang="en-US"/>
        </a:p>
      </dgm:t>
    </dgm:pt>
    <dgm:pt modelId="{5B9286F5-5873-4C9B-90F9-745D1243CB39}" type="sibTrans" cxnId="{EB47D13F-B5BD-4D84-B874-A252A9DBAA0D}">
      <dgm:prSet/>
      <dgm:spPr/>
      <dgm:t>
        <a:bodyPr/>
        <a:lstStyle/>
        <a:p>
          <a:endParaRPr lang="en-US"/>
        </a:p>
      </dgm:t>
    </dgm:pt>
    <dgm:pt modelId="{6C57056C-0A0F-44DE-B4B2-A90D2B10C443}">
      <dgm:prSet/>
      <dgm:spPr/>
      <dgm:t>
        <a:bodyPr/>
        <a:lstStyle/>
        <a:p>
          <a:r>
            <a:rPr lang="en-US" dirty="0"/>
            <a:t>Remaining values and automatic updates.</a:t>
          </a:r>
        </a:p>
      </dgm:t>
    </dgm:pt>
    <dgm:pt modelId="{BCFF76F7-4F3A-4F37-AC71-2B840083B216}" type="parTrans" cxnId="{8FF024DC-791B-43B9-A7C0-C7BFF009A2D4}">
      <dgm:prSet/>
      <dgm:spPr/>
      <dgm:t>
        <a:bodyPr/>
        <a:lstStyle/>
        <a:p>
          <a:endParaRPr lang="en-US"/>
        </a:p>
      </dgm:t>
    </dgm:pt>
    <dgm:pt modelId="{44E4E38A-9615-4A28-93A5-FC2D8C54ED3D}" type="sibTrans" cxnId="{8FF024DC-791B-43B9-A7C0-C7BFF009A2D4}">
      <dgm:prSet/>
      <dgm:spPr/>
      <dgm:t>
        <a:bodyPr/>
        <a:lstStyle/>
        <a:p>
          <a:endParaRPr lang="en-US"/>
        </a:p>
      </dgm:t>
    </dgm:pt>
    <dgm:pt modelId="{50499B12-2F13-4718-A37C-E033C3EE0360}" type="pres">
      <dgm:prSet presAssocID="{1F51F457-5B11-4514-8756-6F1F524B2BBE}" presName="vert0" presStyleCnt="0">
        <dgm:presLayoutVars>
          <dgm:dir/>
          <dgm:animOne val="branch"/>
          <dgm:animLvl val="lvl"/>
        </dgm:presLayoutVars>
      </dgm:prSet>
      <dgm:spPr/>
    </dgm:pt>
    <dgm:pt modelId="{DB4BF147-9156-49A0-B9C8-342A9FB3E848}" type="pres">
      <dgm:prSet presAssocID="{E24FDA98-AA82-4202-A8DA-FEB90AB0AD01}" presName="thickLine" presStyleLbl="alignNode1" presStyleIdx="0" presStyleCnt="5"/>
      <dgm:spPr/>
    </dgm:pt>
    <dgm:pt modelId="{ED740150-0111-4DC5-92C2-667DD7724D2C}" type="pres">
      <dgm:prSet presAssocID="{E24FDA98-AA82-4202-A8DA-FEB90AB0AD01}" presName="horz1" presStyleCnt="0"/>
      <dgm:spPr/>
    </dgm:pt>
    <dgm:pt modelId="{7E9BEDE7-F884-4693-A15E-9215475B7E9D}" type="pres">
      <dgm:prSet presAssocID="{E24FDA98-AA82-4202-A8DA-FEB90AB0AD01}" presName="tx1" presStyleLbl="revTx" presStyleIdx="0" presStyleCnt="5"/>
      <dgm:spPr/>
    </dgm:pt>
    <dgm:pt modelId="{AD16AE1E-22D6-4E79-AE60-AFE3C3C4B304}" type="pres">
      <dgm:prSet presAssocID="{E24FDA98-AA82-4202-A8DA-FEB90AB0AD01}" presName="vert1" presStyleCnt="0"/>
      <dgm:spPr/>
    </dgm:pt>
    <dgm:pt modelId="{764AC81A-5C52-453F-8BD1-C391B13A8914}" type="pres">
      <dgm:prSet presAssocID="{5A8907D5-8D62-4770-9AA9-CC390F94CC63}" presName="thickLine" presStyleLbl="alignNode1" presStyleIdx="1" presStyleCnt="5"/>
      <dgm:spPr/>
    </dgm:pt>
    <dgm:pt modelId="{B136F654-A240-43FE-BF76-54EE66A48E05}" type="pres">
      <dgm:prSet presAssocID="{5A8907D5-8D62-4770-9AA9-CC390F94CC63}" presName="horz1" presStyleCnt="0"/>
      <dgm:spPr/>
    </dgm:pt>
    <dgm:pt modelId="{7AE29E97-1688-4DA4-ABA2-6ADDC3C9AABF}" type="pres">
      <dgm:prSet presAssocID="{5A8907D5-8D62-4770-9AA9-CC390F94CC63}" presName="tx1" presStyleLbl="revTx" presStyleIdx="1" presStyleCnt="5"/>
      <dgm:spPr/>
    </dgm:pt>
    <dgm:pt modelId="{D34839DC-72AA-4404-99B6-593768A2FFE8}" type="pres">
      <dgm:prSet presAssocID="{5A8907D5-8D62-4770-9AA9-CC390F94CC63}" presName="vert1" presStyleCnt="0"/>
      <dgm:spPr/>
    </dgm:pt>
    <dgm:pt modelId="{4BE4E1C7-DA35-42B2-92BE-71BFA7978F32}" type="pres">
      <dgm:prSet presAssocID="{D3000349-E0D3-4CC7-AEBC-5AAC978C2EFC}" presName="thickLine" presStyleLbl="alignNode1" presStyleIdx="2" presStyleCnt="5"/>
      <dgm:spPr/>
    </dgm:pt>
    <dgm:pt modelId="{7140FAC3-C8FA-454A-BC67-8528B7BB93B5}" type="pres">
      <dgm:prSet presAssocID="{D3000349-E0D3-4CC7-AEBC-5AAC978C2EFC}" presName="horz1" presStyleCnt="0"/>
      <dgm:spPr/>
    </dgm:pt>
    <dgm:pt modelId="{3D4164A3-7D95-4520-B36A-3587935EECD7}" type="pres">
      <dgm:prSet presAssocID="{D3000349-E0D3-4CC7-AEBC-5AAC978C2EFC}" presName="tx1" presStyleLbl="revTx" presStyleIdx="2" presStyleCnt="5"/>
      <dgm:spPr/>
    </dgm:pt>
    <dgm:pt modelId="{2CDE4075-3A01-44E6-BEDD-B99F1A79A5D0}" type="pres">
      <dgm:prSet presAssocID="{D3000349-E0D3-4CC7-AEBC-5AAC978C2EFC}" presName="vert1" presStyleCnt="0"/>
      <dgm:spPr/>
    </dgm:pt>
    <dgm:pt modelId="{566DC2D3-601A-4B9A-A68D-6DEC8732F8B5}" type="pres">
      <dgm:prSet presAssocID="{411C6CDC-D0D7-4E72-BE83-45C5DDF6A7CC}" presName="thickLine" presStyleLbl="alignNode1" presStyleIdx="3" presStyleCnt="5"/>
      <dgm:spPr/>
    </dgm:pt>
    <dgm:pt modelId="{5D144866-D67F-48B2-BCB9-9DB032CB87F0}" type="pres">
      <dgm:prSet presAssocID="{411C6CDC-D0D7-4E72-BE83-45C5DDF6A7CC}" presName="horz1" presStyleCnt="0"/>
      <dgm:spPr/>
    </dgm:pt>
    <dgm:pt modelId="{5EACA11A-25F2-498B-A59A-8450388337F2}" type="pres">
      <dgm:prSet presAssocID="{411C6CDC-D0D7-4E72-BE83-45C5DDF6A7CC}" presName="tx1" presStyleLbl="revTx" presStyleIdx="3" presStyleCnt="5"/>
      <dgm:spPr/>
    </dgm:pt>
    <dgm:pt modelId="{A0382B9D-92C1-4E7F-AF71-0020AC48B524}" type="pres">
      <dgm:prSet presAssocID="{411C6CDC-D0D7-4E72-BE83-45C5DDF6A7CC}" presName="vert1" presStyleCnt="0"/>
      <dgm:spPr/>
    </dgm:pt>
    <dgm:pt modelId="{B43BB1F6-2188-40D8-97F9-DCEEF32FA603}" type="pres">
      <dgm:prSet presAssocID="{6C57056C-0A0F-44DE-B4B2-A90D2B10C443}" presName="thickLine" presStyleLbl="alignNode1" presStyleIdx="4" presStyleCnt="5"/>
      <dgm:spPr/>
    </dgm:pt>
    <dgm:pt modelId="{EE1E70FC-EE10-4CB2-9D08-69903043EF5F}" type="pres">
      <dgm:prSet presAssocID="{6C57056C-0A0F-44DE-B4B2-A90D2B10C443}" presName="horz1" presStyleCnt="0"/>
      <dgm:spPr/>
    </dgm:pt>
    <dgm:pt modelId="{0363B74D-F7A9-4D65-B395-7B0CA3E4B550}" type="pres">
      <dgm:prSet presAssocID="{6C57056C-0A0F-44DE-B4B2-A90D2B10C443}" presName="tx1" presStyleLbl="revTx" presStyleIdx="4" presStyleCnt="5"/>
      <dgm:spPr/>
    </dgm:pt>
    <dgm:pt modelId="{6B5411E3-0CF6-44EC-AC50-F546A3730879}" type="pres">
      <dgm:prSet presAssocID="{6C57056C-0A0F-44DE-B4B2-A90D2B10C443}" presName="vert1" presStyleCnt="0"/>
      <dgm:spPr/>
    </dgm:pt>
  </dgm:ptLst>
  <dgm:cxnLst>
    <dgm:cxn modelId="{EC08B210-4317-44AC-A1DF-F07E92C7A669}" srcId="{1F51F457-5B11-4514-8756-6F1F524B2BBE}" destId="{E24FDA98-AA82-4202-A8DA-FEB90AB0AD01}" srcOrd="0" destOrd="0" parTransId="{FF27D9E0-91C9-4A5B-A79A-D1B4E98EA3FD}" sibTransId="{BCDA2145-0D1D-402F-A443-78109189D10D}"/>
    <dgm:cxn modelId="{FBD23422-7F1B-4670-AEC8-585FBA2EB1D3}" type="presOf" srcId="{E24FDA98-AA82-4202-A8DA-FEB90AB0AD01}" destId="{7E9BEDE7-F884-4693-A15E-9215475B7E9D}" srcOrd="0" destOrd="0" presId="urn:microsoft.com/office/officeart/2008/layout/LinedList"/>
    <dgm:cxn modelId="{EB47D13F-B5BD-4D84-B874-A252A9DBAA0D}" srcId="{1F51F457-5B11-4514-8756-6F1F524B2BBE}" destId="{411C6CDC-D0D7-4E72-BE83-45C5DDF6A7CC}" srcOrd="3" destOrd="0" parTransId="{32E5DF5F-0386-402D-9CBF-0C470C168E89}" sibTransId="{5B9286F5-5873-4C9B-90F9-745D1243CB39}"/>
    <dgm:cxn modelId="{96246E72-B7EB-442B-9C86-328B72BDCF6D}" type="presOf" srcId="{D3000349-E0D3-4CC7-AEBC-5AAC978C2EFC}" destId="{3D4164A3-7D95-4520-B36A-3587935EECD7}" srcOrd="0" destOrd="0" presId="urn:microsoft.com/office/officeart/2008/layout/LinedList"/>
    <dgm:cxn modelId="{23254D8E-00BA-447A-A869-BA9F6E23A535}" type="presOf" srcId="{1F51F457-5B11-4514-8756-6F1F524B2BBE}" destId="{50499B12-2F13-4718-A37C-E033C3EE0360}" srcOrd="0" destOrd="0" presId="urn:microsoft.com/office/officeart/2008/layout/LinedList"/>
    <dgm:cxn modelId="{97C595BA-E3B9-4564-86E3-109BB2E5209F}" srcId="{1F51F457-5B11-4514-8756-6F1F524B2BBE}" destId="{D3000349-E0D3-4CC7-AEBC-5AAC978C2EFC}" srcOrd="2" destOrd="0" parTransId="{15E8C4A0-7B3F-4A4C-BC4F-2E737C29D0B7}" sibTransId="{24A936EB-D804-4C79-AC5D-457977CF0939}"/>
    <dgm:cxn modelId="{AEEC1FC8-22B7-4ACF-9D95-28088F429065}" srcId="{1F51F457-5B11-4514-8756-6F1F524B2BBE}" destId="{5A8907D5-8D62-4770-9AA9-CC390F94CC63}" srcOrd="1" destOrd="0" parTransId="{84DBE77A-C093-467E-8972-0B82D277FC3F}" sibTransId="{0B888C71-E031-4AEC-91F6-A4AAD25CEF83}"/>
    <dgm:cxn modelId="{8FF024DC-791B-43B9-A7C0-C7BFF009A2D4}" srcId="{1F51F457-5B11-4514-8756-6F1F524B2BBE}" destId="{6C57056C-0A0F-44DE-B4B2-A90D2B10C443}" srcOrd="4" destOrd="0" parTransId="{BCFF76F7-4F3A-4F37-AC71-2B840083B216}" sibTransId="{44E4E38A-9615-4A28-93A5-FC2D8C54ED3D}"/>
    <dgm:cxn modelId="{C4FB33E7-7D58-4A77-A363-326540833D63}" type="presOf" srcId="{5A8907D5-8D62-4770-9AA9-CC390F94CC63}" destId="{7AE29E97-1688-4DA4-ABA2-6ADDC3C9AABF}" srcOrd="0" destOrd="0" presId="urn:microsoft.com/office/officeart/2008/layout/LinedList"/>
    <dgm:cxn modelId="{AF5BFCF3-8BB3-4003-83F1-254933CEAA9C}" type="presOf" srcId="{6C57056C-0A0F-44DE-B4B2-A90D2B10C443}" destId="{0363B74D-F7A9-4D65-B395-7B0CA3E4B550}" srcOrd="0" destOrd="0" presId="urn:microsoft.com/office/officeart/2008/layout/LinedList"/>
    <dgm:cxn modelId="{E04662F5-CA0C-431F-907A-5FD00CF2EDCE}" type="presOf" srcId="{411C6CDC-D0D7-4E72-BE83-45C5DDF6A7CC}" destId="{5EACA11A-25F2-498B-A59A-8450388337F2}" srcOrd="0" destOrd="0" presId="urn:microsoft.com/office/officeart/2008/layout/LinedList"/>
    <dgm:cxn modelId="{70E50A2C-F3EF-4173-ADDF-93FF320A8DA6}" type="presParOf" srcId="{50499B12-2F13-4718-A37C-E033C3EE0360}" destId="{DB4BF147-9156-49A0-B9C8-342A9FB3E848}" srcOrd="0" destOrd="0" presId="urn:microsoft.com/office/officeart/2008/layout/LinedList"/>
    <dgm:cxn modelId="{74441E8A-AB65-44E3-9D22-57093D00AD51}" type="presParOf" srcId="{50499B12-2F13-4718-A37C-E033C3EE0360}" destId="{ED740150-0111-4DC5-92C2-667DD7724D2C}" srcOrd="1" destOrd="0" presId="urn:microsoft.com/office/officeart/2008/layout/LinedList"/>
    <dgm:cxn modelId="{BA81DCE4-45CD-4D1B-A2E9-D2923BB6DA5A}" type="presParOf" srcId="{ED740150-0111-4DC5-92C2-667DD7724D2C}" destId="{7E9BEDE7-F884-4693-A15E-9215475B7E9D}" srcOrd="0" destOrd="0" presId="urn:microsoft.com/office/officeart/2008/layout/LinedList"/>
    <dgm:cxn modelId="{54FC049A-D24D-47D9-A32D-C04FD168E3D5}" type="presParOf" srcId="{ED740150-0111-4DC5-92C2-667DD7724D2C}" destId="{AD16AE1E-22D6-4E79-AE60-AFE3C3C4B304}" srcOrd="1" destOrd="0" presId="urn:microsoft.com/office/officeart/2008/layout/LinedList"/>
    <dgm:cxn modelId="{7EF26BC6-BCAE-4F13-BF38-1275C92E52F6}" type="presParOf" srcId="{50499B12-2F13-4718-A37C-E033C3EE0360}" destId="{764AC81A-5C52-453F-8BD1-C391B13A8914}" srcOrd="2" destOrd="0" presId="urn:microsoft.com/office/officeart/2008/layout/LinedList"/>
    <dgm:cxn modelId="{816AA60C-2F51-4392-B876-247CF926D5C5}" type="presParOf" srcId="{50499B12-2F13-4718-A37C-E033C3EE0360}" destId="{B136F654-A240-43FE-BF76-54EE66A48E05}" srcOrd="3" destOrd="0" presId="urn:microsoft.com/office/officeart/2008/layout/LinedList"/>
    <dgm:cxn modelId="{9F6F661F-9F9D-4FFD-9F97-C55843540ADB}" type="presParOf" srcId="{B136F654-A240-43FE-BF76-54EE66A48E05}" destId="{7AE29E97-1688-4DA4-ABA2-6ADDC3C9AABF}" srcOrd="0" destOrd="0" presId="urn:microsoft.com/office/officeart/2008/layout/LinedList"/>
    <dgm:cxn modelId="{FAAEC309-9EAE-4937-B335-385A352BAA97}" type="presParOf" srcId="{B136F654-A240-43FE-BF76-54EE66A48E05}" destId="{D34839DC-72AA-4404-99B6-593768A2FFE8}" srcOrd="1" destOrd="0" presId="urn:microsoft.com/office/officeart/2008/layout/LinedList"/>
    <dgm:cxn modelId="{E4625658-1C11-465A-8792-08B1B109B661}" type="presParOf" srcId="{50499B12-2F13-4718-A37C-E033C3EE0360}" destId="{4BE4E1C7-DA35-42B2-92BE-71BFA7978F32}" srcOrd="4" destOrd="0" presId="urn:microsoft.com/office/officeart/2008/layout/LinedList"/>
    <dgm:cxn modelId="{5FEEB8C4-4364-4C4A-8550-36EFBAFA1D1A}" type="presParOf" srcId="{50499B12-2F13-4718-A37C-E033C3EE0360}" destId="{7140FAC3-C8FA-454A-BC67-8528B7BB93B5}" srcOrd="5" destOrd="0" presId="urn:microsoft.com/office/officeart/2008/layout/LinedList"/>
    <dgm:cxn modelId="{DDE91DBD-2F09-4499-BF65-D1ABA645F055}" type="presParOf" srcId="{7140FAC3-C8FA-454A-BC67-8528B7BB93B5}" destId="{3D4164A3-7D95-4520-B36A-3587935EECD7}" srcOrd="0" destOrd="0" presId="urn:microsoft.com/office/officeart/2008/layout/LinedList"/>
    <dgm:cxn modelId="{0FD139C2-4E66-4237-8A92-1C5307A6B690}" type="presParOf" srcId="{7140FAC3-C8FA-454A-BC67-8528B7BB93B5}" destId="{2CDE4075-3A01-44E6-BEDD-B99F1A79A5D0}" srcOrd="1" destOrd="0" presId="urn:microsoft.com/office/officeart/2008/layout/LinedList"/>
    <dgm:cxn modelId="{7BA401A1-9C4C-4785-9CE4-2D6F1493E204}" type="presParOf" srcId="{50499B12-2F13-4718-A37C-E033C3EE0360}" destId="{566DC2D3-601A-4B9A-A68D-6DEC8732F8B5}" srcOrd="6" destOrd="0" presId="urn:microsoft.com/office/officeart/2008/layout/LinedList"/>
    <dgm:cxn modelId="{A46F7CF8-2998-4E13-A6AB-667DBF54C798}" type="presParOf" srcId="{50499B12-2F13-4718-A37C-E033C3EE0360}" destId="{5D144866-D67F-48B2-BCB9-9DB032CB87F0}" srcOrd="7" destOrd="0" presId="urn:microsoft.com/office/officeart/2008/layout/LinedList"/>
    <dgm:cxn modelId="{006A7939-5D11-4680-9BC2-768F32FCC587}" type="presParOf" srcId="{5D144866-D67F-48B2-BCB9-9DB032CB87F0}" destId="{5EACA11A-25F2-498B-A59A-8450388337F2}" srcOrd="0" destOrd="0" presId="urn:microsoft.com/office/officeart/2008/layout/LinedList"/>
    <dgm:cxn modelId="{62EFED76-DA98-4D7F-846B-F57AB3890249}" type="presParOf" srcId="{5D144866-D67F-48B2-BCB9-9DB032CB87F0}" destId="{A0382B9D-92C1-4E7F-AF71-0020AC48B524}" srcOrd="1" destOrd="0" presId="urn:microsoft.com/office/officeart/2008/layout/LinedList"/>
    <dgm:cxn modelId="{0AE61CFE-213F-4939-921D-1B7B43AE04F9}" type="presParOf" srcId="{50499B12-2F13-4718-A37C-E033C3EE0360}" destId="{B43BB1F6-2188-40D8-97F9-DCEEF32FA603}" srcOrd="8" destOrd="0" presId="urn:microsoft.com/office/officeart/2008/layout/LinedList"/>
    <dgm:cxn modelId="{74BB7F4A-9E72-44C2-91BE-A4E12E27B51C}" type="presParOf" srcId="{50499B12-2F13-4718-A37C-E033C3EE0360}" destId="{EE1E70FC-EE10-4CB2-9D08-69903043EF5F}" srcOrd="9" destOrd="0" presId="urn:microsoft.com/office/officeart/2008/layout/LinedList"/>
    <dgm:cxn modelId="{5A4671EA-F6C3-4125-8583-574C056AB859}" type="presParOf" srcId="{EE1E70FC-EE10-4CB2-9D08-69903043EF5F}" destId="{0363B74D-F7A9-4D65-B395-7B0CA3E4B550}" srcOrd="0" destOrd="0" presId="urn:microsoft.com/office/officeart/2008/layout/LinedList"/>
    <dgm:cxn modelId="{996507FC-3FAC-41EC-BC50-BD752CDFB43F}" type="presParOf" srcId="{EE1E70FC-EE10-4CB2-9D08-69903043EF5F}" destId="{6B5411E3-0CF6-44EC-AC50-F546A37308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FCD65-BDF3-45D4-B4AB-96ADAFDC20A6}" type="doc">
      <dgm:prSet loTypeId="urn:microsoft.com/office/officeart/2005/8/layout/chevron1" loCatId="process" qsTypeId="urn:microsoft.com/office/officeart/2005/8/quickstyle/simple2" qsCatId="simple" csTypeId="urn:microsoft.com/office/officeart/2005/8/colors/accent1_1" csCatId="accent1"/>
      <dgm:spPr/>
      <dgm:t>
        <a:bodyPr/>
        <a:lstStyle/>
        <a:p>
          <a:endParaRPr lang="en-US"/>
        </a:p>
      </dgm:t>
    </dgm:pt>
    <dgm:pt modelId="{05628843-BDB1-4498-8F2F-6625BB855C7E}">
      <dgm:prSet/>
      <dgm:spPr/>
      <dgm:t>
        <a:bodyPr/>
        <a:lstStyle/>
        <a:p>
          <a:r>
            <a:rPr lang="en-US" dirty="0"/>
            <a:t>Biggest thing about structure – Modigliani and Miller</a:t>
          </a:r>
        </a:p>
      </dgm:t>
    </dgm:pt>
    <dgm:pt modelId="{591BF971-1E5E-4349-BB3D-01EDBF9E74C4}" type="parTrans" cxnId="{409414CE-DA08-4F05-A66F-BB9EC515144F}">
      <dgm:prSet/>
      <dgm:spPr/>
      <dgm:t>
        <a:bodyPr/>
        <a:lstStyle/>
        <a:p>
          <a:endParaRPr lang="en-US"/>
        </a:p>
      </dgm:t>
    </dgm:pt>
    <dgm:pt modelId="{2F017E0E-1BAC-4DC0-AD96-9434DC09FD35}" type="sibTrans" cxnId="{409414CE-DA08-4F05-A66F-BB9EC515144F}">
      <dgm:prSet/>
      <dgm:spPr/>
      <dgm:t>
        <a:bodyPr/>
        <a:lstStyle/>
        <a:p>
          <a:endParaRPr lang="en-US"/>
        </a:p>
      </dgm:t>
    </dgm:pt>
    <dgm:pt modelId="{37D852C2-F8A7-4BA2-8671-B203D3D474CC}">
      <dgm:prSet/>
      <dgm:spPr/>
      <dgm:t>
        <a:bodyPr/>
        <a:lstStyle/>
        <a:p>
          <a:r>
            <a:rPr lang="en-US" dirty="0"/>
            <a:t>First capacity and volumes – NO MONEY </a:t>
          </a:r>
        </a:p>
      </dgm:t>
    </dgm:pt>
    <dgm:pt modelId="{9A9A8208-3A6A-4F39-A054-B89D8EB97D70}" type="parTrans" cxnId="{EB1CF782-9BA8-49FC-9534-ABD5182AB27D}">
      <dgm:prSet/>
      <dgm:spPr/>
      <dgm:t>
        <a:bodyPr/>
        <a:lstStyle/>
        <a:p>
          <a:endParaRPr lang="en-US"/>
        </a:p>
      </dgm:t>
    </dgm:pt>
    <dgm:pt modelId="{934D0E3C-4C27-4942-906E-CB677F974B2B}" type="sibTrans" cxnId="{EB1CF782-9BA8-49FC-9534-ABD5182AB27D}">
      <dgm:prSet/>
      <dgm:spPr/>
      <dgm:t>
        <a:bodyPr/>
        <a:lstStyle/>
        <a:p>
          <a:endParaRPr lang="en-US"/>
        </a:p>
      </dgm:t>
    </dgm:pt>
    <dgm:pt modelId="{53DBDA95-9EB0-4203-93F4-1641B5E4D9E2}">
      <dgm:prSet/>
      <dgm:spPr/>
      <dgm:t>
        <a:bodyPr/>
        <a:lstStyle/>
        <a:p>
          <a:r>
            <a:rPr lang="en-US" dirty="0"/>
            <a:t>Next Cap Exp, Revenues and Expenses – NO FINANCING</a:t>
          </a:r>
        </a:p>
      </dgm:t>
    </dgm:pt>
    <dgm:pt modelId="{E2072F92-3BAC-4DA0-B279-154D3685BA6F}" type="parTrans" cxnId="{FB559519-1F14-446C-8C9A-97FAB21C6DB1}">
      <dgm:prSet/>
      <dgm:spPr/>
      <dgm:t>
        <a:bodyPr/>
        <a:lstStyle/>
        <a:p>
          <a:endParaRPr lang="en-US"/>
        </a:p>
      </dgm:t>
    </dgm:pt>
    <dgm:pt modelId="{06884A0F-AA89-48D9-8A15-9D437D5CACBD}" type="sibTrans" cxnId="{FB559519-1F14-446C-8C9A-97FAB21C6DB1}">
      <dgm:prSet/>
      <dgm:spPr/>
      <dgm:t>
        <a:bodyPr/>
        <a:lstStyle/>
        <a:p>
          <a:endParaRPr lang="en-US"/>
        </a:p>
      </dgm:t>
    </dgm:pt>
    <dgm:pt modelId="{2905849A-3889-4B38-A192-6D442F2755D4}">
      <dgm:prSet/>
      <dgm:spPr/>
      <dgm:t>
        <a:bodyPr/>
        <a:lstStyle/>
        <a:p>
          <a:r>
            <a:rPr lang="en-US" dirty="0"/>
            <a:t>Then Cap Exp and Operating Tax – Project IRR</a:t>
          </a:r>
        </a:p>
      </dgm:t>
    </dgm:pt>
    <dgm:pt modelId="{F219EC6E-8E4C-47BD-A2F1-B02409B36F3A}" type="parTrans" cxnId="{EBD4906A-BB1D-4B83-B0DA-74AE40A0D98C}">
      <dgm:prSet/>
      <dgm:spPr/>
      <dgm:t>
        <a:bodyPr/>
        <a:lstStyle/>
        <a:p>
          <a:endParaRPr lang="en-US"/>
        </a:p>
      </dgm:t>
    </dgm:pt>
    <dgm:pt modelId="{11DD3ECD-91EE-48C6-8D79-0C5047004B99}" type="sibTrans" cxnId="{EBD4906A-BB1D-4B83-B0DA-74AE40A0D98C}">
      <dgm:prSet/>
      <dgm:spPr/>
      <dgm:t>
        <a:bodyPr/>
        <a:lstStyle/>
        <a:p>
          <a:endParaRPr lang="en-US"/>
        </a:p>
      </dgm:t>
    </dgm:pt>
    <dgm:pt modelId="{930FC0EB-AB9E-42DD-A558-1024E769A05E}">
      <dgm:prSet/>
      <dgm:spPr/>
      <dgm:t>
        <a:bodyPr/>
        <a:lstStyle/>
        <a:p>
          <a:r>
            <a:rPr lang="en-US" dirty="0"/>
            <a:t>Financing only after Project IRR</a:t>
          </a:r>
        </a:p>
      </dgm:t>
    </dgm:pt>
    <dgm:pt modelId="{E1024EEA-BC51-4404-887F-4C0CCDE74C15}" type="parTrans" cxnId="{B568C244-C9D0-4075-8DFB-CE9864FE4D26}">
      <dgm:prSet/>
      <dgm:spPr/>
      <dgm:t>
        <a:bodyPr/>
        <a:lstStyle/>
        <a:p>
          <a:endParaRPr lang="en-US"/>
        </a:p>
      </dgm:t>
    </dgm:pt>
    <dgm:pt modelId="{CB51E4CC-8F95-460B-A1BE-800A58E77316}" type="sibTrans" cxnId="{B568C244-C9D0-4075-8DFB-CE9864FE4D26}">
      <dgm:prSet/>
      <dgm:spPr/>
      <dgm:t>
        <a:bodyPr/>
        <a:lstStyle/>
        <a:p>
          <a:endParaRPr lang="en-US"/>
        </a:p>
      </dgm:t>
    </dgm:pt>
    <dgm:pt modelId="{CA43A952-224D-4D7B-8E48-175651EE7596}">
      <dgm:prSet/>
      <dgm:spPr/>
      <dgm:t>
        <a:bodyPr/>
        <a:lstStyle/>
        <a:p>
          <a:r>
            <a:rPr lang="en-US" dirty="0"/>
            <a:t>Five Parts of Financing</a:t>
          </a:r>
        </a:p>
      </dgm:t>
    </dgm:pt>
    <dgm:pt modelId="{DDED4974-86E2-4F43-BEEE-9367E1068A9B}" type="parTrans" cxnId="{70DDC532-343C-4164-8033-42988E4670AE}">
      <dgm:prSet/>
      <dgm:spPr/>
      <dgm:t>
        <a:bodyPr/>
        <a:lstStyle/>
        <a:p>
          <a:endParaRPr lang="en-US"/>
        </a:p>
      </dgm:t>
    </dgm:pt>
    <dgm:pt modelId="{0C2EF52F-64BE-44A1-A798-56978ED22CA3}" type="sibTrans" cxnId="{70DDC532-343C-4164-8033-42988E4670AE}">
      <dgm:prSet/>
      <dgm:spPr/>
      <dgm:t>
        <a:bodyPr/>
        <a:lstStyle/>
        <a:p>
          <a:endParaRPr lang="en-US"/>
        </a:p>
      </dgm:t>
    </dgm:pt>
    <dgm:pt modelId="{FAB2382F-1692-4783-A19D-285E7CC71DB2}">
      <dgm:prSet/>
      <dgm:spPr/>
      <dgm:t>
        <a:bodyPr/>
        <a:lstStyle/>
        <a:p>
          <a:r>
            <a:rPr lang="en-US" dirty="0"/>
            <a:t>Debt Size</a:t>
          </a:r>
        </a:p>
      </dgm:t>
    </dgm:pt>
    <dgm:pt modelId="{9E1458D6-3D3F-49E8-AC87-F0ECB6848287}" type="parTrans" cxnId="{1E9FFBDA-4848-4D92-9CA1-166AAF853851}">
      <dgm:prSet/>
      <dgm:spPr/>
      <dgm:t>
        <a:bodyPr/>
        <a:lstStyle/>
        <a:p>
          <a:endParaRPr lang="en-US"/>
        </a:p>
      </dgm:t>
    </dgm:pt>
    <dgm:pt modelId="{CCC58CED-EFB0-43DC-B3BB-1283F6B84AEE}" type="sibTrans" cxnId="{1E9FFBDA-4848-4D92-9CA1-166AAF853851}">
      <dgm:prSet/>
      <dgm:spPr/>
      <dgm:t>
        <a:bodyPr/>
        <a:lstStyle/>
        <a:p>
          <a:endParaRPr lang="en-US"/>
        </a:p>
      </dgm:t>
    </dgm:pt>
    <dgm:pt modelId="{1BE4F53E-853B-43A7-B423-D001B4BB0FBB}">
      <dgm:prSet/>
      <dgm:spPr/>
      <dgm:t>
        <a:bodyPr/>
        <a:lstStyle/>
        <a:p>
          <a:r>
            <a:rPr lang="en-US" dirty="0"/>
            <a:t>Debt Funding</a:t>
          </a:r>
        </a:p>
      </dgm:t>
    </dgm:pt>
    <dgm:pt modelId="{5DCD08AE-2796-498E-8E09-5C30D31CE014}" type="parTrans" cxnId="{22B69889-BC7C-4291-AE32-6ADE2FEBCF08}">
      <dgm:prSet/>
      <dgm:spPr/>
      <dgm:t>
        <a:bodyPr/>
        <a:lstStyle/>
        <a:p>
          <a:endParaRPr lang="en-US"/>
        </a:p>
      </dgm:t>
    </dgm:pt>
    <dgm:pt modelId="{23766F89-0048-4C59-9650-D76A6DDD2C71}" type="sibTrans" cxnId="{22B69889-BC7C-4291-AE32-6ADE2FEBCF08}">
      <dgm:prSet/>
      <dgm:spPr/>
      <dgm:t>
        <a:bodyPr/>
        <a:lstStyle/>
        <a:p>
          <a:endParaRPr lang="en-US"/>
        </a:p>
      </dgm:t>
    </dgm:pt>
    <dgm:pt modelId="{566AA70B-09EF-4AE6-BBDD-DB657D9FAB9A}">
      <dgm:prSet/>
      <dgm:spPr/>
      <dgm:t>
        <a:bodyPr/>
        <a:lstStyle/>
        <a:p>
          <a:r>
            <a:rPr lang="en-US" dirty="0"/>
            <a:t>Debt Repayment</a:t>
          </a:r>
        </a:p>
      </dgm:t>
    </dgm:pt>
    <dgm:pt modelId="{305EE69E-9280-4D98-AA1B-9BE39E271E11}" type="parTrans" cxnId="{20CE4AD8-456A-4F9E-825C-DC2BC82B4F90}">
      <dgm:prSet/>
      <dgm:spPr/>
      <dgm:t>
        <a:bodyPr/>
        <a:lstStyle/>
        <a:p>
          <a:endParaRPr lang="en-US"/>
        </a:p>
      </dgm:t>
    </dgm:pt>
    <dgm:pt modelId="{3441A601-1932-4E04-A673-5149272DB17D}" type="sibTrans" cxnId="{20CE4AD8-456A-4F9E-825C-DC2BC82B4F90}">
      <dgm:prSet/>
      <dgm:spPr/>
      <dgm:t>
        <a:bodyPr/>
        <a:lstStyle/>
        <a:p>
          <a:endParaRPr lang="en-US"/>
        </a:p>
      </dgm:t>
    </dgm:pt>
    <dgm:pt modelId="{9B8765E1-BDA3-480F-B9D1-07097A1FB0CC}">
      <dgm:prSet/>
      <dgm:spPr/>
      <dgm:t>
        <a:bodyPr/>
        <a:lstStyle/>
        <a:p>
          <a:r>
            <a:rPr lang="en-US" dirty="0"/>
            <a:t>Interest and Fees</a:t>
          </a:r>
        </a:p>
      </dgm:t>
    </dgm:pt>
    <dgm:pt modelId="{5F5324ED-B8DC-437C-A3F1-442A4BBBC966}" type="parTrans" cxnId="{D8267EC9-FFE0-479D-8EB4-BA8938A839CD}">
      <dgm:prSet/>
      <dgm:spPr/>
      <dgm:t>
        <a:bodyPr/>
        <a:lstStyle/>
        <a:p>
          <a:endParaRPr lang="en-US"/>
        </a:p>
      </dgm:t>
    </dgm:pt>
    <dgm:pt modelId="{04C91CCA-8DB3-4F5A-B649-FF32A98E4305}" type="sibTrans" cxnId="{D8267EC9-FFE0-479D-8EB4-BA8938A839CD}">
      <dgm:prSet/>
      <dgm:spPr/>
      <dgm:t>
        <a:bodyPr/>
        <a:lstStyle/>
        <a:p>
          <a:endParaRPr lang="en-US"/>
        </a:p>
      </dgm:t>
    </dgm:pt>
    <dgm:pt modelId="{D1097F98-903E-430A-82BA-7FE3CD28ACFD}">
      <dgm:prSet/>
      <dgm:spPr/>
      <dgm:t>
        <a:bodyPr/>
        <a:lstStyle/>
        <a:p>
          <a:r>
            <a:rPr lang="en-US" dirty="0"/>
            <a:t>Debt Protections</a:t>
          </a:r>
        </a:p>
      </dgm:t>
    </dgm:pt>
    <dgm:pt modelId="{E1A66E12-A2F2-4C62-AFDE-4B677D2972A1}" type="parTrans" cxnId="{529CA7EB-163F-4679-8909-6CE9BECBDBEF}">
      <dgm:prSet/>
      <dgm:spPr/>
      <dgm:t>
        <a:bodyPr/>
        <a:lstStyle/>
        <a:p>
          <a:endParaRPr lang="en-US"/>
        </a:p>
      </dgm:t>
    </dgm:pt>
    <dgm:pt modelId="{201148B4-AE8C-4A75-BB56-00F9C98C560E}" type="sibTrans" cxnId="{529CA7EB-163F-4679-8909-6CE9BECBDBEF}">
      <dgm:prSet/>
      <dgm:spPr/>
      <dgm:t>
        <a:bodyPr/>
        <a:lstStyle/>
        <a:p>
          <a:endParaRPr lang="en-US"/>
        </a:p>
      </dgm:t>
    </dgm:pt>
    <dgm:pt modelId="{0D92637A-F188-4E1F-B110-F4F73D59FBB4}">
      <dgm:prSet/>
      <dgm:spPr/>
      <dgm:t>
        <a:bodyPr/>
        <a:lstStyle/>
        <a:p>
          <a:r>
            <a:rPr lang="en-US" dirty="0"/>
            <a:t>Then Don’t Forget Refinancing</a:t>
          </a:r>
        </a:p>
      </dgm:t>
    </dgm:pt>
    <dgm:pt modelId="{D8FF11C3-7EA7-4EC8-8874-F8F31D73765E}" type="parTrans" cxnId="{F79877AB-8F7B-4D0B-AF0D-9525F94F20E4}">
      <dgm:prSet/>
      <dgm:spPr/>
      <dgm:t>
        <a:bodyPr/>
        <a:lstStyle/>
        <a:p>
          <a:endParaRPr lang="en-US"/>
        </a:p>
      </dgm:t>
    </dgm:pt>
    <dgm:pt modelId="{6338B50A-3503-4E05-A004-4A8E3122F90D}" type="sibTrans" cxnId="{F79877AB-8F7B-4D0B-AF0D-9525F94F20E4}">
      <dgm:prSet/>
      <dgm:spPr/>
      <dgm:t>
        <a:bodyPr/>
        <a:lstStyle/>
        <a:p>
          <a:endParaRPr lang="en-US"/>
        </a:p>
      </dgm:t>
    </dgm:pt>
    <dgm:pt modelId="{617CEED7-8FDA-4DA0-AB70-29005921667C}">
      <dgm:prSet/>
      <dgm:spPr/>
      <dgm:t>
        <a:bodyPr/>
        <a:lstStyle/>
        <a:p>
          <a:r>
            <a:rPr lang="en-US" dirty="0"/>
            <a:t>Finally Valuation of Equity and Outputs</a:t>
          </a:r>
        </a:p>
      </dgm:t>
    </dgm:pt>
    <dgm:pt modelId="{B2B15717-0650-49FF-98EC-3347369FD13F}" type="parTrans" cxnId="{5EB21A88-1E05-46FC-8999-EFB8B0D94A48}">
      <dgm:prSet/>
      <dgm:spPr/>
      <dgm:t>
        <a:bodyPr/>
        <a:lstStyle/>
        <a:p>
          <a:endParaRPr lang="en-US"/>
        </a:p>
      </dgm:t>
    </dgm:pt>
    <dgm:pt modelId="{C9174F89-B0DA-4003-ABED-246B358280F3}" type="sibTrans" cxnId="{5EB21A88-1E05-46FC-8999-EFB8B0D94A48}">
      <dgm:prSet/>
      <dgm:spPr/>
      <dgm:t>
        <a:bodyPr/>
        <a:lstStyle/>
        <a:p>
          <a:endParaRPr lang="en-US"/>
        </a:p>
      </dgm:t>
    </dgm:pt>
    <dgm:pt modelId="{0840BF00-4669-496C-ACC9-22D23654BFAA}">
      <dgm:prSet/>
      <dgm:spPr/>
      <dgm:t>
        <a:bodyPr/>
        <a:lstStyle/>
        <a:p>
          <a:r>
            <a:rPr lang="en-US" dirty="0"/>
            <a:t>Delete any outputs without affecting anything else</a:t>
          </a:r>
        </a:p>
      </dgm:t>
    </dgm:pt>
    <dgm:pt modelId="{37C8BB79-89A6-4231-A3D4-85B310A25185}" type="parTrans" cxnId="{A141195B-B281-48F3-9435-25D6588E4F34}">
      <dgm:prSet/>
      <dgm:spPr/>
      <dgm:t>
        <a:bodyPr/>
        <a:lstStyle/>
        <a:p>
          <a:endParaRPr lang="en-US"/>
        </a:p>
      </dgm:t>
    </dgm:pt>
    <dgm:pt modelId="{88A45A74-F7C1-4C8B-8909-A339FE8083FE}" type="sibTrans" cxnId="{A141195B-B281-48F3-9435-25D6588E4F34}">
      <dgm:prSet/>
      <dgm:spPr/>
      <dgm:t>
        <a:bodyPr/>
        <a:lstStyle/>
        <a:p>
          <a:endParaRPr lang="en-US"/>
        </a:p>
      </dgm:t>
    </dgm:pt>
    <dgm:pt modelId="{CA3747B9-E03E-4D9D-9FF8-9A56E8FF7366}" type="pres">
      <dgm:prSet presAssocID="{CB3FCD65-BDF3-45D4-B4AB-96ADAFDC20A6}" presName="Name0" presStyleCnt="0">
        <dgm:presLayoutVars>
          <dgm:dir/>
          <dgm:animLvl val="lvl"/>
          <dgm:resizeHandles val="exact"/>
        </dgm:presLayoutVars>
      </dgm:prSet>
      <dgm:spPr/>
    </dgm:pt>
    <dgm:pt modelId="{B87A2C82-8919-4EA5-9E8A-19778F8520A3}" type="pres">
      <dgm:prSet presAssocID="{05628843-BDB1-4498-8F2F-6625BB855C7E}" presName="composite" presStyleCnt="0"/>
      <dgm:spPr/>
    </dgm:pt>
    <dgm:pt modelId="{43AF1442-34A5-4784-85EA-3D35A2827511}" type="pres">
      <dgm:prSet presAssocID="{05628843-BDB1-4498-8F2F-6625BB855C7E}" presName="parTx" presStyleLbl="node1" presStyleIdx="0" presStyleCnt="3">
        <dgm:presLayoutVars>
          <dgm:chMax val="0"/>
          <dgm:chPref val="0"/>
          <dgm:bulletEnabled val="1"/>
        </dgm:presLayoutVars>
      </dgm:prSet>
      <dgm:spPr/>
    </dgm:pt>
    <dgm:pt modelId="{6603D8EE-4D47-40C4-9DBF-80B88B253F65}" type="pres">
      <dgm:prSet presAssocID="{05628843-BDB1-4498-8F2F-6625BB855C7E}" presName="desTx" presStyleLbl="revTx" presStyleIdx="0" presStyleCnt="3">
        <dgm:presLayoutVars>
          <dgm:bulletEnabled val="1"/>
        </dgm:presLayoutVars>
      </dgm:prSet>
      <dgm:spPr/>
    </dgm:pt>
    <dgm:pt modelId="{791B0B54-4AF3-4D9D-B25F-C98BB1CC3121}" type="pres">
      <dgm:prSet presAssocID="{2F017E0E-1BAC-4DC0-AD96-9434DC09FD35}" presName="space" presStyleCnt="0"/>
      <dgm:spPr/>
    </dgm:pt>
    <dgm:pt modelId="{224F3011-98F6-41D3-BE56-A1CFDB7EC230}" type="pres">
      <dgm:prSet presAssocID="{930FC0EB-AB9E-42DD-A558-1024E769A05E}" presName="composite" presStyleCnt="0"/>
      <dgm:spPr/>
    </dgm:pt>
    <dgm:pt modelId="{3F4F39C8-1553-46E6-9B1E-899B342BDE9A}" type="pres">
      <dgm:prSet presAssocID="{930FC0EB-AB9E-42DD-A558-1024E769A05E}" presName="parTx" presStyleLbl="node1" presStyleIdx="1" presStyleCnt="3">
        <dgm:presLayoutVars>
          <dgm:chMax val="0"/>
          <dgm:chPref val="0"/>
          <dgm:bulletEnabled val="1"/>
        </dgm:presLayoutVars>
      </dgm:prSet>
      <dgm:spPr/>
    </dgm:pt>
    <dgm:pt modelId="{9BC2B399-4C3F-472E-A7DA-BA3FA3EE048F}" type="pres">
      <dgm:prSet presAssocID="{930FC0EB-AB9E-42DD-A558-1024E769A05E}" presName="desTx" presStyleLbl="revTx" presStyleIdx="1" presStyleCnt="3">
        <dgm:presLayoutVars>
          <dgm:bulletEnabled val="1"/>
        </dgm:presLayoutVars>
      </dgm:prSet>
      <dgm:spPr/>
    </dgm:pt>
    <dgm:pt modelId="{F6E1720D-8EF7-4FA1-9E67-C4552250C7E7}" type="pres">
      <dgm:prSet presAssocID="{CB51E4CC-8F95-460B-A1BE-800A58E77316}" presName="space" presStyleCnt="0"/>
      <dgm:spPr/>
    </dgm:pt>
    <dgm:pt modelId="{A09EBA95-7503-4845-A50B-39A57EE17F1B}" type="pres">
      <dgm:prSet presAssocID="{617CEED7-8FDA-4DA0-AB70-29005921667C}" presName="composite" presStyleCnt="0"/>
      <dgm:spPr/>
    </dgm:pt>
    <dgm:pt modelId="{D19F820A-DEE9-4477-B41E-DD4394E996A5}" type="pres">
      <dgm:prSet presAssocID="{617CEED7-8FDA-4DA0-AB70-29005921667C}" presName="parTx" presStyleLbl="node1" presStyleIdx="2" presStyleCnt="3">
        <dgm:presLayoutVars>
          <dgm:chMax val="0"/>
          <dgm:chPref val="0"/>
          <dgm:bulletEnabled val="1"/>
        </dgm:presLayoutVars>
      </dgm:prSet>
      <dgm:spPr/>
    </dgm:pt>
    <dgm:pt modelId="{92CBD003-0E6E-47B9-9A88-9524127271B4}" type="pres">
      <dgm:prSet presAssocID="{617CEED7-8FDA-4DA0-AB70-29005921667C}" presName="desTx" presStyleLbl="revTx" presStyleIdx="2" presStyleCnt="3">
        <dgm:presLayoutVars>
          <dgm:bulletEnabled val="1"/>
        </dgm:presLayoutVars>
      </dgm:prSet>
      <dgm:spPr/>
    </dgm:pt>
  </dgm:ptLst>
  <dgm:cxnLst>
    <dgm:cxn modelId="{C792E112-E707-4798-82D1-388C72A758C9}" type="presOf" srcId="{0D92637A-F188-4E1F-B110-F4F73D59FBB4}" destId="{9BC2B399-4C3F-472E-A7DA-BA3FA3EE048F}" srcOrd="0" destOrd="6" presId="urn:microsoft.com/office/officeart/2005/8/layout/chevron1"/>
    <dgm:cxn modelId="{FB559519-1F14-446C-8C9A-97FAB21C6DB1}" srcId="{05628843-BDB1-4498-8F2F-6625BB855C7E}" destId="{53DBDA95-9EB0-4203-93F4-1641B5E4D9E2}" srcOrd="1" destOrd="0" parTransId="{E2072F92-3BAC-4DA0-B279-154D3685BA6F}" sibTransId="{06884A0F-AA89-48D9-8A15-9D437D5CACBD}"/>
    <dgm:cxn modelId="{60CF022B-9516-4E45-AFDF-4DC63A0BEABC}" type="presOf" srcId="{D1097F98-903E-430A-82BA-7FE3CD28ACFD}" destId="{9BC2B399-4C3F-472E-A7DA-BA3FA3EE048F}" srcOrd="0" destOrd="5" presId="urn:microsoft.com/office/officeart/2005/8/layout/chevron1"/>
    <dgm:cxn modelId="{70DDC532-343C-4164-8033-42988E4670AE}" srcId="{930FC0EB-AB9E-42DD-A558-1024E769A05E}" destId="{CA43A952-224D-4D7B-8E48-175651EE7596}" srcOrd="0" destOrd="0" parTransId="{DDED4974-86E2-4F43-BEEE-9367E1068A9B}" sibTransId="{0C2EF52F-64BE-44A1-A798-56978ED22CA3}"/>
    <dgm:cxn modelId="{A141195B-B281-48F3-9435-25D6588E4F34}" srcId="{617CEED7-8FDA-4DA0-AB70-29005921667C}" destId="{0840BF00-4669-496C-ACC9-22D23654BFAA}" srcOrd="0" destOrd="0" parTransId="{37C8BB79-89A6-4231-A3D4-85B310A25185}" sibTransId="{88A45A74-F7C1-4C8B-8909-A339FE8083FE}"/>
    <dgm:cxn modelId="{3B9C8E42-ECC9-47E2-BC85-80FB3898D1E7}" type="presOf" srcId="{1BE4F53E-853B-43A7-B423-D001B4BB0FBB}" destId="{9BC2B399-4C3F-472E-A7DA-BA3FA3EE048F}" srcOrd="0" destOrd="2" presId="urn:microsoft.com/office/officeart/2005/8/layout/chevron1"/>
    <dgm:cxn modelId="{B568C244-C9D0-4075-8DFB-CE9864FE4D26}" srcId="{CB3FCD65-BDF3-45D4-B4AB-96ADAFDC20A6}" destId="{930FC0EB-AB9E-42DD-A558-1024E769A05E}" srcOrd="1" destOrd="0" parTransId="{E1024EEA-BC51-4404-887F-4C0CCDE74C15}" sibTransId="{CB51E4CC-8F95-460B-A1BE-800A58E77316}"/>
    <dgm:cxn modelId="{E3C11967-D7FC-417A-89F8-79348353CC54}" type="presOf" srcId="{CB3FCD65-BDF3-45D4-B4AB-96ADAFDC20A6}" destId="{CA3747B9-E03E-4D9D-9FF8-9A56E8FF7366}" srcOrd="0" destOrd="0" presId="urn:microsoft.com/office/officeart/2005/8/layout/chevron1"/>
    <dgm:cxn modelId="{EBD4906A-BB1D-4B83-B0DA-74AE40A0D98C}" srcId="{05628843-BDB1-4498-8F2F-6625BB855C7E}" destId="{2905849A-3889-4B38-A192-6D442F2755D4}" srcOrd="2" destOrd="0" parTransId="{F219EC6E-8E4C-47BD-A2F1-B02409B36F3A}" sibTransId="{11DD3ECD-91EE-48C6-8D79-0C5047004B99}"/>
    <dgm:cxn modelId="{B6666D4F-607D-4189-83B1-5641FA0DCAA4}" type="presOf" srcId="{05628843-BDB1-4498-8F2F-6625BB855C7E}" destId="{43AF1442-34A5-4784-85EA-3D35A2827511}" srcOrd="0" destOrd="0" presId="urn:microsoft.com/office/officeart/2005/8/layout/chevron1"/>
    <dgm:cxn modelId="{349EC180-A634-46D6-B534-8DF52A52F627}" type="presOf" srcId="{9B8765E1-BDA3-480F-B9D1-07097A1FB0CC}" destId="{9BC2B399-4C3F-472E-A7DA-BA3FA3EE048F}" srcOrd="0" destOrd="4" presId="urn:microsoft.com/office/officeart/2005/8/layout/chevron1"/>
    <dgm:cxn modelId="{EB1CF782-9BA8-49FC-9534-ABD5182AB27D}" srcId="{05628843-BDB1-4498-8F2F-6625BB855C7E}" destId="{37D852C2-F8A7-4BA2-8671-B203D3D474CC}" srcOrd="0" destOrd="0" parTransId="{9A9A8208-3A6A-4F39-A054-B89D8EB97D70}" sibTransId="{934D0E3C-4C27-4942-906E-CB677F974B2B}"/>
    <dgm:cxn modelId="{DC094285-DA84-44F9-BE09-72E9EEB63CBB}" type="presOf" srcId="{566AA70B-09EF-4AE6-BBDD-DB657D9FAB9A}" destId="{9BC2B399-4C3F-472E-A7DA-BA3FA3EE048F}" srcOrd="0" destOrd="3" presId="urn:microsoft.com/office/officeart/2005/8/layout/chevron1"/>
    <dgm:cxn modelId="{5EB21A88-1E05-46FC-8999-EFB8B0D94A48}" srcId="{CB3FCD65-BDF3-45D4-B4AB-96ADAFDC20A6}" destId="{617CEED7-8FDA-4DA0-AB70-29005921667C}" srcOrd="2" destOrd="0" parTransId="{B2B15717-0650-49FF-98EC-3347369FD13F}" sibTransId="{C9174F89-B0DA-4003-ABED-246B358280F3}"/>
    <dgm:cxn modelId="{22B69889-BC7C-4291-AE32-6ADE2FEBCF08}" srcId="{CA43A952-224D-4D7B-8E48-175651EE7596}" destId="{1BE4F53E-853B-43A7-B423-D001B4BB0FBB}" srcOrd="1" destOrd="0" parTransId="{5DCD08AE-2796-498E-8E09-5C30D31CE014}" sibTransId="{23766F89-0048-4C59-9650-D76A6DDD2C71}"/>
    <dgm:cxn modelId="{D1359C97-8674-4D4D-B370-A8FD85F78548}" type="presOf" srcId="{930FC0EB-AB9E-42DD-A558-1024E769A05E}" destId="{3F4F39C8-1553-46E6-9B1E-899B342BDE9A}" srcOrd="0" destOrd="0" presId="urn:microsoft.com/office/officeart/2005/8/layout/chevron1"/>
    <dgm:cxn modelId="{0DEF2CA2-B17F-464F-A537-92E77851F1E8}" type="presOf" srcId="{0840BF00-4669-496C-ACC9-22D23654BFAA}" destId="{92CBD003-0E6E-47B9-9A88-9524127271B4}" srcOrd="0" destOrd="0" presId="urn:microsoft.com/office/officeart/2005/8/layout/chevron1"/>
    <dgm:cxn modelId="{647C0AA9-5964-49F2-801C-18EB7335BCC0}" type="presOf" srcId="{2905849A-3889-4B38-A192-6D442F2755D4}" destId="{6603D8EE-4D47-40C4-9DBF-80B88B253F65}" srcOrd="0" destOrd="2" presId="urn:microsoft.com/office/officeart/2005/8/layout/chevron1"/>
    <dgm:cxn modelId="{F79877AB-8F7B-4D0B-AF0D-9525F94F20E4}" srcId="{930FC0EB-AB9E-42DD-A558-1024E769A05E}" destId="{0D92637A-F188-4E1F-B110-F4F73D59FBB4}" srcOrd="1" destOrd="0" parTransId="{D8FF11C3-7EA7-4EC8-8874-F8F31D73765E}" sibTransId="{6338B50A-3503-4E05-A004-4A8E3122F90D}"/>
    <dgm:cxn modelId="{D161EEB0-0841-40A8-A342-1474ADEC61EB}" type="presOf" srcId="{53DBDA95-9EB0-4203-93F4-1641B5E4D9E2}" destId="{6603D8EE-4D47-40C4-9DBF-80B88B253F65}" srcOrd="0" destOrd="1" presId="urn:microsoft.com/office/officeart/2005/8/layout/chevron1"/>
    <dgm:cxn modelId="{E9CC29B6-98D4-4756-9F56-76E81FC7D913}" type="presOf" srcId="{37D852C2-F8A7-4BA2-8671-B203D3D474CC}" destId="{6603D8EE-4D47-40C4-9DBF-80B88B253F65}" srcOrd="0" destOrd="0" presId="urn:microsoft.com/office/officeart/2005/8/layout/chevron1"/>
    <dgm:cxn modelId="{F8F2B8C3-5B74-4C70-9F7F-000D66AF0B6A}" type="presOf" srcId="{CA43A952-224D-4D7B-8E48-175651EE7596}" destId="{9BC2B399-4C3F-472E-A7DA-BA3FA3EE048F}" srcOrd="0" destOrd="0" presId="urn:microsoft.com/office/officeart/2005/8/layout/chevron1"/>
    <dgm:cxn modelId="{D8267EC9-FFE0-479D-8EB4-BA8938A839CD}" srcId="{CA43A952-224D-4D7B-8E48-175651EE7596}" destId="{9B8765E1-BDA3-480F-B9D1-07097A1FB0CC}" srcOrd="3" destOrd="0" parTransId="{5F5324ED-B8DC-437C-A3F1-442A4BBBC966}" sibTransId="{04C91CCA-8DB3-4F5A-B649-FF32A98E4305}"/>
    <dgm:cxn modelId="{409414CE-DA08-4F05-A66F-BB9EC515144F}" srcId="{CB3FCD65-BDF3-45D4-B4AB-96ADAFDC20A6}" destId="{05628843-BDB1-4498-8F2F-6625BB855C7E}" srcOrd="0" destOrd="0" parTransId="{591BF971-1E5E-4349-BB3D-01EDBF9E74C4}" sibTransId="{2F017E0E-1BAC-4DC0-AD96-9434DC09FD35}"/>
    <dgm:cxn modelId="{CF5060D5-9E08-499A-8E36-5B6DC72899CF}" type="presOf" srcId="{FAB2382F-1692-4783-A19D-285E7CC71DB2}" destId="{9BC2B399-4C3F-472E-A7DA-BA3FA3EE048F}" srcOrd="0" destOrd="1" presId="urn:microsoft.com/office/officeart/2005/8/layout/chevron1"/>
    <dgm:cxn modelId="{20CE4AD8-456A-4F9E-825C-DC2BC82B4F90}" srcId="{CA43A952-224D-4D7B-8E48-175651EE7596}" destId="{566AA70B-09EF-4AE6-BBDD-DB657D9FAB9A}" srcOrd="2" destOrd="0" parTransId="{305EE69E-9280-4D98-AA1B-9BE39E271E11}" sibTransId="{3441A601-1932-4E04-A673-5149272DB17D}"/>
    <dgm:cxn modelId="{1E9FFBDA-4848-4D92-9CA1-166AAF853851}" srcId="{CA43A952-224D-4D7B-8E48-175651EE7596}" destId="{FAB2382F-1692-4783-A19D-285E7CC71DB2}" srcOrd="0" destOrd="0" parTransId="{9E1458D6-3D3F-49E8-AC87-F0ECB6848287}" sibTransId="{CCC58CED-EFB0-43DC-B3BB-1283F6B84AEE}"/>
    <dgm:cxn modelId="{529CA7EB-163F-4679-8909-6CE9BECBDBEF}" srcId="{CA43A952-224D-4D7B-8E48-175651EE7596}" destId="{D1097F98-903E-430A-82BA-7FE3CD28ACFD}" srcOrd="4" destOrd="0" parTransId="{E1A66E12-A2F2-4C62-AFDE-4B677D2972A1}" sibTransId="{201148B4-AE8C-4A75-BB56-00F9C98C560E}"/>
    <dgm:cxn modelId="{3F6DFDF1-BDE8-463B-A0C6-DD1F7C88ACE3}" type="presOf" srcId="{617CEED7-8FDA-4DA0-AB70-29005921667C}" destId="{D19F820A-DEE9-4477-B41E-DD4394E996A5}" srcOrd="0" destOrd="0" presId="urn:microsoft.com/office/officeart/2005/8/layout/chevron1"/>
    <dgm:cxn modelId="{050CFAB0-1966-4909-84D8-3E2FFF6DAE39}" type="presParOf" srcId="{CA3747B9-E03E-4D9D-9FF8-9A56E8FF7366}" destId="{B87A2C82-8919-4EA5-9E8A-19778F8520A3}" srcOrd="0" destOrd="0" presId="urn:microsoft.com/office/officeart/2005/8/layout/chevron1"/>
    <dgm:cxn modelId="{D4DAFAC9-F933-4076-AF78-35E6B4739021}" type="presParOf" srcId="{B87A2C82-8919-4EA5-9E8A-19778F8520A3}" destId="{43AF1442-34A5-4784-85EA-3D35A2827511}" srcOrd="0" destOrd="0" presId="urn:microsoft.com/office/officeart/2005/8/layout/chevron1"/>
    <dgm:cxn modelId="{3EE9F0A2-D0D2-4AEF-88D9-3D435B6A2528}" type="presParOf" srcId="{B87A2C82-8919-4EA5-9E8A-19778F8520A3}" destId="{6603D8EE-4D47-40C4-9DBF-80B88B253F65}" srcOrd="1" destOrd="0" presId="urn:microsoft.com/office/officeart/2005/8/layout/chevron1"/>
    <dgm:cxn modelId="{9A4DE6D8-67B2-424B-834A-EF31AEFE8731}" type="presParOf" srcId="{CA3747B9-E03E-4D9D-9FF8-9A56E8FF7366}" destId="{791B0B54-4AF3-4D9D-B25F-C98BB1CC3121}" srcOrd="1" destOrd="0" presId="urn:microsoft.com/office/officeart/2005/8/layout/chevron1"/>
    <dgm:cxn modelId="{1875C8AC-D2C5-40DC-A615-D56F524052F8}" type="presParOf" srcId="{CA3747B9-E03E-4D9D-9FF8-9A56E8FF7366}" destId="{224F3011-98F6-41D3-BE56-A1CFDB7EC230}" srcOrd="2" destOrd="0" presId="urn:microsoft.com/office/officeart/2005/8/layout/chevron1"/>
    <dgm:cxn modelId="{4007E2E9-4F6E-4FFF-9325-40F3281FD883}" type="presParOf" srcId="{224F3011-98F6-41D3-BE56-A1CFDB7EC230}" destId="{3F4F39C8-1553-46E6-9B1E-899B342BDE9A}" srcOrd="0" destOrd="0" presId="urn:microsoft.com/office/officeart/2005/8/layout/chevron1"/>
    <dgm:cxn modelId="{06B6A609-F9BF-4F03-AF3C-C88D3ED4DBCB}" type="presParOf" srcId="{224F3011-98F6-41D3-BE56-A1CFDB7EC230}" destId="{9BC2B399-4C3F-472E-A7DA-BA3FA3EE048F}" srcOrd="1" destOrd="0" presId="urn:microsoft.com/office/officeart/2005/8/layout/chevron1"/>
    <dgm:cxn modelId="{E57E3CE5-FC2F-4463-958A-250269CDEBDB}" type="presParOf" srcId="{CA3747B9-E03E-4D9D-9FF8-9A56E8FF7366}" destId="{F6E1720D-8EF7-4FA1-9E67-C4552250C7E7}" srcOrd="3" destOrd="0" presId="urn:microsoft.com/office/officeart/2005/8/layout/chevron1"/>
    <dgm:cxn modelId="{C6C861F2-22E4-47C6-8F15-579B7D660E22}" type="presParOf" srcId="{CA3747B9-E03E-4D9D-9FF8-9A56E8FF7366}" destId="{A09EBA95-7503-4845-A50B-39A57EE17F1B}" srcOrd="4" destOrd="0" presId="urn:microsoft.com/office/officeart/2005/8/layout/chevron1"/>
    <dgm:cxn modelId="{85504998-AD15-495B-872D-2AF79FF8ABA7}" type="presParOf" srcId="{A09EBA95-7503-4845-A50B-39A57EE17F1B}" destId="{D19F820A-DEE9-4477-B41E-DD4394E996A5}" srcOrd="0" destOrd="0" presId="urn:microsoft.com/office/officeart/2005/8/layout/chevron1"/>
    <dgm:cxn modelId="{0AD5E434-4797-4360-AFEE-95BDDB5A97E7}" type="presParOf" srcId="{A09EBA95-7503-4845-A50B-39A57EE17F1B}" destId="{92CBD003-0E6E-47B9-9A88-9524127271B4}" srcOrd="1" destOrd="0" presId="urn:microsoft.com/office/officeart/2005/8/layout/chevron1"/>
  </dgm:cxnLst>
  <dgm:bg>
    <a:solidFill>
      <a:srgbClr val="FFFF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B39D642-A1A6-4BE0-947C-D09FC05BC171}"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3581517F-7E64-43D9-A35F-DE2F2788FF32}">
      <dgm:prSet/>
      <dgm:spPr/>
      <dgm:t>
        <a:bodyPr/>
        <a:lstStyle/>
        <a:p>
          <a:r>
            <a:rPr lang="en-US" dirty="0"/>
            <a:t>I have seen models where people manually update the models with actual data by typing over the model values.</a:t>
          </a:r>
        </a:p>
      </dgm:t>
    </dgm:pt>
    <dgm:pt modelId="{21A56197-C430-4991-B9E7-24E7DA3968C5}" type="parTrans" cxnId="{72C370B0-277E-4F02-90CF-AF2FCAA6C4BA}">
      <dgm:prSet/>
      <dgm:spPr/>
      <dgm:t>
        <a:bodyPr/>
        <a:lstStyle/>
        <a:p>
          <a:endParaRPr lang="en-US"/>
        </a:p>
      </dgm:t>
    </dgm:pt>
    <dgm:pt modelId="{AE8EB4FF-7785-471E-943F-666DF7D696F7}" type="sibTrans" cxnId="{72C370B0-277E-4F02-90CF-AF2FCAA6C4BA}">
      <dgm:prSet/>
      <dgm:spPr/>
      <dgm:t>
        <a:bodyPr/>
        <a:lstStyle/>
        <a:p>
          <a:endParaRPr lang="en-US"/>
        </a:p>
      </dgm:t>
    </dgm:pt>
    <dgm:pt modelId="{1D0A39E5-93E9-4BDF-9B02-18546E82E60A}">
      <dgm:prSet/>
      <dgm:spPr/>
      <dgm:t>
        <a:bodyPr/>
        <a:lstStyle/>
        <a:p>
          <a:r>
            <a:rPr lang="en-US" dirty="0"/>
            <a:t>This presentation works through how to avoid this issue and automate updating of the models with actual.</a:t>
          </a:r>
        </a:p>
      </dgm:t>
    </dgm:pt>
    <dgm:pt modelId="{54C74DB1-50C4-48ED-82E2-0CF5B9B64E74}" type="parTrans" cxnId="{CD351825-D165-467F-A703-43A5D7155B05}">
      <dgm:prSet/>
      <dgm:spPr/>
      <dgm:t>
        <a:bodyPr/>
        <a:lstStyle/>
        <a:p>
          <a:endParaRPr lang="en-US"/>
        </a:p>
      </dgm:t>
    </dgm:pt>
    <dgm:pt modelId="{ECA8DB9A-8832-4F6B-A98E-919F03599758}" type="sibTrans" cxnId="{CD351825-D165-467F-A703-43A5D7155B05}">
      <dgm:prSet/>
      <dgm:spPr/>
      <dgm:t>
        <a:bodyPr/>
        <a:lstStyle/>
        <a:p>
          <a:endParaRPr lang="en-US"/>
        </a:p>
      </dgm:t>
    </dgm:pt>
    <dgm:pt modelId="{06BBFB51-1BBB-4B6F-8FEF-76844BA4AB08}">
      <dgm:prSet/>
      <dgm:spPr/>
      <dgm:t>
        <a:bodyPr/>
        <a:lstStyle/>
        <a:p>
          <a:r>
            <a:rPr lang="en-US" dirty="0"/>
            <a:t>Some of the concepts such as incorporating a historic switch are quite simple. Other concepts such as adjusting the circular reference function are difficult.</a:t>
          </a:r>
        </a:p>
      </dgm:t>
    </dgm:pt>
    <dgm:pt modelId="{E73CE118-1E68-4C65-A035-3894FD34D425}" type="parTrans" cxnId="{05C44C9A-D1C8-4FE3-9113-FDC7954FA3AC}">
      <dgm:prSet/>
      <dgm:spPr/>
      <dgm:t>
        <a:bodyPr/>
        <a:lstStyle/>
        <a:p>
          <a:endParaRPr lang="en-US"/>
        </a:p>
      </dgm:t>
    </dgm:pt>
    <dgm:pt modelId="{9ECDA863-8CF4-4AF0-B688-8F4D21B7782C}" type="sibTrans" cxnId="{05C44C9A-D1C8-4FE3-9113-FDC7954FA3AC}">
      <dgm:prSet/>
      <dgm:spPr/>
      <dgm:t>
        <a:bodyPr/>
        <a:lstStyle/>
        <a:p>
          <a:endParaRPr lang="en-US"/>
        </a:p>
      </dgm:t>
    </dgm:pt>
    <dgm:pt modelId="{2C54F7FB-BB56-4C7B-BFCC-7E5DD2E67681}" type="pres">
      <dgm:prSet presAssocID="{7B39D642-A1A6-4BE0-947C-D09FC05BC171}" presName="linear" presStyleCnt="0">
        <dgm:presLayoutVars>
          <dgm:animLvl val="lvl"/>
          <dgm:resizeHandles val="exact"/>
        </dgm:presLayoutVars>
      </dgm:prSet>
      <dgm:spPr/>
    </dgm:pt>
    <dgm:pt modelId="{AD0B1803-44BF-4B51-B737-9C2C8834B08B}" type="pres">
      <dgm:prSet presAssocID="{3581517F-7E64-43D9-A35F-DE2F2788FF32}" presName="parentText" presStyleLbl="node1" presStyleIdx="0" presStyleCnt="3">
        <dgm:presLayoutVars>
          <dgm:chMax val="0"/>
          <dgm:bulletEnabled val="1"/>
        </dgm:presLayoutVars>
      </dgm:prSet>
      <dgm:spPr/>
    </dgm:pt>
    <dgm:pt modelId="{47CB43A4-0716-472D-8C8E-521422B8CB11}" type="pres">
      <dgm:prSet presAssocID="{AE8EB4FF-7785-471E-943F-666DF7D696F7}" presName="spacer" presStyleCnt="0"/>
      <dgm:spPr/>
    </dgm:pt>
    <dgm:pt modelId="{C21BD946-AA19-42A6-A845-8F265FEA5274}" type="pres">
      <dgm:prSet presAssocID="{1D0A39E5-93E9-4BDF-9B02-18546E82E60A}" presName="parentText" presStyleLbl="node1" presStyleIdx="1" presStyleCnt="3">
        <dgm:presLayoutVars>
          <dgm:chMax val="0"/>
          <dgm:bulletEnabled val="1"/>
        </dgm:presLayoutVars>
      </dgm:prSet>
      <dgm:spPr/>
    </dgm:pt>
    <dgm:pt modelId="{484DDFC3-30E1-4BB7-8D0F-018757851C1F}" type="pres">
      <dgm:prSet presAssocID="{ECA8DB9A-8832-4F6B-A98E-919F03599758}" presName="spacer" presStyleCnt="0"/>
      <dgm:spPr/>
    </dgm:pt>
    <dgm:pt modelId="{A33EBB3A-88A2-426B-88AF-E64EF9AF67EE}" type="pres">
      <dgm:prSet presAssocID="{06BBFB51-1BBB-4B6F-8FEF-76844BA4AB08}" presName="parentText" presStyleLbl="node1" presStyleIdx="2" presStyleCnt="3">
        <dgm:presLayoutVars>
          <dgm:chMax val="0"/>
          <dgm:bulletEnabled val="1"/>
        </dgm:presLayoutVars>
      </dgm:prSet>
      <dgm:spPr/>
    </dgm:pt>
  </dgm:ptLst>
  <dgm:cxnLst>
    <dgm:cxn modelId="{983CBC09-8498-4D35-AA2B-3523E58CE2C0}" type="presOf" srcId="{3581517F-7E64-43D9-A35F-DE2F2788FF32}" destId="{AD0B1803-44BF-4B51-B737-9C2C8834B08B}" srcOrd="0" destOrd="0" presId="urn:microsoft.com/office/officeart/2005/8/layout/vList2"/>
    <dgm:cxn modelId="{CD351825-D165-467F-A703-43A5D7155B05}" srcId="{7B39D642-A1A6-4BE0-947C-D09FC05BC171}" destId="{1D0A39E5-93E9-4BDF-9B02-18546E82E60A}" srcOrd="1" destOrd="0" parTransId="{54C74DB1-50C4-48ED-82E2-0CF5B9B64E74}" sibTransId="{ECA8DB9A-8832-4F6B-A98E-919F03599758}"/>
    <dgm:cxn modelId="{05C44C9A-D1C8-4FE3-9113-FDC7954FA3AC}" srcId="{7B39D642-A1A6-4BE0-947C-D09FC05BC171}" destId="{06BBFB51-1BBB-4B6F-8FEF-76844BA4AB08}" srcOrd="2" destOrd="0" parTransId="{E73CE118-1E68-4C65-A035-3894FD34D425}" sibTransId="{9ECDA863-8CF4-4AF0-B688-8F4D21B7782C}"/>
    <dgm:cxn modelId="{72C370B0-277E-4F02-90CF-AF2FCAA6C4BA}" srcId="{7B39D642-A1A6-4BE0-947C-D09FC05BC171}" destId="{3581517F-7E64-43D9-A35F-DE2F2788FF32}" srcOrd="0" destOrd="0" parTransId="{21A56197-C430-4991-B9E7-24E7DA3968C5}" sibTransId="{AE8EB4FF-7785-471E-943F-666DF7D696F7}"/>
    <dgm:cxn modelId="{D48E2EBE-66AB-4114-9AE3-5500751C1869}" type="presOf" srcId="{7B39D642-A1A6-4BE0-947C-D09FC05BC171}" destId="{2C54F7FB-BB56-4C7B-BFCC-7E5DD2E67681}" srcOrd="0" destOrd="0" presId="urn:microsoft.com/office/officeart/2005/8/layout/vList2"/>
    <dgm:cxn modelId="{FC0F60DF-FB58-4FB8-AEC3-50C7DDA96DFE}" type="presOf" srcId="{1D0A39E5-93E9-4BDF-9B02-18546E82E60A}" destId="{C21BD946-AA19-42A6-A845-8F265FEA5274}" srcOrd="0" destOrd="0" presId="urn:microsoft.com/office/officeart/2005/8/layout/vList2"/>
    <dgm:cxn modelId="{9267E3F6-6C63-45E3-80D6-C0C93D7F5425}" type="presOf" srcId="{06BBFB51-1BBB-4B6F-8FEF-76844BA4AB08}" destId="{A33EBB3A-88A2-426B-88AF-E64EF9AF67EE}" srcOrd="0" destOrd="0" presId="urn:microsoft.com/office/officeart/2005/8/layout/vList2"/>
    <dgm:cxn modelId="{380FE157-9827-4A9E-812D-A37AC1A62EB4}" type="presParOf" srcId="{2C54F7FB-BB56-4C7B-BFCC-7E5DD2E67681}" destId="{AD0B1803-44BF-4B51-B737-9C2C8834B08B}" srcOrd="0" destOrd="0" presId="urn:microsoft.com/office/officeart/2005/8/layout/vList2"/>
    <dgm:cxn modelId="{99B6F7B8-1AA5-45CE-A12A-C2B274B9CD31}" type="presParOf" srcId="{2C54F7FB-BB56-4C7B-BFCC-7E5DD2E67681}" destId="{47CB43A4-0716-472D-8C8E-521422B8CB11}" srcOrd="1" destOrd="0" presId="urn:microsoft.com/office/officeart/2005/8/layout/vList2"/>
    <dgm:cxn modelId="{DA45D925-CC29-48D9-96E2-1AC76789A9F1}" type="presParOf" srcId="{2C54F7FB-BB56-4C7B-BFCC-7E5DD2E67681}" destId="{C21BD946-AA19-42A6-A845-8F265FEA5274}" srcOrd="2" destOrd="0" presId="urn:microsoft.com/office/officeart/2005/8/layout/vList2"/>
    <dgm:cxn modelId="{C46E771D-BB01-4622-B1A5-5F82176C5204}" type="presParOf" srcId="{2C54F7FB-BB56-4C7B-BFCC-7E5DD2E67681}" destId="{484DDFC3-30E1-4BB7-8D0F-018757851C1F}" srcOrd="3" destOrd="0" presId="urn:microsoft.com/office/officeart/2005/8/layout/vList2"/>
    <dgm:cxn modelId="{859A08C7-C7BF-4D5D-969A-FD71A9AC13FD}" type="presParOf" srcId="{2C54F7FB-BB56-4C7B-BFCC-7E5DD2E67681}" destId="{A33EBB3A-88A2-426B-88AF-E64EF9AF67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261E8E0-6D41-4482-994C-68618CB9768F}" type="doc">
      <dgm:prSet loTypeId="urn:microsoft.com/office/officeart/2005/8/layout/list1" loCatId="Inbox" qsTypeId="urn:microsoft.com/office/officeart/2005/8/quickstyle/simple1" qsCatId="simple" csTypeId="urn:microsoft.com/office/officeart/2005/8/colors/colorful2" csCatId="colorful"/>
      <dgm:spPr/>
      <dgm:t>
        <a:bodyPr/>
        <a:lstStyle/>
        <a:p>
          <a:endParaRPr lang="en-US"/>
        </a:p>
      </dgm:t>
    </dgm:pt>
    <dgm:pt modelId="{10D16802-53EE-4ADF-9BCA-C96F6AD43E64}">
      <dgm:prSet/>
      <dgm:spPr/>
      <dgm:t>
        <a:bodyPr/>
        <a:lstStyle/>
        <a:p>
          <a:r>
            <a:rPr lang="en-US" dirty="0"/>
            <a:t>Original S-Curve</a:t>
          </a:r>
        </a:p>
      </dgm:t>
    </dgm:pt>
    <dgm:pt modelId="{F92F9A42-C0F1-4C65-9171-F015154D5C5B}" type="parTrans" cxnId="{3C9ABF18-592D-42B3-ABEA-DFDA17B56BF2}">
      <dgm:prSet/>
      <dgm:spPr/>
      <dgm:t>
        <a:bodyPr/>
        <a:lstStyle/>
        <a:p>
          <a:endParaRPr lang="en-US"/>
        </a:p>
      </dgm:t>
    </dgm:pt>
    <dgm:pt modelId="{BDB62DD9-E81C-4F39-8E99-9658E20E4426}" type="sibTrans" cxnId="{3C9ABF18-592D-42B3-ABEA-DFDA17B56BF2}">
      <dgm:prSet/>
      <dgm:spPr/>
      <dgm:t>
        <a:bodyPr/>
        <a:lstStyle/>
        <a:p>
          <a:endParaRPr lang="en-US"/>
        </a:p>
      </dgm:t>
    </dgm:pt>
    <dgm:pt modelId="{590FFC1C-A43F-484E-A4AE-C8C5DCE0CE8A}">
      <dgm:prSet/>
      <dgm:spPr/>
      <dgm:t>
        <a:bodyPr/>
        <a:lstStyle/>
        <a:p>
          <a:r>
            <a:rPr lang="en-US" dirty="0"/>
            <a:t>Multiplied by</a:t>
          </a:r>
        </a:p>
      </dgm:t>
    </dgm:pt>
    <dgm:pt modelId="{642C08D9-7F0A-47BD-A277-C1215F8135A6}" type="parTrans" cxnId="{FE72454E-A56D-41CE-A759-B02ADC5CB129}">
      <dgm:prSet/>
      <dgm:spPr/>
      <dgm:t>
        <a:bodyPr/>
        <a:lstStyle/>
        <a:p>
          <a:endParaRPr lang="en-US"/>
        </a:p>
      </dgm:t>
    </dgm:pt>
    <dgm:pt modelId="{B4088CCA-F5FB-42E3-9D58-6C608F42DA72}" type="sibTrans" cxnId="{FE72454E-A56D-41CE-A759-B02ADC5CB129}">
      <dgm:prSet/>
      <dgm:spPr/>
      <dgm:t>
        <a:bodyPr/>
        <a:lstStyle/>
        <a:p>
          <a:endParaRPr lang="en-US"/>
        </a:p>
      </dgm:t>
    </dgm:pt>
    <dgm:pt modelId="{C703152F-D429-43D1-91E2-AF7163CDF3F9}">
      <dgm:prSet/>
      <dgm:spPr/>
      <dgm:t>
        <a:bodyPr/>
        <a:lstStyle/>
        <a:p>
          <a:r>
            <a:rPr lang="en-US" dirty="0"/>
            <a:t>TRUE/FALSE Switch</a:t>
          </a:r>
        </a:p>
      </dgm:t>
    </dgm:pt>
    <dgm:pt modelId="{CF4E184F-C649-488E-AF78-44912129DC76}" type="parTrans" cxnId="{C0B821D0-A5FF-4FF9-B7F8-3D402743788A}">
      <dgm:prSet/>
      <dgm:spPr/>
      <dgm:t>
        <a:bodyPr/>
        <a:lstStyle/>
        <a:p>
          <a:endParaRPr lang="en-US"/>
        </a:p>
      </dgm:t>
    </dgm:pt>
    <dgm:pt modelId="{18819543-E61A-42B4-8E00-A8EDF38CDC00}" type="sibTrans" cxnId="{C0B821D0-A5FF-4FF9-B7F8-3D402743788A}">
      <dgm:prSet/>
      <dgm:spPr/>
      <dgm:t>
        <a:bodyPr/>
        <a:lstStyle/>
        <a:p>
          <a:endParaRPr lang="en-US"/>
        </a:p>
      </dgm:t>
    </dgm:pt>
    <dgm:pt modelId="{BCA510D6-2629-4030-8620-74C7A26826EE}">
      <dgm:prSet/>
      <dgm:spPr/>
      <dgm:t>
        <a:bodyPr/>
        <a:lstStyle/>
        <a:p>
          <a:r>
            <a:rPr lang="en-US" dirty="0"/>
            <a:t>Divided by</a:t>
          </a:r>
        </a:p>
      </dgm:t>
    </dgm:pt>
    <dgm:pt modelId="{02E83BFB-DCEF-48F0-AF14-AA3F0FD4161A}" type="parTrans" cxnId="{A46BD32C-F030-4C71-BEA7-9FE3351B666F}">
      <dgm:prSet/>
      <dgm:spPr/>
      <dgm:t>
        <a:bodyPr/>
        <a:lstStyle/>
        <a:p>
          <a:endParaRPr lang="en-US"/>
        </a:p>
      </dgm:t>
    </dgm:pt>
    <dgm:pt modelId="{C3B68BA0-D2EC-4C74-B8BE-07C9805F1C23}" type="sibTrans" cxnId="{A46BD32C-F030-4C71-BEA7-9FE3351B666F}">
      <dgm:prSet/>
      <dgm:spPr/>
      <dgm:t>
        <a:bodyPr/>
        <a:lstStyle/>
        <a:p>
          <a:endParaRPr lang="en-US"/>
        </a:p>
      </dgm:t>
    </dgm:pt>
    <dgm:pt modelId="{EDFBFCF3-C3A1-4BAA-B052-F6E4D2BA1CAF}">
      <dgm:prSet/>
      <dgm:spPr/>
      <dgm:t>
        <a:bodyPr/>
        <a:lstStyle/>
        <a:p>
          <a:r>
            <a:rPr lang="en-US" dirty="0"/>
            <a:t>SUMPRODUCT of S-Curve over Projected Construction Period</a:t>
          </a:r>
        </a:p>
      </dgm:t>
    </dgm:pt>
    <dgm:pt modelId="{E93C25AB-A566-4E36-8A01-1E86415BA34F}" type="parTrans" cxnId="{6D410350-AA9F-4495-8137-5B69B0CCD19F}">
      <dgm:prSet/>
      <dgm:spPr/>
      <dgm:t>
        <a:bodyPr/>
        <a:lstStyle/>
        <a:p>
          <a:endParaRPr lang="en-US"/>
        </a:p>
      </dgm:t>
    </dgm:pt>
    <dgm:pt modelId="{ED1EE01C-CDDA-4A0B-A6CC-5FC9B8DAE612}" type="sibTrans" cxnId="{6D410350-AA9F-4495-8137-5B69B0CCD19F}">
      <dgm:prSet/>
      <dgm:spPr/>
      <dgm:t>
        <a:bodyPr/>
        <a:lstStyle/>
        <a:p>
          <a:endParaRPr lang="en-US"/>
        </a:p>
      </dgm:t>
    </dgm:pt>
    <dgm:pt modelId="{EFDAB05F-996C-4094-9C14-0474F678BAAF}">
      <dgm:prSet/>
      <dgm:spPr/>
      <dgm:t>
        <a:bodyPr/>
        <a:lstStyle/>
        <a:p>
          <a:r>
            <a:rPr lang="en-US" dirty="0"/>
            <a:t>Multiplied by</a:t>
          </a:r>
        </a:p>
      </dgm:t>
    </dgm:pt>
    <dgm:pt modelId="{78A172C5-C389-412C-BE18-4F5E474F2B49}" type="parTrans" cxnId="{B7FD3B55-677F-4C48-A136-D14BD046E30A}">
      <dgm:prSet/>
      <dgm:spPr/>
      <dgm:t>
        <a:bodyPr/>
        <a:lstStyle/>
        <a:p>
          <a:endParaRPr lang="en-US"/>
        </a:p>
      </dgm:t>
    </dgm:pt>
    <dgm:pt modelId="{1C6D902E-4C55-44DE-AF6E-88D0F3566C07}" type="sibTrans" cxnId="{B7FD3B55-677F-4C48-A136-D14BD046E30A}">
      <dgm:prSet/>
      <dgm:spPr/>
      <dgm:t>
        <a:bodyPr/>
        <a:lstStyle/>
        <a:p>
          <a:endParaRPr lang="en-US"/>
        </a:p>
      </dgm:t>
    </dgm:pt>
    <dgm:pt modelId="{334AAA79-574D-4B10-8B9E-DE043AF854E7}">
      <dgm:prSet/>
      <dgm:spPr/>
      <dgm:t>
        <a:bodyPr/>
        <a:lstStyle/>
        <a:p>
          <a:r>
            <a:rPr lang="en-US" dirty="0"/>
            <a:t>Remaining Construction</a:t>
          </a:r>
        </a:p>
      </dgm:t>
    </dgm:pt>
    <dgm:pt modelId="{80BA5536-5CA6-46FD-8EBD-133CD4A1B0C0}" type="parTrans" cxnId="{3233E4BA-2147-4734-8A77-7654BC17A6CE}">
      <dgm:prSet/>
      <dgm:spPr/>
      <dgm:t>
        <a:bodyPr/>
        <a:lstStyle/>
        <a:p>
          <a:endParaRPr lang="en-US"/>
        </a:p>
      </dgm:t>
    </dgm:pt>
    <dgm:pt modelId="{49D63292-247C-463F-AA31-071596926C00}" type="sibTrans" cxnId="{3233E4BA-2147-4734-8A77-7654BC17A6CE}">
      <dgm:prSet/>
      <dgm:spPr/>
      <dgm:t>
        <a:bodyPr/>
        <a:lstStyle/>
        <a:p>
          <a:endParaRPr lang="en-US"/>
        </a:p>
      </dgm:t>
    </dgm:pt>
    <dgm:pt modelId="{D3DFAAE7-460F-4E31-B5B4-F415A9E3CDDB}" type="pres">
      <dgm:prSet presAssocID="{B261E8E0-6D41-4482-994C-68618CB9768F}" presName="linear" presStyleCnt="0">
        <dgm:presLayoutVars>
          <dgm:dir/>
          <dgm:animLvl val="lvl"/>
          <dgm:resizeHandles val="exact"/>
        </dgm:presLayoutVars>
      </dgm:prSet>
      <dgm:spPr/>
    </dgm:pt>
    <dgm:pt modelId="{F3A1CBF0-1FA4-460D-9D5B-4705124DB296}" type="pres">
      <dgm:prSet presAssocID="{10D16802-53EE-4ADF-9BCA-C96F6AD43E64}" presName="parentLin" presStyleCnt="0"/>
      <dgm:spPr/>
    </dgm:pt>
    <dgm:pt modelId="{C35D77A9-6EB2-4A7F-A422-E740ACD874EB}" type="pres">
      <dgm:prSet presAssocID="{10D16802-53EE-4ADF-9BCA-C96F6AD43E64}" presName="parentLeftMargin" presStyleLbl="node1" presStyleIdx="0" presStyleCnt="4"/>
      <dgm:spPr/>
    </dgm:pt>
    <dgm:pt modelId="{6BB02945-BDDF-43E8-A42C-CECA1C545405}" type="pres">
      <dgm:prSet presAssocID="{10D16802-53EE-4ADF-9BCA-C96F6AD43E64}" presName="parentText" presStyleLbl="node1" presStyleIdx="0" presStyleCnt="4">
        <dgm:presLayoutVars>
          <dgm:chMax val="0"/>
          <dgm:bulletEnabled val="1"/>
        </dgm:presLayoutVars>
      </dgm:prSet>
      <dgm:spPr/>
    </dgm:pt>
    <dgm:pt modelId="{29A319D3-94EB-457C-A3C6-7907DBBA186B}" type="pres">
      <dgm:prSet presAssocID="{10D16802-53EE-4ADF-9BCA-C96F6AD43E64}" presName="negativeSpace" presStyleCnt="0"/>
      <dgm:spPr/>
    </dgm:pt>
    <dgm:pt modelId="{C9B403E0-7BFD-43B7-B4F7-6BFDD0FA1D99}" type="pres">
      <dgm:prSet presAssocID="{10D16802-53EE-4ADF-9BCA-C96F6AD43E64}" presName="childText" presStyleLbl="conFgAcc1" presStyleIdx="0" presStyleCnt="4">
        <dgm:presLayoutVars>
          <dgm:bulletEnabled val="1"/>
        </dgm:presLayoutVars>
      </dgm:prSet>
      <dgm:spPr/>
    </dgm:pt>
    <dgm:pt modelId="{8E16B75F-3BF7-4E29-8DE0-965ED3726E80}" type="pres">
      <dgm:prSet presAssocID="{BDB62DD9-E81C-4F39-8E99-9658E20E4426}" presName="spaceBetweenRectangles" presStyleCnt="0"/>
      <dgm:spPr/>
    </dgm:pt>
    <dgm:pt modelId="{7A949904-C416-4897-9181-930D64E14DEA}" type="pres">
      <dgm:prSet presAssocID="{C703152F-D429-43D1-91E2-AF7163CDF3F9}" presName="parentLin" presStyleCnt="0"/>
      <dgm:spPr/>
    </dgm:pt>
    <dgm:pt modelId="{576F6FBB-021E-4D1C-B481-031FB34A1E2E}" type="pres">
      <dgm:prSet presAssocID="{C703152F-D429-43D1-91E2-AF7163CDF3F9}" presName="parentLeftMargin" presStyleLbl="node1" presStyleIdx="0" presStyleCnt="4"/>
      <dgm:spPr/>
    </dgm:pt>
    <dgm:pt modelId="{232144CE-F8EE-42DB-A5A6-08978CDC7AC5}" type="pres">
      <dgm:prSet presAssocID="{C703152F-D429-43D1-91E2-AF7163CDF3F9}" presName="parentText" presStyleLbl="node1" presStyleIdx="1" presStyleCnt="4">
        <dgm:presLayoutVars>
          <dgm:chMax val="0"/>
          <dgm:bulletEnabled val="1"/>
        </dgm:presLayoutVars>
      </dgm:prSet>
      <dgm:spPr/>
    </dgm:pt>
    <dgm:pt modelId="{4AAB103A-E2EE-47C1-BACD-525040B64D2A}" type="pres">
      <dgm:prSet presAssocID="{C703152F-D429-43D1-91E2-AF7163CDF3F9}" presName="negativeSpace" presStyleCnt="0"/>
      <dgm:spPr/>
    </dgm:pt>
    <dgm:pt modelId="{862141F7-DEF2-4CE4-B35E-C68C09DB5EAF}" type="pres">
      <dgm:prSet presAssocID="{C703152F-D429-43D1-91E2-AF7163CDF3F9}" presName="childText" presStyleLbl="conFgAcc1" presStyleIdx="1" presStyleCnt="4">
        <dgm:presLayoutVars>
          <dgm:bulletEnabled val="1"/>
        </dgm:presLayoutVars>
      </dgm:prSet>
      <dgm:spPr/>
    </dgm:pt>
    <dgm:pt modelId="{43C3E7AF-A983-48C4-B631-B09A48063FD3}" type="pres">
      <dgm:prSet presAssocID="{18819543-E61A-42B4-8E00-A8EDF38CDC00}" presName="spaceBetweenRectangles" presStyleCnt="0"/>
      <dgm:spPr/>
    </dgm:pt>
    <dgm:pt modelId="{5C73DE8D-70A0-4192-9982-D3851311879E}" type="pres">
      <dgm:prSet presAssocID="{EDFBFCF3-C3A1-4BAA-B052-F6E4D2BA1CAF}" presName="parentLin" presStyleCnt="0"/>
      <dgm:spPr/>
    </dgm:pt>
    <dgm:pt modelId="{983FEBA1-B271-4E41-A7E4-5F7BFF65FEDD}" type="pres">
      <dgm:prSet presAssocID="{EDFBFCF3-C3A1-4BAA-B052-F6E4D2BA1CAF}" presName="parentLeftMargin" presStyleLbl="node1" presStyleIdx="1" presStyleCnt="4"/>
      <dgm:spPr/>
    </dgm:pt>
    <dgm:pt modelId="{D8EDE6DB-2B57-406C-8AEA-5B53ED57F3EC}" type="pres">
      <dgm:prSet presAssocID="{EDFBFCF3-C3A1-4BAA-B052-F6E4D2BA1CAF}" presName="parentText" presStyleLbl="node1" presStyleIdx="2" presStyleCnt="4">
        <dgm:presLayoutVars>
          <dgm:chMax val="0"/>
          <dgm:bulletEnabled val="1"/>
        </dgm:presLayoutVars>
      </dgm:prSet>
      <dgm:spPr/>
    </dgm:pt>
    <dgm:pt modelId="{67B46A51-CC3C-48C5-B099-6A84B90F2D14}" type="pres">
      <dgm:prSet presAssocID="{EDFBFCF3-C3A1-4BAA-B052-F6E4D2BA1CAF}" presName="negativeSpace" presStyleCnt="0"/>
      <dgm:spPr/>
    </dgm:pt>
    <dgm:pt modelId="{ABAC3119-C2AD-4A49-A945-1F5A576CD715}" type="pres">
      <dgm:prSet presAssocID="{EDFBFCF3-C3A1-4BAA-B052-F6E4D2BA1CAF}" presName="childText" presStyleLbl="conFgAcc1" presStyleIdx="2" presStyleCnt="4">
        <dgm:presLayoutVars>
          <dgm:bulletEnabled val="1"/>
        </dgm:presLayoutVars>
      </dgm:prSet>
      <dgm:spPr/>
    </dgm:pt>
    <dgm:pt modelId="{EAAF7C46-2BF6-4AE5-AE7C-5A9E019A9D76}" type="pres">
      <dgm:prSet presAssocID="{ED1EE01C-CDDA-4A0B-A6CC-5FC9B8DAE612}" presName="spaceBetweenRectangles" presStyleCnt="0"/>
      <dgm:spPr/>
    </dgm:pt>
    <dgm:pt modelId="{BC55FA32-5CB5-4EB9-A671-E2694B76C0D3}" type="pres">
      <dgm:prSet presAssocID="{334AAA79-574D-4B10-8B9E-DE043AF854E7}" presName="parentLin" presStyleCnt="0"/>
      <dgm:spPr/>
    </dgm:pt>
    <dgm:pt modelId="{F085DD01-D349-4701-9D25-2B840D943F03}" type="pres">
      <dgm:prSet presAssocID="{334AAA79-574D-4B10-8B9E-DE043AF854E7}" presName="parentLeftMargin" presStyleLbl="node1" presStyleIdx="2" presStyleCnt="4"/>
      <dgm:spPr/>
    </dgm:pt>
    <dgm:pt modelId="{48196A83-9A2C-4463-81BD-CD073C4014D1}" type="pres">
      <dgm:prSet presAssocID="{334AAA79-574D-4B10-8B9E-DE043AF854E7}" presName="parentText" presStyleLbl="node1" presStyleIdx="3" presStyleCnt="4">
        <dgm:presLayoutVars>
          <dgm:chMax val="0"/>
          <dgm:bulletEnabled val="1"/>
        </dgm:presLayoutVars>
      </dgm:prSet>
      <dgm:spPr/>
    </dgm:pt>
    <dgm:pt modelId="{B3037D21-147A-43DF-9BD5-7FFBA953BE99}" type="pres">
      <dgm:prSet presAssocID="{334AAA79-574D-4B10-8B9E-DE043AF854E7}" presName="negativeSpace" presStyleCnt="0"/>
      <dgm:spPr/>
    </dgm:pt>
    <dgm:pt modelId="{EE293697-5616-42D3-B6E5-E63911401E4A}" type="pres">
      <dgm:prSet presAssocID="{334AAA79-574D-4B10-8B9E-DE043AF854E7}" presName="childText" presStyleLbl="conFgAcc1" presStyleIdx="3" presStyleCnt="4">
        <dgm:presLayoutVars>
          <dgm:bulletEnabled val="1"/>
        </dgm:presLayoutVars>
      </dgm:prSet>
      <dgm:spPr/>
    </dgm:pt>
  </dgm:ptLst>
  <dgm:cxnLst>
    <dgm:cxn modelId="{F3695B00-2AE4-45CD-9D9D-62E56E52A95B}" type="presOf" srcId="{EFDAB05F-996C-4094-9C14-0474F678BAAF}" destId="{ABAC3119-C2AD-4A49-A945-1F5A576CD715}" srcOrd="0" destOrd="0" presId="urn:microsoft.com/office/officeart/2005/8/layout/list1"/>
    <dgm:cxn modelId="{A51B6303-4D8D-4458-8A97-B6E2CE223BD5}" type="presOf" srcId="{EDFBFCF3-C3A1-4BAA-B052-F6E4D2BA1CAF}" destId="{D8EDE6DB-2B57-406C-8AEA-5B53ED57F3EC}" srcOrd="1" destOrd="0" presId="urn:microsoft.com/office/officeart/2005/8/layout/list1"/>
    <dgm:cxn modelId="{3C9ABF18-592D-42B3-ABEA-DFDA17B56BF2}" srcId="{B261E8E0-6D41-4482-994C-68618CB9768F}" destId="{10D16802-53EE-4ADF-9BCA-C96F6AD43E64}" srcOrd="0" destOrd="0" parTransId="{F92F9A42-C0F1-4C65-9171-F015154D5C5B}" sibTransId="{BDB62DD9-E81C-4F39-8E99-9658E20E4426}"/>
    <dgm:cxn modelId="{A46BD32C-F030-4C71-BEA7-9FE3351B666F}" srcId="{C703152F-D429-43D1-91E2-AF7163CDF3F9}" destId="{BCA510D6-2629-4030-8620-74C7A26826EE}" srcOrd="0" destOrd="0" parTransId="{02E83BFB-DCEF-48F0-AF14-AA3F0FD4161A}" sibTransId="{C3B68BA0-D2EC-4C74-B8BE-07C9805F1C23}"/>
    <dgm:cxn modelId="{D03E473A-96D6-484A-B57A-724C34C58DC7}" type="presOf" srcId="{10D16802-53EE-4ADF-9BCA-C96F6AD43E64}" destId="{6BB02945-BDDF-43E8-A42C-CECA1C545405}" srcOrd="1" destOrd="0" presId="urn:microsoft.com/office/officeart/2005/8/layout/list1"/>
    <dgm:cxn modelId="{EDE50062-3C67-45F2-A214-8B5412C8E159}" type="presOf" srcId="{BCA510D6-2629-4030-8620-74C7A26826EE}" destId="{862141F7-DEF2-4CE4-B35E-C68C09DB5EAF}" srcOrd="0" destOrd="0" presId="urn:microsoft.com/office/officeart/2005/8/layout/list1"/>
    <dgm:cxn modelId="{FE72454E-A56D-41CE-A759-B02ADC5CB129}" srcId="{10D16802-53EE-4ADF-9BCA-C96F6AD43E64}" destId="{590FFC1C-A43F-484E-A4AE-C8C5DCE0CE8A}" srcOrd="0" destOrd="0" parTransId="{642C08D9-7F0A-47BD-A277-C1215F8135A6}" sibTransId="{B4088CCA-F5FB-42E3-9D58-6C608F42DA72}"/>
    <dgm:cxn modelId="{6D410350-AA9F-4495-8137-5B69B0CCD19F}" srcId="{B261E8E0-6D41-4482-994C-68618CB9768F}" destId="{EDFBFCF3-C3A1-4BAA-B052-F6E4D2BA1CAF}" srcOrd="2" destOrd="0" parTransId="{E93C25AB-A566-4E36-8A01-1E86415BA34F}" sibTransId="{ED1EE01C-CDDA-4A0B-A6CC-5FC9B8DAE612}"/>
    <dgm:cxn modelId="{B7FD3B55-677F-4C48-A136-D14BD046E30A}" srcId="{EDFBFCF3-C3A1-4BAA-B052-F6E4D2BA1CAF}" destId="{EFDAB05F-996C-4094-9C14-0474F678BAAF}" srcOrd="0" destOrd="0" parTransId="{78A172C5-C389-412C-BE18-4F5E474F2B49}" sibTransId="{1C6D902E-4C55-44DE-AF6E-88D0F3566C07}"/>
    <dgm:cxn modelId="{D8FD0D57-0D14-422F-B878-00F4B0BA3011}" type="presOf" srcId="{C703152F-D429-43D1-91E2-AF7163CDF3F9}" destId="{232144CE-F8EE-42DB-A5A6-08978CDC7AC5}" srcOrd="1" destOrd="0" presId="urn:microsoft.com/office/officeart/2005/8/layout/list1"/>
    <dgm:cxn modelId="{518B0B86-4EFE-457B-9ED1-D26A2266E9FC}" type="presOf" srcId="{590FFC1C-A43F-484E-A4AE-C8C5DCE0CE8A}" destId="{C9B403E0-7BFD-43B7-B4F7-6BFDD0FA1D99}" srcOrd="0" destOrd="0" presId="urn:microsoft.com/office/officeart/2005/8/layout/list1"/>
    <dgm:cxn modelId="{C8849794-8D4D-4F68-B74A-00A585B87AFE}" type="presOf" srcId="{B261E8E0-6D41-4482-994C-68618CB9768F}" destId="{D3DFAAE7-460F-4E31-B5B4-F415A9E3CDDB}" srcOrd="0" destOrd="0" presId="urn:microsoft.com/office/officeart/2005/8/layout/list1"/>
    <dgm:cxn modelId="{FE24A1A2-E738-49A7-B123-8015A977FFB0}" type="presOf" srcId="{EDFBFCF3-C3A1-4BAA-B052-F6E4D2BA1CAF}" destId="{983FEBA1-B271-4E41-A7E4-5F7BFF65FEDD}" srcOrd="0" destOrd="0" presId="urn:microsoft.com/office/officeart/2005/8/layout/list1"/>
    <dgm:cxn modelId="{5195A8B4-C485-4AB3-A285-8A57E2F73121}" type="presOf" srcId="{334AAA79-574D-4B10-8B9E-DE043AF854E7}" destId="{48196A83-9A2C-4463-81BD-CD073C4014D1}" srcOrd="1" destOrd="0" presId="urn:microsoft.com/office/officeart/2005/8/layout/list1"/>
    <dgm:cxn modelId="{3233E4BA-2147-4734-8A77-7654BC17A6CE}" srcId="{B261E8E0-6D41-4482-994C-68618CB9768F}" destId="{334AAA79-574D-4B10-8B9E-DE043AF854E7}" srcOrd="3" destOrd="0" parTransId="{80BA5536-5CA6-46FD-8EBD-133CD4A1B0C0}" sibTransId="{49D63292-247C-463F-AA31-071596926C00}"/>
    <dgm:cxn modelId="{C0B821D0-A5FF-4FF9-B7F8-3D402743788A}" srcId="{B261E8E0-6D41-4482-994C-68618CB9768F}" destId="{C703152F-D429-43D1-91E2-AF7163CDF3F9}" srcOrd="1" destOrd="0" parTransId="{CF4E184F-C649-488E-AF78-44912129DC76}" sibTransId="{18819543-E61A-42B4-8E00-A8EDF38CDC00}"/>
    <dgm:cxn modelId="{25879FD3-B802-4C16-BC1C-0B35D52D246F}" type="presOf" srcId="{10D16802-53EE-4ADF-9BCA-C96F6AD43E64}" destId="{C35D77A9-6EB2-4A7F-A422-E740ACD874EB}" srcOrd="0" destOrd="0" presId="urn:microsoft.com/office/officeart/2005/8/layout/list1"/>
    <dgm:cxn modelId="{1D61B7DD-AC75-4FFB-9908-421654448C26}" type="presOf" srcId="{334AAA79-574D-4B10-8B9E-DE043AF854E7}" destId="{F085DD01-D349-4701-9D25-2B840D943F03}" srcOrd="0" destOrd="0" presId="urn:microsoft.com/office/officeart/2005/8/layout/list1"/>
    <dgm:cxn modelId="{D9BA59F6-A845-411C-9A18-B9AD3F58765B}" type="presOf" srcId="{C703152F-D429-43D1-91E2-AF7163CDF3F9}" destId="{576F6FBB-021E-4D1C-B481-031FB34A1E2E}" srcOrd="0" destOrd="0" presId="urn:microsoft.com/office/officeart/2005/8/layout/list1"/>
    <dgm:cxn modelId="{A6808A0A-41C8-4CC8-BE99-45F2B7510C49}" type="presParOf" srcId="{D3DFAAE7-460F-4E31-B5B4-F415A9E3CDDB}" destId="{F3A1CBF0-1FA4-460D-9D5B-4705124DB296}" srcOrd="0" destOrd="0" presId="urn:microsoft.com/office/officeart/2005/8/layout/list1"/>
    <dgm:cxn modelId="{6C9DC582-5CCE-4599-AE08-B7CBDD9C64A8}" type="presParOf" srcId="{F3A1CBF0-1FA4-460D-9D5B-4705124DB296}" destId="{C35D77A9-6EB2-4A7F-A422-E740ACD874EB}" srcOrd="0" destOrd="0" presId="urn:microsoft.com/office/officeart/2005/8/layout/list1"/>
    <dgm:cxn modelId="{8C5AFAA2-44E8-454C-9A01-D7EAB4514308}" type="presParOf" srcId="{F3A1CBF0-1FA4-460D-9D5B-4705124DB296}" destId="{6BB02945-BDDF-43E8-A42C-CECA1C545405}" srcOrd="1" destOrd="0" presId="urn:microsoft.com/office/officeart/2005/8/layout/list1"/>
    <dgm:cxn modelId="{8D588E9A-CC62-4643-BD4D-91B16E23270D}" type="presParOf" srcId="{D3DFAAE7-460F-4E31-B5B4-F415A9E3CDDB}" destId="{29A319D3-94EB-457C-A3C6-7907DBBA186B}" srcOrd="1" destOrd="0" presId="urn:microsoft.com/office/officeart/2005/8/layout/list1"/>
    <dgm:cxn modelId="{5EC34B56-1292-4D06-B015-CF6F17B109B0}" type="presParOf" srcId="{D3DFAAE7-460F-4E31-B5B4-F415A9E3CDDB}" destId="{C9B403E0-7BFD-43B7-B4F7-6BFDD0FA1D99}" srcOrd="2" destOrd="0" presId="urn:microsoft.com/office/officeart/2005/8/layout/list1"/>
    <dgm:cxn modelId="{1B7026C2-F81D-4784-8DBB-85ED3C9D876C}" type="presParOf" srcId="{D3DFAAE7-460F-4E31-B5B4-F415A9E3CDDB}" destId="{8E16B75F-3BF7-4E29-8DE0-965ED3726E80}" srcOrd="3" destOrd="0" presId="urn:microsoft.com/office/officeart/2005/8/layout/list1"/>
    <dgm:cxn modelId="{9EA0F66C-7ACE-426A-986A-E2C077EE84B9}" type="presParOf" srcId="{D3DFAAE7-460F-4E31-B5B4-F415A9E3CDDB}" destId="{7A949904-C416-4897-9181-930D64E14DEA}" srcOrd="4" destOrd="0" presId="urn:microsoft.com/office/officeart/2005/8/layout/list1"/>
    <dgm:cxn modelId="{85389C94-BDCF-452A-88F9-BA69E795FC62}" type="presParOf" srcId="{7A949904-C416-4897-9181-930D64E14DEA}" destId="{576F6FBB-021E-4D1C-B481-031FB34A1E2E}" srcOrd="0" destOrd="0" presId="urn:microsoft.com/office/officeart/2005/8/layout/list1"/>
    <dgm:cxn modelId="{80813BD5-7B61-4236-977A-3D88F9D814AB}" type="presParOf" srcId="{7A949904-C416-4897-9181-930D64E14DEA}" destId="{232144CE-F8EE-42DB-A5A6-08978CDC7AC5}" srcOrd="1" destOrd="0" presId="urn:microsoft.com/office/officeart/2005/8/layout/list1"/>
    <dgm:cxn modelId="{EACB99DE-8133-4ABA-A36A-217446134035}" type="presParOf" srcId="{D3DFAAE7-460F-4E31-B5B4-F415A9E3CDDB}" destId="{4AAB103A-E2EE-47C1-BACD-525040B64D2A}" srcOrd="5" destOrd="0" presId="urn:microsoft.com/office/officeart/2005/8/layout/list1"/>
    <dgm:cxn modelId="{5EE818B9-7E1B-491D-B79A-692512C3B571}" type="presParOf" srcId="{D3DFAAE7-460F-4E31-B5B4-F415A9E3CDDB}" destId="{862141F7-DEF2-4CE4-B35E-C68C09DB5EAF}" srcOrd="6" destOrd="0" presId="urn:microsoft.com/office/officeart/2005/8/layout/list1"/>
    <dgm:cxn modelId="{B9BE9B4D-CFD7-435C-BC06-69B2FBDDA997}" type="presParOf" srcId="{D3DFAAE7-460F-4E31-B5B4-F415A9E3CDDB}" destId="{43C3E7AF-A983-48C4-B631-B09A48063FD3}" srcOrd="7" destOrd="0" presId="urn:microsoft.com/office/officeart/2005/8/layout/list1"/>
    <dgm:cxn modelId="{041E8998-0618-4463-9BDE-D68B553F7116}" type="presParOf" srcId="{D3DFAAE7-460F-4E31-B5B4-F415A9E3CDDB}" destId="{5C73DE8D-70A0-4192-9982-D3851311879E}" srcOrd="8" destOrd="0" presId="urn:microsoft.com/office/officeart/2005/8/layout/list1"/>
    <dgm:cxn modelId="{F6146E03-CC42-46F7-AF15-CAD128DB36C0}" type="presParOf" srcId="{5C73DE8D-70A0-4192-9982-D3851311879E}" destId="{983FEBA1-B271-4E41-A7E4-5F7BFF65FEDD}" srcOrd="0" destOrd="0" presId="urn:microsoft.com/office/officeart/2005/8/layout/list1"/>
    <dgm:cxn modelId="{1051B10C-21C9-4F61-AFE9-47767968D51E}" type="presParOf" srcId="{5C73DE8D-70A0-4192-9982-D3851311879E}" destId="{D8EDE6DB-2B57-406C-8AEA-5B53ED57F3EC}" srcOrd="1" destOrd="0" presId="urn:microsoft.com/office/officeart/2005/8/layout/list1"/>
    <dgm:cxn modelId="{454A8B0F-4AAE-48AB-8087-5D9A70B85677}" type="presParOf" srcId="{D3DFAAE7-460F-4E31-B5B4-F415A9E3CDDB}" destId="{67B46A51-CC3C-48C5-B099-6A84B90F2D14}" srcOrd="9" destOrd="0" presId="urn:microsoft.com/office/officeart/2005/8/layout/list1"/>
    <dgm:cxn modelId="{7AFDF189-8107-4935-BF9E-0003867CCF60}" type="presParOf" srcId="{D3DFAAE7-460F-4E31-B5B4-F415A9E3CDDB}" destId="{ABAC3119-C2AD-4A49-A945-1F5A576CD715}" srcOrd="10" destOrd="0" presId="urn:microsoft.com/office/officeart/2005/8/layout/list1"/>
    <dgm:cxn modelId="{3160C615-2CFE-41AC-BDA3-F168BF1BA610}" type="presParOf" srcId="{D3DFAAE7-460F-4E31-B5B4-F415A9E3CDDB}" destId="{EAAF7C46-2BF6-4AE5-AE7C-5A9E019A9D76}" srcOrd="11" destOrd="0" presId="urn:microsoft.com/office/officeart/2005/8/layout/list1"/>
    <dgm:cxn modelId="{C55DED00-C22B-40EF-A59D-B1FC4E0BEF32}" type="presParOf" srcId="{D3DFAAE7-460F-4E31-B5B4-F415A9E3CDDB}" destId="{BC55FA32-5CB5-4EB9-A671-E2694B76C0D3}" srcOrd="12" destOrd="0" presId="urn:microsoft.com/office/officeart/2005/8/layout/list1"/>
    <dgm:cxn modelId="{42D5391A-0C84-4B79-81FC-FD12D4B332FD}" type="presParOf" srcId="{BC55FA32-5CB5-4EB9-A671-E2694B76C0D3}" destId="{F085DD01-D349-4701-9D25-2B840D943F03}" srcOrd="0" destOrd="0" presId="urn:microsoft.com/office/officeart/2005/8/layout/list1"/>
    <dgm:cxn modelId="{7824B043-DDA7-40B6-AA76-3882A1235526}" type="presParOf" srcId="{BC55FA32-5CB5-4EB9-A671-E2694B76C0D3}" destId="{48196A83-9A2C-4463-81BD-CD073C4014D1}" srcOrd="1" destOrd="0" presId="urn:microsoft.com/office/officeart/2005/8/layout/list1"/>
    <dgm:cxn modelId="{70B888BC-5C1B-4157-8C37-FB2371141A11}" type="presParOf" srcId="{D3DFAAE7-460F-4E31-B5B4-F415A9E3CDDB}" destId="{B3037D21-147A-43DF-9BD5-7FFBA953BE99}" srcOrd="13" destOrd="0" presId="urn:microsoft.com/office/officeart/2005/8/layout/list1"/>
    <dgm:cxn modelId="{28CF6B85-24D4-4DE0-9496-16DAAA8B3F4E}" type="presParOf" srcId="{D3DFAAE7-460F-4E31-B5B4-F415A9E3CDDB}" destId="{EE293697-5616-42D3-B6E5-E63911401E4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6B5C46F-C222-40B9-941D-497BE69D8B83}"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27E4C937-2B36-41F6-AEAE-FF4482898B85}">
      <dgm:prSet/>
      <dgm:spPr/>
      <dgm:t>
        <a:bodyPr/>
        <a:lstStyle/>
        <a:p>
          <a:r>
            <a:rPr lang="en-US" dirty="0"/>
            <a:t>Begin with Total EPC Cost</a:t>
          </a:r>
        </a:p>
      </dgm:t>
    </dgm:pt>
    <dgm:pt modelId="{A7E3E6BE-3E71-425E-A1D7-A9D30B345582}" type="parTrans" cxnId="{B706778E-395D-4963-A3D9-06B97AB2189B}">
      <dgm:prSet/>
      <dgm:spPr/>
      <dgm:t>
        <a:bodyPr/>
        <a:lstStyle/>
        <a:p>
          <a:endParaRPr lang="en-US"/>
        </a:p>
      </dgm:t>
    </dgm:pt>
    <dgm:pt modelId="{DBC2B2B2-4C69-443A-B595-33B157458724}" type="sibTrans" cxnId="{B706778E-395D-4963-A3D9-06B97AB2189B}">
      <dgm:prSet/>
      <dgm:spPr/>
      <dgm:t>
        <a:bodyPr/>
        <a:lstStyle/>
        <a:p>
          <a:endParaRPr lang="en-US" dirty="0"/>
        </a:p>
      </dgm:t>
    </dgm:pt>
    <dgm:pt modelId="{E3B352DE-BC53-4C05-B8DD-3F47B5BCA0BB}">
      <dgm:prSet/>
      <dgm:spPr/>
      <dgm:t>
        <a:bodyPr/>
        <a:lstStyle/>
        <a:p>
          <a:r>
            <a:rPr lang="en-US" dirty="0"/>
            <a:t>Subtract</a:t>
          </a:r>
        </a:p>
      </dgm:t>
    </dgm:pt>
    <dgm:pt modelId="{15E544E9-921C-4E21-A5CD-D123313A5093}" type="parTrans" cxnId="{A2408CB3-38C4-4809-8F28-858CFBDDBB2C}">
      <dgm:prSet/>
      <dgm:spPr/>
      <dgm:t>
        <a:bodyPr/>
        <a:lstStyle/>
        <a:p>
          <a:endParaRPr lang="en-US"/>
        </a:p>
      </dgm:t>
    </dgm:pt>
    <dgm:pt modelId="{30B1FA4D-0299-4668-A7AA-51CF17F20DD5}" type="sibTrans" cxnId="{A2408CB3-38C4-4809-8F28-858CFBDDBB2C}">
      <dgm:prSet/>
      <dgm:spPr/>
      <dgm:t>
        <a:bodyPr/>
        <a:lstStyle/>
        <a:p>
          <a:endParaRPr lang="en-US"/>
        </a:p>
      </dgm:t>
    </dgm:pt>
    <dgm:pt modelId="{4953FA23-105D-40E0-B4D6-142FB9954A2D}">
      <dgm:prSet/>
      <dgm:spPr/>
      <dgm:t>
        <a:bodyPr/>
        <a:lstStyle/>
        <a:p>
          <a:r>
            <a:rPr lang="en-US" dirty="0"/>
            <a:t>Opening Balance of Work-in-Progress</a:t>
          </a:r>
        </a:p>
      </dgm:t>
    </dgm:pt>
    <dgm:pt modelId="{7A7DB1B5-19AA-4D04-A000-9FF8432B07BA}" type="parTrans" cxnId="{A8113DC9-C91D-46D7-8457-AF8522F081E9}">
      <dgm:prSet/>
      <dgm:spPr/>
      <dgm:t>
        <a:bodyPr/>
        <a:lstStyle/>
        <a:p>
          <a:endParaRPr lang="en-US"/>
        </a:p>
      </dgm:t>
    </dgm:pt>
    <dgm:pt modelId="{35CA0EA2-3844-409B-8A2C-EE01D55A295A}" type="sibTrans" cxnId="{A8113DC9-C91D-46D7-8457-AF8522F081E9}">
      <dgm:prSet/>
      <dgm:spPr/>
      <dgm:t>
        <a:bodyPr/>
        <a:lstStyle/>
        <a:p>
          <a:endParaRPr lang="en-US"/>
        </a:p>
      </dgm:t>
    </dgm:pt>
    <dgm:pt modelId="{63D9879B-76B3-4EFF-8E1B-02A4585F7005}">
      <dgm:prSet/>
      <dgm:spPr/>
      <dgm:t>
        <a:bodyPr/>
        <a:lstStyle/>
        <a:p>
          <a:r>
            <a:rPr lang="en-US" dirty="0"/>
            <a:t>Hold Constant in Last Historic Year</a:t>
          </a:r>
        </a:p>
      </dgm:t>
    </dgm:pt>
    <dgm:pt modelId="{029ED78D-5070-47EF-94F0-1BE52920F44B}" type="parTrans" cxnId="{BE7E5604-1FA5-494F-AE3D-1723EA3A58FD}">
      <dgm:prSet/>
      <dgm:spPr/>
      <dgm:t>
        <a:bodyPr/>
        <a:lstStyle/>
        <a:p>
          <a:endParaRPr lang="en-US"/>
        </a:p>
      </dgm:t>
    </dgm:pt>
    <dgm:pt modelId="{615D4643-D479-4F53-9FCD-74BDE9544868}" type="sibTrans" cxnId="{BE7E5604-1FA5-494F-AE3D-1723EA3A58FD}">
      <dgm:prSet/>
      <dgm:spPr/>
      <dgm:t>
        <a:bodyPr/>
        <a:lstStyle/>
        <a:p>
          <a:endParaRPr lang="en-US"/>
        </a:p>
      </dgm:t>
    </dgm:pt>
    <dgm:pt modelId="{404000A6-B668-4DFB-9889-00F00876F0D7}" type="pres">
      <dgm:prSet presAssocID="{A6B5C46F-C222-40B9-941D-497BE69D8B83}" presName="Name0" presStyleCnt="0">
        <dgm:presLayoutVars>
          <dgm:dir/>
          <dgm:resizeHandles val="exact"/>
        </dgm:presLayoutVars>
      </dgm:prSet>
      <dgm:spPr/>
    </dgm:pt>
    <dgm:pt modelId="{29212A5C-9F70-42B2-8AAE-1759B05AF629}" type="pres">
      <dgm:prSet presAssocID="{27E4C937-2B36-41F6-AEAE-FF4482898B85}" presName="node" presStyleLbl="node1" presStyleIdx="0" presStyleCnt="2">
        <dgm:presLayoutVars>
          <dgm:bulletEnabled val="1"/>
        </dgm:presLayoutVars>
      </dgm:prSet>
      <dgm:spPr/>
    </dgm:pt>
    <dgm:pt modelId="{49DB36D4-C1EE-4092-A74B-BA22F9D7F40C}" type="pres">
      <dgm:prSet presAssocID="{DBC2B2B2-4C69-443A-B595-33B157458724}" presName="sibTrans" presStyleLbl="sibTrans1D1" presStyleIdx="0" presStyleCnt="1"/>
      <dgm:spPr/>
    </dgm:pt>
    <dgm:pt modelId="{7EEE33BF-CC3C-44B2-9CBE-43F27CC93D35}" type="pres">
      <dgm:prSet presAssocID="{DBC2B2B2-4C69-443A-B595-33B157458724}" presName="connectorText" presStyleLbl="sibTrans1D1" presStyleIdx="0" presStyleCnt="1"/>
      <dgm:spPr/>
    </dgm:pt>
    <dgm:pt modelId="{EDF8B5ED-FA1A-44E6-BF0E-64D21B6A0069}" type="pres">
      <dgm:prSet presAssocID="{4953FA23-105D-40E0-B4D6-142FB9954A2D}" presName="node" presStyleLbl="node1" presStyleIdx="1" presStyleCnt="2">
        <dgm:presLayoutVars>
          <dgm:bulletEnabled val="1"/>
        </dgm:presLayoutVars>
      </dgm:prSet>
      <dgm:spPr/>
    </dgm:pt>
  </dgm:ptLst>
  <dgm:cxnLst>
    <dgm:cxn modelId="{BE7E5604-1FA5-494F-AE3D-1723EA3A58FD}" srcId="{4953FA23-105D-40E0-B4D6-142FB9954A2D}" destId="{63D9879B-76B3-4EFF-8E1B-02A4585F7005}" srcOrd="0" destOrd="0" parTransId="{029ED78D-5070-47EF-94F0-1BE52920F44B}" sibTransId="{615D4643-D479-4F53-9FCD-74BDE9544868}"/>
    <dgm:cxn modelId="{D458B60A-EE0A-49DB-8670-E56678E75228}" type="presOf" srcId="{27E4C937-2B36-41F6-AEAE-FF4482898B85}" destId="{29212A5C-9F70-42B2-8AAE-1759B05AF629}" srcOrd="0" destOrd="0" presId="urn:microsoft.com/office/officeart/2016/7/layout/RepeatingBendingProcessNew"/>
    <dgm:cxn modelId="{36384937-E46B-4895-BCBE-7D81F341B29D}" type="presOf" srcId="{A6B5C46F-C222-40B9-941D-497BE69D8B83}" destId="{404000A6-B668-4DFB-9889-00F00876F0D7}" srcOrd="0" destOrd="0" presId="urn:microsoft.com/office/officeart/2016/7/layout/RepeatingBendingProcessNew"/>
    <dgm:cxn modelId="{8494E769-F26B-444C-8B43-AE1995CC5A7F}" type="presOf" srcId="{E3B352DE-BC53-4C05-B8DD-3F47B5BCA0BB}" destId="{29212A5C-9F70-42B2-8AAE-1759B05AF629}" srcOrd="0" destOrd="1" presId="urn:microsoft.com/office/officeart/2016/7/layout/RepeatingBendingProcessNew"/>
    <dgm:cxn modelId="{B706778E-395D-4963-A3D9-06B97AB2189B}" srcId="{A6B5C46F-C222-40B9-941D-497BE69D8B83}" destId="{27E4C937-2B36-41F6-AEAE-FF4482898B85}" srcOrd="0" destOrd="0" parTransId="{A7E3E6BE-3E71-425E-A1D7-A9D30B345582}" sibTransId="{DBC2B2B2-4C69-443A-B595-33B157458724}"/>
    <dgm:cxn modelId="{A2408CB3-38C4-4809-8F28-858CFBDDBB2C}" srcId="{27E4C937-2B36-41F6-AEAE-FF4482898B85}" destId="{E3B352DE-BC53-4C05-B8DD-3F47B5BCA0BB}" srcOrd="0" destOrd="0" parTransId="{15E544E9-921C-4E21-A5CD-D123313A5093}" sibTransId="{30B1FA4D-0299-4668-A7AA-51CF17F20DD5}"/>
    <dgm:cxn modelId="{AAAC13C3-4599-4176-BFA6-F01FB1A9DC73}" type="presOf" srcId="{63D9879B-76B3-4EFF-8E1B-02A4585F7005}" destId="{EDF8B5ED-FA1A-44E6-BF0E-64D21B6A0069}" srcOrd="0" destOrd="1" presId="urn:microsoft.com/office/officeart/2016/7/layout/RepeatingBendingProcessNew"/>
    <dgm:cxn modelId="{A8113DC9-C91D-46D7-8457-AF8522F081E9}" srcId="{A6B5C46F-C222-40B9-941D-497BE69D8B83}" destId="{4953FA23-105D-40E0-B4D6-142FB9954A2D}" srcOrd="1" destOrd="0" parTransId="{7A7DB1B5-19AA-4D04-A000-9FF8432B07BA}" sibTransId="{35CA0EA2-3844-409B-8A2C-EE01D55A295A}"/>
    <dgm:cxn modelId="{351FB5DA-8368-4BDC-A26B-9A48399E46B9}" type="presOf" srcId="{DBC2B2B2-4C69-443A-B595-33B157458724}" destId="{7EEE33BF-CC3C-44B2-9CBE-43F27CC93D35}" srcOrd="1" destOrd="0" presId="urn:microsoft.com/office/officeart/2016/7/layout/RepeatingBendingProcessNew"/>
    <dgm:cxn modelId="{FD5F6EE8-D4D0-49A7-85A8-CDA13DC782D3}" type="presOf" srcId="{DBC2B2B2-4C69-443A-B595-33B157458724}" destId="{49DB36D4-C1EE-4092-A74B-BA22F9D7F40C}" srcOrd="0" destOrd="0" presId="urn:microsoft.com/office/officeart/2016/7/layout/RepeatingBendingProcessNew"/>
    <dgm:cxn modelId="{9E9172FD-52EC-4D57-A705-DD77E4E8C4E0}" type="presOf" srcId="{4953FA23-105D-40E0-B4D6-142FB9954A2D}" destId="{EDF8B5ED-FA1A-44E6-BF0E-64D21B6A0069}" srcOrd="0" destOrd="0" presId="urn:microsoft.com/office/officeart/2016/7/layout/RepeatingBendingProcessNew"/>
    <dgm:cxn modelId="{12ED4291-5680-48F9-AED2-90D70BF9465A}" type="presParOf" srcId="{404000A6-B668-4DFB-9889-00F00876F0D7}" destId="{29212A5C-9F70-42B2-8AAE-1759B05AF629}" srcOrd="0" destOrd="0" presId="urn:microsoft.com/office/officeart/2016/7/layout/RepeatingBendingProcessNew"/>
    <dgm:cxn modelId="{FBA0EC37-37C4-48CC-BCBC-707E210D5C78}" type="presParOf" srcId="{404000A6-B668-4DFB-9889-00F00876F0D7}" destId="{49DB36D4-C1EE-4092-A74B-BA22F9D7F40C}" srcOrd="1" destOrd="0" presId="urn:microsoft.com/office/officeart/2016/7/layout/RepeatingBendingProcessNew"/>
    <dgm:cxn modelId="{83B29AA8-D3A1-4E4D-95F5-49008DF8F2AF}" type="presParOf" srcId="{49DB36D4-C1EE-4092-A74B-BA22F9D7F40C}" destId="{7EEE33BF-CC3C-44B2-9CBE-43F27CC93D35}" srcOrd="0" destOrd="0" presId="urn:microsoft.com/office/officeart/2016/7/layout/RepeatingBendingProcessNew"/>
    <dgm:cxn modelId="{EFE98333-87FB-4B84-A9D1-C0103765352D}" type="presParOf" srcId="{404000A6-B668-4DFB-9889-00F00876F0D7}" destId="{EDF8B5ED-FA1A-44E6-BF0E-64D21B6A0069}"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020D13-A23C-4BA9-A66D-D123B3B153DD}" type="doc">
      <dgm:prSet loTypeId="urn:microsoft.com/office/officeart/2016/7/layout/BasicLinearProcessNumbered" loCatId="process" qsTypeId="urn:microsoft.com/office/officeart/2005/8/quickstyle/simple3" qsCatId="simple" csTypeId="urn:microsoft.com/office/officeart/2005/8/colors/accent4_1" csCatId="accent4" phldr="1"/>
      <dgm:spPr/>
      <dgm:t>
        <a:bodyPr/>
        <a:lstStyle/>
        <a:p>
          <a:endParaRPr lang="en-US"/>
        </a:p>
      </dgm:t>
    </dgm:pt>
    <dgm:pt modelId="{74CAA47D-405E-4B6F-A683-645480F79878}">
      <dgm:prSet custT="1"/>
      <dgm:spPr/>
      <dgm:t>
        <a:bodyPr/>
        <a:lstStyle/>
        <a:p>
          <a:r>
            <a:rPr lang="en-US" sz="2400" dirty="0"/>
            <a:t>Make the Inputs in the same order and structure as the model</a:t>
          </a:r>
        </a:p>
      </dgm:t>
    </dgm:pt>
    <dgm:pt modelId="{75449DE6-BBA9-4077-A7C3-5D87581B4C7C}" type="parTrans" cxnId="{223F3A4C-80A4-4E21-899A-444E266DE2D9}">
      <dgm:prSet/>
      <dgm:spPr/>
      <dgm:t>
        <a:bodyPr/>
        <a:lstStyle/>
        <a:p>
          <a:endParaRPr lang="en-US"/>
        </a:p>
      </dgm:t>
    </dgm:pt>
    <dgm:pt modelId="{E298A955-5AA2-4AB6-A8B7-EF5B52C4DABC}" type="sibTrans" cxnId="{223F3A4C-80A4-4E21-899A-444E266DE2D9}">
      <dgm:prSet phldrT="1" phldr="0"/>
      <dgm:spPr/>
      <dgm:t>
        <a:bodyPr/>
        <a:lstStyle/>
        <a:p>
          <a:r>
            <a:rPr lang="en-US"/>
            <a:t>1</a:t>
          </a:r>
          <a:endParaRPr lang="en-US" dirty="0"/>
        </a:p>
      </dgm:t>
    </dgm:pt>
    <dgm:pt modelId="{B0D55B4D-8404-4E5F-B25A-9BF105470918}">
      <dgm:prSet custT="1"/>
      <dgm:spPr/>
      <dgm:t>
        <a:bodyPr/>
        <a:lstStyle/>
        <a:p>
          <a:r>
            <a:rPr lang="en-US" sz="2400" dirty="0"/>
            <a:t>Begin Inputs with Time Line Keep time line in sight at the top</a:t>
          </a:r>
        </a:p>
      </dgm:t>
    </dgm:pt>
    <dgm:pt modelId="{AD95B8DC-6A9B-4F2C-BA7E-B108C597A422}" type="parTrans" cxnId="{A343BD26-685D-4BFB-B16A-F8B76E3BED3C}">
      <dgm:prSet/>
      <dgm:spPr/>
      <dgm:t>
        <a:bodyPr/>
        <a:lstStyle/>
        <a:p>
          <a:endParaRPr lang="en-US"/>
        </a:p>
      </dgm:t>
    </dgm:pt>
    <dgm:pt modelId="{7EDB513D-863B-403E-9F8D-D7D240C6A0C3}" type="sibTrans" cxnId="{A343BD26-685D-4BFB-B16A-F8B76E3BED3C}">
      <dgm:prSet phldrT="2" phldr="0"/>
      <dgm:spPr/>
      <dgm:t>
        <a:bodyPr/>
        <a:lstStyle/>
        <a:p>
          <a:r>
            <a:rPr lang="en-US"/>
            <a:t>2</a:t>
          </a:r>
          <a:endParaRPr lang="en-US" dirty="0"/>
        </a:p>
      </dgm:t>
    </dgm:pt>
    <dgm:pt modelId="{0E81F79D-39EC-4C28-9895-AFAC67E651EB}">
      <dgm:prSet custT="1"/>
      <dgm:spPr/>
      <dgm:t>
        <a:bodyPr/>
        <a:lstStyle/>
        <a:p>
          <a:r>
            <a:rPr lang="en-US" sz="1600" dirty="0"/>
            <a:t>Core Model calculations on ONE page.</a:t>
          </a:r>
        </a:p>
      </dgm:t>
    </dgm:pt>
    <dgm:pt modelId="{8904638B-B3F1-4425-85C9-03A033589A65}" type="parTrans" cxnId="{01E9D43F-90B8-4879-93D4-7E5050B0FD67}">
      <dgm:prSet/>
      <dgm:spPr/>
      <dgm:t>
        <a:bodyPr/>
        <a:lstStyle/>
        <a:p>
          <a:endParaRPr lang="en-US"/>
        </a:p>
      </dgm:t>
    </dgm:pt>
    <dgm:pt modelId="{0490427F-FB91-4588-A45E-32431C4DC046}" type="sibTrans" cxnId="{01E9D43F-90B8-4879-93D4-7E5050B0FD67}">
      <dgm:prSet phldrT="3" phldr="0"/>
      <dgm:spPr/>
      <dgm:t>
        <a:bodyPr/>
        <a:lstStyle/>
        <a:p>
          <a:r>
            <a:rPr lang="en-US"/>
            <a:t>3</a:t>
          </a:r>
          <a:endParaRPr lang="en-US" dirty="0"/>
        </a:p>
      </dgm:t>
    </dgm:pt>
    <dgm:pt modelId="{A105B7C1-B700-44DB-872A-38DCD255F27C}">
      <dgm:prSet custT="1"/>
      <dgm:spPr/>
      <dgm:t>
        <a:bodyPr/>
        <a:lstStyle/>
        <a:p>
          <a:r>
            <a:rPr lang="en-US" sz="1600" dirty="0"/>
            <a:t>Why make users suffer with trace precedent</a:t>
          </a:r>
        </a:p>
      </dgm:t>
    </dgm:pt>
    <dgm:pt modelId="{2CA0844B-0E8B-48B2-8043-19F3F1812E95}" type="parTrans" cxnId="{EEBA596E-B182-4E7F-AEF4-A9891CFD448C}">
      <dgm:prSet/>
      <dgm:spPr/>
      <dgm:t>
        <a:bodyPr/>
        <a:lstStyle/>
        <a:p>
          <a:endParaRPr lang="en-US"/>
        </a:p>
      </dgm:t>
    </dgm:pt>
    <dgm:pt modelId="{A53C3E76-21BF-4DC3-A982-1A69BA1B57AF}" type="sibTrans" cxnId="{EEBA596E-B182-4E7F-AEF4-A9891CFD448C}">
      <dgm:prSet/>
      <dgm:spPr/>
      <dgm:t>
        <a:bodyPr/>
        <a:lstStyle/>
        <a:p>
          <a:endParaRPr lang="en-US"/>
        </a:p>
      </dgm:t>
    </dgm:pt>
    <dgm:pt modelId="{C05C007B-1628-443D-AC6E-41E9B1322A30}">
      <dgm:prSet custT="1"/>
      <dgm:spPr/>
      <dgm:t>
        <a:bodyPr/>
        <a:lstStyle/>
        <a:p>
          <a:r>
            <a:rPr lang="en-US" sz="1600" dirty="0"/>
            <a:t>Show the natural flow</a:t>
          </a:r>
        </a:p>
      </dgm:t>
    </dgm:pt>
    <dgm:pt modelId="{9BB2B279-845A-42A5-8F4F-802584DA6964}" type="parTrans" cxnId="{96DA0E1B-4A57-413B-89EF-B359069BEFB6}">
      <dgm:prSet/>
      <dgm:spPr/>
      <dgm:t>
        <a:bodyPr/>
        <a:lstStyle/>
        <a:p>
          <a:endParaRPr lang="en-US"/>
        </a:p>
      </dgm:t>
    </dgm:pt>
    <dgm:pt modelId="{7CD345E5-C91F-406E-95FC-CECCFA44558C}" type="sibTrans" cxnId="{96DA0E1B-4A57-413B-89EF-B359069BEFB6}">
      <dgm:prSet/>
      <dgm:spPr/>
      <dgm:t>
        <a:bodyPr/>
        <a:lstStyle/>
        <a:p>
          <a:endParaRPr lang="en-US"/>
        </a:p>
      </dgm:t>
    </dgm:pt>
    <dgm:pt modelId="{41EBEFE4-CAAD-484D-B3CB-94646D681825}">
      <dgm:prSet custT="1"/>
      <dgm:spPr/>
      <dgm:t>
        <a:bodyPr/>
        <a:lstStyle/>
        <a:p>
          <a:r>
            <a:rPr lang="en-US" sz="1600" dirty="0"/>
            <a:t>Connect the debt to cash flow</a:t>
          </a:r>
        </a:p>
      </dgm:t>
    </dgm:pt>
    <dgm:pt modelId="{DD624478-74C2-44B6-A711-DAA08C35FEC4}" type="parTrans" cxnId="{A71F60BC-3714-4A29-B9C4-8AF4F9DAE007}">
      <dgm:prSet/>
      <dgm:spPr/>
      <dgm:t>
        <a:bodyPr/>
        <a:lstStyle/>
        <a:p>
          <a:endParaRPr lang="en-US"/>
        </a:p>
      </dgm:t>
    </dgm:pt>
    <dgm:pt modelId="{1F450760-0809-41C2-86BB-DE5EB6AFCB5D}" type="sibTrans" cxnId="{A71F60BC-3714-4A29-B9C4-8AF4F9DAE007}">
      <dgm:prSet/>
      <dgm:spPr/>
      <dgm:t>
        <a:bodyPr/>
        <a:lstStyle/>
        <a:p>
          <a:endParaRPr lang="en-US"/>
        </a:p>
      </dgm:t>
    </dgm:pt>
    <dgm:pt modelId="{52E456CC-3352-4A43-B906-C124CCB6D010}">
      <dgm:prSet custT="1"/>
      <dgm:spPr/>
      <dgm:t>
        <a:bodyPr/>
        <a:lstStyle/>
        <a:p>
          <a:r>
            <a:rPr lang="en-US" sz="1600" dirty="0"/>
            <a:t>Connect the debt funding to debt balance</a:t>
          </a:r>
        </a:p>
      </dgm:t>
    </dgm:pt>
    <dgm:pt modelId="{D85D0C4E-A7AB-46DD-BAFC-1B41542DCEDD}" type="parTrans" cxnId="{6BFF9CDE-A908-4F11-8ADB-A4DAE8DB0EFD}">
      <dgm:prSet/>
      <dgm:spPr/>
      <dgm:t>
        <a:bodyPr/>
        <a:lstStyle/>
        <a:p>
          <a:endParaRPr lang="en-US"/>
        </a:p>
      </dgm:t>
    </dgm:pt>
    <dgm:pt modelId="{6FBB495B-93B2-4328-865D-53FE4099AB00}" type="sibTrans" cxnId="{6BFF9CDE-A908-4F11-8ADB-A4DAE8DB0EFD}">
      <dgm:prSet/>
      <dgm:spPr/>
      <dgm:t>
        <a:bodyPr/>
        <a:lstStyle/>
        <a:p>
          <a:endParaRPr lang="en-US"/>
        </a:p>
      </dgm:t>
    </dgm:pt>
    <dgm:pt modelId="{3EC4B82E-1229-4A70-99A8-3F9480528C63}" type="pres">
      <dgm:prSet presAssocID="{60020D13-A23C-4BA9-A66D-D123B3B153DD}" presName="Name0" presStyleCnt="0">
        <dgm:presLayoutVars>
          <dgm:animLvl val="lvl"/>
          <dgm:resizeHandles val="exact"/>
        </dgm:presLayoutVars>
      </dgm:prSet>
      <dgm:spPr/>
    </dgm:pt>
    <dgm:pt modelId="{10B8DC5A-B07F-4C57-B411-794D7AD75172}" type="pres">
      <dgm:prSet presAssocID="{74CAA47D-405E-4B6F-A683-645480F79878}" presName="compositeNode" presStyleCnt="0">
        <dgm:presLayoutVars>
          <dgm:bulletEnabled val="1"/>
        </dgm:presLayoutVars>
      </dgm:prSet>
      <dgm:spPr/>
    </dgm:pt>
    <dgm:pt modelId="{8A4C6B34-F5D0-49D9-A7FD-947C60076F28}" type="pres">
      <dgm:prSet presAssocID="{74CAA47D-405E-4B6F-A683-645480F79878}" presName="bgRect" presStyleLbl="bgAccFollowNode1" presStyleIdx="0" presStyleCnt="3"/>
      <dgm:spPr/>
    </dgm:pt>
    <dgm:pt modelId="{0F437E39-8C8F-447E-BBCE-82FAA622CAD0}" type="pres">
      <dgm:prSet presAssocID="{E298A955-5AA2-4AB6-A8B7-EF5B52C4DABC}" presName="sibTransNodeCircle" presStyleLbl="alignNode1" presStyleIdx="0" presStyleCnt="6">
        <dgm:presLayoutVars>
          <dgm:chMax val="0"/>
          <dgm:bulletEnabled/>
        </dgm:presLayoutVars>
      </dgm:prSet>
      <dgm:spPr/>
    </dgm:pt>
    <dgm:pt modelId="{3CA34BD6-C4B3-43C1-9DCE-0DB9FF153AF4}" type="pres">
      <dgm:prSet presAssocID="{74CAA47D-405E-4B6F-A683-645480F79878}" presName="bottomLine" presStyleLbl="alignNode1" presStyleIdx="1" presStyleCnt="6">
        <dgm:presLayoutVars/>
      </dgm:prSet>
      <dgm:spPr/>
    </dgm:pt>
    <dgm:pt modelId="{E790ADBD-662C-4CA0-994A-4F6B3C6CBB29}" type="pres">
      <dgm:prSet presAssocID="{74CAA47D-405E-4B6F-A683-645480F79878}" presName="nodeText" presStyleLbl="bgAccFollowNode1" presStyleIdx="0" presStyleCnt="3">
        <dgm:presLayoutVars>
          <dgm:bulletEnabled val="1"/>
        </dgm:presLayoutVars>
      </dgm:prSet>
      <dgm:spPr/>
    </dgm:pt>
    <dgm:pt modelId="{B3024E62-64AB-484D-B8ED-5685D83DBC3B}" type="pres">
      <dgm:prSet presAssocID="{E298A955-5AA2-4AB6-A8B7-EF5B52C4DABC}" presName="sibTrans" presStyleCnt="0"/>
      <dgm:spPr/>
    </dgm:pt>
    <dgm:pt modelId="{974B0BCE-6AEE-4FF2-8FAA-4563651D3718}" type="pres">
      <dgm:prSet presAssocID="{B0D55B4D-8404-4E5F-B25A-9BF105470918}" presName="compositeNode" presStyleCnt="0">
        <dgm:presLayoutVars>
          <dgm:bulletEnabled val="1"/>
        </dgm:presLayoutVars>
      </dgm:prSet>
      <dgm:spPr/>
    </dgm:pt>
    <dgm:pt modelId="{90D0CDC9-9EF1-4DD9-BECA-B17FDE197CA3}" type="pres">
      <dgm:prSet presAssocID="{B0D55B4D-8404-4E5F-B25A-9BF105470918}" presName="bgRect" presStyleLbl="bgAccFollowNode1" presStyleIdx="1" presStyleCnt="3"/>
      <dgm:spPr/>
    </dgm:pt>
    <dgm:pt modelId="{6D7C929B-7C65-4FF7-9422-7EC4D858DA5A}" type="pres">
      <dgm:prSet presAssocID="{7EDB513D-863B-403E-9F8D-D7D240C6A0C3}" presName="sibTransNodeCircle" presStyleLbl="alignNode1" presStyleIdx="2" presStyleCnt="6">
        <dgm:presLayoutVars>
          <dgm:chMax val="0"/>
          <dgm:bulletEnabled/>
        </dgm:presLayoutVars>
      </dgm:prSet>
      <dgm:spPr/>
    </dgm:pt>
    <dgm:pt modelId="{8C83B501-CCD0-4687-8EBF-D6798B710806}" type="pres">
      <dgm:prSet presAssocID="{B0D55B4D-8404-4E5F-B25A-9BF105470918}" presName="bottomLine" presStyleLbl="alignNode1" presStyleIdx="3" presStyleCnt="6">
        <dgm:presLayoutVars/>
      </dgm:prSet>
      <dgm:spPr/>
    </dgm:pt>
    <dgm:pt modelId="{723A428D-2821-4274-A946-8468A4E50DAA}" type="pres">
      <dgm:prSet presAssocID="{B0D55B4D-8404-4E5F-B25A-9BF105470918}" presName="nodeText" presStyleLbl="bgAccFollowNode1" presStyleIdx="1" presStyleCnt="3">
        <dgm:presLayoutVars>
          <dgm:bulletEnabled val="1"/>
        </dgm:presLayoutVars>
      </dgm:prSet>
      <dgm:spPr/>
    </dgm:pt>
    <dgm:pt modelId="{9900B52C-BDE4-454E-9CB0-29E285D55CEB}" type="pres">
      <dgm:prSet presAssocID="{7EDB513D-863B-403E-9F8D-D7D240C6A0C3}" presName="sibTrans" presStyleCnt="0"/>
      <dgm:spPr/>
    </dgm:pt>
    <dgm:pt modelId="{4561D8EB-DCBC-42C3-8433-234BCF77713E}" type="pres">
      <dgm:prSet presAssocID="{0E81F79D-39EC-4C28-9895-AFAC67E651EB}" presName="compositeNode" presStyleCnt="0">
        <dgm:presLayoutVars>
          <dgm:bulletEnabled val="1"/>
        </dgm:presLayoutVars>
      </dgm:prSet>
      <dgm:spPr/>
    </dgm:pt>
    <dgm:pt modelId="{45ABC629-BABE-4F6D-9000-3DB27EF26542}" type="pres">
      <dgm:prSet presAssocID="{0E81F79D-39EC-4C28-9895-AFAC67E651EB}" presName="bgRect" presStyleLbl="bgAccFollowNode1" presStyleIdx="2" presStyleCnt="3"/>
      <dgm:spPr/>
    </dgm:pt>
    <dgm:pt modelId="{AA56CD3F-15B9-413F-B7AC-935E2135F266}" type="pres">
      <dgm:prSet presAssocID="{0490427F-FB91-4588-A45E-32431C4DC046}" presName="sibTransNodeCircle" presStyleLbl="alignNode1" presStyleIdx="4" presStyleCnt="6">
        <dgm:presLayoutVars>
          <dgm:chMax val="0"/>
          <dgm:bulletEnabled/>
        </dgm:presLayoutVars>
      </dgm:prSet>
      <dgm:spPr/>
    </dgm:pt>
    <dgm:pt modelId="{1E6057B6-C020-434B-A34C-D89E0615DD3D}" type="pres">
      <dgm:prSet presAssocID="{0E81F79D-39EC-4C28-9895-AFAC67E651EB}" presName="bottomLine" presStyleLbl="alignNode1" presStyleIdx="5" presStyleCnt="6">
        <dgm:presLayoutVars/>
      </dgm:prSet>
      <dgm:spPr/>
    </dgm:pt>
    <dgm:pt modelId="{32F96B33-F7B2-417C-8B0A-F1630AB3E92D}" type="pres">
      <dgm:prSet presAssocID="{0E81F79D-39EC-4C28-9895-AFAC67E651EB}" presName="nodeText" presStyleLbl="bgAccFollowNode1" presStyleIdx="2" presStyleCnt="3">
        <dgm:presLayoutVars>
          <dgm:bulletEnabled val="1"/>
        </dgm:presLayoutVars>
      </dgm:prSet>
      <dgm:spPr/>
    </dgm:pt>
  </dgm:ptLst>
  <dgm:cxnLst>
    <dgm:cxn modelId="{130D3005-2892-4045-ADD9-F456BFB8C72D}" type="presOf" srcId="{E298A955-5AA2-4AB6-A8B7-EF5B52C4DABC}" destId="{0F437E39-8C8F-447E-BBCE-82FAA622CAD0}" srcOrd="0" destOrd="0" presId="urn:microsoft.com/office/officeart/2016/7/layout/BasicLinearProcessNumbered"/>
    <dgm:cxn modelId="{96DA0E1B-4A57-413B-89EF-B359069BEFB6}" srcId="{0E81F79D-39EC-4C28-9895-AFAC67E651EB}" destId="{C05C007B-1628-443D-AC6E-41E9B1322A30}" srcOrd="1" destOrd="0" parTransId="{9BB2B279-845A-42A5-8F4F-802584DA6964}" sibTransId="{7CD345E5-C91F-406E-95FC-CECCFA44558C}"/>
    <dgm:cxn modelId="{DFADA71B-BC40-4CA5-9247-AC48ECABCC19}" type="presOf" srcId="{0490427F-FB91-4588-A45E-32431C4DC046}" destId="{AA56CD3F-15B9-413F-B7AC-935E2135F266}" srcOrd="0" destOrd="0" presId="urn:microsoft.com/office/officeart/2016/7/layout/BasicLinearProcessNumbered"/>
    <dgm:cxn modelId="{A343BD26-685D-4BFB-B16A-F8B76E3BED3C}" srcId="{60020D13-A23C-4BA9-A66D-D123B3B153DD}" destId="{B0D55B4D-8404-4E5F-B25A-9BF105470918}" srcOrd="1" destOrd="0" parTransId="{AD95B8DC-6A9B-4F2C-BA7E-B108C597A422}" sibTransId="{7EDB513D-863B-403E-9F8D-D7D240C6A0C3}"/>
    <dgm:cxn modelId="{89338129-80BB-434B-9E19-2D45B733FB58}" type="presOf" srcId="{74CAA47D-405E-4B6F-A683-645480F79878}" destId="{8A4C6B34-F5D0-49D9-A7FD-947C60076F28}" srcOrd="0" destOrd="0" presId="urn:microsoft.com/office/officeart/2016/7/layout/BasicLinearProcessNumbered"/>
    <dgm:cxn modelId="{01E9D43F-90B8-4879-93D4-7E5050B0FD67}" srcId="{60020D13-A23C-4BA9-A66D-D123B3B153DD}" destId="{0E81F79D-39EC-4C28-9895-AFAC67E651EB}" srcOrd="2" destOrd="0" parTransId="{8904638B-B3F1-4425-85C9-03A033589A65}" sibTransId="{0490427F-FB91-4588-A45E-32431C4DC046}"/>
    <dgm:cxn modelId="{46017968-6C2F-4A5C-94C3-7C840DF7AEC1}" type="presOf" srcId="{74CAA47D-405E-4B6F-A683-645480F79878}" destId="{E790ADBD-662C-4CA0-994A-4F6B3C6CBB29}" srcOrd="1" destOrd="0" presId="urn:microsoft.com/office/officeart/2016/7/layout/BasicLinearProcessNumbered"/>
    <dgm:cxn modelId="{A0974669-A545-40BA-92D2-B85AC72BA244}" type="presOf" srcId="{0E81F79D-39EC-4C28-9895-AFAC67E651EB}" destId="{32F96B33-F7B2-417C-8B0A-F1630AB3E92D}" srcOrd="1" destOrd="0" presId="urn:microsoft.com/office/officeart/2016/7/layout/BasicLinearProcessNumbered"/>
    <dgm:cxn modelId="{223F3A4C-80A4-4E21-899A-444E266DE2D9}" srcId="{60020D13-A23C-4BA9-A66D-D123B3B153DD}" destId="{74CAA47D-405E-4B6F-A683-645480F79878}" srcOrd="0" destOrd="0" parTransId="{75449DE6-BBA9-4077-A7C3-5D87581B4C7C}" sibTransId="{E298A955-5AA2-4AB6-A8B7-EF5B52C4DABC}"/>
    <dgm:cxn modelId="{EEBA596E-B182-4E7F-AEF4-A9891CFD448C}" srcId="{0E81F79D-39EC-4C28-9895-AFAC67E651EB}" destId="{A105B7C1-B700-44DB-872A-38DCD255F27C}" srcOrd="0" destOrd="0" parTransId="{2CA0844B-0E8B-48B2-8043-19F3F1812E95}" sibTransId="{A53C3E76-21BF-4DC3-A982-1A69BA1B57AF}"/>
    <dgm:cxn modelId="{B4FF0550-5146-45EE-9D45-1E93BE21A8B7}" type="presOf" srcId="{B0D55B4D-8404-4E5F-B25A-9BF105470918}" destId="{723A428D-2821-4274-A946-8468A4E50DAA}" srcOrd="1" destOrd="0" presId="urn:microsoft.com/office/officeart/2016/7/layout/BasicLinearProcessNumbered"/>
    <dgm:cxn modelId="{48674E54-135E-4C3F-95BC-1C1874FE69C3}" type="presOf" srcId="{A105B7C1-B700-44DB-872A-38DCD255F27C}" destId="{32F96B33-F7B2-417C-8B0A-F1630AB3E92D}" srcOrd="0" destOrd="1" presId="urn:microsoft.com/office/officeart/2016/7/layout/BasicLinearProcessNumbered"/>
    <dgm:cxn modelId="{E7464679-5621-4AF1-AD29-83DD9683A0C3}" type="presOf" srcId="{C05C007B-1628-443D-AC6E-41E9B1322A30}" destId="{32F96B33-F7B2-417C-8B0A-F1630AB3E92D}" srcOrd="0" destOrd="2" presId="urn:microsoft.com/office/officeart/2016/7/layout/BasicLinearProcessNumbered"/>
    <dgm:cxn modelId="{88082292-B929-4AFB-8F5F-FAFA3F957A90}" type="presOf" srcId="{41EBEFE4-CAAD-484D-B3CB-94646D681825}" destId="{32F96B33-F7B2-417C-8B0A-F1630AB3E92D}" srcOrd="0" destOrd="3" presId="urn:microsoft.com/office/officeart/2016/7/layout/BasicLinearProcessNumbered"/>
    <dgm:cxn modelId="{A71F60BC-3714-4A29-B9C4-8AF4F9DAE007}" srcId="{0E81F79D-39EC-4C28-9895-AFAC67E651EB}" destId="{41EBEFE4-CAAD-484D-B3CB-94646D681825}" srcOrd="2" destOrd="0" parTransId="{DD624478-74C2-44B6-A711-DAA08C35FEC4}" sibTransId="{1F450760-0809-41C2-86BB-DE5EB6AFCB5D}"/>
    <dgm:cxn modelId="{0E1416D3-F191-433D-B2CD-CEA6DC1265EF}" type="presOf" srcId="{B0D55B4D-8404-4E5F-B25A-9BF105470918}" destId="{90D0CDC9-9EF1-4DD9-BECA-B17FDE197CA3}" srcOrd="0" destOrd="0" presId="urn:microsoft.com/office/officeart/2016/7/layout/BasicLinearProcessNumbered"/>
    <dgm:cxn modelId="{936CA1DB-8464-4BDC-B8AE-2AAB9B56182E}" type="presOf" srcId="{52E456CC-3352-4A43-B906-C124CCB6D010}" destId="{32F96B33-F7B2-417C-8B0A-F1630AB3E92D}" srcOrd="0" destOrd="4" presId="urn:microsoft.com/office/officeart/2016/7/layout/BasicLinearProcessNumbered"/>
    <dgm:cxn modelId="{48F915DD-D6C1-484F-8470-185AA980D33F}" type="presOf" srcId="{60020D13-A23C-4BA9-A66D-D123B3B153DD}" destId="{3EC4B82E-1229-4A70-99A8-3F9480528C63}" srcOrd="0" destOrd="0" presId="urn:microsoft.com/office/officeart/2016/7/layout/BasicLinearProcessNumbered"/>
    <dgm:cxn modelId="{6BFF9CDE-A908-4F11-8ADB-A4DAE8DB0EFD}" srcId="{0E81F79D-39EC-4C28-9895-AFAC67E651EB}" destId="{52E456CC-3352-4A43-B906-C124CCB6D010}" srcOrd="3" destOrd="0" parTransId="{D85D0C4E-A7AB-46DD-BAFC-1B41542DCEDD}" sibTransId="{6FBB495B-93B2-4328-865D-53FE4099AB00}"/>
    <dgm:cxn modelId="{DCEB64E1-B7C0-48DF-9BCF-5DDE0BD2D8C0}" type="presOf" srcId="{7EDB513D-863B-403E-9F8D-D7D240C6A0C3}" destId="{6D7C929B-7C65-4FF7-9422-7EC4D858DA5A}" srcOrd="0" destOrd="0" presId="urn:microsoft.com/office/officeart/2016/7/layout/BasicLinearProcessNumbered"/>
    <dgm:cxn modelId="{E9FEA3E4-1CA1-42F6-8ADB-ED1312A8DA1C}" type="presOf" srcId="{0E81F79D-39EC-4C28-9895-AFAC67E651EB}" destId="{45ABC629-BABE-4F6D-9000-3DB27EF26542}" srcOrd="0" destOrd="0" presId="urn:microsoft.com/office/officeart/2016/7/layout/BasicLinearProcessNumbered"/>
    <dgm:cxn modelId="{99FFD4E3-898B-458E-AB14-D8C09C49DA0A}" type="presParOf" srcId="{3EC4B82E-1229-4A70-99A8-3F9480528C63}" destId="{10B8DC5A-B07F-4C57-B411-794D7AD75172}" srcOrd="0" destOrd="0" presId="urn:microsoft.com/office/officeart/2016/7/layout/BasicLinearProcessNumbered"/>
    <dgm:cxn modelId="{80DD4AB9-5564-4973-8732-1957AF9A3F58}" type="presParOf" srcId="{10B8DC5A-B07F-4C57-B411-794D7AD75172}" destId="{8A4C6B34-F5D0-49D9-A7FD-947C60076F28}" srcOrd="0" destOrd="0" presId="urn:microsoft.com/office/officeart/2016/7/layout/BasicLinearProcessNumbered"/>
    <dgm:cxn modelId="{7B5E67FB-4831-4DCD-A875-B807276BC6AF}" type="presParOf" srcId="{10B8DC5A-B07F-4C57-B411-794D7AD75172}" destId="{0F437E39-8C8F-447E-BBCE-82FAA622CAD0}" srcOrd="1" destOrd="0" presId="urn:microsoft.com/office/officeart/2016/7/layout/BasicLinearProcessNumbered"/>
    <dgm:cxn modelId="{3982533E-E071-4FDD-BADF-1A30F96CD896}" type="presParOf" srcId="{10B8DC5A-B07F-4C57-B411-794D7AD75172}" destId="{3CA34BD6-C4B3-43C1-9DCE-0DB9FF153AF4}" srcOrd="2" destOrd="0" presId="urn:microsoft.com/office/officeart/2016/7/layout/BasicLinearProcessNumbered"/>
    <dgm:cxn modelId="{660C8DC0-2879-4876-A943-851276D7795F}" type="presParOf" srcId="{10B8DC5A-B07F-4C57-B411-794D7AD75172}" destId="{E790ADBD-662C-4CA0-994A-4F6B3C6CBB29}" srcOrd="3" destOrd="0" presId="urn:microsoft.com/office/officeart/2016/7/layout/BasicLinearProcessNumbered"/>
    <dgm:cxn modelId="{B540BF7B-688F-423A-9F60-0F27920A32D2}" type="presParOf" srcId="{3EC4B82E-1229-4A70-99A8-3F9480528C63}" destId="{B3024E62-64AB-484D-B8ED-5685D83DBC3B}" srcOrd="1" destOrd="0" presId="urn:microsoft.com/office/officeart/2016/7/layout/BasicLinearProcessNumbered"/>
    <dgm:cxn modelId="{F6AE4F6E-D497-453E-8CAC-695032E7516E}" type="presParOf" srcId="{3EC4B82E-1229-4A70-99A8-3F9480528C63}" destId="{974B0BCE-6AEE-4FF2-8FAA-4563651D3718}" srcOrd="2" destOrd="0" presId="urn:microsoft.com/office/officeart/2016/7/layout/BasicLinearProcessNumbered"/>
    <dgm:cxn modelId="{21A55417-2BB5-4F01-B1C2-9574D7A60F52}" type="presParOf" srcId="{974B0BCE-6AEE-4FF2-8FAA-4563651D3718}" destId="{90D0CDC9-9EF1-4DD9-BECA-B17FDE197CA3}" srcOrd="0" destOrd="0" presId="urn:microsoft.com/office/officeart/2016/7/layout/BasicLinearProcessNumbered"/>
    <dgm:cxn modelId="{E08A5E57-1C15-4044-9929-DBC40F7980D8}" type="presParOf" srcId="{974B0BCE-6AEE-4FF2-8FAA-4563651D3718}" destId="{6D7C929B-7C65-4FF7-9422-7EC4D858DA5A}" srcOrd="1" destOrd="0" presId="urn:microsoft.com/office/officeart/2016/7/layout/BasicLinearProcessNumbered"/>
    <dgm:cxn modelId="{47557CC4-1C44-4573-B4A8-DF6553B0611D}" type="presParOf" srcId="{974B0BCE-6AEE-4FF2-8FAA-4563651D3718}" destId="{8C83B501-CCD0-4687-8EBF-D6798B710806}" srcOrd="2" destOrd="0" presId="urn:microsoft.com/office/officeart/2016/7/layout/BasicLinearProcessNumbered"/>
    <dgm:cxn modelId="{F1A36F55-4DE2-41CC-A444-BFF266E2E7A6}" type="presParOf" srcId="{974B0BCE-6AEE-4FF2-8FAA-4563651D3718}" destId="{723A428D-2821-4274-A946-8468A4E50DAA}" srcOrd="3" destOrd="0" presId="urn:microsoft.com/office/officeart/2016/7/layout/BasicLinearProcessNumbered"/>
    <dgm:cxn modelId="{4BFA5043-4371-4898-9526-32A34B46E2E6}" type="presParOf" srcId="{3EC4B82E-1229-4A70-99A8-3F9480528C63}" destId="{9900B52C-BDE4-454E-9CB0-29E285D55CEB}" srcOrd="3" destOrd="0" presId="urn:microsoft.com/office/officeart/2016/7/layout/BasicLinearProcessNumbered"/>
    <dgm:cxn modelId="{721AA194-E338-4C0A-BA77-116B8D38EB6A}" type="presParOf" srcId="{3EC4B82E-1229-4A70-99A8-3F9480528C63}" destId="{4561D8EB-DCBC-42C3-8433-234BCF77713E}" srcOrd="4" destOrd="0" presId="urn:microsoft.com/office/officeart/2016/7/layout/BasicLinearProcessNumbered"/>
    <dgm:cxn modelId="{378CE06B-2896-469B-981C-04BEB2B1C7DA}" type="presParOf" srcId="{4561D8EB-DCBC-42C3-8433-234BCF77713E}" destId="{45ABC629-BABE-4F6D-9000-3DB27EF26542}" srcOrd="0" destOrd="0" presId="urn:microsoft.com/office/officeart/2016/7/layout/BasicLinearProcessNumbered"/>
    <dgm:cxn modelId="{BCB5ABA6-5EE5-465B-A8BD-5965A3598440}" type="presParOf" srcId="{4561D8EB-DCBC-42C3-8433-234BCF77713E}" destId="{AA56CD3F-15B9-413F-B7AC-935E2135F266}" srcOrd="1" destOrd="0" presId="urn:microsoft.com/office/officeart/2016/7/layout/BasicLinearProcessNumbered"/>
    <dgm:cxn modelId="{532E7C5B-3198-46DF-ADFC-B3C063917D42}" type="presParOf" srcId="{4561D8EB-DCBC-42C3-8433-234BCF77713E}" destId="{1E6057B6-C020-434B-A34C-D89E0615DD3D}" srcOrd="2" destOrd="0" presId="urn:microsoft.com/office/officeart/2016/7/layout/BasicLinearProcessNumbered"/>
    <dgm:cxn modelId="{9476A09F-A653-469B-82C9-22B180BA6854}" type="presParOf" srcId="{4561D8EB-DCBC-42C3-8433-234BCF77713E}" destId="{32F96B33-F7B2-417C-8B0A-F1630AB3E92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AE7F7-FD68-4E13-BA91-971F02321FB7}" type="doc">
      <dgm:prSet loTypeId="urn:microsoft.com/office/officeart/2016/7/layout/HorizontalActionList" loCatId="List" qsTypeId="urn:microsoft.com/office/officeart/2005/8/quickstyle/simple2" qsCatId="simple" csTypeId="urn:microsoft.com/office/officeart/2005/8/colors/colorful2" csCatId="colorful"/>
      <dgm:spPr/>
      <dgm:t>
        <a:bodyPr/>
        <a:lstStyle/>
        <a:p>
          <a:endParaRPr lang="en-US"/>
        </a:p>
      </dgm:t>
    </dgm:pt>
    <dgm:pt modelId="{0CB76CB1-4E22-4455-A8E6-BB035D85B3B8}">
      <dgm:prSet/>
      <dgm:spPr/>
      <dgm:t>
        <a:bodyPr/>
        <a:lstStyle/>
        <a:p>
          <a:r>
            <a:rPr lang="en-US" dirty="0"/>
            <a:t>Keep</a:t>
          </a:r>
        </a:p>
      </dgm:t>
    </dgm:pt>
    <dgm:pt modelId="{AE420E51-FD70-493E-98F9-966E3E4667AA}" type="parTrans" cxnId="{3F66C107-6E2A-4087-913B-F4607E601775}">
      <dgm:prSet/>
      <dgm:spPr/>
      <dgm:t>
        <a:bodyPr/>
        <a:lstStyle/>
        <a:p>
          <a:endParaRPr lang="en-US"/>
        </a:p>
      </dgm:t>
    </dgm:pt>
    <dgm:pt modelId="{748D3587-79A2-41CE-B0F3-B17A83B47137}" type="sibTrans" cxnId="{3F66C107-6E2A-4087-913B-F4607E601775}">
      <dgm:prSet/>
      <dgm:spPr/>
      <dgm:t>
        <a:bodyPr/>
        <a:lstStyle/>
        <a:p>
          <a:endParaRPr lang="en-US"/>
        </a:p>
      </dgm:t>
    </dgm:pt>
    <dgm:pt modelId="{90BC2F9E-8E43-4273-A0B4-F733FA566E5E}">
      <dgm:prSet/>
      <dgm:spPr/>
      <dgm:t>
        <a:bodyPr/>
        <a:lstStyle/>
        <a:p>
          <a:r>
            <a:rPr lang="en-US" dirty="0"/>
            <a:t>Keep the sensitivity analysis separate from the core model structure</a:t>
          </a:r>
        </a:p>
      </dgm:t>
    </dgm:pt>
    <dgm:pt modelId="{8D5289F7-1A25-4E25-B35F-9EA0B32B855D}" type="parTrans" cxnId="{559C1E22-B20A-4DB7-A4DD-16256EAC0D8F}">
      <dgm:prSet/>
      <dgm:spPr/>
      <dgm:t>
        <a:bodyPr/>
        <a:lstStyle/>
        <a:p>
          <a:endParaRPr lang="en-US"/>
        </a:p>
      </dgm:t>
    </dgm:pt>
    <dgm:pt modelId="{25DE37C9-807E-40A1-ACF0-E99C8247E395}" type="sibTrans" cxnId="{559C1E22-B20A-4DB7-A4DD-16256EAC0D8F}">
      <dgm:prSet/>
      <dgm:spPr/>
      <dgm:t>
        <a:bodyPr/>
        <a:lstStyle/>
        <a:p>
          <a:endParaRPr lang="en-US"/>
        </a:p>
      </dgm:t>
    </dgm:pt>
    <dgm:pt modelId="{7A95D758-FFA2-427D-B4D4-913889BA4CD1}">
      <dgm:prSet/>
      <dgm:spPr/>
      <dgm:t>
        <a:bodyPr/>
        <a:lstStyle/>
        <a:p>
          <a:r>
            <a:rPr lang="en-US" dirty="0"/>
            <a:t>Do not put</a:t>
          </a:r>
        </a:p>
      </dgm:t>
    </dgm:pt>
    <dgm:pt modelId="{E4AB23AC-A700-4F04-AC34-AF397F9E5E0B}" type="parTrans" cxnId="{675192C4-FF8A-4894-9635-5085AF727EA1}">
      <dgm:prSet/>
      <dgm:spPr/>
      <dgm:t>
        <a:bodyPr/>
        <a:lstStyle/>
        <a:p>
          <a:endParaRPr lang="en-US"/>
        </a:p>
      </dgm:t>
    </dgm:pt>
    <dgm:pt modelId="{544F7784-AF47-4FF9-85E9-9050D4636290}" type="sibTrans" cxnId="{675192C4-FF8A-4894-9635-5085AF727EA1}">
      <dgm:prSet/>
      <dgm:spPr/>
      <dgm:t>
        <a:bodyPr/>
        <a:lstStyle/>
        <a:p>
          <a:endParaRPr lang="en-US"/>
        </a:p>
      </dgm:t>
    </dgm:pt>
    <dgm:pt modelId="{9B515AB1-B295-4DE4-8CCD-C35EF8F965E1}">
      <dgm:prSet/>
      <dgm:spPr/>
      <dgm:t>
        <a:bodyPr/>
        <a:lstStyle/>
        <a:p>
          <a:r>
            <a:rPr lang="en-US" dirty="0"/>
            <a:t>Do not put alternative scenarios in the middle of the assumptions sheet (I do this too much)</a:t>
          </a:r>
        </a:p>
      </dgm:t>
    </dgm:pt>
    <dgm:pt modelId="{732305F3-C5B8-46EF-9125-29A8D068650F}" type="parTrans" cxnId="{458713BA-E8EC-49A9-B142-43E25341719D}">
      <dgm:prSet/>
      <dgm:spPr/>
      <dgm:t>
        <a:bodyPr/>
        <a:lstStyle/>
        <a:p>
          <a:endParaRPr lang="en-US"/>
        </a:p>
      </dgm:t>
    </dgm:pt>
    <dgm:pt modelId="{6E918DA1-E605-43C5-8E5E-9E1576075687}" type="sibTrans" cxnId="{458713BA-E8EC-49A9-B142-43E25341719D}">
      <dgm:prSet/>
      <dgm:spPr/>
      <dgm:t>
        <a:bodyPr/>
        <a:lstStyle/>
        <a:p>
          <a:endParaRPr lang="en-US"/>
        </a:p>
      </dgm:t>
    </dgm:pt>
    <dgm:pt modelId="{0F7D0EB4-3B16-4A2C-8E50-39DB62A72D61}">
      <dgm:prSet/>
      <dgm:spPr/>
      <dgm:t>
        <a:bodyPr/>
        <a:lstStyle/>
        <a:p>
          <a:r>
            <a:rPr lang="en-US" dirty="0"/>
            <a:t>Put</a:t>
          </a:r>
        </a:p>
      </dgm:t>
    </dgm:pt>
    <dgm:pt modelId="{DF6C45D5-5A85-429F-BFEE-50C189DFBDF2}" type="parTrans" cxnId="{12BF42DF-AAC6-43BF-B8FE-4177E762F10B}">
      <dgm:prSet/>
      <dgm:spPr/>
      <dgm:t>
        <a:bodyPr/>
        <a:lstStyle/>
        <a:p>
          <a:endParaRPr lang="en-US"/>
        </a:p>
      </dgm:t>
    </dgm:pt>
    <dgm:pt modelId="{581C31AA-CF6C-4FCE-967D-86E5576A098D}" type="sibTrans" cxnId="{12BF42DF-AAC6-43BF-B8FE-4177E762F10B}">
      <dgm:prSet/>
      <dgm:spPr/>
      <dgm:t>
        <a:bodyPr/>
        <a:lstStyle/>
        <a:p>
          <a:endParaRPr lang="en-US"/>
        </a:p>
      </dgm:t>
    </dgm:pt>
    <dgm:pt modelId="{DF2075D5-DBE6-46CC-8BBD-57652E6AD0F5}">
      <dgm:prSet/>
      <dgm:spPr/>
      <dgm:t>
        <a:bodyPr/>
        <a:lstStyle/>
        <a:p>
          <a:r>
            <a:rPr lang="en-US" dirty="0"/>
            <a:t>Put all of the sensitivities including the time series sensitivities on a separate page so users can change them whenever they want.</a:t>
          </a:r>
        </a:p>
      </dgm:t>
    </dgm:pt>
    <dgm:pt modelId="{28E4DA37-BA31-47DF-89AA-57CF0808B034}" type="parTrans" cxnId="{01E2B887-44EB-4AC8-91DB-3DE531B9D288}">
      <dgm:prSet/>
      <dgm:spPr/>
      <dgm:t>
        <a:bodyPr/>
        <a:lstStyle/>
        <a:p>
          <a:endParaRPr lang="en-US"/>
        </a:p>
      </dgm:t>
    </dgm:pt>
    <dgm:pt modelId="{DEC20480-9E1E-40AB-BDB4-936951F5CDC5}" type="sibTrans" cxnId="{01E2B887-44EB-4AC8-91DB-3DE531B9D288}">
      <dgm:prSet/>
      <dgm:spPr/>
      <dgm:t>
        <a:bodyPr/>
        <a:lstStyle/>
        <a:p>
          <a:endParaRPr lang="en-US"/>
        </a:p>
      </dgm:t>
    </dgm:pt>
    <dgm:pt modelId="{8F7A7958-4C7D-4B89-9858-11C691B3E5E7}" type="pres">
      <dgm:prSet presAssocID="{D86AE7F7-FD68-4E13-BA91-971F02321FB7}" presName="Name0" presStyleCnt="0">
        <dgm:presLayoutVars>
          <dgm:dir/>
          <dgm:animLvl val="lvl"/>
          <dgm:resizeHandles val="exact"/>
        </dgm:presLayoutVars>
      </dgm:prSet>
      <dgm:spPr/>
    </dgm:pt>
    <dgm:pt modelId="{DE579439-B019-48CB-AAC2-6E04B19FBC19}" type="pres">
      <dgm:prSet presAssocID="{0CB76CB1-4E22-4455-A8E6-BB035D85B3B8}" presName="composite" presStyleCnt="0"/>
      <dgm:spPr/>
    </dgm:pt>
    <dgm:pt modelId="{1DA36B07-60DB-4086-9D84-6AEECFC0026A}" type="pres">
      <dgm:prSet presAssocID="{0CB76CB1-4E22-4455-A8E6-BB035D85B3B8}" presName="parTx" presStyleLbl="alignNode1" presStyleIdx="0" presStyleCnt="3">
        <dgm:presLayoutVars>
          <dgm:chMax val="0"/>
          <dgm:chPref val="0"/>
        </dgm:presLayoutVars>
      </dgm:prSet>
      <dgm:spPr/>
    </dgm:pt>
    <dgm:pt modelId="{A04AD8D6-F96D-491B-A2B5-AC149F2DBDA8}" type="pres">
      <dgm:prSet presAssocID="{0CB76CB1-4E22-4455-A8E6-BB035D85B3B8}" presName="desTx" presStyleLbl="alignAccFollowNode1" presStyleIdx="0" presStyleCnt="3">
        <dgm:presLayoutVars/>
      </dgm:prSet>
      <dgm:spPr/>
    </dgm:pt>
    <dgm:pt modelId="{68AFD5F9-BB06-4F03-8088-7B7904611DBE}" type="pres">
      <dgm:prSet presAssocID="{748D3587-79A2-41CE-B0F3-B17A83B47137}" presName="space" presStyleCnt="0"/>
      <dgm:spPr/>
    </dgm:pt>
    <dgm:pt modelId="{317DDD29-48C3-4987-BC6E-B6CA120AC314}" type="pres">
      <dgm:prSet presAssocID="{7A95D758-FFA2-427D-B4D4-913889BA4CD1}" presName="composite" presStyleCnt="0"/>
      <dgm:spPr/>
    </dgm:pt>
    <dgm:pt modelId="{2794AD30-0120-45ED-8392-21BB733383F1}" type="pres">
      <dgm:prSet presAssocID="{7A95D758-FFA2-427D-B4D4-913889BA4CD1}" presName="parTx" presStyleLbl="alignNode1" presStyleIdx="1" presStyleCnt="3">
        <dgm:presLayoutVars>
          <dgm:chMax val="0"/>
          <dgm:chPref val="0"/>
        </dgm:presLayoutVars>
      </dgm:prSet>
      <dgm:spPr/>
    </dgm:pt>
    <dgm:pt modelId="{A7223BF6-1752-4CD8-8D08-FBDDE4803C5E}" type="pres">
      <dgm:prSet presAssocID="{7A95D758-FFA2-427D-B4D4-913889BA4CD1}" presName="desTx" presStyleLbl="alignAccFollowNode1" presStyleIdx="1" presStyleCnt="3">
        <dgm:presLayoutVars/>
      </dgm:prSet>
      <dgm:spPr/>
    </dgm:pt>
    <dgm:pt modelId="{9A8923EC-674E-4FCE-BCC7-F5A7E12948B4}" type="pres">
      <dgm:prSet presAssocID="{544F7784-AF47-4FF9-85E9-9050D4636290}" presName="space" presStyleCnt="0"/>
      <dgm:spPr/>
    </dgm:pt>
    <dgm:pt modelId="{A6210FFA-4B6B-4014-8787-C87F1A7E205B}" type="pres">
      <dgm:prSet presAssocID="{0F7D0EB4-3B16-4A2C-8E50-39DB62A72D61}" presName="composite" presStyleCnt="0"/>
      <dgm:spPr/>
    </dgm:pt>
    <dgm:pt modelId="{7FDDFFCA-D57C-40F5-B836-342468232049}" type="pres">
      <dgm:prSet presAssocID="{0F7D0EB4-3B16-4A2C-8E50-39DB62A72D61}" presName="parTx" presStyleLbl="alignNode1" presStyleIdx="2" presStyleCnt="3">
        <dgm:presLayoutVars>
          <dgm:chMax val="0"/>
          <dgm:chPref val="0"/>
        </dgm:presLayoutVars>
      </dgm:prSet>
      <dgm:spPr/>
    </dgm:pt>
    <dgm:pt modelId="{4CE9B6DD-76D3-45CE-BBEB-B0FEED7D36CF}" type="pres">
      <dgm:prSet presAssocID="{0F7D0EB4-3B16-4A2C-8E50-39DB62A72D61}" presName="desTx" presStyleLbl="alignAccFollowNode1" presStyleIdx="2" presStyleCnt="3">
        <dgm:presLayoutVars/>
      </dgm:prSet>
      <dgm:spPr/>
    </dgm:pt>
  </dgm:ptLst>
  <dgm:cxnLst>
    <dgm:cxn modelId="{11504406-2462-4595-9D01-A44749232D71}" type="presOf" srcId="{90BC2F9E-8E43-4273-A0B4-F733FA566E5E}" destId="{A04AD8D6-F96D-491B-A2B5-AC149F2DBDA8}" srcOrd="0" destOrd="0" presId="urn:microsoft.com/office/officeart/2016/7/layout/HorizontalActionList"/>
    <dgm:cxn modelId="{3F66C107-6E2A-4087-913B-F4607E601775}" srcId="{D86AE7F7-FD68-4E13-BA91-971F02321FB7}" destId="{0CB76CB1-4E22-4455-A8E6-BB035D85B3B8}" srcOrd="0" destOrd="0" parTransId="{AE420E51-FD70-493E-98F9-966E3E4667AA}" sibTransId="{748D3587-79A2-41CE-B0F3-B17A83B47137}"/>
    <dgm:cxn modelId="{585A7019-01D0-4845-9CC4-0CC420A812C9}" type="presOf" srcId="{7A95D758-FFA2-427D-B4D4-913889BA4CD1}" destId="{2794AD30-0120-45ED-8392-21BB733383F1}" srcOrd="0" destOrd="0" presId="urn:microsoft.com/office/officeart/2016/7/layout/HorizontalActionList"/>
    <dgm:cxn modelId="{559C1E22-B20A-4DB7-A4DD-16256EAC0D8F}" srcId="{0CB76CB1-4E22-4455-A8E6-BB035D85B3B8}" destId="{90BC2F9E-8E43-4273-A0B4-F733FA566E5E}" srcOrd="0" destOrd="0" parTransId="{8D5289F7-1A25-4E25-B35F-9EA0B32B855D}" sibTransId="{25DE37C9-807E-40A1-ACF0-E99C8247E395}"/>
    <dgm:cxn modelId="{C7A8102C-3B86-4419-ACDA-59CBEAEBDE1B}" type="presOf" srcId="{0F7D0EB4-3B16-4A2C-8E50-39DB62A72D61}" destId="{7FDDFFCA-D57C-40F5-B836-342468232049}" srcOrd="0" destOrd="0" presId="urn:microsoft.com/office/officeart/2016/7/layout/HorizontalActionList"/>
    <dgm:cxn modelId="{4C62CB3D-A6DE-4B5D-8995-44DA588431DE}" type="presOf" srcId="{D86AE7F7-FD68-4E13-BA91-971F02321FB7}" destId="{8F7A7958-4C7D-4B89-9858-11C691B3E5E7}" srcOrd="0" destOrd="0" presId="urn:microsoft.com/office/officeart/2016/7/layout/HorizontalActionList"/>
    <dgm:cxn modelId="{01E2B887-44EB-4AC8-91DB-3DE531B9D288}" srcId="{0F7D0EB4-3B16-4A2C-8E50-39DB62A72D61}" destId="{DF2075D5-DBE6-46CC-8BBD-57652E6AD0F5}" srcOrd="0" destOrd="0" parTransId="{28E4DA37-BA31-47DF-89AA-57CF0808B034}" sibTransId="{DEC20480-9E1E-40AB-BDB4-936951F5CDC5}"/>
    <dgm:cxn modelId="{704B8BAB-862E-4CAA-B90B-1CB7FEA84108}" type="presOf" srcId="{0CB76CB1-4E22-4455-A8E6-BB035D85B3B8}" destId="{1DA36B07-60DB-4086-9D84-6AEECFC0026A}" srcOrd="0" destOrd="0" presId="urn:microsoft.com/office/officeart/2016/7/layout/HorizontalActionList"/>
    <dgm:cxn modelId="{458713BA-E8EC-49A9-B142-43E25341719D}" srcId="{7A95D758-FFA2-427D-B4D4-913889BA4CD1}" destId="{9B515AB1-B295-4DE4-8CCD-C35EF8F965E1}" srcOrd="0" destOrd="0" parTransId="{732305F3-C5B8-46EF-9125-29A8D068650F}" sibTransId="{6E918DA1-E605-43C5-8E5E-9E1576075687}"/>
    <dgm:cxn modelId="{675192C4-FF8A-4894-9635-5085AF727EA1}" srcId="{D86AE7F7-FD68-4E13-BA91-971F02321FB7}" destId="{7A95D758-FFA2-427D-B4D4-913889BA4CD1}" srcOrd="1" destOrd="0" parTransId="{E4AB23AC-A700-4F04-AC34-AF397F9E5E0B}" sibTransId="{544F7784-AF47-4FF9-85E9-9050D4636290}"/>
    <dgm:cxn modelId="{647D77C6-B213-4458-9779-B6B82B6FE280}" type="presOf" srcId="{DF2075D5-DBE6-46CC-8BBD-57652E6AD0F5}" destId="{4CE9B6DD-76D3-45CE-BBEB-B0FEED7D36CF}" srcOrd="0" destOrd="0" presId="urn:microsoft.com/office/officeart/2016/7/layout/HorizontalActionList"/>
    <dgm:cxn modelId="{12BF42DF-AAC6-43BF-B8FE-4177E762F10B}" srcId="{D86AE7F7-FD68-4E13-BA91-971F02321FB7}" destId="{0F7D0EB4-3B16-4A2C-8E50-39DB62A72D61}" srcOrd="2" destOrd="0" parTransId="{DF6C45D5-5A85-429F-BFEE-50C189DFBDF2}" sibTransId="{581C31AA-CF6C-4FCE-967D-86E5576A098D}"/>
    <dgm:cxn modelId="{BEFEFEF4-91DB-4C76-82F4-F735412DCF56}" type="presOf" srcId="{9B515AB1-B295-4DE4-8CCD-C35EF8F965E1}" destId="{A7223BF6-1752-4CD8-8D08-FBDDE4803C5E}" srcOrd="0" destOrd="0" presId="urn:microsoft.com/office/officeart/2016/7/layout/HorizontalActionList"/>
    <dgm:cxn modelId="{06466A0F-B01B-4165-96BA-806310F00845}" type="presParOf" srcId="{8F7A7958-4C7D-4B89-9858-11C691B3E5E7}" destId="{DE579439-B019-48CB-AAC2-6E04B19FBC19}" srcOrd="0" destOrd="0" presId="urn:microsoft.com/office/officeart/2016/7/layout/HorizontalActionList"/>
    <dgm:cxn modelId="{81D21BE3-0C27-4361-83E8-6F6212337E33}" type="presParOf" srcId="{DE579439-B019-48CB-AAC2-6E04B19FBC19}" destId="{1DA36B07-60DB-4086-9D84-6AEECFC0026A}" srcOrd="0" destOrd="0" presId="urn:microsoft.com/office/officeart/2016/7/layout/HorizontalActionList"/>
    <dgm:cxn modelId="{4975F865-6C16-4162-A1BA-C91FF65BC97E}" type="presParOf" srcId="{DE579439-B019-48CB-AAC2-6E04B19FBC19}" destId="{A04AD8D6-F96D-491B-A2B5-AC149F2DBDA8}" srcOrd="1" destOrd="0" presId="urn:microsoft.com/office/officeart/2016/7/layout/HorizontalActionList"/>
    <dgm:cxn modelId="{E33A1C0E-ADE5-4514-84C6-146BCC662DF3}" type="presParOf" srcId="{8F7A7958-4C7D-4B89-9858-11C691B3E5E7}" destId="{68AFD5F9-BB06-4F03-8088-7B7904611DBE}" srcOrd="1" destOrd="0" presId="urn:microsoft.com/office/officeart/2016/7/layout/HorizontalActionList"/>
    <dgm:cxn modelId="{749EE65D-F33B-4D71-B3EA-FCE0C072FF4B}" type="presParOf" srcId="{8F7A7958-4C7D-4B89-9858-11C691B3E5E7}" destId="{317DDD29-48C3-4987-BC6E-B6CA120AC314}" srcOrd="2" destOrd="0" presId="urn:microsoft.com/office/officeart/2016/7/layout/HorizontalActionList"/>
    <dgm:cxn modelId="{39E84D06-4E34-406E-A856-5BF6B6325572}" type="presParOf" srcId="{317DDD29-48C3-4987-BC6E-B6CA120AC314}" destId="{2794AD30-0120-45ED-8392-21BB733383F1}" srcOrd="0" destOrd="0" presId="urn:microsoft.com/office/officeart/2016/7/layout/HorizontalActionList"/>
    <dgm:cxn modelId="{B27F13DB-FE6D-40C4-B93C-8EA7128AE08D}" type="presParOf" srcId="{317DDD29-48C3-4987-BC6E-B6CA120AC314}" destId="{A7223BF6-1752-4CD8-8D08-FBDDE4803C5E}" srcOrd="1" destOrd="0" presId="urn:microsoft.com/office/officeart/2016/7/layout/HorizontalActionList"/>
    <dgm:cxn modelId="{5DCE940C-1545-48BD-BBF3-31520504BE35}" type="presParOf" srcId="{8F7A7958-4C7D-4B89-9858-11C691B3E5E7}" destId="{9A8923EC-674E-4FCE-BCC7-F5A7E12948B4}" srcOrd="3" destOrd="0" presId="urn:microsoft.com/office/officeart/2016/7/layout/HorizontalActionList"/>
    <dgm:cxn modelId="{FB8DBE71-8B13-4958-9E3D-55510C26AAB7}" type="presParOf" srcId="{8F7A7958-4C7D-4B89-9858-11C691B3E5E7}" destId="{A6210FFA-4B6B-4014-8787-C87F1A7E205B}" srcOrd="4" destOrd="0" presId="urn:microsoft.com/office/officeart/2016/7/layout/HorizontalActionList"/>
    <dgm:cxn modelId="{B9494C57-F833-41B8-810C-82A70D7405CA}" type="presParOf" srcId="{A6210FFA-4B6B-4014-8787-C87F1A7E205B}" destId="{7FDDFFCA-D57C-40F5-B836-342468232049}" srcOrd="0" destOrd="0" presId="urn:microsoft.com/office/officeart/2016/7/layout/HorizontalActionList"/>
    <dgm:cxn modelId="{CB7B0373-5CF0-4D55-AFFD-D780AC0703B7}" type="presParOf" srcId="{A6210FFA-4B6B-4014-8787-C87F1A7E205B}" destId="{4CE9B6DD-76D3-45CE-BBEB-B0FEED7D36CF}"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1" qsCatId="simple" csTypeId="urn:microsoft.com/office/officeart/2005/8/colors/ColorSchemeForSuggestions" csCatId="other"/>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3316BE2D-D682-4DC0-98A0-C23827082E51}" type="pres">
      <dgm:prSet presAssocID="{D04BFEA0-82F2-4B60-B910-294076A4BEDC}" presName="Name0" presStyleCnt="0">
        <dgm:presLayoutVars>
          <dgm:dir/>
          <dgm:animLvl val="lvl"/>
          <dgm:resizeHandles val="exact"/>
        </dgm:presLayoutVars>
      </dgm:prSet>
      <dgm:spPr/>
    </dgm:pt>
    <dgm:pt modelId="{819E7DA3-C06B-45E4-BB39-8DA8A6CEA302}" type="pres">
      <dgm:prSet presAssocID="{C6D2F125-4979-4446-A2D0-1BF57C50EEA5}" presName="linNode" presStyleCnt="0"/>
      <dgm:spPr/>
    </dgm:pt>
    <dgm:pt modelId="{EA3D6CEA-E929-4025-8CDB-CE6DA9C0FDE3}" type="pres">
      <dgm:prSet presAssocID="{C6D2F125-4979-4446-A2D0-1BF57C50EEA5}" presName="parentText" presStyleLbl="node1" presStyleIdx="0" presStyleCnt="2">
        <dgm:presLayoutVars>
          <dgm:chMax val="1"/>
          <dgm:bulletEnabled val="1"/>
        </dgm:presLayoutVars>
      </dgm:prSet>
      <dgm:spPr/>
    </dgm:pt>
    <dgm:pt modelId="{1C05DE61-23C3-448D-89FF-FCFC84112D80}" type="pres">
      <dgm:prSet presAssocID="{C6D2F125-4979-4446-A2D0-1BF57C50EEA5}" presName="descendantText" presStyleLbl="alignAccFollowNode1" presStyleIdx="0" presStyleCnt="2">
        <dgm:presLayoutVars>
          <dgm:bulletEnabled val="1"/>
        </dgm:presLayoutVars>
      </dgm:prSet>
      <dgm:spPr/>
    </dgm:pt>
    <dgm:pt modelId="{36C4D402-0649-4CB5-B55C-B5BE641F7BCE}" type="pres">
      <dgm:prSet presAssocID="{59617541-E445-4E06-87B6-EF8FA0EFD1AB}" presName="sp" presStyleCnt="0"/>
      <dgm:spPr/>
    </dgm:pt>
    <dgm:pt modelId="{8F2ADA50-E9A4-4E43-8FCB-1031FBF6298D}" type="pres">
      <dgm:prSet presAssocID="{46547E82-65C0-403A-A107-987FFB717458}" presName="linNode" presStyleCnt="0"/>
      <dgm:spPr/>
    </dgm:pt>
    <dgm:pt modelId="{F4C7CB06-2256-4FE9-87E3-8BF93511E8E7}" type="pres">
      <dgm:prSet presAssocID="{46547E82-65C0-403A-A107-987FFB717458}" presName="parentText" presStyleLbl="node1" presStyleIdx="1" presStyleCnt="2">
        <dgm:presLayoutVars>
          <dgm:chMax val="1"/>
          <dgm:bulletEnabled val="1"/>
        </dgm:presLayoutVars>
      </dgm:prSet>
      <dgm:spPr/>
    </dgm:pt>
    <dgm:pt modelId="{2C8EE795-C619-4378-A347-C08790617653}" type="pres">
      <dgm:prSet presAssocID="{46547E82-65C0-403A-A107-987FFB717458}" presName="descendantText" presStyleLbl="alignAccFollowNode1" presStyleIdx="1" presStyleCnt="2">
        <dgm:presLayoutVars>
          <dgm:bulletEnabled val="1"/>
        </dgm:presLayoutVars>
      </dgm:prSet>
      <dgm:spPr/>
    </dgm:pt>
  </dgm:ptLst>
  <dgm:cxnLst>
    <dgm:cxn modelId="{D2B74A09-C3E5-46F7-98C0-6FA807D20005}" type="presOf" srcId="{D603335B-B9F5-4DB7-BD92-A1B22D9E2C5A}" destId="{1C05DE61-23C3-448D-89FF-FCFC84112D80}" srcOrd="0" destOrd="2" presId="urn:microsoft.com/office/officeart/2005/8/layout/vList5"/>
    <dgm:cxn modelId="{12B9121D-D465-47CE-9B9E-DB5062CD052B}" srcId="{C6D2F125-4979-4446-A2D0-1BF57C50EEA5}" destId="{717D5A5B-7092-477A-87CD-9A27BD49137D}" srcOrd="3" destOrd="0" parTransId="{47951A70-16F2-43D9-819A-673ECCFC624B}" sibTransId="{D0C5F14B-397D-41B8-B01E-B505754E6F35}"/>
    <dgm:cxn modelId="{F3DFDB33-1EAB-4161-85AB-0C7CE29E4D29}" srcId="{46547E82-65C0-403A-A107-987FFB717458}" destId="{25E85975-B8E6-4106-972C-2BF13C0C6254}" srcOrd="3" destOrd="0" parTransId="{CD2933B6-6B17-40AD-B5F4-91D6249F657C}" sibTransId="{F280B088-1A1B-4374-8A32-0855CA848238}"/>
    <dgm:cxn modelId="{D5CCF933-3693-454D-9DED-D15E1468D7B6}" type="presOf" srcId="{0CEB81F7-15FA-4E36-8793-DF7990727846}" destId="{2C8EE795-C619-4378-A347-C08790617653}" srcOrd="0" destOrd="0" presId="urn:microsoft.com/office/officeart/2005/8/layout/vList5"/>
    <dgm:cxn modelId="{EC81873C-A9F1-40AF-B9E1-F9A9D42B9A56}" srcId="{46547E82-65C0-403A-A107-987FFB717458}" destId="{0CEB81F7-15FA-4E36-8793-DF7990727846}" srcOrd="0" destOrd="0" parTransId="{4BBD3376-07E0-4F1B-BB7B-A99AD29CE803}" sibTransId="{00EE85B5-F270-4799-9D22-C54AC4B9F252}"/>
    <dgm:cxn modelId="{EE0FD45F-B99E-4B2A-A0E6-3FC6F5624DCA}" type="presOf" srcId="{D04BFEA0-82F2-4B60-B910-294076A4BEDC}" destId="{3316BE2D-D682-4DC0-98A0-C23827082E51}"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BA741285-9561-4CE2-B45F-69805A03A22C}" type="presOf" srcId="{25E85975-B8E6-4106-972C-2BF13C0C6254}" destId="{2C8EE795-C619-4378-A347-C08790617653}" srcOrd="0" destOrd="3" presId="urn:microsoft.com/office/officeart/2005/8/layout/vList5"/>
    <dgm:cxn modelId="{17C2AD87-63E8-4D38-814E-7AB6EF731CE3}" type="presOf" srcId="{177DAE1E-8AD1-45E5-81C1-D27B12CBCD38}" destId="{1C05DE61-23C3-448D-89FF-FCFC84112D80}" srcOrd="0" destOrd="1"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DD72ABA7-33B3-4427-86C4-BEA41752B871}" type="presOf" srcId="{4C747329-DF5D-4289-834E-D042D5764088}" destId="{1C05DE61-23C3-448D-89FF-FCFC84112D80}" srcOrd="0" destOrd="0" presId="urn:microsoft.com/office/officeart/2005/8/layout/vList5"/>
    <dgm:cxn modelId="{C30DF0AF-AFC8-4CC3-9A74-FFD3174BA737}" type="presOf" srcId="{C6D2F125-4979-4446-A2D0-1BF57C50EEA5}" destId="{EA3D6CEA-E929-4025-8CDB-CE6DA9C0FDE3}" srcOrd="0" destOrd="0" presId="urn:microsoft.com/office/officeart/2005/8/layout/vList5"/>
    <dgm:cxn modelId="{6CCFD7C3-9279-411A-843A-9E083850C51D}" type="presOf" srcId="{FCDEAA08-ACA0-435B-BBF3-B8B4C47D9D65}" destId="{2C8EE795-C619-4378-A347-C08790617653}" srcOrd="0" destOrd="1" presId="urn:microsoft.com/office/officeart/2005/8/layout/vList5"/>
    <dgm:cxn modelId="{503C59CE-CD2A-4D7E-8E8C-90D678118EB9}" type="presOf" srcId="{67CE2E1F-F91E-447B-9784-ABC0108C4724}" destId="{2C8EE795-C619-4378-A347-C08790617653}" srcOrd="0" destOrd="2"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62B73BE8-0815-4EED-8D2F-6B67B5385BAA}" type="presOf" srcId="{717D5A5B-7092-477A-87CD-9A27BD49137D}" destId="{1C05DE61-23C3-448D-89FF-FCFC84112D80}" srcOrd="0" destOrd="3" presId="urn:microsoft.com/office/officeart/2005/8/layout/vList5"/>
    <dgm:cxn modelId="{B49DB0EE-AE09-46A4-9358-8DD298B6517D}" type="presOf" srcId="{46547E82-65C0-403A-A107-987FFB717458}" destId="{F4C7CB06-2256-4FE9-87E3-8BF93511E8E7}" srcOrd="0" destOrd="0" presId="urn:microsoft.com/office/officeart/2005/8/layout/vList5"/>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A55B2C70-9EE5-4B3C-A330-90EF3C618C2A}" type="presParOf" srcId="{3316BE2D-D682-4DC0-98A0-C23827082E51}" destId="{819E7DA3-C06B-45E4-BB39-8DA8A6CEA302}" srcOrd="0" destOrd="0" presId="urn:microsoft.com/office/officeart/2005/8/layout/vList5"/>
    <dgm:cxn modelId="{A059D404-470F-4434-B845-918F460A2731}" type="presParOf" srcId="{819E7DA3-C06B-45E4-BB39-8DA8A6CEA302}" destId="{EA3D6CEA-E929-4025-8CDB-CE6DA9C0FDE3}" srcOrd="0" destOrd="0" presId="urn:microsoft.com/office/officeart/2005/8/layout/vList5"/>
    <dgm:cxn modelId="{043867E0-F1C4-45DC-8D86-827543CBA4BD}" type="presParOf" srcId="{819E7DA3-C06B-45E4-BB39-8DA8A6CEA302}" destId="{1C05DE61-23C3-448D-89FF-FCFC84112D80}" srcOrd="1" destOrd="0" presId="urn:microsoft.com/office/officeart/2005/8/layout/vList5"/>
    <dgm:cxn modelId="{69DE4DDB-A44F-4011-9C47-E348B21D9077}" type="presParOf" srcId="{3316BE2D-D682-4DC0-98A0-C23827082E51}" destId="{36C4D402-0649-4CB5-B55C-B5BE641F7BCE}" srcOrd="1" destOrd="0" presId="urn:microsoft.com/office/officeart/2005/8/layout/vList5"/>
    <dgm:cxn modelId="{2DB92B55-E7F8-4FB6-B9D4-56BD4864BD08}" type="presParOf" srcId="{3316BE2D-D682-4DC0-98A0-C23827082E51}" destId="{8F2ADA50-E9A4-4E43-8FCB-1031FBF6298D}" srcOrd="2" destOrd="0" presId="urn:microsoft.com/office/officeart/2005/8/layout/vList5"/>
    <dgm:cxn modelId="{46788175-6D02-4AA3-A623-FC0CE07E9D17}" type="presParOf" srcId="{8F2ADA50-E9A4-4E43-8FCB-1031FBF6298D}" destId="{F4C7CB06-2256-4FE9-87E3-8BF93511E8E7}" srcOrd="0" destOrd="0" presId="urn:microsoft.com/office/officeart/2005/8/layout/vList5"/>
    <dgm:cxn modelId="{625508CD-8A19-48E3-8E9D-1524B440C124}" type="presParOf" srcId="{8F2ADA50-E9A4-4E43-8FCB-1031FBF6298D}" destId="{2C8EE795-C619-4378-A347-C0879061765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9136B-6672-4C87-99BF-9A80863E87B6}" type="doc">
      <dgm:prSet loTypeId="urn:microsoft.com/office/officeart/2008/layout/LinedList" loCatId="list" qsTypeId="urn:microsoft.com/office/officeart/2005/8/quickstyle/simple5" qsCatId="simple" csTypeId="urn:microsoft.com/office/officeart/2005/8/colors/accent4_4" csCatId="accent4"/>
      <dgm:spPr/>
      <dgm:t>
        <a:bodyPr/>
        <a:lstStyle/>
        <a:p>
          <a:endParaRPr lang="en-US"/>
        </a:p>
      </dgm:t>
    </dgm:pt>
    <dgm:pt modelId="{044A1C35-F636-43E2-AD66-D8BB2BDDA86C}">
      <dgm:prSet/>
      <dgm:spPr/>
      <dgm:t>
        <a:bodyPr/>
        <a:lstStyle/>
        <a:p>
          <a:r>
            <a:rPr lang="en-US" dirty="0"/>
            <a:t>Anytime you have an opening and closing balance, the opening balance comes directly from the prior period closing balance</a:t>
          </a:r>
        </a:p>
      </dgm:t>
    </dgm:pt>
    <dgm:pt modelId="{D3E0C17B-F5FF-4567-BE2C-5C475F60E8C4}" type="parTrans" cxnId="{86DA8DC5-8A72-4944-B761-73E30DFBC92C}">
      <dgm:prSet/>
      <dgm:spPr/>
      <dgm:t>
        <a:bodyPr/>
        <a:lstStyle/>
        <a:p>
          <a:endParaRPr lang="en-US"/>
        </a:p>
      </dgm:t>
    </dgm:pt>
    <dgm:pt modelId="{E5717E36-20AB-4D1A-98F4-5E100AE38B4F}" type="sibTrans" cxnId="{86DA8DC5-8A72-4944-B761-73E30DFBC92C}">
      <dgm:prSet/>
      <dgm:spPr/>
      <dgm:t>
        <a:bodyPr/>
        <a:lstStyle/>
        <a:p>
          <a:endParaRPr lang="en-US"/>
        </a:p>
      </dgm:t>
    </dgm:pt>
    <dgm:pt modelId="{F8EC4841-C835-47F5-B41A-E2164731E50A}">
      <dgm:prSet/>
      <dgm:spPr/>
      <dgm:t>
        <a:bodyPr/>
        <a:lstStyle/>
        <a:p>
          <a:r>
            <a:rPr lang="en-US" dirty="0"/>
            <a:t>This means you start with the closing balance not the opening balance</a:t>
          </a:r>
        </a:p>
      </dgm:t>
    </dgm:pt>
    <dgm:pt modelId="{3A86222F-21C8-4DA7-8C72-9767F4975ACE}" type="parTrans" cxnId="{6FF76F1F-B672-4A03-8EF5-93A60658D7A6}">
      <dgm:prSet/>
      <dgm:spPr/>
      <dgm:t>
        <a:bodyPr/>
        <a:lstStyle/>
        <a:p>
          <a:endParaRPr lang="en-US"/>
        </a:p>
      </dgm:t>
    </dgm:pt>
    <dgm:pt modelId="{A6C96847-BC2A-4E16-A729-9503D6FA548F}" type="sibTrans" cxnId="{6FF76F1F-B672-4A03-8EF5-93A60658D7A6}">
      <dgm:prSet/>
      <dgm:spPr/>
      <dgm:t>
        <a:bodyPr/>
        <a:lstStyle/>
        <a:p>
          <a:endParaRPr lang="en-US"/>
        </a:p>
      </dgm:t>
    </dgm:pt>
    <dgm:pt modelId="{A531CDCE-2DE4-4E45-9896-0B0B3200E45F}">
      <dgm:prSet/>
      <dgm:spPr/>
      <dgm:t>
        <a:bodyPr/>
        <a:lstStyle/>
        <a:p>
          <a:r>
            <a:rPr lang="en-US" dirty="0"/>
            <a:t>Think of new years eve party. You start the year with what was in your accounts at the end of the previous year</a:t>
          </a:r>
        </a:p>
      </dgm:t>
    </dgm:pt>
    <dgm:pt modelId="{26565617-BA3B-421D-9B2D-1E07D7BEE385}" type="parTrans" cxnId="{502F9654-187B-4506-B622-AFC558C4F7AC}">
      <dgm:prSet/>
      <dgm:spPr/>
      <dgm:t>
        <a:bodyPr/>
        <a:lstStyle/>
        <a:p>
          <a:endParaRPr lang="en-US"/>
        </a:p>
      </dgm:t>
    </dgm:pt>
    <dgm:pt modelId="{A5928D16-8354-4CEC-A205-CD6C64C280BC}" type="sibTrans" cxnId="{502F9654-187B-4506-B622-AFC558C4F7AC}">
      <dgm:prSet/>
      <dgm:spPr/>
      <dgm:t>
        <a:bodyPr/>
        <a:lstStyle/>
        <a:p>
          <a:endParaRPr lang="en-US"/>
        </a:p>
      </dgm:t>
    </dgm:pt>
    <dgm:pt modelId="{E28DC582-B6CB-4045-AC60-4D21642C019A}">
      <dgm:prSet/>
      <dgm:spPr/>
      <dgm:t>
        <a:bodyPr/>
        <a:lstStyle/>
        <a:p>
          <a:r>
            <a:rPr lang="en-US" dirty="0"/>
            <a:t>In terms of dates this is the same thing.  The start date is the previous end date plus one day.</a:t>
          </a:r>
        </a:p>
      </dgm:t>
    </dgm:pt>
    <dgm:pt modelId="{BD22AAEC-1AF3-4631-B955-C55D25B74855}" type="parTrans" cxnId="{39FBD457-C42E-4189-B625-FEF5C63D6BAF}">
      <dgm:prSet/>
      <dgm:spPr/>
      <dgm:t>
        <a:bodyPr/>
        <a:lstStyle/>
        <a:p>
          <a:endParaRPr lang="en-US"/>
        </a:p>
      </dgm:t>
    </dgm:pt>
    <dgm:pt modelId="{614AB730-99FF-4BBB-9EE5-6B5F457F7106}" type="sibTrans" cxnId="{39FBD457-C42E-4189-B625-FEF5C63D6BAF}">
      <dgm:prSet/>
      <dgm:spPr/>
      <dgm:t>
        <a:bodyPr/>
        <a:lstStyle/>
        <a:p>
          <a:endParaRPr lang="en-US"/>
        </a:p>
      </dgm:t>
    </dgm:pt>
    <dgm:pt modelId="{C5E179CE-09B1-4112-A15E-ED59D8D0D179}">
      <dgm:prSet/>
      <dgm:spPr/>
      <dgm:t>
        <a:bodyPr/>
        <a:lstStyle/>
        <a:p>
          <a:r>
            <a:rPr lang="en-US" dirty="0"/>
            <a:t>The very first end date (begin with the end) is the start date of the model minus one day.</a:t>
          </a:r>
        </a:p>
      </dgm:t>
    </dgm:pt>
    <dgm:pt modelId="{5FC13133-2969-4272-9687-66000A02E116}" type="parTrans" cxnId="{E91D152E-B244-4313-A672-CC6D1F4B8194}">
      <dgm:prSet/>
      <dgm:spPr/>
      <dgm:t>
        <a:bodyPr/>
        <a:lstStyle/>
        <a:p>
          <a:endParaRPr lang="en-US"/>
        </a:p>
      </dgm:t>
    </dgm:pt>
    <dgm:pt modelId="{9745C392-5E16-4417-ACF7-A8C6E1D043AD}" type="sibTrans" cxnId="{E91D152E-B244-4313-A672-CC6D1F4B8194}">
      <dgm:prSet/>
      <dgm:spPr/>
      <dgm:t>
        <a:bodyPr/>
        <a:lstStyle/>
        <a:p>
          <a:endParaRPr lang="en-US"/>
        </a:p>
      </dgm:t>
    </dgm:pt>
    <dgm:pt modelId="{25A2332A-56FC-44C7-994B-10FC0C4C12EB}" type="pres">
      <dgm:prSet presAssocID="{24D9136B-6672-4C87-99BF-9A80863E87B6}" presName="vert0" presStyleCnt="0">
        <dgm:presLayoutVars>
          <dgm:dir/>
          <dgm:animOne val="branch"/>
          <dgm:animLvl val="lvl"/>
        </dgm:presLayoutVars>
      </dgm:prSet>
      <dgm:spPr/>
    </dgm:pt>
    <dgm:pt modelId="{C467DF36-3770-443E-8876-DCF5B0E471AC}" type="pres">
      <dgm:prSet presAssocID="{044A1C35-F636-43E2-AD66-D8BB2BDDA86C}" presName="thickLine" presStyleLbl="alignNode1" presStyleIdx="0" presStyleCnt="5"/>
      <dgm:spPr/>
    </dgm:pt>
    <dgm:pt modelId="{C44197EB-D778-4E83-9745-093D9735F90E}" type="pres">
      <dgm:prSet presAssocID="{044A1C35-F636-43E2-AD66-D8BB2BDDA86C}" presName="horz1" presStyleCnt="0"/>
      <dgm:spPr/>
    </dgm:pt>
    <dgm:pt modelId="{19C1BCA2-1115-4085-9692-C43A219B431D}" type="pres">
      <dgm:prSet presAssocID="{044A1C35-F636-43E2-AD66-D8BB2BDDA86C}" presName="tx1" presStyleLbl="revTx" presStyleIdx="0" presStyleCnt="5"/>
      <dgm:spPr/>
    </dgm:pt>
    <dgm:pt modelId="{8C771667-1700-4BAD-8D35-24F6313C3634}" type="pres">
      <dgm:prSet presAssocID="{044A1C35-F636-43E2-AD66-D8BB2BDDA86C}" presName="vert1" presStyleCnt="0"/>
      <dgm:spPr/>
    </dgm:pt>
    <dgm:pt modelId="{62DE2D35-4D45-460D-BC1A-AC5DEFDEF0F4}" type="pres">
      <dgm:prSet presAssocID="{F8EC4841-C835-47F5-B41A-E2164731E50A}" presName="thickLine" presStyleLbl="alignNode1" presStyleIdx="1" presStyleCnt="5"/>
      <dgm:spPr/>
    </dgm:pt>
    <dgm:pt modelId="{8AEBACB5-2D54-4D9B-BF75-D1B9A2FC6AD0}" type="pres">
      <dgm:prSet presAssocID="{F8EC4841-C835-47F5-B41A-E2164731E50A}" presName="horz1" presStyleCnt="0"/>
      <dgm:spPr/>
    </dgm:pt>
    <dgm:pt modelId="{0E35573D-1654-4D42-AF05-FC0E40A09ED3}" type="pres">
      <dgm:prSet presAssocID="{F8EC4841-C835-47F5-B41A-E2164731E50A}" presName="tx1" presStyleLbl="revTx" presStyleIdx="1" presStyleCnt="5"/>
      <dgm:spPr/>
    </dgm:pt>
    <dgm:pt modelId="{83F7E0E1-47DC-475B-8800-130FFFB19C44}" type="pres">
      <dgm:prSet presAssocID="{F8EC4841-C835-47F5-B41A-E2164731E50A}" presName="vert1" presStyleCnt="0"/>
      <dgm:spPr/>
    </dgm:pt>
    <dgm:pt modelId="{DDD26F9A-EC87-4B1F-A2B5-226A7A8D69E5}" type="pres">
      <dgm:prSet presAssocID="{A531CDCE-2DE4-4E45-9896-0B0B3200E45F}" presName="thickLine" presStyleLbl="alignNode1" presStyleIdx="2" presStyleCnt="5"/>
      <dgm:spPr/>
    </dgm:pt>
    <dgm:pt modelId="{75B32CAC-67EA-4B43-A61D-F19482117FCE}" type="pres">
      <dgm:prSet presAssocID="{A531CDCE-2DE4-4E45-9896-0B0B3200E45F}" presName="horz1" presStyleCnt="0"/>
      <dgm:spPr/>
    </dgm:pt>
    <dgm:pt modelId="{F1B0C046-6D30-40E9-845C-AAD3A4F02070}" type="pres">
      <dgm:prSet presAssocID="{A531CDCE-2DE4-4E45-9896-0B0B3200E45F}" presName="tx1" presStyleLbl="revTx" presStyleIdx="2" presStyleCnt="5"/>
      <dgm:spPr/>
    </dgm:pt>
    <dgm:pt modelId="{77A7141B-2910-4A63-A47C-D15C21FB336D}" type="pres">
      <dgm:prSet presAssocID="{A531CDCE-2DE4-4E45-9896-0B0B3200E45F}" presName="vert1" presStyleCnt="0"/>
      <dgm:spPr/>
    </dgm:pt>
    <dgm:pt modelId="{9B73271D-6855-4C8C-8926-00E3F8AC7BFD}" type="pres">
      <dgm:prSet presAssocID="{E28DC582-B6CB-4045-AC60-4D21642C019A}" presName="thickLine" presStyleLbl="alignNode1" presStyleIdx="3" presStyleCnt="5"/>
      <dgm:spPr/>
    </dgm:pt>
    <dgm:pt modelId="{59AC04B2-8674-4771-8D72-F47FE887E3C6}" type="pres">
      <dgm:prSet presAssocID="{E28DC582-B6CB-4045-AC60-4D21642C019A}" presName="horz1" presStyleCnt="0"/>
      <dgm:spPr/>
    </dgm:pt>
    <dgm:pt modelId="{AC84EE5E-4779-4A32-8A90-A62986985FE3}" type="pres">
      <dgm:prSet presAssocID="{E28DC582-B6CB-4045-AC60-4D21642C019A}" presName="tx1" presStyleLbl="revTx" presStyleIdx="3" presStyleCnt="5"/>
      <dgm:spPr/>
    </dgm:pt>
    <dgm:pt modelId="{BFCD7DC5-6B66-417A-8248-5F2F8E701410}" type="pres">
      <dgm:prSet presAssocID="{E28DC582-B6CB-4045-AC60-4D21642C019A}" presName="vert1" presStyleCnt="0"/>
      <dgm:spPr/>
    </dgm:pt>
    <dgm:pt modelId="{D1D2CA80-459B-44DA-9D1B-644DDFD89F4C}" type="pres">
      <dgm:prSet presAssocID="{C5E179CE-09B1-4112-A15E-ED59D8D0D179}" presName="thickLine" presStyleLbl="alignNode1" presStyleIdx="4" presStyleCnt="5"/>
      <dgm:spPr/>
    </dgm:pt>
    <dgm:pt modelId="{335B1505-0A33-4D06-99D5-EAD50B600018}" type="pres">
      <dgm:prSet presAssocID="{C5E179CE-09B1-4112-A15E-ED59D8D0D179}" presName="horz1" presStyleCnt="0"/>
      <dgm:spPr/>
    </dgm:pt>
    <dgm:pt modelId="{3B79E74F-78F6-4165-937F-DBFE837D7D82}" type="pres">
      <dgm:prSet presAssocID="{C5E179CE-09B1-4112-A15E-ED59D8D0D179}" presName="tx1" presStyleLbl="revTx" presStyleIdx="4" presStyleCnt="5"/>
      <dgm:spPr/>
    </dgm:pt>
    <dgm:pt modelId="{DDFAC1F5-D783-4B05-AC73-47B9228115E9}" type="pres">
      <dgm:prSet presAssocID="{C5E179CE-09B1-4112-A15E-ED59D8D0D179}" presName="vert1" presStyleCnt="0"/>
      <dgm:spPr/>
    </dgm:pt>
  </dgm:ptLst>
  <dgm:cxnLst>
    <dgm:cxn modelId="{BCFEEB06-68EC-4589-852B-D42087150970}" type="presOf" srcId="{24D9136B-6672-4C87-99BF-9A80863E87B6}" destId="{25A2332A-56FC-44C7-994B-10FC0C4C12EB}" srcOrd="0" destOrd="0" presId="urn:microsoft.com/office/officeart/2008/layout/LinedList"/>
    <dgm:cxn modelId="{9DD10009-D348-4E39-A763-9FBD4D6322F2}" type="presOf" srcId="{F8EC4841-C835-47F5-B41A-E2164731E50A}" destId="{0E35573D-1654-4D42-AF05-FC0E40A09ED3}" srcOrd="0" destOrd="0" presId="urn:microsoft.com/office/officeart/2008/layout/LinedList"/>
    <dgm:cxn modelId="{A868A418-C5C3-4192-9822-767DDCEFEE64}" type="presOf" srcId="{A531CDCE-2DE4-4E45-9896-0B0B3200E45F}" destId="{F1B0C046-6D30-40E9-845C-AAD3A4F02070}" srcOrd="0" destOrd="0" presId="urn:microsoft.com/office/officeart/2008/layout/LinedList"/>
    <dgm:cxn modelId="{6FF76F1F-B672-4A03-8EF5-93A60658D7A6}" srcId="{24D9136B-6672-4C87-99BF-9A80863E87B6}" destId="{F8EC4841-C835-47F5-B41A-E2164731E50A}" srcOrd="1" destOrd="0" parTransId="{3A86222F-21C8-4DA7-8C72-9767F4975ACE}" sibTransId="{A6C96847-BC2A-4E16-A729-9503D6FA548F}"/>
    <dgm:cxn modelId="{E91D152E-B244-4313-A672-CC6D1F4B8194}" srcId="{24D9136B-6672-4C87-99BF-9A80863E87B6}" destId="{C5E179CE-09B1-4112-A15E-ED59D8D0D179}" srcOrd="4" destOrd="0" parTransId="{5FC13133-2969-4272-9687-66000A02E116}" sibTransId="{9745C392-5E16-4417-ACF7-A8C6E1D043AD}"/>
    <dgm:cxn modelId="{E749F834-0AD5-47EF-8631-4CD80E8097A3}" type="presOf" srcId="{E28DC582-B6CB-4045-AC60-4D21642C019A}" destId="{AC84EE5E-4779-4A32-8A90-A62986985FE3}" srcOrd="0" destOrd="0" presId="urn:microsoft.com/office/officeart/2008/layout/LinedList"/>
    <dgm:cxn modelId="{502F9654-187B-4506-B622-AFC558C4F7AC}" srcId="{24D9136B-6672-4C87-99BF-9A80863E87B6}" destId="{A531CDCE-2DE4-4E45-9896-0B0B3200E45F}" srcOrd="2" destOrd="0" parTransId="{26565617-BA3B-421D-9B2D-1E07D7BEE385}" sibTransId="{A5928D16-8354-4CEC-A205-CD6C64C280BC}"/>
    <dgm:cxn modelId="{39FBD457-C42E-4189-B625-FEF5C63D6BAF}" srcId="{24D9136B-6672-4C87-99BF-9A80863E87B6}" destId="{E28DC582-B6CB-4045-AC60-4D21642C019A}" srcOrd="3" destOrd="0" parTransId="{BD22AAEC-1AF3-4631-B955-C55D25B74855}" sibTransId="{614AB730-99FF-4BBB-9EE5-6B5F457F7106}"/>
    <dgm:cxn modelId="{9DA99C9B-37CC-439C-9681-F307BA2D6A3F}" type="presOf" srcId="{C5E179CE-09B1-4112-A15E-ED59D8D0D179}" destId="{3B79E74F-78F6-4165-937F-DBFE837D7D82}" srcOrd="0" destOrd="0" presId="urn:microsoft.com/office/officeart/2008/layout/LinedList"/>
    <dgm:cxn modelId="{86DA8DC5-8A72-4944-B761-73E30DFBC92C}" srcId="{24D9136B-6672-4C87-99BF-9A80863E87B6}" destId="{044A1C35-F636-43E2-AD66-D8BB2BDDA86C}" srcOrd="0" destOrd="0" parTransId="{D3E0C17B-F5FF-4567-BE2C-5C475F60E8C4}" sibTransId="{E5717E36-20AB-4D1A-98F4-5E100AE38B4F}"/>
    <dgm:cxn modelId="{D4F83AC9-CE27-4067-B7EA-D1BA85579870}" type="presOf" srcId="{044A1C35-F636-43E2-AD66-D8BB2BDDA86C}" destId="{19C1BCA2-1115-4085-9692-C43A219B431D}" srcOrd="0" destOrd="0" presId="urn:microsoft.com/office/officeart/2008/layout/LinedList"/>
    <dgm:cxn modelId="{C3FCCB7B-08D5-4E67-905A-8FA6AA0A7BEA}" type="presParOf" srcId="{25A2332A-56FC-44C7-994B-10FC0C4C12EB}" destId="{C467DF36-3770-443E-8876-DCF5B0E471AC}" srcOrd="0" destOrd="0" presId="urn:microsoft.com/office/officeart/2008/layout/LinedList"/>
    <dgm:cxn modelId="{7FA87E74-D597-4727-BB71-39D9F6CEB763}" type="presParOf" srcId="{25A2332A-56FC-44C7-994B-10FC0C4C12EB}" destId="{C44197EB-D778-4E83-9745-093D9735F90E}" srcOrd="1" destOrd="0" presId="urn:microsoft.com/office/officeart/2008/layout/LinedList"/>
    <dgm:cxn modelId="{5BCE632D-36A2-4249-AF43-3FEF96D76FF1}" type="presParOf" srcId="{C44197EB-D778-4E83-9745-093D9735F90E}" destId="{19C1BCA2-1115-4085-9692-C43A219B431D}" srcOrd="0" destOrd="0" presId="urn:microsoft.com/office/officeart/2008/layout/LinedList"/>
    <dgm:cxn modelId="{A40B543C-E24D-4E95-BFF0-9A6D3E41E717}" type="presParOf" srcId="{C44197EB-D778-4E83-9745-093D9735F90E}" destId="{8C771667-1700-4BAD-8D35-24F6313C3634}" srcOrd="1" destOrd="0" presId="urn:microsoft.com/office/officeart/2008/layout/LinedList"/>
    <dgm:cxn modelId="{E4DB602C-E6F8-4E08-9E4A-C5F24FEE5069}" type="presParOf" srcId="{25A2332A-56FC-44C7-994B-10FC0C4C12EB}" destId="{62DE2D35-4D45-460D-BC1A-AC5DEFDEF0F4}" srcOrd="2" destOrd="0" presId="urn:microsoft.com/office/officeart/2008/layout/LinedList"/>
    <dgm:cxn modelId="{D888B78C-ED35-496D-A58A-AB2C40522E31}" type="presParOf" srcId="{25A2332A-56FC-44C7-994B-10FC0C4C12EB}" destId="{8AEBACB5-2D54-4D9B-BF75-D1B9A2FC6AD0}" srcOrd="3" destOrd="0" presId="urn:microsoft.com/office/officeart/2008/layout/LinedList"/>
    <dgm:cxn modelId="{D3E963CD-AFA4-4E3F-8AAA-84B2E8838BE0}" type="presParOf" srcId="{8AEBACB5-2D54-4D9B-BF75-D1B9A2FC6AD0}" destId="{0E35573D-1654-4D42-AF05-FC0E40A09ED3}" srcOrd="0" destOrd="0" presId="urn:microsoft.com/office/officeart/2008/layout/LinedList"/>
    <dgm:cxn modelId="{E3A11B1C-68EF-489C-9784-02DF6232F9BF}" type="presParOf" srcId="{8AEBACB5-2D54-4D9B-BF75-D1B9A2FC6AD0}" destId="{83F7E0E1-47DC-475B-8800-130FFFB19C44}" srcOrd="1" destOrd="0" presId="urn:microsoft.com/office/officeart/2008/layout/LinedList"/>
    <dgm:cxn modelId="{D4D18C1F-FD6D-493F-A29A-983F4255A7E2}" type="presParOf" srcId="{25A2332A-56FC-44C7-994B-10FC0C4C12EB}" destId="{DDD26F9A-EC87-4B1F-A2B5-226A7A8D69E5}" srcOrd="4" destOrd="0" presId="urn:microsoft.com/office/officeart/2008/layout/LinedList"/>
    <dgm:cxn modelId="{B787738D-C128-43C6-802E-33AB788D7324}" type="presParOf" srcId="{25A2332A-56FC-44C7-994B-10FC0C4C12EB}" destId="{75B32CAC-67EA-4B43-A61D-F19482117FCE}" srcOrd="5" destOrd="0" presId="urn:microsoft.com/office/officeart/2008/layout/LinedList"/>
    <dgm:cxn modelId="{9209FF93-B779-4613-9BF1-81E62EFA1B22}" type="presParOf" srcId="{75B32CAC-67EA-4B43-A61D-F19482117FCE}" destId="{F1B0C046-6D30-40E9-845C-AAD3A4F02070}" srcOrd="0" destOrd="0" presId="urn:microsoft.com/office/officeart/2008/layout/LinedList"/>
    <dgm:cxn modelId="{F3F1D63D-5089-4A62-9AB5-966EE1EA10D2}" type="presParOf" srcId="{75B32CAC-67EA-4B43-A61D-F19482117FCE}" destId="{77A7141B-2910-4A63-A47C-D15C21FB336D}" srcOrd="1" destOrd="0" presId="urn:microsoft.com/office/officeart/2008/layout/LinedList"/>
    <dgm:cxn modelId="{0C072E20-CA79-4526-9809-220330D0E749}" type="presParOf" srcId="{25A2332A-56FC-44C7-994B-10FC0C4C12EB}" destId="{9B73271D-6855-4C8C-8926-00E3F8AC7BFD}" srcOrd="6" destOrd="0" presId="urn:microsoft.com/office/officeart/2008/layout/LinedList"/>
    <dgm:cxn modelId="{B6139F1D-B654-4115-B4EE-D1C1E836BEC2}" type="presParOf" srcId="{25A2332A-56FC-44C7-994B-10FC0C4C12EB}" destId="{59AC04B2-8674-4771-8D72-F47FE887E3C6}" srcOrd="7" destOrd="0" presId="urn:microsoft.com/office/officeart/2008/layout/LinedList"/>
    <dgm:cxn modelId="{0647F610-54FC-4856-8AD2-50432C56FEBE}" type="presParOf" srcId="{59AC04B2-8674-4771-8D72-F47FE887E3C6}" destId="{AC84EE5E-4779-4A32-8A90-A62986985FE3}" srcOrd="0" destOrd="0" presId="urn:microsoft.com/office/officeart/2008/layout/LinedList"/>
    <dgm:cxn modelId="{730B8524-382E-4784-A1D8-CF7312EC4C1C}" type="presParOf" srcId="{59AC04B2-8674-4771-8D72-F47FE887E3C6}" destId="{BFCD7DC5-6B66-417A-8248-5F2F8E701410}" srcOrd="1" destOrd="0" presId="urn:microsoft.com/office/officeart/2008/layout/LinedList"/>
    <dgm:cxn modelId="{D0F16490-378E-431B-ADEA-EA450762E22B}" type="presParOf" srcId="{25A2332A-56FC-44C7-994B-10FC0C4C12EB}" destId="{D1D2CA80-459B-44DA-9D1B-644DDFD89F4C}" srcOrd="8" destOrd="0" presId="urn:microsoft.com/office/officeart/2008/layout/LinedList"/>
    <dgm:cxn modelId="{4AA94A3E-EC8C-4027-9836-25AF73B8B416}" type="presParOf" srcId="{25A2332A-56FC-44C7-994B-10FC0C4C12EB}" destId="{335B1505-0A33-4D06-99D5-EAD50B600018}" srcOrd="9" destOrd="0" presId="urn:microsoft.com/office/officeart/2008/layout/LinedList"/>
    <dgm:cxn modelId="{A7CD6FD6-7A38-4646-BD28-9A278AC2288B}" type="presParOf" srcId="{335B1505-0A33-4D06-99D5-EAD50B600018}" destId="{3B79E74F-78F6-4165-937F-DBFE837D7D82}" srcOrd="0" destOrd="0" presId="urn:microsoft.com/office/officeart/2008/layout/LinedList"/>
    <dgm:cxn modelId="{60D963BE-EF19-4255-9AE1-3D29CB5F5500}" type="presParOf" srcId="{335B1505-0A33-4D06-99D5-EAD50B600018}" destId="{DDFAC1F5-D783-4B05-AC73-47B9228115E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F71263-172B-4D31-A130-323962AA2C02}" type="doc">
      <dgm:prSet loTypeId="urn:microsoft.com/office/officeart/2005/8/layout/hierarchy3" loCatId="hierarchy" qsTypeId="urn:microsoft.com/office/officeart/2005/8/quickstyle/simple4" qsCatId="simple" csTypeId="urn:microsoft.com/office/officeart/2005/8/colors/accent6_1" csCatId="accent6"/>
      <dgm:spPr/>
      <dgm:t>
        <a:bodyPr/>
        <a:lstStyle/>
        <a:p>
          <a:endParaRPr lang="en-US"/>
        </a:p>
      </dgm:t>
    </dgm:pt>
    <dgm:pt modelId="{F037A8AB-51E1-400A-9B0C-176F10F8F0B4}">
      <dgm:prSet/>
      <dgm:spPr/>
      <dgm:t>
        <a:bodyPr/>
        <a:lstStyle/>
        <a:p>
          <a:r>
            <a:rPr lang="en-US" dirty="0"/>
            <a:t>Just about any project has a defined amount of capacity – the maximum you can produce in some time period </a:t>
          </a:r>
        </a:p>
      </dgm:t>
    </dgm:pt>
    <dgm:pt modelId="{B6909B16-4411-439F-B71D-8F21C81F813A}" type="parTrans" cxnId="{52FEF43A-E7BC-4C85-8B7E-0928D80A9CCA}">
      <dgm:prSet/>
      <dgm:spPr/>
      <dgm:t>
        <a:bodyPr/>
        <a:lstStyle/>
        <a:p>
          <a:endParaRPr lang="en-US"/>
        </a:p>
      </dgm:t>
    </dgm:pt>
    <dgm:pt modelId="{1B8D2A33-C5ED-4083-9CC6-601211C92DA9}" type="sibTrans" cxnId="{52FEF43A-E7BC-4C85-8B7E-0928D80A9CCA}">
      <dgm:prSet/>
      <dgm:spPr/>
      <dgm:t>
        <a:bodyPr/>
        <a:lstStyle/>
        <a:p>
          <a:endParaRPr lang="en-US"/>
        </a:p>
      </dgm:t>
    </dgm:pt>
    <dgm:pt modelId="{9387CCAB-7C02-4B52-A06D-2B01618D0291}">
      <dgm:prSet/>
      <dgm:spPr/>
      <dgm:t>
        <a:bodyPr/>
        <a:lstStyle/>
        <a:p>
          <a:r>
            <a:rPr lang="en-US" dirty="0"/>
            <a:t>The time period can be an instant – MW</a:t>
          </a:r>
        </a:p>
      </dgm:t>
    </dgm:pt>
    <dgm:pt modelId="{02CAD622-D598-4D05-971B-35974E6BD42E}" type="parTrans" cxnId="{3D5DEAEC-08B4-443D-86AA-48081DE2BE97}">
      <dgm:prSet/>
      <dgm:spPr/>
      <dgm:t>
        <a:bodyPr/>
        <a:lstStyle/>
        <a:p>
          <a:endParaRPr lang="en-US"/>
        </a:p>
      </dgm:t>
    </dgm:pt>
    <dgm:pt modelId="{04CBE7C8-19C7-4F4F-B62F-CCD0D623445B}" type="sibTrans" cxnId="{3D5DEAEC-08B4-443D-86AA-48081DE2BE97}">
      <dgm:prSet/>
      <dgm:spPr/>
      <dgm:t>
        <a:bodyPr/>
        <a:lstStyle/>
        <a:p>
          <a:endParaRPr lang="en-US"/>
        </a:p>
      </dgm:t>
    </dgm:pt>
    <dgm:pt modelId="{D4DA67DD-BA52-4070-9333-E80E08A823A8}">
      <dgm:prSet/>
      <dgm:spPr/>
      <dgm:t>
        <a:bodyPr/>
        <a:lstStyle/>
        <a:p>
          <a:r>
            <a:rPr lang="en-US" dirty="0"/>
            <a:t>The time period could be the life of a project – oil reserves</a:t>
          </a:r>
        </a:p>
      </dgm:t>
    </dgm:pt>
    <dgm:pt modelId="{46C73CC3-9991-430D-A4F8-27488827C953}" type="parTrans" cxnId="{23EA1780-48D0-447C-91E7-E1E7CB9BC857}">
      <dgm:prSet/>
      <dgm:spPr/>
      <dgm:t>
        <a:bodyPr/>
        <a:lstStyle/>
        <a:p>
          <a:endParaRPr lang="en-US"/>
        </a:p>
      </dgm:t>
    </dgm:pt>
    <dgm:pt modelId="{A1498708-A935-4D04-B820-5EF94BCFD65D}" type="sibTrans" cxnId="{23EA1780-48D0-447C-91E7-E1E7CB9BC857}">
      <dgm:prSet/>
      <dgm:spPr/>
      <dgm:t>
        <a:bodyPr/>
        <a:lstStyle/>
        <a:p>
          <a:endParaRPr lang="en-US"/>
        </a:p>
      </dgm:t>
    </dgm:pt>
    <dgm:pt modelId="{B7E6B28D-2E19-441E-BCBE-90B4A9342F23}">
      <dgm:prSet/>
      <dgm:spPr/>
      <dgm:t>
        <a:bodyPr/>
        <a:lstStyle/>
        <a:p>
          <a:r>
            <a:rPr lang="en-US" dirty="0"/>
            <a:t>Once the capacity is defined, the manner in which you use the capacity or the capacity utilization can be specified</a:t>
          </a:r>
        </a:p>
      </dgm:t>
    </dgm:pt>
    <dgm:pt modelId="{0F8F4329-0FA2-41AA-968C-FD678B9BE1BC}" type="parTrans" cxnId="{6BFEBA13-01A6-4E85-A17D-F1E6623EB553}">
      <dgm:prSet/>
      <dgm:spPr/>
      <dgm:t>
        <a:bodyPr/>
        <a:lstStyle/>
        <a:p>
          <a:endParaRPr lang="en-US"/>
        </a:p>
      </dgm:t>
    </dgm:pt>
    <dgm:pt modelId="{DCF4272E-39F1-41BC-8802-AC7FEF997917}" type="sibTrans" cxnId="{6BFEBA13-01A6-4E85-A17D-F1E6623EB553}">
      <dgm:prSet/>
      <dgm:spPr/>
      <dgm:t>
        <a:bodyPr/>
        <a:lstStyle/>
        <a:p>
          <a:endParaRPr lang="en-US"/>
        </a:p>
      </dgm:t>
    </dgm:pt>
    <dgm:pt modelId="{0BDFB4C3-338E-4824-8CC6-610F54924C60}">
      <dgm:prSet/>
      <dgm:spPr/>
      <dgm:t>
        <a:bodyPr/>
        <a:lstStyle/>
        <a:p>
          <a:r>
            <a:rPr lang="en-US" dirty="0"/>
            <a:t>For example, the capacity utilization of a hotel</a:t>
          </a:r>
        </a:p>
      </dgm:t>
    </dgm:pt>
    <dgm:pt modelId="{DF2446CB-127C-49F1-A1B7-EDB20D8AEB03}" type="parTrans" cxnId="{59D9A8E3-4649-4585-946F-567F95F647E2}">
      <dgm:prSet/>
      <dgm:spPr/>
      <dgm:t>
        <a:bodyPr/>
        <a:lstStyle/>
        <a:p>
          <a:endParaRPr lang="en-US"/>
        </a:p>
      </dgm:t>
    </dgm:pt>
    <dgm:pt modelId="{29FFCB16-C006-4D0A-BD51-7C71890F4BE4}" type="sibTrans" cxnId="{59D9A8E3-4649-4585-946F-567F95F647E2}">
      <dgm:prSet/>
      <dgm:spPr/>
      <dgm:t>
        <a:bodyPr/>
        <a:lstStyle/>
        <a:p>
          <a:endParaRPr lang="en-US"/>
        </a:p>
      </dgm:t>
    </dgm:pt>
    <dgm:pt modelId="{0922FFF7-FB0A-4B14-9D10-80AB616411EB}">
      <dgm:prSet/>
      <dgm:spPr/>
      <dgm:t>
        <a:bodyPr/>
        <a:lstStyle/>
        <a:p>
          <a:r>
            <a:rPr lang="en-US" dirty="0"/>
            <a:t>The production of gas reserves</a:t>
          </a:r>
        </a:p>
      </dgm:t>
    </dgm:pt>
    <dgm:pt modelId="{F215522B-EC5E-4E19-A004-575B8606E145}" type="parTrans" cxnId="{143B5361-9FAF-48ED-8164-D129E119C10E}">
      <dgm:prSet/>
      <dgm:spPr/>
      <dgm:t>
        <a:bodyPr/>
        <a:lstStyle/>
        <a:p>
          <a:endParaRPr lang="en-US"/>
        </a:p>
      </dgm:t>
    </dgm:pt>
    <dgm:pt modelId="{B26E7A90-0383-4E96-8B27-AEC3B0B32835}" type="sibTrans" cxnId="{143B5361-9FAF-48ED-8164-D129E119C10E}">
      <dgm:prSet/>
      <dgm:spPr/>
      <dgm:t>
        <a:bodyPr/>
        <a:lstStyle/>
        <a:p>
          <a:endParaRPr lang="en-US"/>
        </a:p>
      </dgm:t>
    </dgm:pt>
    <dgm:pt modelId="{418B2B27-2BAF-4734-94B0-7AA5064A7475}">
      <dgm:prSet/>
      <dgm:spPr/>
      <dgm:t>
        <a:bodyPr/>
        <a:lstStyle/>
        <a:p>
          <a:r>
            <a:rPr lang="en-US" dirty="0"/>
            <a:t>Finally, the volumes produced can be computed</a:t>
          </a:r>
        </a:p>
      </dgm:t>
    </dgm:pt>
    <dgm:pt modelId="{261FB29D-A48A-44D0-AEAE-89EAA5F94FCE}" type="parTrans" cxnId="{B90FD502-B7CD-49C2-AF1A-1D954D790D5B}">
      <dgm:prSet/>
      <dgm:spPr/>
      <dgm:t>
        <a:bodyPr/>
        <a:lstStyle/>
        <a:p>
          <a:endParaRPr lang="en-US"/>
        </a:p>
      </dgm:t>
    </dgm:pt>
    <dgm:pt modelId="{3CBBFD3D-55B3-4376-8919-924ACD2553BB}" type="sibTrans" cxnId="{B90FD502-B7CD-49C2-AF1A-1D954D790D5B}">
      <dgm:prSet/>
      <dgm:spPr/>
      <dgm:t>
        <a:bodyPr/>
        <a:lstStyle/>
        <a:p>
          <a:endParaRPr lang="en-US"/>
        </a:p>
      </dgm:t>
    </dgm:pt>
    <dgm:pt modelId="{992E9367-43D3-4B7A-AE44-115C5BA66307}">
      <dgm:prSet/>
      <dgm:spPr/>
      <dgm:t>
        <a:bodyPr/>
        <a:lstStyle/>
        <a:p>
          <a:r>
            <a:rPr lang="en-US" dirty="0"/>
            <a:t>Traffic Volumes from Study</a:t>
          </a:r>
        </a:p>
      </dgm:t>
    </dgm:pt>
    <dgm:pt modelId="{7313AE29-6583-45EE-852F-D10A47E69293}" type="parTrans" cxnId="{43890622-4C05-491B-BCD9-DB82F07DC219}">
      <dgm:prSet/>
      <dgm:spPr/>
      <dgm:t>
        <a:bodyPr/>
        <a:lstStyle/>
        <a:p>
          <a:endParaRPr lang="en-US"/>
        </a:p>
      </dgm:t>
    </dgm:pt>
    <dgm:pt modelId="{93FF7527-8EC7-4F65-A055-9DF6EAB347F9}" type="sibTrans" cxnId="{43890622-4C05-491B-BCD9-DB82F07DC219}">
      <dgm:prSet/>
      <dgm:spPr/>
      <dgm:t>
        <a:bodyPr/>
        <a:lstStyle/>
        <a:p>
          <a:endParaRPr lang="en-US"/>
        </a:p>
      </dgm:t>
    </dgm:pt>
    <dgm:pt modelId="{FED67012-4DED-4B46-AF59-6BFE34D7210B}">
      <dgm:prSet/>
      <dgm:spPr/>
      <dgm:t>
        <a:bodyPr/>
        <a:lstStyle/>
        <a:p>
          <a:r>
            <a:rPr lang="en-US" dirty="0"/>
            <a:t>Electricity Production from Wind</a:t>
          </a:r>
        </a:p>
      </dgm:t>
    </dgm:pt>
    <dgm:pt modelId="{9A895023-A134-423D-9253-92FFF479B92B}" type="parTrans" cxnId="{E8C2C755-13CF-4FA0-A3A4-8AE4E38C1ED2}">
      <dgm:prSet/>
      <dgm:spPr/>
      <dgm:t>
        <a:bodyPr/>
        <a:lstStyle/>
        <a:p>
          <a:endParaRPr lang="en-US"/>
        </a:p>
      </dgm:t>
    </dgm:pt>
    <dgm:pt modelId="{AD47BA92-3776-4E83-94A3-A448ABB16868}" type="sibTrans" cxnId="{E8C2C755-13CF-4FA0-A3A4-8AE4E38C1ED2}">
      <dgm:prSet/>
      <dgm:spPr/>
      <dgm:t>
        <a:bodyPr/>
        <a:lstStyle/>
        <a:p>
          <a:endParaRPr lang="en-US"/>
        </a:p>
      </dgm:t>
    </dgm:pt>
    <dgm:pt modelId="{8D24900F-271D-4682-AAEC-F0CB224D1286}" type="pres">
      <dgm:prSet presAssocID="{CCF71263-172B-4D31-A130-323962AA2C02}" presName="diagram" presStyleCnt="0">
        <dgm:presLayoutVars>
          <dgm:chPref val="1"/>
          <dgm:dir/>
          <dgm:animOne val="branch"/>
          <dgm:animLvl val="lvl"/>
          <dgm:resizeHandles/>
        </dgm:presLayoutVars>
      </dgm:prSet>
      <dgm:spPr/>
    </dgm:pt>
    <dgm:pt modelId="{B1BAE6F7-D9E1-4506-9E4D-ACE211283D26}" type="pres">
      <dgm:prSet presAssocID="{F037A8AB-51E1-400A-9B0C-176F10F8F0B4}" presName="root" presStyleCnt="0"/>
      <dgm:spPr/>
    </dgm:pt>
    <dgm:pt modelId="{2278EF4B-82AA-46BD-9025-F611967EA864}" type="pres">
      <dgm:prSet presAssocID="{F037A8AB-51E1-400A-9B0C-176F10F8F0B4}" presName="rootComposite" presStyleCnt="0"/>
      <dgm:spPr/>
    </dgm:pt>
    <dgm:pt modelId="{410F7F9C-6B00-421B-980E-E9FA909545F9}" type="pres">
      <dgm:prSet presAssocID="{F037A8AB-51E1-400A-9B0C-176F10F8F0B4}" presName="rootText" presStyleLbl="node1" presStyleIdx="0" presStyleCnt="3"/>
      <dgm:spPr/>
    </dgm:pt>
    <dgm:pt modelId="{35AB0ADC-C3DD-4AB4-98ED-BAA3E6F83A16}" type="pres">
      <dgm:prSet presAssocID="{F037A8AB-51E1-400A-9B0C-176F10F8F0B4}" presName="rootConnector" presStyleLbl="node1" presStyleIdx="0" presStyleCnt="3"/>
      <dgm:spPr/>
    </dgm:pt>
    <dgm:pt modelId="{0520DAD3-1441-406E-92FB-EE0250D2D695}" type="pres">
      <dgm:prSet presAssocID="{F037A8AB-51E1-400A-9B0C-176F10F8F0B4}" presName="childShape" presStyleCnt="0"/>
      <dgm:spPr/>
    </dgm:pt>
    <dgm:pt modelId="{FF920745-6FA3-4299-BABA-E4B6ECBA717F}" type="pres">
      <dgm:prSet presAssocID="{02CAD622-D598-4D05-971B-35974E6BD42E}" presName="Name13" presStyleLbl="parChTrans1D2" presStyleIdx="0" presStyleCnt="6"/>
      <dgm:spPr/>
    </dgm:pt>
    <dgm:pt modelId="{DB5D11B4-19A3-4A51-A6D1-BD400D6E6EC5}" type="pres">
      <dgm:prSet presAssocID="{9387CCAB-7C02-4B52-A06D-2B01618D0291}" presName="childText" presStyleLbl="bgAcc1" presStyleIdx="0" presStyleCnt="6">
        <dgm:presLayoutVars>
          <dgm:bulletEnabled val="1"/>
        </dgm:presLayoutVars>
      </dgm:prSet>
      <dgm:spPr/>
    </dgm:pt>
    <dgm:pt modelId="{7BA2C37D-7A4B-4041-AED5-E88B2392A298}" type="pres">
      <dgm:prSet presAssocID="{46C73CC3-9991-430D-A4F8-27488827C953}" presName="Name13" presStyleLbl="parChTrans1D2" presStyleIdx="1" presStyleCnt="6"/>
      <dgm:spPr/>
    </dgm:pt>
    <dgm:pt modelId="{C7F1E3F4-56AA-41F0-BB43-F5E15BFF92A6}" type="pres">
      <dgm:prSet presAssocID="{D4DA67DD-BA52-4070-9333-E80E08A823A8}" presName="childText" presStyleLbl="bgAcc1" presStyleIdx="1" presStyleCnt="6">
        <dgm:presLayoutVars>
          <dgm:bulletEnabled val="1"/>
        </dgm:presLayoutVars>
      </dgm:prSet>
      <dgm:spPr/>
    </dgm:pt>
    <dgm:pt modelId="{248E71E5-21F0-478D-932B-BF9FCF3A61B2}" type="pres">
      <dgm:prSet presAssocID="{B7E6B28D-2E19-441E-BCBE-90B4A9342F23}" presName="root" presStyleCnt="0"/>
      <dgm:spPr/>
    </dgm:pt>
    <dgm:pt modelId="{F7DA34BD-C688-47E6-8375-5E8A346A672D}" type="pres">
      <dgm:prSet presAssocID="{B7E6B28D-2E19-441E-BCBE-90B4A9342F23}" presName="rootComposite" presStyleCnt="0"/>
      <dgm:spPr/>
    </dgm:pt>
    <dgm:pt modelId="{F65F7767-E395-433D-8436-00FE3F9322E0}" type="pres">
      <dgm:prSet presAssocID="{B7E6B28D-2E19-441E-BCBE-90B4A9342F23}" presName="rootText" presStyleLbl="node1" presStyleIdx="1" presStyleCnt="3"/>
      <dgm:spPr/>
    </dgm:pt>
    <dgm:pt modelId="{4E4D26DD-B9DE-4ACD-8AFA-948F97E68D3B}" type="pres">
      <dgm:prSet presAssocID="{B7E6B28D-2E19-441E-BCBE-90B4A9342F23}" presName="rootConnector" presStyleLbl="node1" presStyleIdx="1" presStyleCnt="3"/>
      <dgm:spPr/>
    </dgm:pt>
    <dgm:pt modelId="{A6A460EF-D187-4A95-BCFB-D562760B42AF}" type="pres">
      <dgm:prSet presAssocID="{B7E6B28D-2E19-441E-BCBE-90B4A9342F23}" presName="childShape" presStyleCnt="0"/>
      <dgm:spPr/>
    </dgm:pt>
    <dgm:pt modelId="{A2399A6F-D78E-47E1-8A00-FDECA0568201}" type="pres">
      <dgm:prSet presAssocID="{DF2446CB-127C-49F1-A1B7-EDB20D8AEB03}" presName="Name13" presStyleLbl="parChTrans1D2" presStyleIdx="2" presStyleCnt="6"/>
      <dgm:spPr/>
    </dgm:pt>
    <dgm:pt modelId="{E834F82B-B36D-48CB-AF03-8778E38D7EE7}" type="pres">
      <dgm:prSet presAssocID="{0BDFB4C3-338E-4824-8CC6-610F54924C60}" presName="childText" presStyleLbl="bgAcc1" presStyleIdx="2" presStyleCnt="6">
        <dgm:presLayoutVars>
          <dgm:bulletEnabled val="1"/>
        </dgm:presLayoutVars>
      </dgm:prSet>
      <dgm:spPr/>
    </dgm:pt>
    <dgm:pt modelId="{E54068A7-5919-4644-AC16-B965A486A7EB}" type="pres">
      <dgm:prSet presAssocID="{F215522B-EC5E-4E19-A004-575B8606E145}" presName="Name13" presStyleLbl="parChTrans1D2" presStyleIdx="3" presStyleCnt="6"/>
      <dgm:spPr/>
    </dgm:pt>
    <dgm:pt modelId="{3E5DFC08-BD0C-4D7A-A85A-E620AC8D3BB4}" type="pres">
      <dgm:prSet presAssocID="{0922FFF7-FB0A-4B14-9D10-80AB616411EB}" presName="childText" presStyleLbl="bgAcc1" presStyleIdx="3" presStyleCnt="6">
        <dgm:presLayoutVars>
          <dgm:bulletEnabled val="1"/>
        </dgm:presLayoutVars>
      </dgm:prSet>
      <dgm:spPr/>
    </dgm:pt>
    <dgm:pt modelId="{9091934A-5588-4D3C-9404-D0798BE6F00A}" type="pres">
      <dgm:prSet presAssocID="{418B2B27-2BAF-4734-94B0-7AA5064A7475}" presName="root" presStyleCnt="0"/>
      <dgm:spPr/>
    </dgm:pt>
    <dgm:pt modelId="{5E7CD92E-D677-4364-93CB-18C54A8A47A5}" type="pres">
      <dgm:prSet presAssocID="{418B2B27-2BAF-4734-94B0-7AA5064A7475}" presName="rootComposite" presStyleCnt="0"/>
      <dgm:spPr/>
    </dgm:pt>
    <dgm:pt modelId="{50707145-1F95-41B2-8DDD-1F02BF4B335E}" type="pres">
      <dgm:prSet presAssocID="{418B2B27-2BAF-4734-94B0-7AA5064A7475}" presName="rootText" presStyleLbl="node1" presStyleIdx="2" presStyleCnt="3"/>
      <dgm:spPr/>
    </dgm:pt>
    <dgm:pt modelId="{84C28BE5-7D81-4836-9945-D54C38CE9ADB}" type="pres">
      <dgm:prSet presAssocID="{418B2B27-2BAF-4734-94B0-7AA5064A7475}" presName="rootConnector" presStyleLbl="node1" presStyleIdx="2" presStyleCnt="3"/>
      <dgm:spPr/>
    </dgm:pt>
    <dgm:pt modelId="{2E51615B-4118-4AF4-9F5C-CCE11E6D7466}" type="pres">
      <dgm:prSet presAssocID="{418B2B27-2BAF-4734-94B0-7AA5064A7475}" presName="childShape" presStyleCnt="0"/>
      <dgm:spPr/>
    </dgm:pt>
    <dgm:pt modelId="{ED7E4772-BC84-424C-9F6C-E9DD9D614394}" type="pres">
      <dgm:prSet presAssocID="{7313AE29-6583-45EE-852F-D10A47E69293}" presName="Name13" presStyleLbl="parChTrans1D2" presStyleIdx="4" presStyleCnt="6"/>
      <dgm:spPr/>
    </dgm:pt>
    <dgm:pt modelId="{D865F63F-24F1-4D5C-A4EC-45F295DEE62B}" type="pres">
      <dgm:prSet presAssocID="{992E9367-43D3-4B7A-AE44-115C5BA66307}" presName="childText" presStyleLbl="bgAcc1" presStyleIdx="4" presStyleCnt="6">
        <dgm:presLayoutVars>
          <dgm:bulletEnabled val="1"/>
        </dgm:presLayoutVars>
      </dgm:prSet>
      <dgm:spPr/>
    </dgm:pt>
    <dgm:pt modelId="{8E80E20D-2961-4C1F-8CC5-03C66E2B7659}" type="pres">
      <dgm:prSet presAssocID="{9A895023-A134-423D-9253-92FFF479B92B}" presName="Name13" presStyleLbl="parChTrans1D2" presStyleIdx="5" presStyleCnt="6"/>
      <dgm:spPr/>
    </dgm:pt>
    <dgm:pt modelId="{567ADB5E-E701-423A-9C89-2873E80D7D79}" type="pres">
      <dgm:prSet presAssocID="{FED67012-4DED-4B46-AF59-6BFE34D7210B}" presName="childText" presStyleLbl="bgAcc1" presStyleIdx="5" presStyleCnt="6">
        <dgm:presLayoutVars>
          <dgm:bulletEnabled val="1"/>
        </dgm:presLayoutVars>
      </dgm:prSet>
      <dgm:spPr/>
    </dgm:pt>
  </dgm:ptLst>
  <dgm:cxnLst>
    <dgm:cxn modelId="{B90FD502-B7CD-49C2-AF1A-1D954D790D5B}" srcId="{CCF71263-172B-4D31-A130-323962AA2C02}" destId="{418B2B27-2BAF-4734-94B0-7AA5064A7475}" srcOrd="2" destOrd="0" parTransId="{261FB29D-A48A-44D0-AEAE-89EAA5F94FCE}" sibTransId="{3CBBFD3D-55B3-4376-8919-924ACD2553BB}"/>
    <dgm:cxn modelId="{9E67430D-526F-4E3C-989C-BB4FC4360DC6}" type="presOf" srcId="{B7E6B28D-2E19-441E-BCBE-90B4A9342F23}" destId="{F65F7767-E395-433D-8436-00FE3F9322E0}" srcOrd="0" destOrd="0" presId="urn:microsoft.com/office/officeart/2005/8/layout/hierarchy3"/>
    <dgm:cxn modelId="{D08C8B0E-3A55-471A-811B-622081D8D415}" type="presOf" srcId="{992E9367-43D3-4B7A-AE44-115C5BA66307}" destId="{D865F63F-24F1-4D5C-A4EC-45F295DEE62B}" srcOrd="0" destOrd="0" presId="urn:microsoft.com/office/officeart/2005/8/layout/hierarchy3"/>
    <dgm:cxn modelId="{6BFEBA13-01A6-4E85-A17D-F1E6623EB553}" srcId="{CCF71263-172B-4D31-A130-323962AA2C02}" destId="{B7E6B28D-2E19-441E-BCBE-90B4A9342F23}" srcOrd="1" destOrd="0" parTransId="{0F8F4329-0FA2-41AA-968C-FD678B9BE1BC}" sibTransId="{DCF4272E-39F1-41BC-8802-AC7FEF997917}"/>
    <dgm:cxn modelId="{730DC216-09D8-47DC-AAF4-AF5E0BBA3499}" type="presOf" srcId="{9387CCAB-7C02-4B52-A06D-2B01618D0291}" destId="{DB5D11B4-19A3-4A51-A6D1-BD400D6E6EC5}" srcOrd="0" destOrd="0" presId="urn:microsoft.com/office/officeart/2005/8/layout/hierarchy3"/>
    <dgm:cxn modelId="{65EF161A-104D-4BDE-B413-92DF6EA80108}" type="presOf" srcId="{F215522B-EC5E-4E19-A004-575B8606E145}" destId="{E54068A7-5919-4644-AC16-B965A486A7EB}" srcOrd="0" destOrd="0" presId="urn:microsoft.com/office/officeart/2005/8/layout/hierarchy3"/>
    <dgm:cxn modelId="{43890622-4C05-491B-BCD9-DB82F07DC219}" srcId="{418B2B27-2BAF-4734-94B0-7AA5064A7475}" destId="{992E9367-43D3-4B7A-AE44-115C5BA66307}" srcOrd="0" destOrd="0" parTransId="{7313AE29-6583-45EE-852F-D10A47E69293}" sibTransId="{93FF7527-8EC7-4F65-A055-9DF6EAB347F9}"/>
    <dgm:cxn modelId="{9881662B-692A-49AE-92C3-61E19F261810}" type="presOf" srcId="{0922FFF7-FB0A-4B14-9D10-80AB616411EB}" destId="{3E5DFC08-BD0C-4D7A-A85A-E620AC8D3BB4}" srcOrd="0" destOrd="0" presId="urn:microsoft.com/office/officeart/2005/8/layout/hierarchy3"/>
    <dgm:cxn modelId="{181FE136-C098-44FB-98E1-E25B90E69E7F}" type="presOf" srcId="{DF2446CB-127C-49F1-A1B7-EDB20D8AEB03}" destId="{A2399A6F-D78E-47E1-8A00-FDECA0568201}" srcOrd="0" destOrd="0" presId="urn:microsoft.com/office/officeart/2005/8/layout/hierarchy3"/>
    <dgm:cxn modelId="{BAA77237-7172-4E5C-88E2-69999F8A2D9D}" type="presOf" srcId="{CCF71263-172B-4D31-A130-323962AA2C02}" destId="{8D24900F-271D-4682-AAEC-F0CB224D1286}" srcOrd="0" destOrd="0" presId="urn:microsoft.com/office/officeart/2005/8/layout/hierarchy3"/>
    <dgm:cxn modelId="{52FEF43A-E7BC-4C85-8B7E-0928D80A9CCA}" srcId="{CCF71263-172B-4D31-A130-323962AA2C02}" destId="{F037A8AB-51E1-400A-9B0C-176F10F8F0B4}" srcOrd="0" destOrd="0" parTransId="{B6909B16-4411-439F-B71D-8F21C81F813A}" sibTransId="{1B8D2A33-C5ED-4083-9CC6-601211C92DA9}"/>
    <dgm:cxn modelId="{AFF9983B-ADAA-4C04-BD5F-D25D41B098F5}" type="presOf" srcId="{7313AE29-6583-45EE-852F-D10A47E69293}" destId="{ED7E4772-BC84-424C-9F6C-E9DD9D614394}" srcOrd="0" destOrd="0" presId="urn:microsoft.com/office/officeart/2005/8/layout/hierarchy3"/>
    <dgm:cxn modelId="{D447183E-5F6D-4595-8E8E-3F192EF83EB0}" type="presOf" srcId="{D4DA67DD-BA52-4070-9333-E80E08A823A8}" destId="{C7F1E3F4-56AA-41F0-BB43-F5E15BFF92A6}" srcOrd="0" destOrd="0" presId="urn:microsoft.com/office/officeart/2005/8/layout/hierarchy3"/>
    <dgm:cxn modelId="{B2ACE340-DE95-4828-B369-909ECAAB614F}" type="presOf" srcId="{F037A8AB-51E1-400A-9B0C-176F10F8F0B4}" destId="{35AB0ADC-C3DD-4AB4-98ED-BAA3E6F83A16}" srcOrd="1" destOrd="0" presId="urn:microsoft.com/office/officeart/2005/8/layout/hierarchy3"/>
    <dgm:cxn modelId="{143B5361-9FAF-48ED-8164-D129E119C10E}" srcId="{B7E6B28D-2E19-441E-BCBE-90B4A9342F23}" destId="{0922FFF7-FB0A-4B14-9D10-80AB616411EB}" srcOrd="1" destOrd="0" parTransId="{F215522B-EC5E-4E19-A004-575B8606E145}" sibTransId="{B26E7A90-0383-4E96-8B27-AEC3B0B32835}"/>
    <dgm:cxn modelId="{9EC9FB4A-54A5-4CB6-909E-8F3F469347C4}" type="presOf" srcId="{418B2B27-2BAF-4734-94B0-7AA5064A7475}" destId="{84C28BE5-7D81-4836-9945-D54C38CE9ADB}" srcOrd="1" destOrd="0" presId="urn:microsoft.com/office/officeart/2005/8/layout/hierarchy3"/>
    <dgm:cxn modelId="{E8C2C755-13CF-4FA0-A3A4-8AE4E38C1ED2}" srcId="{418B2B27-2BAF-4734-94B0-7AA5064A7475}" destId="{FED67012-4DED-4B46-AF59-6BFE34D7210B}" srcOrd="1" destOrd="0" parTransId="{9A895023-A134-423D-9253-92FFF479B92B}" sibTransId="{AD47BA92-3776-4E83-94A3-A448ABB16868}"/>
    <dgm:cxn modelId="{B5B7B77A-93C3-46C7-A5FE-32B7CAA058EE}" type="presOf" srcId="{418B2B27-2BAF-4734-94B0-7AA5064A7475}" destId="{50707145-1F95-41B2-8DDD-1F02BF4B335E}" srcOrd="0" destOrd="0" presId="urn:microsoft.com/office/officeart/2005/8/layout/hierarchy3"/>
    <dgm:cxn modelId="{23EA1780-48D0-447C-91E7-E1E7CB9BC857}" srcId="{F037A8AB-51E1-400A-9B0C-176F10F8F0B4}" destId="{D4DA67DD-BA52-4070-9333-E80E08A823A8}" srcOrd="1" destOrd="0" parTransId="{46C73CC3-9991-430D-A4F8-27488827C953}" sibTransId="{A1498708-A935-4D04-B820-5EF94BCFD65D}"/>
    <dgm:cxn modelId="{FFD8CA8E-E7B2-470C-BA23-7B09989167BD}" type="presOf" srcId="{0BDFB4C3-338E-4824-8CC6-610F54924C60}" destId="{E834F82B-B36D-48CB-AF03-8778E38D7EE7}" srcOrd="0" destOrd="0" presId="urn:microsoft.com/office/officeart/2005/8/layout/hierarchy3"/>
    <dgm:cxn modelId="{5F527CBD-55C3-477D-9F58-FC3CE343328B}" type="presOf" srcId="{FED67012-4DED-4B46-AF59-6BFE34D7210B}" destId="{567ADB5E-E701-423A-9C89-2873E80D7D79}" srcOrd="0" destOrd="0" presId="urn:microsoft.com/office/officeart/2005/8/layout/hierarchy3"/>
    <dgm:cxn modelId="{AA4E8FCD-2745-48F4-B057-CA4BDB8EA1B1}" type="presOf" srcId="{B7E6B28D-2E19-441E-BCBE-90B4A9342F23}" destId="{4E4D26DD-B9DE-4ACD-8AFA-948F97E68D3B}" srcOrd="1" destOrd="0" presId="urn:microsoft.com/office/officeart/2005/8/layout/hierarchy3"/>
    <dgm:cxn modelId="{8EF27FD1-51D1-48D0-A02B-04A1CD9F87F4}" type="presOf" srcId="{F037A8AB-51E1-400A-9B0C-176F10F8F0B4}" destId="{410F7F9C-6B00-421B-980E-E9FA909545F9}" srcOrd="0" destOrd="0" presId="urn:microsoft.com/office/officeart/2005/8/layout/hierarchy3"/>
    <dgm:cxn modelId="{C0DF65E1-8989-4755-B14F-7A4E238D3DA6}" type="presOf" srcId="{46C73CC3-9991-430D-A4F8-27488827C953}" destId="{7BA2C37D-7A4B-4041-AED5-E88B2392A298}" srcOrd="0" destOrd="0" presId="urn:microsoft.com/office/officeart/2005/8/layout/hierarchy3"/>
    <dgm:cxn modelId="{59D9A8E3-4649-4585-946F-567F95F647E2}" srcId="{B7E6B28D-2E19-441E-BCBE-90B4A9342F23}" destId="{0BDFB4C3-338E-4824-8CC6-610F54924C60}" srcOrd="0" destOrd="0" parTransId="{DF2446CB-127C-49F1-A1B7-EDB20D8AEB03}" sibTransId="{29FFCB16-C006-4D0A-BD51-7C71890F4BE4}"/>
    <dgm:cxn modelId="{5609C4E3-E644-46AE-8291-A5FF48B4EB1C}" type="presOf" srcId="{02CAD622-D598-4D05-971B-35974E6BD42E}" destId="{FF920745-6FA3-4299-BABA-E4B6ECBA717F}" srcOrd="0" destOrd="0" presId="urn:microsoft.com/office/officeart/2005/8/layout/hierarchy3"/>
    <dgm:cxn modelId="{3D5DEAEC-08B4-443D-86AA-48081DE2BE97}" srcId="{F037A8AB-51E1-400A-9B0C-176F10F8F0B4}" destId="{9387CCAB-7C02-4B52-A06D-2B01618D0291}" srcOrd="0" destOrd="0" parTransId="{02CAD622-D598-4D05-971B-35974E6BD42E}" sibTransId="{04CBE7C8-19C7-4F4F-B62F-CCD0D623445B}"/>
    <dgm:cxn modelId="{14CA76ED-CE10-4275-BC19-58822ABD53BD}" type="presOf" srcId="{9A895023-A134-423D-9253-92FFF479B92B}" destId="{8E80E20D-2961-4C1F-8CC5-03C66E2B7659}" srcOrd="0" destOrd="0" presId="urn:microsoft.com/office/officeart/2005/8/layout/hierarchy3"/>
    <dgm:cxn modelId="{196E071D-260C-4479-B6C8-E8E6A2DC03E7}" type="presParOf" srcId="{8D24900F-271D-4682-AAEC-F0CB224D1286}" destId="{B1BAE6F7-D9E1-4506-9E4D-ACE211283D26}" srcOrd="0" destOrd="0" presId="urn:microsoft.com/office/officeart/2005/8/layout/hierarchy3"/>
    <dgm:cxn modelId="{8B591206-4E08-477A-BA91-FAC4D0570B02}" type="presParOf" srcId="{B1BAE6F7-D9E1-4506-9E4D-ACE211283D26}" destId="{2278EF4B-82AA-46BD-9025-F611967EA864}" srcOrd="0" destOrd="0" presId="urn:microsoft.com/office/officeart/2005/8/layout/hierarchy3"/>
    <dgm:cxn modelId="{B63D59E4-3959-4DF2-8F19-75C3DC96EFBF}" type="presParOf" srcId="{2278EF4B-82AA-46BD-9025-F611967EA864}" destId="{410F7F9C-6B00-421B-980E-E9FA909545F9}" srcOrd="0" destOrd="0" presId="urn:microsoft.com/office/officeart/2005/8/layout/hierarchy3"/>
    <dgm:cxn modelId="{EFEDE012-F289-4C15-9F8C-BA84219FEC51}" type="presParOf" srcId="{2278EF4B-82AA-46BD-9025-F611967EA864}" destId="{35AB0ADC-C3DD-4AB4-98ED-BAA3E6F83A16}" srcOrd="1" destOrd="0" presId="urn:microsoft.com/office/officeart/2005/8/layout/hierarchy3"/>
    <dgm:cxn modelId="{D25F8CFB-69EC-4DE9-A007-BBEF846D6621}" type="presParOf" srcId="{B1BAE6F7-D9E1-4506-9E4D-ACE211283D26}" destId="{0520DAD3-1441-406E-92FB-EE0250D2D695}" srcOrd="1" destOrd="0" presId="urn:microsoft.com/office/officeart/2005/8/layout/hierarchy3"/>
    <dgm:cxn modelId="{8D4DCF59-16B1-4440-9348-975061D054E6}" type="presParOf" srcId="{0520DAD3-1441-406E-92FB-EE0250D2D695}" destId="{FF920745-6FA3-4299-BABA-E4B6ECBA717F}" srcOrd="0" destOrd="0" presId="urn:microsoft.com/office/officeart/2005/8/layout/hierarchy3"/>
    <dgm:cxn modelId="{4AD2E059-1E91-4502-8DE1-90CDF5267961}" type="presParOf" srcId="{0520DAD3-1441-406E-92FB-EE0250D2D695}" destId="{DB5D11B4-19A3-4A51-A6D1-BD400D6E6EC5}" srcOrd="1" destOrd="0" presId="urn:microsoft.com/office/officeart/2005/8/layout/hierarchy3"/>
    <dgm:cxn modelId="{16896F56-A165-4385-87B3-4427BA8EF8EE}" type="presParOf" srcId="{0520DAD3-1441-406E-92FB-EE0250D2D695}" destId="{7BA2C37D-7A4B-4041-AED5-E88B2392A298}" srcOrd="2" destOrd="0" presId="urn:microsoft.com/office/officeart/2005/8/layout/hierarchy3"/>
    <dgm:cxn modelId="{1DFAA46D-5318-4F5E-ADD4-C6239A7529CF}" type="presParOf" srcId="{0520DAD3-1441-406E-92FB-EE0250D2D695}" destId="{C7F1E3F4-56AA-41F0-BB43-F5E15BFF92A6}" srcOrd="3" destOrd="0" presId="urn:microsoft.com/office/officeart/2005/8/layout/hierarchy3"/>
    <dgm:cxn modelId="{ECA1EFEF-C154-4ED4-B4B4-B833DADB1176}" type="presParOf" srcId="{8D24900F-271D-4682-AAEC-F0CB224D1286}" destId="{248E71E5-21F0-478D-932B-BF9FCF3A61B2}" srcOrd="1" destOrd="0" presId="urn:microsoft.com/office/officeart/2005/8/layout/hierarchy3"/>
    <dgm:cxn modelId="{074E7E57-9C60-4A51-A57B-AC5962D1A76C}" type="presParOf" srcId="{248E71E5-21F0-478D-932B-BF9FCF3A61B2}" destId="{F7DA34BD-C688-47E6-8375-5E8A346A672D}" srcOrd="0" destOrd="0" presId="urn:microsoft.com/office/officeart/2005/8/layout/hierarchy3"/>
    <dgm:cxn modelId="{33BB1150-9DF4-43A0-BDAC-87CE2B2AE707}" type="presParOf" srcId="{F7DA34BD-C688-47E6-8375-5E8A346A672D}" destId="{F65F7767-E395-433D-8436-00FE3F9322E0}" srcOrd="0" destOrd="0" presId="urn:microsoft.com/office/officeart/2005/8/layout/hierarchy3"/>
    <dgm:cxn modelId="{6F9CD029-B92E-4227-AD7A-CD2DAFDDCF78}" type="presParOf" srcId="{F7DA34BD-C688-47E6-8375-5E8A346A672D}" destId="{4E4D26DD-B9DE-4ACD-8AFA-948F97E68D3B}" srcOrd="1" destOrd="0" presId="urn:microsoft.com/office/officeart/2005/8/layout/hierarchy3"/>
    <dgm:cxn modelId="{0A946F53-5DEF-4196-ACF7-86DD5DD08585}" type="presParOf" srcId="{248E71E5-21F0-478D-932B-BF9FCF3A61B2}" destId="{A6A460EF-D187-4A95-BCFB-D562760B42AF}" srcOrd="1" destOrd="0" presId="urn:microsoft.com/office/officeart/2005/8/layout/hierarchy3"/>
    <dgm:cxn modelId="{4C216F48-C735-4C8D-A9EB-03866FADD951}" type="presParOf" srcId="{A6A460EF-D187-4A95-BCFB-D562760B42AF}" destId="{A2399A6F-D78E-47E1-8A00-FDECA0568201}" srcOrd="0" destOrd="0" presId="urn:microsoft.com/office/officeart/2005/8/layout/hierarchy3"/>
    <dgm:cxn modelId="{96B02D9F-E3CB-4D08-B1C4-DB496A6BC7EE}" type="presParOf" srcId="{A6A460EF-D187-4A95-BCFB-D562760B42AF}" destId="{E834F82B-B36D-48CB-AF03-8778E38D7EE7}" srcOrd="1" destOrd="0" presId="urn:microsoft.com/office/officeart/2005/8/layout/hierarchy3"/>
    <dgm:cxn modelId="{A4237FDB-8E32-4FCD-89A7-C0D6997FFDA5}" type="presParOf" srcId="{A6A460EF-D187-4A95-BCFB-D562760B42AF}" destId="{E54068A7-5919-4644-AC16-B965A486A7EB}" srcOrd="2" destOrd="0" presId="urn:microsoft.com/office/officeart/2005/8/layout/hierarchy3"/>
    <dgm:cxn modelId="{0DB51764-6D3E-4EC9-BFCF-42E192DE94A5}" type="presParOf" srcId="{A6A460EF-D187-4A95-BCFB-D562760B42AF}" destId="{3E5DFC08-BD0C-4D7A-A85A-E620AC8D3BB4}" srcOrd="3" destOrd="0" presId="urn:microsoft.com/office/officeart/2005/8/layout/hierarchy3"/>
    <dgm:cxn modelId="{AC13C2AF-12BD-4E64-8FF4-2B13B7B3A13B}" type="presParOf" srcId="{8D24900F-271D-4682-AAEC-F0CB224D1286}" destId="{9091934A-5588-4D3C-9404-D0798BE6F00A}" srcOrd="2" destOrd="0" presId="urn:microsoft.com/office/officeart/2005/8/layout/hierarchy3"/>
    <dgm:cxn modelId="{E8B867B0-F5B2-4B8E-8E7E-10BCF945CA00}" type="presParOf" srcId="{9091934A-5588-4D3C-9404-D0798BE6F00A}" destId="{5E7CD92E-D677-4364-93CB-18C54A8A47A5}" srcOrd="0" destOrd="0" presId="urn:microsoft.com/office/officeart/2005/8/layout/hierarchy3"/>
    <dgm:cxn modelId="{B1431A2A-8CE5-4571-A8BB-CFDFF4C846DC}" type="presParOf" srcId="{5E7CD92E-D677-4364-93CB-18C54A8A47A5}" destId="{50707145-1F95-41B2-8DDD-1F02BF4B335E}" srcOrd="0" destOrd="0" presId="urn:microsoft.com/office/officeart/2005/8/layout/hierarchy3"/>
    <dgm:cxn modelId="{0C836DC8-BFB0-44DD-B781-9C925494D1D1}" type="presParOf" srcId="{5E7CD92E-D677-4364-93CB-18C54A8A47A5}" destId="{84C28BE5-7D81-4836-9945-D54C38CE9ADB}" srcOrd="1" destOrd="0" presId="urn:microsoft.com/office/officeart/2005/8/layout/hierarchy3"/>
    <dgm:cxn modelId="{04A1E420-0445-49A6-89FC-6374F4B2AC1D}" type="presParOf" srcId="{9091934A-5588-4D3C-9404-D0798BE6F00A}" destId="{2E51615B-4118-4AF4-9F5C-CCE11E6D7466}" srcOrd="1" destOrd="0" presId="urn:microsoft.com/office/officeart/2005/8/layout/hierarchy3"/>
    <dgm:cxn modelId="{82FE69EE-47DF-4BD9-84B9-F47C4038F705}" type="presParOf" srcId="{2E51615B-4118-4AF4-9F5C-CCE11E6D7466}" destId="{ED7E4772-BC84-424C-9F6C-E9DD9D614394}" srcOrd="0" destOrd="0" presId="urn:microsoft.com/office/officeart/2005/8/layout/hierarchy3"/>
    <dgm:cxn modelId="{0C7B9E8D-2466-403B-860C-B1A281CCECC2}" type="presParOf" srcId="{2E51615B-4118-4AF4-9F5C-CCE11E6D7466}" destId="{D865F63F-24F1-4D5C-A4EC-45F295DEE62B}" srcOrd="1" destOrd="0" presId="urn:microsoft.com/office/officeart/2005/8/layout/hierarchy3"/>
    <dgm:cxn modelId="{6069F968-9767-4FB0-B136-EE8D39BAC991}" type="presParOf" srcId="{2E51615B-4118-4AF4-9F5C-CCE11E6D7466}" destId="{8E80E20D-2961-4C1F-8CC5-03C66E2B7659}" srcOrd="2" destOrd="0" presId="urn:microsoft.com/office/officeart/2005/8/layout/hierarchy3"/>
    <dgm:cxn modelId="{3E518591-9E31-4A46-8979-1A1786E38029}" type="presParOf" srcId="{2E51615B-4118-4AF4-9F5C-CCE11E6D7466}" destId="{567ADB5E-E701-423A-9C89-2873E80D7D7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436DF-88F2-4CD9-976E-3CF9FBF85AC0}" type="doc">
      <dgm:prSet loTypeId="urn:microsoft.com/office/officeart/2016/7/layout/RepeatingBendingProcessNew" loCatId="process" qsTypeId="urn:microsoft.com/office/officeart/2005/8/quickstyle/simple3" qsCatId="simple" csTypeId="urn:microsoft.com/office/officeart/2005/8/colors/accent2_3" csCatId="accent2"/>
      <dgm:spPr/>
      <dgm:t>
        <a:bodyPr/>
        <a:lstStyle/>
        <a:p>
          <a:endParaRPr lang="en-US"/>
        </a:p>
      </dgm:t>
    </dgm:pt>
    <dgm:pt modelId="{A4ED58AB-9333-40BD-A4F0-D8C057433D80}">
      <dgm:prSet/>
      <dgm:spPr/>
      <dgm:t>
        <a:bodyPr/>
        <a:lstStyle/>
        <a:p>
          <a:r>
            <a:rPr lang="en-US" dirty="0"/>
            <a:t>There can be a lot of detail about how you compute volumes in supplementary sheets.</a:t>
          </a:r>
        </a:p>
      </dgm:t>
    </dgm:pt>
    <dgm:pt modelId="{E2458FF2-7BF1-4E19-B268-C7FB91D57D9E}" type="parTrans" cxnId="{7AD0BA26-DF21-499E-A810-748113FDD989}">
      <dgm:prSet/>
      <dgm:spPr/>
      <dgm:t>
        <a:bodyPr/>
        <a:lstStyle/>
        <a:p>
          <a:endParaRPr lang="en-US"/>
        </a:p>
      </dgm:t>
    </dgm:pt>
    <dgm:pt modelId="{8DC6546E-1D49-446D-ACF1-710389EE08A0}" type="sibTrans" cxnId="{7AD0BA26-DF21-499E-A810-748113FDD989}">
      <dgm:prSet/>
      <dgm:spPr/>
      <dgm:t>
        <a:bodyPr/>
        <a:lstStyle/>
        <a:p>
          <a:endParaRPr lang="en-US" dirty="0"/>
        </a:p>
      </dgm:t>
    </dgm:pt>
    <dgm:pt modelId="{E774971F-CB9C-401A-9FE3-05479F83B56A}">
      <dgm:prSet/>
      <dgm:spPr/>
      <dgm:t>
        <a:bodyPr/>
        <a:lstStyle/>
        <a:p>
          <a:r>
            <a:rPr lang="en-US" dirty="0"/>
            <a:t>If you have detail, it is not bad to put it at the back of the workbook in other sheets.</a:t>
          </a:r>
        </a:p>
      </dgm:t>
    </dgm:pt>
    <dgm:pt modelId="{7BA32FBF-69C6-4DB8-9B90-7B33D02C1CC9}" type="parTrans" cxnId="{1874ED90-590A-45D0-9D96-9D00C07C7E0F}">
      <dgm:prSet/>
      <dgm:spPr/>
      <dgm:t>
        <a:bodyPr/>
        <a:lstStyle/>
        <a:p>
          <a:endParaRPr lang="en-US"/>
        </a:p>
      </dgm:t>
    </dgm:pt>
    <dgm:pt modelId="{90550A34-7D3C-4368-91E8-A9BB93BDE2DA}" type="sibTrans" cxnId="{1874ED90-590A-45D0-9D96-9D00C07C7E0F}">
      <dgm:prSet/>
      <dgm:spPr/>
      <dgm:t>
        <a:bodyPr/>
        <a:lstStyle/>
        <a:p>
          <a:endParaRPr lang="en-US"/>
        </a:p>
      </dgm:t>
    </dgm:pt>
    <dgm:pt modelId="{447D3C4B-CB12-4A16-936F-DF94304F8D74}" type="pres">
      <dgm:prSet presAssocID="{240436DF-88F2-4CD9-976E-3CF9FBF85AC0}" presName="Name0" presStyleCnt="0">
        <dgm:presLayoutVars>
          <dgm:dir/>
          <dgm:resizeHandles val="exact"/>
        </dgm:presLayoutVars>
      </dgm:prSet>
      <dgm:spPr/>
    </dgm:pt>
    <dgm:pt modelId="{9AED2DF6-60F1-4A60-BF9E-AEB1820C139B}" type="pres">
      <dgm:prSet presAssocID="{A4ED58AB-9333-40BD-A4F0-D8C057433D80}" presName="node" presStyleLbl="node1" presStyleIdx="0" presStyleCnt="2">
        <dgm:presLayoutVars>
          <dgm:bulletEnabled val="1"/>
        </dgm:presLayoutVars>
      </dgm:prSet>
      <dgm:spPr/>
    </dgm:pt>
    <dgm:pt modelId="{A44398E6-A8B1-4D58-9361-6073B255D0D0}" type="pres">
      <dgm:prSet presAssocID="{8DC6546E-1D49-446D-ACF1-710389EE08A0}" presName="sibTrans" presStyleLbl="sibTrans1D1" presStyleIdx="0" presStyleCnt="1"/>
      <dgm:spPr/>
    </dgm:pt>
    <dgm:pt modelId="{F95ED2AA-24AA-46A9-A074-E8EEE8E86169}" type="pres">
      <dgm:prSet presAssocID="{8DC6546E-1D49-446D-ACF1-710389EE08A0}" presName="connectorText" presStyleLbl="sibTrans1D1" presStyleIdx="0" presStyleCnt="1"/>
      <dgm:spPr/>
    </dgm:pt>
    <dgm:pt modelId="{A74236A4-A854-43B1-AE0B-3EA4F09B10BD}" type="pres">
      <dgm:prSet presAssocID="{E774971F-CB9C-401A-9FE3-05479F83B56A}" presName="node" presStyleLbl="node1" presStyleIdx="1" presStyleCnt="2">
        <dgm:presLayoutVars>
          <dgm:bulletEnabled val="1"/>
        </dgm:presLayoutVars>
      </dgm:prSet>
      <dgm:spPr/>
    </dgm:pt>
  </dgm:ptLst>
  <dgm:cxnLst>
    <dgm:cxn modelId="{73305800-5C62-4BB2-A3A1-90E600E6907B}" type="presOf" srcId="{A4ED58AB-9333-40BD-A4F0-D8C057433D80}" destId="{9AED2DF6-60F1-4A60-BF9E-AEB1820C139B}" srcOrd="0" destOrd="0" presId="urn:microsoft.com/office/officeart/2016/7/layout/RepeatingBendingProcessNew"/>
    <dgm:cxn modelId="{06034303-9751-42DF-A950-A5ABAF960637}" type="presOf" srcId="{240436DF-88F2-4CD9-976E-3CF9FBF85AC0}" destId="{447D3C4B-CB12-4A16-936F-DF94304F8D74}" srcOrd="0" destOrd="0" presId="urn:microsoft.com/office/officeart/2016/7/layout/RepeatingBendingProcessNew"/>
    <dgm:cxn modelId="{7AD0BA26-DF21-499E-A810-748113FDD989}" srcId="{240436DF-88F2-4CD9-976E-3CF9FBF85AC0}" destId="{A4ED58AB-9333-40BD-A4F0-D8C057433D80}" srcOrd="0" destOrd="0" parTransId="{E2458FF2-7BF1-4E19-B268-C7FB91D57D9E}" sibTransId="{8DC6546E-1D49-446D-ACF1-710389EE08A0}"/>
    <dgm:cxn modelId="{1874ED90-590A-45D0-9D96-9D00C07C7E0F}" srcId="{240436DF-88F2-4CD9-976E-3CF9FBF85AC0}" destId="{E774971F-CB9C-401A-9FE3-05479F83B56A}" srcOrd="1" destOrd="0" parTransId="{7BA32FBF-69C6-4DB8-9B90-7B33D02C1CC9}" sibTransId="{90550A34-7D3C-4368-91E8-A9BB93BDE2DA}"/>
    <dgm:cxn modelId="{09D33CC1-A265-47E6-8AC6-6ED6BA73D3F5}" type="presOf" srcId="{8DC6546E-1D49-446D-ACF1-710389EE08A0}" destId="{A44398E6-A8B1-4D58-9361-6073B255D0D0}" srcOrd="0" destOrd="0" presId="urn:microsoft.com/office/officeart/2016/7/layout/RepeatingBendingProcessNew"/>
    <dgm:cxn modelId="{D57A18C8-34F7-4409-846D-E000682603E0}" type="presOf" srcId="{E774971F-CB9C-401A-9FE3-05479F83B56A}" destId="{A74236A4-A854-43B1-AE0B-3EA4F09B10BD}" srcOrd="0" destOrd="0" presId="urn:microsoft.com/office/officeart/2016/7/layout/RepeatingBendingProcessNew"/>
    <dgm:cxn modelId="{C1A708D5-C5F4-402A-8CCB-5637E6DED790}" type="presOf" srcId="{8DC6546E-1D49-446D-ACF1-710389EE08A0}" destId="{F95ED2AA-24AA-46A9-A074-E8EEE8E86169}" srcOrd="1" destOrd="0" presId="urn:microsoft.com/office/officeart/2016/7/layout/RepeatingBendingProcessNew"/>
    <dgm:cxn modelId="{DF7F789E-4AC6-48FE-89F1-230DD91BB4C7}" type="presParOf" srcId="{447D3C4B-CB12-4A16-936F-DF94304F8D74}" destId="{9AED2DF6-60F1-4A60-BF9E-AEB1820C139B}" srcOrd="0" destOrd="0" presId="urn:microsoft.com/office/officeart/2016/7/layout/RepeatingBendingProcessNew"/>
    <dgm:cxn modelId="{2C100F94-80D1-4013-B3A0-383FE64BB6F2}" type="presParOf" srcId="{447D3C4B-CB12-4A16-936F-DF94304F8D74}" destId="{A44398E6-A8B1-4D58-9361-6073B255D0D0}" srcOrd="1" destOrd="0" presId="urn:microsoft.com/office/officeart/2016/7/layout/RepeatingBendingProcessNew"/>
    <dgm:cxn modelId="{06D7AAE1-76D5-4781-B3A6-006838A8F66E}" type="presParOf" srcId="{A44398E6-A8B1-4D58-9361-6073B255D0D0}" destId="{F95ED2AA-24AA-46A9-A074-E8EEE8E86169}" srcOrd="0" destOrd="0" presId="urn:microsoft.com/office/officeart/2016/7/layout/RepeatingBendingProcessNew"/>
    <dgm:cxn modelId="{8405A77F-1497-4C92-B292-40148665753E}" type="presParOf" srcId="{447D3C4B-CB12-4A16-936F-DF94304F8D74}" destId="{A74236A4-A854-43B1-AE0B-3EA4F09B10BD}"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C4FD2A-83A9-4D10-99BF-F5C6CBC9AFD5}" type="doc">
      <dgm:prSet loTypeId="urn:microsoft.com/office/officeart/2016/7/layout/VerticalDownArrowProcess" loCatId="process" qsTypeId="urn:microsoft.com/office/officeart/2005/8/quickstyle/simple1" qsCatId="simple" csTypeId="urn:microsoft.com/office/officeart/2005/8/colors/accent2_4" csCatId="accent2"/>
      <dgm:spPr/>
      <dgm:t>
        <a:bodyPr/>
        <a:lstStyle/>
        <a:p>
          <a:endParaRPr lang="en-US"/>
        </a:p>
      </dgm:t>
    </dgm:pt>
    <dgm:pt modelId="{C3706C93-8EFB-4248-9C42-1FF2F425341F}">
      <dgm:prSet/>
      <dgm:spPr/>
      <dgm:t>
        <a:bodyPr/>
        <a:lstStyle/>
        <a:p>
          <a:r>
            <a:rPr lang="en-US" dirty="0"/>
            <a:t>Do not do</a:t>
          </a:r>
        </a:p>
      </dgm:t>
    </dgm:pt>
    <dgm:pt modelId="{788D4210-5493-4FE6-B7F0-EFB030E7D157}" type="parTrans" cxnId="{974C8794-AB5F-493F-975C-79AE5F26403D}">
      <dgm:prSet/>
      <dgm:spPr/>
      <dgm:t>
        <a:bodyPr/>
        <a:lstStyle/>
        <a:p>
          <a:endParaRPr lang="en-US"/>
        </a:p>
      </dgm:t>
    </dgm:pt>
    <dgm:pt modelId="{7518B1DE-140C-4981-9B3E-9228FBDEF5F2}" type="sibTrans" cxnId="{974C8794-AB5F-493F-975C-79AE5F26403D}">
      <dgm:prSet/>
      <dgm:spPr/>
      <dgm:t>
        <a:bodyPr/>
        <a:lstStyle/>
        <a:p>
          <a:endParaRPr lang="en-US"/>
        </a:p>
      </dgm:t>
    </dgm:pt>
    <dgm:pt modelId="{5ED8F130-5FCE-451D-A4A7-A3292AF9D658}">
      <dgm:prSet/>
      <dgm:spPr/>
      <dgm:t>
        <a:bodyPr/>
        <a:lstStyle/>
        <a:p>
          <a:r>
            <a:rPr lang="en-US" dirty="0"/>
            <a:t>Do not do what I have done too much, that is making different downside or upside cases for volumes and capacity utilization in the core assumptions sheet.</a:t>
          </a:r>
        </a:p>
      </dgm:t>
    </dgm:pt>
    <dgm:pt modelId="{ACA3D049-3DF5-43DD-B05F-20A959F53C1D}" type="parTrans" cxnId="{1380102F-FFDB-42CE-8D14-0DEDD7867808}">
      <dgm:prSet/>
      <dgm:spPr/>
      <dgm:t>
        <a:bodyPr/>
        <a:lstStyle/>
        <a:p>
          <a:endParaRPr lang="en-US"/>
        </a:p>
      </dgm:t>
    </dgm:pt>
    <dgm:pt modelId="{3D8A42F8-5425-4FFB-A91C-A23C38B935C3}" type="sibTrans" cxnId="{1380102F-FFDB-42CE-8D14-0DEDD7867808}">
      <dgm:prSet/>
      <dgm:spPr/>
      <dgm:t>
        <a:bodyPr/>
        <a:lstStyle/>
        <a:p>
          <a:endParaRPr lang="en-US"/>
        </a:p>
      </dgm:t>
    </dgm:pt>
    <dgm:pt modelId="{A7724DDB-5BB8-4AA3-9571-DA02274E9731}">
      <dgm:prSet/>
      <dgm:spPr/>
      <dgm:t>
        <a:bodyPr/>
        <a:lstStyle/>
        <a:p>
          <a:r>
            <a:rPr lang="en-US" dirty="0"/>
            <a:t>Put</a:t>
          </a:r>
        </a:p>
      </dgm:t>
    </dgm:pt>
    <dgm:pt modelId="{96215C3E-35DC-4BB6-A030-1DB431F4104C}" type="parTrans" cxnId="{0FE950CA-777C-4A2A-BFE1-336D114F8390}">
      <dgm:prSet/>
      <dgm:spPr/>
      <dgm:t>
        <a:bodyPr/>
        <a:lstStyle/>
        <a:p>
          <a:endParaRPr lang="en-US"/>
        </a:p>
      </dgm:t>
    </dgm:pt>
    <dgm:pt modelId="{4F85E4F4-5814-4FC1-A9AC-A22B3E560A0B}" type="sibTrans" cxnId="{0FE950CA-777C-4A2A-BFE1-336D114F8390}">
      <dgm:prSet/>
      <dgm:spPr/>
      <dgm:t>
        <a:bodyPr/>
        <a:lstStyle/>
        <a:p>
          <a:endParaRPr lang="en-US"/>
        </a:p>
      </dgm:t>
    </dgm:pt>
    <dgm:pt modelId="{2AFD2BB6-14B7-40CC-A17E-1484116E9CFE}">
      <dgm:prSet/>
      <dgm:spPr/>
      <dgm:t>
        <a:bodyPr/>
        <a:lstStyle/>
        <a:p>
          <a:r>
            <a:rPr lang="en-US" dirty="0"/>
            <a:t>Put only one scenario in the model and allow different scenarios to be input in the scenario page.</a:t>
          </a:r>
        </a:p>
      </dgm:t>
    </dgm:pt>
    <dgm:pt modelId="{D2A8886A-6E71-485C-B794-1DDA0A64E29C}" type="parTrans" cxnId="{173D135B-ABD1-49D5-8BEF-3F916D9D13B9}">
      <dgm:prSet/>
      <dgm:spPr/>
      <dgm:t>
        <a:bodyPr/>
        <a:lstStyle/>
        <a:p>
          <a:endParaRPr lang="en-US"/>
        </a:p>
      </dgm:t>
    </dgm:pt>
    <dgm:pt modelId="{5C445E15-0927-430B-A5B4-02293DB89274}" type="sibTrans" cxnId="{173D135B-ABD1-49D5-8BEF-3F916D9D13B9}">
      <dgm:prSet/>
      <dgm:spPr/>
      <dgm:t>
        <a:bodyPr/>
        <a:lstStyle/>
        <a:p>
          <a:endParaRPr lang="en-US"/>
        </a:p>
      </dgm:t>
    </dgm:pt>
    <dgm:pt modelId="{B34C6C95-24C7-48F9-96AA-273D2826CDA6}">
      <dgm:prSet/>
      <dgm:spPr/>
      <dgm:t>
        <a:bodyPr/>
        <a:lstStyle/>
        <a:p>
          <a:r>
            <a:rPr lang="en-US" dirty="0"/>
            <a:t>See</a:t>
          </a:r>
        </a:p>
      </dgm:t>
    </dgm:pt>
    <dgm:pt modelId="{C7C3EC08-8B2A-4015-9B3C-68CDC60D5FF6}" type="parTrans" cxnId="{5EDF8FC4-D3BE-4EE0-BDC9-3DEDB01D2CB7}">
      <dgm:prSet/>
      <dgm:spPr/>
      <dgm:t>
        <a:bodyPr/>
        <a:lstStyle/>
        <a:p>
          <a:endParaRPr lang="en-US"/>
        </a:p>
      </dgm:t>
    </dgm:pt>
    <dgm:pt modelId="{4543BE26-F010-4AB9-B725-CB4D8290CF18}" type="sibTrans" cxnId="{5EDF8FC4-D3BE-4EE0-BDC9-3DEDB01D2CB7}">
      <dgm:prSet/>
      <dgm:spPr/>
      <dgm:t>
        <a:bodyPr/>
        <a:lstStyle/>
        <a:p>
          <a:endParaRPr lang="en-US"/>
        </a:p>
      </dgm:t>
    </dgm:pt>
    <dgm:pt modelId="{6251DC78-3590-47CB-B088-886466924966}">
      <dgm:prSet/>
      <dgm:spPr/>
      <dgm:t>
        <a:bodyPr/>
        <a:lstStyle/>
        <a:p>
          <a:r>
            <a:rPr lang="en-US" dirty="0"/>
            <a:t>See the subsequent section on scenarios for this.</a:t>
          </a:r>
        </a:p>
      </dgm:t>
    </dgm:pt>
    <dgm:pt modelId="{49ACDAFC-F1F9-499B-8332-962682A737C9}" type="parTrans" cxnId="{5A5025A3-4F55-47AF-A7D1-6CF7C7ED165A}">
      <dgm:prSet/>
      <dgm:spPr/>
      <dgm:t>
        <a:bodyPr/>
        <a:lstStyle/>
        <a:p>
          <a:endParaRPr lang="en-US"/>
        </a:p>
      </dgm:t>
    </dgm:pt>
    <dgm:pt modelId="{3B780B1F-E5DC-4059-BC7F-1731E33B56BE}" type="sibTrans" cxnId="{5A5025A3-4F55-47AF-A7D1-6CF7C7ED165A}">
      <dgm:prSet/>
      <dgm:spPr/>
      <dgm:t>
        <a:bodyPr/>
        <a:lstStyle/>
        <a:p>
          <a:endParaRPr lang="en-US"/>
        </a:p>
      </dgm:t>
    </dgm:pt>
    <dgm:pt modelId="{A80ADA6C-DC3B-47D7-B986-513884521ABD}" type="pres">
      <dgm:prSet presAssocID="{E6C4FD2A-83A9-4D10-99BF-F5C6CBC9AFD5}" presName="Name0" presStyleCnt="0">
        <dgm:presLayoutVars>
          <dgm:dir/>
          <dgm:animLvl val="lvl"/>
          <dgm:resizeHandles val="exact"/>
        </dgm:presLayoutVars>
      </dgm:prSet>
      <dgm:spPr/>
    </dgm:pt>
    <dgm:pt modelId="{3BA7289F-61B6-4391-A97A-B6D6527CAC13}" type="pres">
      <dgm:prSet presAssocID="{B34C6C95-24C7-48F9-96AA-273D2826CDA6}" presName="boxAndChildren" presStyleCnt="0"/>
      <dgm:spPr/>
    </dgm:pt>
    <dgm:pt modelId="{8D2EF9C0-FA6B-4E6C-AECF-7E6ACDBC11E1}" type="pres">
      <dgm:prSet presAssocID="{B34C6C95-24C7-48F9-96AA-273D2826CDA6}" presName="parentTextBox" presStyleLbl="alignNode1" presStyleIdx="0" presStyleCnt="3"/>
      <dgm:spPr/>
    </dgm:pt>
    <dgm:pt modelId="{FDCCC360-A8F6-4BE1-9C4E-C244DD50758B}" type="pres">
      <dgm:prSet presAssocID="{B34C6C95-24C7-48F9-96AA-273D2826CDA6}" presName="descendantBox" presStyleLbl="bgAccFollowNode1" presStyleIdx="0" presStyleCnt="3"/>
      <dgm:spPr/>
    </dgm:pt>
    <dgm:pt modelId="{45D02956-CB78-49D2-B416-761EDF1B3F54}" type="pres">
      <dgm:prSet presAssocID="{4F85E4F4-5814-4FC1-A9AC-A22B3E560A0B}" presName="sp" presStyleCnt="0"/>
      <dgm:spPr/>
    </dgm:pt>
    <dgm:pt modelId="{8CE9278B-F8A3-4CAA-9576-0EA606AA3D17}" type="pres">
      <dgm:prSet presAssocID="{A7724DDB-5BB8-4AA3-9571-DA02274E9731}" presName="arrowAndChildren" presStyleCnt="0"/>
      <dgm:spPr/>
    </dgm:pt>
    <dgm:pt modelId="{4B3408A4-F75F-4781-9975-1903115DE46A}" type="pres">
      <dgm:prSet presAssocID="{A7724DDB-5BB8-4AA3-9571-DA02274E9731}" presName="parentTextArrow" presStyleLbl="node1" presStyleIdx="0" presStyleCnt="0"/>
      <dgm:spPr/>
    </dgm:pt>
    <dgm:pt modelId="{9BBA2838-AC56-46E4-AE6F-4137285E096C}" type="pres">
      <dgm:prSet presAssocID="{A7724DDB-5BB8-4AA3-9571-DA02274E9731}" presName="arrow" presStyleLbl="alignNode1" presStyleIdx="1" presStyleCnt="3"/>
      <dgm:spPr/>
    </dgm:pt>
    <dgm:pt modelId="{D3ED98F2-F147-4918-8FCD-0BB5C1ABD7F7}" type="pres">
      <dgm:prSet presAssocID="{A7724DDB-5BB8-4AA3-9571-DA02274E9731}" presName="descendantArrow" presStyleLbl="bgAccFollowNode1" presStyleIdx="1" presStyleCnt="3"/>
      <dgm:spPr/>
    </dgm:pt>
    <dgm:pt modelId="{D7DBCAE2-19FB-4E28-A21F-E4C8F8035DB4}" type="pres">
      <dgm:prSet presAssocID="{7518B1DE-140C-4981-9B3E-9228FBDEF5F2}" presName="sp" presStyleCnt="0"/>
      <dgm:spPr/>
    </dgm:pt>
    <dgm:pt modelId="{C8C27611-8C7D-423E-914E-293A0C52B150}" type="pres">
      <dgm:prSet presAssocID="{C3706C93-8EFB-4248-9C42-1FF2F425341F}" presName="arrowAndChildren" presStyleCnt="0"/>
      <dgm:spPr/>
    </dgm:pt>
    <dgm:pt modelId="{D9AA6913-1CFF-4498-9556-0FAF7F91E820}" type="pres">
      <dgm:prSet presAssocID="{C3706C93-8EFB-4248-9C42-1FF2F425341F}" presName="parentTextArrow" presStyleLbl="node1" presStyleIdx="0" presStyleCnt="0"/>
      <dgm:spPr/>
    </dgm:pt>
    <dgm:pt modelId="{DFE15528-65D4-437A-A7B5-9CBEE9FD8D9B}" type="pres">
      <dgm:prSet presAssocID="{C3706C93-8EFB-4248-9C42-1FF2F425341F}" presName="arrow" presStyleLbl="alignNode1" presStyleIdx="2" presStyleCnt="3"/>
      <dgm:spPr/>
    </dgm:pt>
    <dgm:pt modelId="{47E5DC03-A977-4EBE-A34E-EE6CE8455610}" type="pres">
      <dgm:prSet presAssocID="{C3706C93-8EFB-4248-9C42-1FF2F425341F}" presName="descendantArrow" presStyleLbl="bgAccFollowNode1" presStyleIdx="2" presStyleCnt="3"/>
      <dgm:spPr/>
    </dgm:pt>
  </dgm:ptLst>
  <dgm:cxnLst>
    <dgm:cxn modelId="{40C7081C-D076-4572-AB52-9E17985D9CF5}" type="presOf" srcId="{C3706C93-8EFB-4248-9C42-1FF2F425341F}" destId="{D9AA6913-1CFF-4498-9556-0FAF7F91E820}" srcOrd="0" destOrd="0" presId="urn:microsoft.com/office/officeart/2016/7/layout/VerticalDownArrowProcess"/>
    <dgm:cxn modelId="{1380102F-FFDB-42CE-8D14-0DEDD7867808}" srcId="{C3706C93-8EFB-4248-9C42-1FF2F425341F}" destId="{5ED8F130-5FCE-451D-A4A7-A3292AF9D658}" srcOrd="0" destOrd="0" parTransId="{ACA3D049-3DF5-43DD-B05F-20A959F53C1D}" sibTransId="{3D8A42F8-5425-4FFB-A91C-A23C38B935C3}"/>
    <dgm:cxn modelId="{173D135B-ABD1-49D5-8BEF-3F916D9D13B9}" srcId="{A7724DDB-5BB8-4AA3-9571-DA02274E9731}" destId="{2AFD2BB6-14B7-40CC-A17E-1484116E9CFE}" srcOrd="0" destOrd="0" parTransId="{D2A8886A-6E71-485C-B794-1DDA0A64E29C}" sibTransId="{5C445E15-0927-430B-A5B4-02293DB89274}"/>
    <dgm:cxn modelId="{15258C60-15D4-4D2C-9F99-0121A9D0B91F}" type="presOf" srcId="{A7724DDB-5BB8-4AA3-9571-DA02274E9731}" destId="{4B3408A4-F75F-4781-9975-1903115DE46A}" srcOrd="0" destOrd="0" presId="urn:microsoft.com/office/officeart/2016/7/layout/VerticalDownArrowProcess"/>
    <dgm:cxn modelId="{DF2E4B42-08A6-41DC-8B90-E0B119593C46}" type="presOf" srcId="{B34C6C95-24C7-48F9-96AA-273D2826CDA6}" destId="{8D2EF9C0-FA6B-4E6C-AECF-7E6ACDBC11E1}" srcOrd="0" destOrd="0" presId="urn:microsoft.com/office/officeart/2016/7/layout/VerticalDownArrowProcess"/>
    <dgm:cxn modelId="{186BE077-223D-41FC-858E-4ADCC018B5E1}" type="presOf" srcId="{2AFD2BB6-14B7-40CC-A17E-1484116E9CFE}" destId="{D3ED98F2-F147-4918-8FCD-0BB5C1ABD7F7}" srcOrd="0" destOrd="0" presId="urn:microsoft.com/office/officeart/2016/7/layout/VerticalDownArrowProcess"/>
    <dgm:cxn modelId="{8B59CD86-935F-4113-BC6F-7B4C9B321428}" type="presOf" srcId="{6251DC78-3590-47CB-B088-886466924966}" destId="{FDCCC360-A8F6-4BE1-9C4E-C244DD50758B}" srcOrd="0" destOrd="0" presId="urn:microsoft.com/office/officeart/2016/7/layout/VerticalDownArrowProcess"/>
    <dgm:cxn modelId="{B984F791-97AA-4069-8FC5-30D889E26B54}" type="presOf" srcId="{A7724DDB-5BB8-4AA3-9571-DA02274E9731}" destId="{9BBA2838-AC56-46E4-AE6F-4137285E096C}" srcOrd="1" destOrd="0" presId="urn:microsoft.com/office/officeart/2016/7/layout/VerticalDownArrowProcess"/>
    <dgm:cxn modelId="{974C8794-AB5F-493F-975C-79AE5F26403D}" srcId="{E6C4FD2A-83A9-4D10-99BF-F5C6CBC9AFD5}" destId="{C3706C93-8EFB-4248-9C42-1FF2F425341F}" srcOrd="0" destOrd="0" parTransId="{788D4210-5493-4FE6-B7F0-EFB030E7D157}" sibTransId="{7518B1DE-140C-4981-9B3E-9228FBDEF5F2}"/>
    <dgm:cxn modelId="{5A5025A3-4F55-47AF-A7D1-6CF7C7ED165A}" srcId="{B34C6C95-24C7-48F9-96AA-273D2826CDA6}" destId="{6251DC78-3590-47CB-B088-886466924966}" srcOrd="0" destOrd="0" parTransId="{49ACDAFC-F1F9-499B-8332-962682A737C9}" sibTransId="{3B780B1F-E5DC-4059-BC7F-1731E33B56BE}"/>
    <dgm:cxn modelId="{D13DD4B1-8944-4B9D-B4D0-482E5D9641B6}" type="presOf" srcId="{5ED8F130-5FCE-451D-A4A7-A3292AF9D658}" destId="{47E5DC03-A977-4EBE-A34E-EE6CE8455610}" srcOrd="0" destOrd="0" presId="urn:microsoft.com/office/officeart/2016/7/layout/VerticalDownArrowProcess"/>
    <dgm:cxn modelId="{5EDF8FC4-D3BE-4EE0-BDC9-3DEDB01D2CB7}" srcId="{E6C4FD2A-83A9-4D10-99BF-F5C6CBC9AFD5}" destId="{B34C6C95-24C7-48F9-96AA-273D2826CDA6}" srcOrd="2" destOrd="0" parTransId="{C7C3EC08-8B2A-4015-9B3C-68CDC60D5FF6}" sibTransId="{4543BE26-F010-4AB9-B725-CB4D8290CF18}"/>
    <dgm:cxn modelId="{0FE950CA-777C-4A2A-BFE1-336D114F8390}" srcId="{E6C4FD2A-83A9-4D10-99BF-F5C6CBC9AFD5}" destId="{A7724DDB-5BB8-4AA3-9571-DA02274E9731}" srcOrd="1" destOrd="0" parTransId="{96215C3E-35DC-4BB6-A030-1DB431F4104C}" sibTransId="{4F85E4F4-5814-4FC1-A9AC-A22B3E560A0B}"/>
    <dgm:cxn modelId="{F2FB35D5-BA0E-4BDA-BD03-40D6C1D73213}" type="presOf" srcId="{C3706C93-8EFB-4248-9C42-1FF2F425341F}" destId="{DFE15528-65D4-437A-A7B5-9CBEE9FD8D9B}" srcOrd="1" destOrd="0" presId="urn:microsoft.com/office/officeart/2016/7/layout/VerticalDownArrowProcess"/>
    <dgm:cxn modelId="{C5890AF6-FA11-43DA-AED4-65C9DE9FE2A9}" type="presOf" srcId="{E6C4FD2A-83A9-4D10-99BF-F5C6CBC9AFD5}" destId="{A80ADA6C-DC3B-47D7-B986-513884521ABD}" srcOrd="0" destOrd="0" presId="urn:microsoft.com/office/officeart/2016/7/layout/VerticalDownArrowProcess"/>
    <dgm:cxn modelId="{6B3F0FB3-5F7B-479D-ACA5-D7A2F0DEC3FC}" type="presParOf" srcId="{A80ADA6C-DC3B-47D7-B986-513884521ABD}" destId="{3BA7289F-61B6-4391-A97A-B6D6527CAC13}" srcOrd="0" destOrd="0" presId="urn:microsoft.com/office/officeart/2016/7/layout/VerticalDownArrowProcess"/>
    <dgm:cxn modelId="{FD1BB48D-0BB1-474F-ACF5-73601C854892}" type="presParOf" srcId="{3BA7289F-61B6-4391-A97A-B6D6527CAC13}" destId="{8D2EF9C0-FA6B-4E6C-AECF-7E6ACDBC11E1}" srcOrd="0" destOrd="0" presId="urn:microsoft.com/office/officeart/2016/7/layout/VerticalDownArrowProcess"/>
    <dgm:cxn modelId="{747D2587-827D-4F9C-9CC8-C375CFB60CB7}" type="presParOf" srcId="{3BA7289F-61B6-4391-A97A-B6D6527CAC13}" destId="{FDCCC360-A8F6-4BE1-9C4E-C244DD50758B}" srcOrd="1" destOrd="0" presId="urn:microsoft.com/office/officeart/2016/7/layout/VerticalDownArrowProcess"/>
    <dgm:cxn modelId="{5870B953-91C5-4EFD-A832-AE2DA797AF37}" type="presParOf" srcId="{A80ADA6C-DC3B-47D7-B986-513884521ABD}" destId="{45D02956-CB78-49D2-B416-761EDF1B3F54}" srcOrd="1" destOrd="0" presId="urn:microsoft.com/office/officeart/2016/7/layout/VerticalDownArrowProcess"/>
    <dgm:cxn modelId="{2A2E13AF-1924-4FA0-8465-99F3E07950D9}" type="presParOf" srcId="{A80ADA6C-DC3B-47D7-B986-513884521ABD}" destId="{8CE9278B-F8A3-4CAA-9576-0EA606AA3D17}" srcOrd="2" destOrd="0" presId="urn:microsoft.com/office/officeart/2016/7/layout/VerticalDownArrowProcess"/>
    <dgm:cxn modelId="{C14B9E1C-E5C8-4AAC-A7D9-24FCC6C33CF3}" type="presParOf" srcId="{8CE9278B-F8A3-4CAA-9576-0EA606AA3D17}" destId="{4B3408A4-F75F-4781-9975-1903115DE46A}" srcOrd="0" destOrd="0" presId="urn:microsoft.com/office/officeart/2016/7/layout/VerticalDownArrowProcess"/>
    <dgm:cxn modelId="{4EEB3BAA-9EA2-4C17-B875-81021294D66F}" type="presParOf" srcId="{8CE9278B-F8A3-4CAA-9576-0EA606AA3D17}" destId="{9BBA2838-AC56-46E4-AE6F-4137285E096C}" srcOrd="1" destOrd="0" presId="urn:microsoft.com/office/officeart/2016/7/layout/VerticalDownArrowProcess"/>
    <dgm:cxn modelId="{CBD91681-DF1F-481F-8F6C-D7CC3B387B31}" type="presParOf" srcId="{8CE9278B-F8A3-4CAA-9576-0EA606AA3D17}" destId="{D3ED98F2-F147-4918-8FCD-0BB5C1ABD7F7}" srcOrd="2" destOrd="0" presId="urn:microsoft.com/office/officeart/2016/7/layout/VerticalDownArrowProcess"/>
    <dgm:cxn modelId="{A4CF382B-8A8B-4921-B43E-72862CA25397}" type="presParOf" srcId="{A80ADA6C-DC3B-47D7-B986-513884521ABD}" destId="{D7DBCAE2-19FB-4E28-A21F-E4C8F8035DB4}" srcOrd="3" destOrd="0" presId="urn:microsoft.com/office/officeart/2016/7/layout/VerticalDownArrowProcess"/>
    <dgm:cxn modelId="{F8DD4796-1175-4B53-A507-2BBD0655E4BF}" type="presParOf" srcId="{A80ADA6C-DC3B-47D7-B986-513884521ABD}" destId="{C8C27611-8C7D-423E-914E-293A0C52B150}" srcOrd="4" destOrd="0" presId="urn:microsoft.com/office/officeart/2016/7/layout/VerticalDownArrowProcess"/>
    <dgm:cxn modelId="{65227805-6180-46D1-BC75-1AB4748A5898}" type="presParOf" srcId="{C8C27611-8C7D-423E-914E-293A0C52B150}" destId="{D9AA6913-1CFF-4498-9556-0FAF7F91E820}" srcOrd="0" destOrd="0" presId="urn:microsoft.com/office/officeart/2016/7/layout/VerticalDownArrowProcess"/>
    <dgm:cxn modelId="{EB5237BA-8ECA-4C59-B1D0-D0D01BDD6EC3}" type="presParOf" srcId="{C8C27611-8C7D-423E-914E-293A0C52B150}" destId="{DFE15528-65D4-437A-A7B5-9CBEE9FD8D9B}" srcOrd="1" destOrd="0" presId="urn:microsoft.com/office/officeart/2016/7/layout/VerticalDownArrowProcess"/>
    <dgm:cxn modelId="{9A295D99-E0BA-4657-888C-25E28954377C}" type="presParOf" srcId="{C8C27611-8C7D-423E-914E-293A0C52B150}" destId="{47E5DC03-A977-4EBE-A34E-EE6CE8455610}"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EB3DD-76DC-45F4-94FC-25274A7A5870}">
      <dsp:nvSpPr>
        <dsp:cNvPr id="0" name=""/>
        <dsp:cNvSpPr/>
      </dsp:nvSpPr>
      <dsp:spPr>
        <a:xfrm>
          <a:off x="632145" y="3334"/>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Excel Functions and Tools</a:t>
          </a:r>
        </a:p>
      </dsp:txBody>
      <dsp:txXfrm>
        <a:off x="632145" y="3334"/>
        <a:ext cx="1636898" cy="982139"/>
      </dsp:txXfrm>
    </dsp:sp>
    <dsp:sp modelId="{4F784A94-8915-4F41-A0C1-ECA706C58BFE}">
      <dsp:nvSpPr>
        <dsp:cNvPr id="0" name=""/>
        <dsp:cNvSpPr/>
      </dsp:nvSpPr>
      <dsp:spPr>
        <a:xfrm>
          <a:off x="2432734" y="3334"/>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Time Lines – Pre-Cod and Post-Cod</a:t>
          </a:r>
        </a:p>
      </dsp:txBody>
      <dsp:txXfrm>
        <a:off x="2432734" y="3334"/>
        <a:ext cx="1636898" cy="982139"/>
      </dsp:txXfrm>
    </dsp:sp>
    <dsp:sp modelId="{95DB1DA8-2580-45D0-80FB-53A1B0874EEF}">
      <dsp:nvSpPr>
        <dsp:cNvPr id="0" name=""/>
        <dsp:cNvSpPr/>
      </dsp:nvSpPr>
      <dsp:spPr>
        <a:xfrm>
          <a:off x="632145" y="1149163"/>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how the machine works</a:t>
          </a:r>
        </a:p>
      </dsp:txBody>
      <dsp:txXfrm>
        <a:off x="632145" y="1149163"/>
        <a:ext cx="1636898" cy="982139"/>
      </dsp:txXfrm>
    </dsp:sp>
    <dsp:sp modelId="{AA10F5C1-712C-4696-AF99-12ACE9168004}">
      <dsp:nvSpPr>
        <dsp:cNvPr id="0" name=""/>
        <dsp:cNvSpPr/>
      </dsp:nvSpPr>
      <dsp:spPr>
        <a:xfrm>
          <a:off x="2432734" y="1149163"/>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how any business works – investments to get operating cash flows </a:t>
          </a:r>
        </a:p>
      </dsp:txBody>
      <dsp:txXfrm>
        <a:off x="2432734" y="1149163"/>
        <a:ext cx="1636898" cy="982139"/>
      </dsp:txXfrm>
    </dsp:sp>
    <dsp:sp modelId="{490077CA-9943-4340-A0D0-38B9C3346921}">
      <dsp:nvSpPr>
        <dsp:cNvPr id="0" name=""/>
        <dsp:cNvSpPr/>
      </dsp:nvSpPr>
      <dsp:spPr>
        <a:xfrm>
          <a:off x="632145" y="2294992"/>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Modelling the depreciation expense and operating taxes for a project</a:t>
          </a:r>
        </a:p>
      </dsp:txBody>
      <dsp:txXfrm>
        <a:off x="632145" y="2294992"/>
        <a:ext cx="1636898" cy="982139"/>
      </dsp:txXfrm>
    </dsp:sp>
    <dsp:sp modelId="{FD61C93F-D979-4067-9BC9-62788EF6D5F9}">
      <dsp:nvSpPr>
        <dsp:cNvPr id="0" name=""/>
        <dsp:cNvSpPr/>
      </dsp:nvSpPr>
      <dsp:spPr>
        <a:xfrm>
          <a:off x="2432734" y="2294992"/>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Accounting principles as applied to project finance (depreciation, financial statement linkage, working capital)</a:t>
          </a:r>
        </a:p>
      </dsp:txBody>
      <dsp:txXfrm>
        <a:off x="2432734" y="2294992"/>
        <a:ext cx="1636898" cy="982139"/>
      </dsp:txXfrm>
    </dsp:sp>
    <dsp:sp modelId="{8131D2B5-9034-4787-87DD-F08BA395A61E}">
      <dsp:nvSpPr>
        <dsp:cNvPr id="0" name=""/>
        <dsp:cNvSpPr/>
      </dsp:nvSpPr>
      <dsp:spPr>
        <a:xfrm>
          <a:off x="632145" y="344082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Entering Fixed Debt into Model to Evaluate Funding, IDC, Fees</a:t>
          </a:r>
        </a:p>
      </dsp:txBody>
      <dsp:txXfrm>
        <a:off x="632145" y="3440821"/>
        <a:ext cx="1636898" cy="982139"/>
      </dsp:txXfrm>
    </dsp:sp>
    <dsp:sp modelId="{7D51C292-F97C-4349-98C6-AF8BA5C17A14}">
      <dsp:nvSpPr>
        <dsp:cNvPr id="0" name=""/>
        <dsp:cNvSpPr/>
      </dsp:nvSpPr>
      <dsp:spPr>
        <a:xfrm>
          <a:off x="2432734" y="344082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Incorporating DSRA, MRA, Cash Seeps into models</a:t>
          </a:r>
        </a:p>
      </dsp:txBody>
      <dsp:txXfrm>
        <a:off x="2432734" y="3440821"/>
        <a:ext cx="1636898" cy="982139"/>
      </dsp:txXfrm>
    </dsp:sp>
    <dsp:sp modelId="{B4648061-3673-4522-B8B2-203EB6BE7A1D}">
      <dsp:nvSpPr>
        <dsp:cNvPr id="0" name=""/>
        <dsp:cNvSpPr/>
      </dsp:nvSpPr>
      <dsp:spPr>
        <a:xfrm>
          <a:off x="632145" y="458665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Sculpting, Funding, Taxes, Fees after Construction</a:t>
          </a:r>
        </a:p>
      </dsp:txBody>
      <dsp:txXfrm>
        <a:off x="632145" y="4586651"/>
        <a:ext cx="1636898" cy="982139"/>
      </dsp:txXfrm>
    </dsp:sp>
    <dsp:sp modelId="{0371310C-2974-41AC-B9DC-1649D8B5F221}">
      <dsp:nvSpPr>
        <dsp:cNvPr id="0" name=""/>
        <dsp:cNvSpPr/>
      </dsp:nvSpPr>
      <dsp:spPr>
        <a:xfrm>
          <a:off x="2432734" y="4586651"/>
          <a:ext cx="1636898" cy="98213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Sensitivity Analysis (Structuring and Risk Analysis)</a:t>
          </a:r>
        </a:p>
      </dsp:txBody>
      <dsp:txXfrm>
        <a:off x="2432734" y="4586651"/>
        <a:ext cx="1636898" cy="982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B62E1-FB63-4666-9D4A-C2302BDD52B0}">
      <dsp:nvSpPr>
        <dsp:cNvPr id="0" name=""/>
        <dsp:cNvSpPr/>
      </dsp:nvSpPr>
      <dsp:spPr>
        <a:xfrm>
          <a:off x="1444" y="624962"/>
          <a:ext cx="1659749" cy="8298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Sometimes no capacity until the COD and no capacity at decommissioning</a:t>
          </a:r>
        </a:p>
      </dsp:txBody>
      <dsp:txXfrm>
        <a:off x="25750" y="649268"/>
        <a:ext cx="1611137" cy="781262"/>
      </dsp:txXfrm>
    </dsp:sp>
    <dsp:sp modelId="{63086A28-5BCD-493A-91DF-1B88C7E28EC7}">
      <dsp:nvSpPr>
        <dsp:cNvPr id="0" name=""/>
        <dsp:cNvSpPr/>
      </dsp:nvSpPr>
      <dsp:spPr>
        <a:xfrm>
          <a:off x="167419"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8226D-2A68-4D83-9791-5F0F969E7E3E}">
      <dsp:nvSpPr>
        <dsp:cNvPr id="0" name=""/>
        <dsp:cNvSpPr/>
      </dsp:nvSpPr>
      <dsp:spPr>
        <a:xfrm>
          <a:off x="333394"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Here just use the switch variables</a:t>
          </a:r>
        </a:p>
      </dsp:txBody>
      <dsp:txXfrm>
        <a:off x="357700" y="1686612"/>
        <a:ext cx="1279187" cy="781262"/>
      </dsp:txXfrm>
    </dsp:sp>
    <dsp:sp modelId="{8D0CA3A2-E151-4A78-A5E3-64F02E92745F}">
      <dsp:nvSpPr>
        <dsp:cNvPr id="0" name=""/>
        <dsp:cNvSpPr/>
      </dsp:nvSpPr>
      <dsp:spPr>
        <a:xfrm>
          <a:off x="2076131" y="624962"/>
          <a:ext cx="1659749" cy="829874"/>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Other situations</a:t>
          </a:r>
        </a:p>
      </dsp:txBody>
      <dsp:txXfrm>
        <a:off x="2100437" y="649268"/>
        <a:ext cx="1611137" cy="781262"/>
      </dsp:txXfrm>
    </dsp:sp>
    <dsp:sp modelId="{48D0957F-CA36-42A7-AD4D-14A8AFB82AA1}">
      <dsp:nvSpPr>
        <dsp:cNvPr id="0" name=""/>
        <dsp:cNvSpPr/>
      </dsp:nvSpPr>
      <dsp:spPr>
        <a:xfrm>
          <a:off x="2242106"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33018-A741-48A9-8313-DADA79B23DA5}">
      <dsp:nvSpPr>
        <dsp:cNvPr id="0" name=""/>
        <dsp:cNvSpPr/>
      </dsp:nvSpPr>
      <dsp:spPr>
        <a:xfrm>
          <a:off x="2408081"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Some capacity and volume produced before COD and will generate income</a:t>
          </a:r>
        </a:p>
      </dsp:txBody>
      <dsp:txXfrm>
        <a:off x="2432387" y="1686612"/>
        <a:ext cx="1279187" cy="781262"/>
      </dsp:txXfrm>
    </dsp:sp>
    <dsp:sp modelId="{B134A6D2-AEC8-42AA-85AE-341080F58C43}">
      <dsp:nvSpPr>
        <dsp:cNvPr id="0" name=""/>
        <dsp:cNvSpPr/>
      </dsp:nvSpPr>
      <dsp:spPr>
        <a:xfrm>
          <a:off x="2242106" y="1454837"/>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F4404-9E65-4F76-BC0D-688954217BE3}">
      <dsp:nvSpPr>
        <dsp:cNvPr id="0" name=""/>
        <dsp:cNvSpPr/>
      </dsp:nvSpPr>
      <dsp:spPr>
        <a:xfrm>
          <a:off x="2408081" y="2699650"/>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Examples, early traffic, oil production, electricity from wind turbines</a:t>
          </a:r>
        </a:p>
      </dsp:txBody>
      <dsp:txXfrm>
        <a:off x="2432387" y="2723956"/>
        <a:ext cx="1279187" cy="781262"/>
      </dsp:txXfrm>
    </dsp:sp>
    <dsp:sp modelId="{2517236C-96E7-4F7F-8ADE-4AF1D7BDA984}">
      <dsp:nvSpPr>
        <dsp:cNvPr id="0" name=""/>
        <dsp:cNvSpPr/>
      </dsp:nvSpPr>
      <dsp:spPr>
        <a:xfrm>
          <a:off x="4150818" y="624962"/>
          <a:ext cx="1659749" cy="829874"/>
        </a:xfrm>
        <a:prstGeom prst="roundRect">
          <a:avLst>
            <a:gd name="adj" fmla="val 10000"/>
          </a:avLst>
        </a:prstGeom>
        <a:solidFill>
          <a:schemeClr val="accent2">
            <a:hueOff val="-970242"/>
            <a:satOff val="-55952"/>
            <a:lumOff val="575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Setting-up assumptions with dates</a:t>
          </a:r>
        </a:p>
      </dsp:txBody>
      <dsp:txXfrm>
        <a:off x="4175124" y="649268"/>
        <a:ext cx="1611137" cy="781262"/>
      </dsp:txXfrm>
    </dsp:sp>
    <dsp:sp modelId="{DC21CD60-A38C-4523-817F-2661251ED76D}">
      <dsp:nvSpPr>
        <dsp:cNvPr id="0" name=""/>
        <dsp:cNvSpPr/>
      </dsp:nvSpPr>
      <dsp:spPr>
        <a:xfrm>
          <a:off x="4316793"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796BD-D71F-4468-9E39-1BC5093A2278}">
      <dsp:nvSpPr>
        <dsp:cNvPr id="0" name=""/>
        <dsp:cNvSpPr/>
      </dsp:nvSpPr>
      <dsp:spPr>
        <a:xfrm>
          <a:off x="4482768"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Include the model start with zero to avoid #NA</a:t>
          </a:r>
        </a:p>
      </dsp:txBody>
      <dsp:txXfrm>
        <a:off x="4507074" y="1686612"/>
        <a:ext cx="1279187" cy="781262"/>
      </dsp:txXfrm>
    </dsp:sp>
    <dsp:sp modelId="{F0DE255E-0BF7-44CB-946A-2F32C5BFD8A6}">
      <dsp:nvSpPr>
        <dsp:cNvPr id="0" name=""/>
        <dsp:cNvSpPr/>
      </dsp:nvSpPr>
      <dsp:spPr>
        <a:xfrm>
          <a:off x="4316793" y="1454837"/>
          <a:ext cx="165974" cy="1659749"/>
        </a:xfrm>
        <a:custGeom>
          <a:avLst/>
          <a:gdLst/>
          <a:ahLst/>
          <a:cxnLst/>
          <a:rect l="0" t="0" r="0" b="0"/>
          <a:pathLst>
            <a:path>
              <a:moveTo>
                <a:pt x="0" y="0"/>
              </a:moveTo>
              <a:lnTo>
                <a:pt x="0" y="1659749"/>
              </a:lnTo>
              <a:lnTo>
                <a:pt x="165974" y="16597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811E9E-4743-4811-A27D-274F673BC34F}">
      <dsp:nvSpPr>
        <dsp:cNvPr id="0" name=""/>
        <dsp:cNvSpPr/>
      </dsp:nvSpPr>
      <dsp:spPr>
        <a:xfrm>
          <a:off x="4482768" y="2699650"/>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Include the decommissioning date with zero to turn off the capacity</a:t>
          </a:r>
        </a:p>
      </dsp:txBody>
      <dsp:txXfrm>
        <a:off x="4507074" y="2723956"/>
        <a:ext cx="1279187" cy="781262"/>
      </dsp:txXfrm>
    </dsp:sp>
    <dsp:sp modelId="{D81973F1-D5A2-4FC5-AA4A-78F3A01BECE6}">
      <dsp:nvSpPr>
        <dsp:cNvPr id="0" name=""/>
        <dsp:cNvSpPr/>
      </dsp:nvSpPr>
      <dsp:spPr>
        <a:xfrm>
          <a:off x="6225506" y="624962"/>
          <a:ext cx="1659749" cy="82987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Complexities</a:t>
          </a:r>
        </a:p>
      </dsp:txBody>
      <dsp:txXfrm>
        <a:off x="6249812" y="649268"/>
        <a:ext cx="1611137" cy="781262"/>
      </dsp:txXfrm>
    </dsp:sp>
    <dsp:sp modelId="{92860A68-F016-43E3-B717-7D3CE0D6B4A2}">
      <dsp:nvSpPr>
        <dsp:cNvPr id="0" name=""/>
        <dsp:cNvSpPr/>
      </dsp:nvSpPr>
      <dsp:spPr>
        <a:xfrm>
          <a:off x="6391481" y="1454837"/>
          <a:ext cx="165974" cy="622406"/>
        </a:xfrm>
        <a:custGeom>
          <a:avLst/>
          <a:gdLst/>
          <a:ahLst/>
          <a:cxnLst/>
          <a:rect l="0" t="0" r="0" b="0"/>
          <a:pathLst>
            <a:path>
              <a:moveTo>
                <a:pt x="0" y="0"/>
              </a:moveTo>
              <a:lnTo>
                <a:pt x="0" y="622406"/>
              </a:lnTo>
              <a:lnTo>
                <a:pt x="165974" y="62240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EE7F33-3E42-4211-B5E2-1962EFFCDDA1}">
      <dsp:nvSpPr>
        <dsp:cNvPr id="0" name=""/>
        <dsp:cNvSpPr/>
      </dsp:nvSpPr>
      <dsp:spPr>
        <a:xfrm>
          <a:off x="6557456" y="1662306"/>
          <a:ext cx="1327799" cy="82987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Major overhauls and lost time</a:t>
          </a:r>
        </a:p>
      </dsp:txBody>
      <dsp:txXfrm>
        <a:off x="6581762" y="1686612"/>
        <a:ext cx="1279187" cy="7812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92BEF-779F-43B7-9485-FD71400D7F83}">
      <dsp:nvSpPr>
        <dsp:cNvPr id="0" name=""/>
        <dsp:cNvSpPr/>
      </dsp:nvSpPr>
      <dsp:spPr>
        <a:xfrm>
          <a:off x="0" y="680"/>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9A2375C-71FE-48FD-8672-696D528BCA94}">
      <dsp:nvSpPr>
        <dsp:cNvPr id="0" name=""/>
        <dsp:cNvSpPr/>
      </dsp:nvSpPr>
      <dsp:spPr>
        <a:xfrm>
          <a:off x="0" y="680"/>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We will use short-cuts, excel enhancements, TRUE/FALSE switches and only four functions.  </a:t>
          </a:r>
        </a:p>
      </dsp:txBody>
      <dsp:txXfrm>
        <a:off x="0" y="680"/>
        <a:ext cx="5048835" cy="795747"/>
      </dsp:txXfrm>
    </dsp:sp>
    <dsp:sp modelId="{EE15AAE0-C9F9-4579-96B5-62BCDA2A8DA2}">
      <dsp:nvSpPr>
        <dsp:cNvPr id="0" name=""/>
        <dsp:cNvSpPr/>
      </dsp:nvSpPr>
      <dsp:spPr>
        <a:xfrm>
          <a:off x="0" y="796427"/>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BF897F7-FB5F-4964-ADFC-131C4F0A92F0}">
      <dsp:nvSpPr>
        <dsp:cNvPr id="0" name=""/>
        <dsp:cNvSpPr/>
      </dsp:nvSpPr>
      <dsp:spPr>
        <a:xfrm>
          <a:off x="0" y="796427"/>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functions should be used in a way that you are probably not used to.</a:t>
          </a:r>
        </a:p>
      </dsp:txBody>
      <dsp:txXfrm>
        <a:off x="0" y="796427"/>
        <a:ext cx="5048835" cy="795747"/>
      </dsp:txXfrm>
    </dsp:sp>
    <dsp:sp modelId="{770D6AC0-86CE-4CCF-9212-D7145DE54EA1}">
      <dsp:nvSpPr>
        <dsp:cNvPr id="0" name=""/>
        <dsp:cNvSpPr/>
      </dsp:nvSpPr>
      <dsp:spPr>
        <a:xfrm>
          <a:off x="0" y="1592175"/>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50FFF00-BE57-46E5-8227-BA5E0CBB758D}">
      <dsp:nvSpPr>
        <dsp:cNvPr id="0" name=""/>
        <dsp:cNvSpPr/>
      </dsp:nvSpPr>
      <dsp:spPr>
        <a:xfrm>
          <a:off x="0" y="1592175"/>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INDEX</a:t>
          </a:r>
        </a:p>
      </dsp:txBody>
      <dsp:txXfrm>
        <a:off x="0" y="1592175"/>
        <a:ext cx="5048835" cy="795747"/>
      </dsp:txXfrm>
    </dsp:sp>
    <dsp:sp modelId="{2DAB1C1B-490A-4E0E-802D-1D87683993F5}">
      <dsp:nvSpPr>
        <dsp:cNvPr id="0" name=""/>
        <dsp:cNvSpPr/>
      </dsp:nvSpPr>
      <dsp:spPr>
        <a:xfrm>
          <a:off x="0" y="2387923"/>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34579BF-0B05-46C3-B651-A2AD404367DA}">
      <dsp:nvSpPr>
        <dsp:cNvPr id="0" name=""/>
        <dsp:cNvSpPr/>
      </dsp:nvSpPr>
      <dsp:spPr>
        <a:xfrm>
          <a:off x="0" y="2387923"/>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LOOKUP (not VLOOKUP or HLOOKUP)</a:t>
          </a:r>
        </a:p>
      </dsp:txBody>
      <dsp:txXfrm>
        <a:off x="0" y="2387923"/>
        <a:ext cx="5048835" cy="795747"/>
      </dsp:txXfrm>
    </dsp:sp>
    <dsp:sp modelId="{DA0B8F08-01C8-4357-8033-ED9A8513E79A}">
      <dsp:nvSpPr>
        <dsp:cNvPr id="0" name=""/>
        <dsp:cNvSpPr/>
      </dsp:nvSpPr>
      <dsp:spPr>
        <a:xfrm>
          <a:off x="0" y="3183671"/>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D66551C-4502-41BB-8A11-56A4731158FB}">
      <dsp:nvSpPr>
        <dsp:cNvPr id="0" name=""/>
        <dsp:cNvSpPr/>
      </dsp:nvSpPr>
      <dsp:spPr>
        <a:xfrm>
          <a:off x="0" y="3183671"/>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SUMIF (or AVERAGEIF or COUNTIF)</a:t>
          </a:r>
        </a:p>
      </dsp:txBody>
      <dsp:txXfrm>
        <a:off x="0" y="3183671"/>
        <a:ext cx="5048835" cy="795747"/>
      </dsp:txXfrm>
    </dsp:sp>
    <dsp:sp modelId="{4A7A256E-753B-4B1E-B6D2-23EEBB9E0713}">
      <dsp:nvSpPr>
        <dsp:cNvPr id="0" name=""/>
        <dsp:cNvSpPr/>
      </dsp:nvSpPr>
      <dsp:spPr>
        <a:xfrm>
          <a:off x="0" y="3979419"/>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CAB3C79-FA0D-48E2-B779-24FA89FE6F68}">
      <dsp:nvSpPr>
        <dsp:cNvPr id="0" name=""/>
        <dsp:cNvSpPr/>
      </dsp:nvSpPr>
      <dsp:spPr>
        <a:xfrm>
          <a:off x="0" y="3979419"/>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EDATE</a:t>
          </a:r>
        </a:p>
      </dsp:txBody>
      <dsp:txXfrm>
        <a:off x="0" y="3979419"/>
        <a:ext cx="5048835" cy="795747"/>
      </dsp:txXfrm>
    </dsp:sp>
    <dsp:sp modelId="{52CFE01F-D51B-420A-ADB8-0409FF06535F}">
      <dsp:nvSpPr>
        <dsp:cNvPr id="0" name=""/>
        <dsp:cNvSpPr/>
      </dsp:nvSpPr>
      <dsp:spPr>
        <a:xfrm>
          <a:off x="0" y="4775167"/>
          <a:ext cx="5048835"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19AA4DE-E804-4E8E-93B2-45D1BBDA6C6F}">
      <dsp:nvSpPr>
        <dsp:cNvPr id="0" name=""/>
        <dsp:cNvSpPr/>
      </dsp:nvSpPr>
      <dsp:spPr>
        <a:xfrm>
          <a:off x="0" y="4775167"/>
          <a:ext cx="5048835"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MAX and MIN for Waterfalls (not IF)</a:t>
          </a:r>
        </a:p>
      </dsp:txBody>
      <dsp:txXfrm>
        <a:off x="0" y="4775167"/>
        <a:ext cx="5048835" cy="7957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2DA6E-6776-4FC8-8FA9-911C61F05D22}">
      <dsp:nvSpPr>
        <dsp:cNvPr id="0" name=""/>
        <dsp:cNvSpPr/>
      </dsp:nvSpPr>
      <dsp:spPr>
        <a:xfrm>
          <a:off x="0" y="0"/>
          <a:ext cx="4701779" cy="0"/>
        </a:xfrm>
        <a:prstGeom prst="line">
          <a:avLst/>
        </a:prstGeom>
        <a:gradFill rotWithShape="0">
          <a:gsLst>
            <a:gs pos="0">
              <a:schemeClr val="accent3">
                <a:shade val="50000"/>
                <a:hueOff val="0"/>
                <a:satOff val="0"/>
                <a:lumOff val="0"/>
                <a:alphaOff val="0"/>
                <a:lumMod val="110000"/>
                <a:satMod val="105000"/>
                <a:tint val="67000"/>
              </a:schemeClr>
            </a:gs>
            <a:gs pos="50000">
              <a:schemeClr val="accent3">
                <a:shade val="50000"/>
                <a:hueOff val="0"/>
                <a:satOff val="0"/>
                <a:lumOff val="0"/>
                <a:alphaOff val="0"/>
                <a:lumMod val="105000"/>
                <a:satMod val="103000"/>
                <a:tint val="73000"/>
              </a:schemeClr>
            </a:gs>
            <a:gs pos="100000">
              <a:schemeClr val="accent3">
                <a:shade val="50000"/>
                <a:hueOff val="0"/>
                <a:satOff val="0"/>
                <a:lumOff val="0"/>
                <a:alphaOff val="0"/>
                <a:lumMod val="105000"/>
                <a:satMod val="109000"/>
                <a:tint val="81000"/>
              </a:schemeClr>
            </a:gs>
          </a:gsLst>
          <a:lin ang="5400000" scaled="0"/>
        </a:gradFill>
        <a:ln w="6350" cap="flat" cmpd="sng" algn="ctr">
          <a:solidFill>
            <a:schemeClr val="accent3">
              <a:shade val="5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5348176-2648-470C-9F8C-460A3D31BEFE}">
      <dsp:nvSpPr>
        <dsp:cNvPr id="0" name=""/>
        <dsp:cNvSpPr/>
      </dsp:nvSpPr>
      <dsp:spPr>
        <a:xfrm>
          <a:off x="0" y="0"/>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Works just like lookup</a:t>
          </a:r>
        </a:p>
      </dsp:txBody>
      <dsp:txXfrm>
        <a:off x="0" y="0"/>
        <a:ext cx="4701779" cy="1393031"/>
      </dsp:txXfrm>
    </dsp:sp>
    <dsp:sp modelId="{BFA468B7-3809-4044-994A-DE2E933A1AFD}">
      <dsp:nvSpPr>
        <dsp:cNvPr id="0" name=""/>
        <dsp:cNvSpPr/>
      </dsp:nvSpPr>
      <dsp:spPr>
        <a:xfrm>
          <a:off x="0" y="1393031"/>
          <a:ext cx="4701779" cy="0"/>
        </a:xfrm>
        <a:prstGeom prst="line">
          <a:avLst/>
        </a:prstGeom>
        <a:gradFill rotWithShape="0">
          <a:gsLst>
            <a:gs pos="0">
              <a:schemeClr val="accent3">
                <a:shade val="50000"/>
                <a:hueOff val="0"/>
                <a:satOff val="0"/>
                <a:lumOff val="17981"/>
                <a:alphaOff val="0"/>
                <a:lumMod val="110000"/>
                <a:satMod val="105000"/>
                <a:tint val="67000"/>
              </a:schemeClr>
            </a:gs>
            <a:gs pos="50000">
              <a:schemeClr val="accent3">
                <a:shade val="50000"/>
                <a:hueOff val="0"/>
                <a:satOff val="0"/>
                <a:lumOff val="17981"/>
                <a:alphaOff val="0"/>
                <a:lumMod val="105000"/>
                <a:satMod val="103000"/>
                <a:tint val="73000"/>
              </a:schemeClr>
            </a:gs>
            <a:gs pos="100000">
              <a:schemeClr val="accent3">
                <a:shade val="50000"/>
                <a:hueOff val="0"/>
                <a:satOff val="0"/>
                <a:lumOff val="17981"/>
                <a:alphaOff val="0"/>
                <a:lumMod val="105000"/>
                <a:satMod val="109000"/>
                <a:tint val="81000"/>
              </a:schemeClr>
            </a:gs>
          </a:gsLst>
          <a:lin ang="5400000" scaled="0"/>
        </a:gradFill>
        <a:ln w="6350" cap="flat" cmpd="sng" algn="ctr">
          <a:solidFill>
            <a:schemeClr val="accent3">
              <a:shade val="50000"/>
              <a:hueOff val="0"/>
              <a:satOff val="0"/>
              <a:lumOff val="179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CFACF9A-639C-44ED-8292-08308BB97433}">
      <dsp:nvSpPr>
        <dsp:cNvPr id="0" name=""/>
        <dsp:cNvSpPr/>
      </dsp:nvSpPr>
      <dsp:spPr>
        <a:xfrm>
          <a:off x="0" y="1393031"/>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For UDF (user defined functions) you need to copy them – you cannot just have another sheet open</a:t>
          </a:r>
        </a:p>
      </dsp:txBody>
      <dsp:txXfrm>
        <a:off x="0" y="1393031"/>
        <a:ext cx="4701779" cy="1393031"/>
      </dsp:txXfrm>
    </dsp:sp>
    <dsp:sp modelId="{970447F8-2430-4E78-A670-0E4CC9B52E08}">
      <dsp:nvSpPr>
        <dsp:cNvPr id="0" name=""/>
        <dsp:cNvSpPr/>
      </dsp:nvSpPr>
      <dsp:spPr>
        <a:xfrm>
          <a:off x="0" y="2786062"/>
          <a:ext cx="4701779" cy="0"/>
        </a:xfrm>
        <a:prstGeom prst="line">
          <a:avLst/>
        </a:prstGeom>
        <a:gradFill rotWithShape="0">
          <a:gsLst>
            <a:gs pos="0">
              <a:schemeClr val="accent3">
                <a:shade val="50000"/>
                <a:hueOff val="0"/>
                <a:satOff val="0"/>
                <a:lumOff val="35962"/>
                <a:alphaOff val="0"/>
                <a:lumMod val="110000"/>
                <a:satMod val="105000"/>
                <a:tint val="67000"/>
              </a:schemeClr>
            </a:gs>
            <a:gs pos="50000">
              <a:schemeClr val="accent3">
                <a:shade val="50000"/>
                <a:hueOff val="0"/>
                <a:satOff val="0"/>
                <a:lumOff val="35962"/>
                <a:alphaOff val="0"/>
                <a:lumMod val="105000"/>
                <a:satMod val="103000"/>
                <a:tint val="73000"/>
              </a:schemeClr>
            </a:gs>
            <a:gs pos="100000">
              <a:schemeClr val="accent3">
                <a:shade val="50000"/>
                <a:hueOff val="0"/>
                <a:satOff val="0"/>
                <a:lumOff val="35962"/>
                <a:alphaOff val="0"/>
                <a:lumMod val="105000"/>
                <a:satMod val="109000"/>
                <a:tint val="81000"/>
              </a:schemeClr>
            </a:gs>
          </a:gsLst>
          <a:lin ang="5400000" scaled="0"/>
        </a:gradFill>
        <a:ln w="6350" cap="flat" cmpd="sng" algn="ctr">
          <a:solidFill>
            <a:schemeClr val="accent3">
              <a:shade val="50000"/>
              <a:hueOff val="0"/>
              <a:satOff val="0"/>
              <a:lumOff val="3596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63C07F6-6991-41EC-AC1C-0453D7090AE3}">
      <dsp:nvSpPr>
        <dsp:cNvPr id="0" name=""/>
        <dsp:cNvSpPr/>
      </dsp:nvSpPr>
      <dsp:spPr>
        <a:xfrm>
          <a:off x="0" y="2786062"/>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Allows smooth transitions rather than step functions</a:t>
          </a:r>
        </a:p>
      </dsp:txBody>
      <dsp:txXfrm>
        <a:off x="0" y="2786062"/>
        <a:ext cx="4701779" cy="1393031"/>
      </dsp:txXfrm>
    </dsp:sp>
    <dsp:sp modelId="{CB3DAF44-8029-4433-9098-0B9780405EEA}">
      <dsp:nvSpPr>
        <dsp:cNvPr id="0" name=""/>
        <dsp:cNvSpPr/>
      </dsp:nvSpPr>
      <dsp:spPr>
        <a:xfrm>
          <a:off x="0" y="4179093"/>
          <a:ext cx="4701779" cy="0"/>
        </a:xfrm>
        <a:prstGeom prst="line">
          <a:avLst/>
        </a:prstGeom>
        <a:gradFill rotWithShape="0">
          <a:gsLst>
            <a:gs pos="0">
              <a:schemeClr val="accent3">
                <a:shade val="50000"/>
                <a:hueOff val="0"/>
                <a:satOff val="0"/>
                <a:lumOff val="17981"/>
                <a:alphaOff val="0"/>
                <a:lumMod val="110000"/>
                <a:satMod val="105000"/>
                <a:tint val="67000"/>
              </a:schemeClr>
            </a:gs>
            <a:gs pos="50000">
              <a:schemeClr val="accent3">
                <a:shade val="50000"/>
                <a:hueOff val="0"/>
                <a:satOff val="0"/>
                <a:lumOff val="17981"/>
                <a:alphaOff val="0"/>
                <a:lumMod val="105000"/>
                <a:satMod val="103000"/>
                <a:tint val="73000"/>
              </a:schemeClr>
            </a:gs>
            <a:gs pos="100000">
              <a:schemeClr val="accent3">
                <a:shade val="50000"/>
                <a:hueOff val="0"/>
                <a:satOff val="0"/>
                <a:lumOff val="17981"/>
                <a:alphaOff val="0"/>
                <a:lumMod val="105000"/>
                <a:satMod val="109000"/>
                <a:tint val="81000"/>
              </a:schemeClr>
            </a:gs>
          </a:gsLst>
          <a:lin ang="5400000" scaled="0"/>
        </a:gradFill>
        <a:ln w="6350" cap="flat" cmpd="sng" algn="ctr">
          <a:solidFill>
            <a:schemeClr val="accent3">
              <a:shade val="50000"/>
              <a:hueOff val="0"/>
              <a:satOff val="0"/>
              <a:lumOff val="179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710BD7A-35F0-4A8F-9A41-82DBF9E165BA}">
      <dsp:nvSpPr>
        <dsp:cNvPr id="0" name=""/>
        <dsp:cNvSpPr/>
      </dsp:nvSpPr>
      <dsp:spPr>
        <a:xfrm>
          <a:off x="0" y="4179093"/>
          <a:ext cx="4701779"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To get lookup_interpolate into your model, go to the website and open the file named interpolate lookup and follow the instructions.</a:t>
          </a:r>
        </a:p>
      </dsp:txBody>
      <dsp:txXfrm>
        <a:off x="0" y="4179093"/>
        <a:ext cx="4701779" cy="13930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3E215-36B9-4B6A-AEA9-9042074CC674}">
      <dsp:nvSpPr>
        <dsp:cNvPr id="0" name=""/>
        <dsp:cNvSpPr/>
      </dsp:nvSpPr>
      <dsp:spPr>
        <a:xfrm>
          <a:off x="0" y="680"/>
          <a:ext cx="470177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65BB30-6762-44BB-827E-CD29E1F95CB9}">
      <dsp:nvSpPr>
        <dsp:cNvPr id="0" name=""/>
        <dsp:cNvSpPr/>
      </dsp:nvSpPr>
      <dsp:spPr>
        <a:xfrm>
          <a:off x="0" y="680"/>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 finance courses, valuation is computed from after-tax free cash flow</a:t>
          </a:r>
        </a:p>
      </dsp:txBody>
      <dsp:txXfrm>
        <a:off x="0" y="680"/>
        <a:ext cx="4701779" cy="1114152"/>
      </dsp:txXfrm>
    </dsp:sp>
    <dsp:sp modelId="{1C122C6E-8585-43FB-A9B6-EF197A82358B}">
      <dsp:nvSpPr>
        <dsp:cNvPr id="0" name=""/>
        <dsp:cNvSpPr/>
      </dsp:nvSpPr>
      <dsp:spPr>
        <a:xfrm>
          <a:off x="0" y="1114833"/>
          <a:ext cx="4701779" cy="0"/>
        </a:xfrm>
        <a:prstGeom prst="line">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A8EF43-F5E7-4176-89B5-CC176A8A3B07}">
      <dsp:nvSpPr>
        <dsp:cNvPr id="0" name=""/>
        <dsp:cNvSpPr/>
      </dsp:nvSpPr>
      <dsp:spPr>
        <a:xfrm>
          <a:off x="0" y="1114833"/>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Taxes are computed without any distortions from financing</a:t>
          </a:r>
        </a:p>
      </dsp:txBody>
      <dsp:txXfrm>
        <a:off x="0" y="1114833"/>
        <a:ext cx="4701779" cy="1114152"/>
      </dsp:txXfrm>
    </dsp:sp>
    <dsp:sp modelId="{D966433C-8C4B-4E33-BC9F-DF79BA405C60}">
      <dsp:nvSpPr>
        <dsp:cNvPr id="0" name=""/>
        <dsp:cNvSpPr/>
      </dsp:nvSpPr>
      <dsp:spPr>
        <a:xfrm>
          <a:off x="0" y="2228986"/>
          <a:ext cx="4701779" cy="0"/>
        </a:xfrm>
        <a:prstGeom prst="line">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93E00A-3248-4FAB-B085-0C9A4717D877}">
      <dsp:nvSpPr>
        <dsp:cNvPr id="0" name=""/>
        <dsp:cNvSpPr/>
      </dsp:nvSpPr>
      <dsp:spPr>
        <a:xfrm>
          <a:off x="0" y="2228986"/>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Tax effects of IDC depreciation, fee amortization, interest are excluded</a:t>
          </a:r>
        </a:p>
      </dsp:txBody>
      <dsp:txXfrm>
        <a:off x="0" y="2228986"/>
        <a:ext cx="4701779" cy="1114152"/>
      </dsp:txXfrm>
    </dsp:sp>
    <dsp:sp modelId="{B9948423-C622-427F-A6EC-2CC713900821}">
      <dsp:nvSpPr>
        <dsp:cNvPr id="0" name=""/>
        <dsp:cNvSpPr/>
      </dsp:nvSpPr>
      <dsp:spPr>
        <a:xfrm>
          <a:off x="0" y="3343138"/>
          <a:ext cx="4701779" cy="0"/>
        </a:xfrm>
        <a:prstGeom prst="line">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10314FC-F082-42C1-AC73-0C4C887D7200}">
      <dsp:nvSpPr>
        <dsp:cNvPr id="0" name=""/>
        <dsp:cNvSpPr/>
      </dsp:nvSpPr>
      <dsp:spPr>
        <a:xfrm>
          <a:off x="0" y="3343138"/>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If project finance is all-equity IRR, some include shareholder loans</a:t>
          </a:r>
        </a:p>
      </dsp:txBody>
      <dsp:txXfrm>
        <a:off x="0" y="3343138"/>
        <a:ext cx="4701779" cy="1114152"/>
      </dsp:txXfrm>
    </dsp:sp>
    <dsp:sp modelId="{987EA5C7-D33A-48B6-9A05-4CF99FBE4EE9}">
      <dsp:nvSpPr>
        <dsp:cNvPr id="0" name=""/>
        <dsp:cNvSpPr/>
      </dsp:nvSpPr>
      <dsp:spPr>
        <a:xfrm>
          <a:off x="0" y="4457291"/>
          <a:ext cx="4701779" cy="0"/>
        </a:xfrm>
        <a:prstGeom prst="line">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ED022C-C9EE-4C78-85D8-89D0AECC6E51}">
      <dsp:nvSpPr>
        <dsp:cNvPr id="0" name=""/>
        <dsp:cNvSpPr/>
      </dsp:nvSpPr>
      <dsp:spPr>
        <a:xfrm>
          <a:off x="0" y="4457291"/>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By computing depreciation, you can put together financial statements</a:t>
          </a:r>
        </a:p>
      </dsp:txBody>
      <dsp:txXfrm>
        <a:off x="0" y="4457291"/>
        <a:ext cx="4701779" cy="1114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FC602-C1C2-4AE9-9352-411A645A2291}">
      <dsp:nvSpPr>
        <dsp:cNvPr id="0" name=""/>
        <dsp:cNvSpPr/>
      </dsp:nvSpPr>
      <dsp:spPr>
        <a:xfrm>
          <a:off x="174" y="90986"/>
          <a:ext cx="4051175" cy="1579852"/>
        </a:xfrm>
        <a:prstGeom prst="chevron">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Replacement capital expenditures can occur from:</a:t>
          </a:r>
        </a:p>
      </dsp:txBody>
      <dsp:txXfrm>
        <a:off x="790100" y="90986"/>
        <a:ext cx="2471323" cy="1579852"/>
      </dsp:txXfrm>
    </dsp:sp>
    <dsp:sp modelId="{11C68CBF-8162-4F06-B594-B7E06D2DA029}">
      <dsp:nvSpPr>
        <dsp:cNvPr id="0" name=""/>
        <dsp:cNvSpPr/>
      </dsp:nvSpPr>
      <dsp:spPr>
        <a:xfrm>
          <a:off x="174" y="1868320"/>
          <a:ext cx="3240940" cy="23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Expansion of wells</a:t>
          </a:r>
        </a:p>
        <a:p>
          <a:pPr marL="228600" lvl="1" indent="-228600" algn="l" defTabSz="1200150">
            <a:lnSpc>
              <a:spcPct val="90000"/>
            </a:lnSpc>
            <a:spcBef>
              <a:spcPct val="0"/>
            </a:spcBef>
            <a:spcAft>
              <a:spcPct val="15000"/>
            </a:spcAft>
            <a:buChar char="•"/>
          </a:pPr>
          <a:r>
            <a:rPr lang="en-US" sz="2700" kern="1200" dirty="0"/>
            <a:t>Inverters</a:t>
          </a:r>
        </a:p>
        <a:p>
          <a:pPr marL="228600" lvl="1" indent="-228600" algn="l" defTabSz="1200150">
            <a:lnSpc>
              <a:spcPct val="90000"/>
            </a:lnSpc>
            <a:spcBef>
              <a:spcPct val="0"/>
            </a:spcBef>
            <a:spcAft>
              <a:spcPct val="15000"/>
            </a:spcAft>
            <a:buChar char="•"/>
          </a:pPr>
          <a:r>
            <a:rPr lang="en-US" sz="2700" kern="1200" dirty="0"/>
            <a:t>Overhaul costs</a:t>
          </a:r>
        </a:p>
        <a:p>
          <a:pPr marL="228600" lvl="1" indent="-228600" algn="l" defTabSz="1200150">
            <a:lnSpc>
              <a:spcPct val="90000"/>
            </a:lnSpc>
            <a:spcBef>
              <a:spcPct val="0"/>
            </a:spcBef>
            <a:spcAft>
              <a:spcPct val="15000"/>
            </a:spcAft>
            <a:buChar char="•"/>
          </a:pPr>
          <a:r>
            <a:rPr lang="en-US" sz="2700" kern="1200" dirty="0"/>
            <a:t>Extraordinary costs</a:t>
          </a:r>
        </a:p>
      </dsp:txBody>
      <dsp:txXfrm>
        <a:off x="174" y="1868320"/>
        <a:ext cx="3240940" cy="2392031"/>
      </dsp:txXfrm>
    </dsp:sp>
    <dsp:sp modelId="{CEEC19E0-E7AF-4F68-8884-D68E4C2350D3}">
      <dsp:nvSpPr>
        <dsp:cNvPr id="0" name=""/>
        <dsp:cNvSpPr/>
      </dsp:nvSpPr>
      <dsp:spPr>
        <a:xfrm>
          <a:off x="3835350" y="90986"/>
          <a:ext cx="4051175" cy="1579852"/>
        </a:xfrm>
        <a:prstGeom prst="chevron">
          <a:avLst/>
        </a:prstGeom>
        <a:solidFill>
          <a:schemeClr val="accent4">
            <a:shade val="80000"/>
            <a:hueOff val="-513283"/>
            <a:satOff val="0"/>
            <a:lumOff val="338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t>Depreciation can occur over remaining life</a:t>
          </a:r>
        </a:p>
      </dsp:txBody>
      <dsp:txXfrm>
        <a:off x="4625276" y="90986"/>
        <a:ext cx="2471323" cy="1579852"/>
      </dsp:txXfrm>
    </dsp:sp>
    <dsp:sp modelId="{EC2FE23F-6AC9-402D-9F3B-8710A3BDB9DB}">
      <dsp:nvSpPr>
        <dsp:cNvPr id="0" name=""/>
        <dsp:cNvSpPr/>
      </dsp:nvSpPr>
      <dsp:spPr>
        <a:xfrm>
          <a:off x="3835350" y="1868320"/>
          <a:ext cx="3240940" cy="23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Need some kind of function</a:t>
          </a:r>
        </a:p>
        <a:p>
          <a:pPr marL="228600" lvl="1" indent="-228600" algn="l" defTabSz="1200150">
            <a:lnSpc>
              <a:spcPct val="90000"/>
            </a:lnSpc>
            <a:spcBef>
              <a:spcPct val="0"/>
            </a:spcBef>
            <a:spcAft>
              <a:spcPct val="15000"/>
            </a:spcAft>
            <a:buChar char="•"/>
          </a:pPr>
          <a:r>
            <a:rPr lang="en-US" sz="2700" kern="1200" dirty="0"/>
            <a:t>Array is painful</a:t>
          </a:r>
        </a:p>
        <a:p>
          <a:pPr marL="228600" lvl="1" indent="-228600" algn="l" defTabSz="1200150">
            <a:lnSpc>
              <a:spcPct val="90000"/>
            </a:lnSpc>
            <a:spcBef>
              <a:spcPct val="0"/>
            </a:spcBef>
            <a:spcAft>
              <a:spcPct val="15000"/>
            </a:spcAft>
            <a:buChar char="•"/>
          </a:pPr>
          <a:r>
            <a:rPr lang="en-US" sz="2700" kern="1200" dirty="0"/>
            <a:t>Errors from assuming tax deductible in current period</a:t>
          </a:r>
        </a:p>
      </dsp:txBody>
      <dsp:txXfrm>
        <a:off x="3835350" y="1868320"/>
        <a:ext cx="3240940" cy="239203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A435E-527A-4B4C-A612-7A2FF1FB5077}">
      <dsp:nvSpPr>
        <dsp:cNvPr id="0" name=""/>
        <dsp:cNvSpPr/>
      </dsp:nvSpPr>
      <dsp:spPr>
        <a:xfrm>
          <a:off x="154"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To model post-COD capital expenditures that only occur for one single period, use the MATCH function with a zero for an exact match.</a:t>
          </a:r>
        </a:p>
      </dsp:txBody>
      <dsp:txXfrm>
        <a:off x="154" y="1854044"/>
        <a:ext cx="1859998" cy="1339198"/>
      </dsp:txXfrm>
    </dsp:sp>
    <dsp:sp modelId="{65EE8D61-F93A-4FEE-84D6-9EFB88C3B7A2}">
      <dsp:nvSpPr>
        <dsp:cNvPr id="0" name=""/>
        <dsp:cNvSpPr/>
      </dsp:nvSpPr>
      <dsp:spPr>
        <a:xfrm>
          <a:off x="154"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01</a:t>
          </a:r>
        </a:p>
      </dsp:txBody>
      <dsp:txXfrm>
        <a:off x="154" y="961245"/>
        <a:ext cx="1859998" cy="892799"/>
      </dsp:txXfrm>
    </dsp:sp>
    <dsp:sp modelId="{8C12A767-188E-4CD2-942C-9E0E853CFC8F}">
      <dsp:nvSpPr>
        <dsp:cNvPr id="0" name=""/>
        <dsp:cNvSpPr/>
      </dsp:nvSpPr>
      <dsp:spPr>
        <a:xfrm>
          <a:off x="2008951"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Then use IFERROR or ISNA to make TRUE/FALSE switch</a:t>
          </a:r>
        </a:p>
      </dsp:txBody>
      <dsp:txXfrm>
        <a:off x="2008951" y="1854044"/>
        <a:ext cx="1859998" cy="1339198"/>
      </dsp:txXfrm>
    </dsp:sp>
    <dsp:sp modelId="{87230932-ABFA-4944-A68B-03E0425B8C77}">
      <dsp:nvSpPr>
        <dsp:cNvPr id="0" name=""/>
        <dsp:cNvSpPr/>
      </dsp:nvSpPr>
      <dsp:spPr>
        <a:xfrm>
          <a:off x="2008951"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02</a:t>
          </a:r>
        </a:p>
      </dsp:txBody>
      <dsp:txXfrm>
        <a:off x="2008951" y="961245"/>
        <a:ext cx="1859998" cy="892799"/>
      </dsp:txXfrm>
    </dsp:sp>
    <dsp:sp modelId="{D1A269FB-FBDA-4DBC-A8B6-2064DC7591C9}">
      <dsp:nvSpPr>
        <dsp:cNvPr id="0" name=""/>
        <dsp:cNvSpPr/>
      </dsp:nvSpPr>
      <dsp:spPr>
        <a:xfrm>
          <a:off x="4017749"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Finally, use LOOKUP to get the data into the model.</a:t>
          </a:r>
        </a:p>
      </dsp:txBody>
      <dsp:txXfrm>
        <a:off x="4017749" y="1854044"/>
        <a:ext cx="1859998" cy="1339198"/>
      </dsp:txXfrm>
    </dsp:sp>
    <dsp:sp modelId="{B346C388-33EC-423B-B241-E251B241FD13}">
      <dsp:nvSpPr>
        <dsp:cNvPr id="0" name=""/>
        <dsp:cNvSpPr/>
      </dsp:nvSpPr>
      <dsp:spPr>
        <a:xfrm>
          <a:off x="4017749"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03</a:t>
          </a:r>
        </a:p>
      </dsp:txBody>
      <dsp:txXfrm>
        <a:off x="4017749" y="961245"/>
        <a:ext cx="1859998" cy="892799"/>
      </dsp:txXfrm>
    </dsp:sp>
    <dsp:sp modelId="{91DBBDAE-0B42-4409-88D5-4CF34EE47CE7}">
      <dsp:nvSpPr>
        <dsp:cNvPr id="0" name=""/>
        <dsp:cNvSpPr/>
      </dsp:nvSpPr>
      <dsp:spPr>
        <a:xfrm>
          <a:off x="6026547" y="961245"/>
          <a:ext cx="1859998" cy="22319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726" tIns="0" rIns="183726" bIns="330200" numCol="1" spcCol="1270" anchor="t" anchorCtr="0">
          <a:noAutofit/>
        </a:bodyPr>
        <a:lstStyle/>
        <a:p>
          <a:pPr marL="0" lvl="0" indent="0" algn="l" defTabSz="533400">
            <a:lnSpc>
              <a:spcPct val="90000"/>
            </a:lnSpc>
            <a:spcBef>
              <a:spcPct val="0"/>
            </a:spcBef>
            <a:spcAft>
              <a:spcPct val="35000"/>
            </a:spcAft>
            <a:buNone/>
          </a:pPr>
          <a:r>
            <a:rPr lang="en-US" sz="1200" kern="1200" dirty="0"/>
            <a:t>Note, do not confuse the actual expenditure with the MRA account.  The MRA comes after debt is added to the model.</a:t>
          </a:r>
        </a:p>
      </dsp:txBody>
      <dsp:txXfrm>
        <a:off x="6026547" y="1854044"/>
        <a:ext cx="1859998" cy="1339198"/>
      </dsp:txXfrm>
    </dsp:sp>
    <dsp:sp modelId="{8EE6742B-EEF6-44A0-80F9-4D83CE38CD53}">
      <dsp:nvSpPr>
        <dsp:cNvPr id="0" name=""/>
        <dsp:cNvSpPr/>
      </dsp:nvSpPr>
      <dsp:spPr>
        <a:xfrm>
          <a:off x="6026547" y="961245"/>
          <a:ext cx="1859998" cy="8927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3726" tIns="165100" rIns="183726" bIns="165100" numCol="1" spcCol="1270" anchor="ctr" anchorCtr="0">
          <a:noAutofit/>
        </a:bodyPr>
        <a:lstStyle/>
        <a:p>
          <a:pPr marL="0" lvl="0" indent="0" algn="l" defTabSz="1778000">
            <a:lnSpc>
              <a:spcPct val="90000"/>
            </a:lnSpc>
            <a:spcBef>
              <a:spcPct val="0"/>
            </a:spcBef>
            <a:spcAft>
              <a:spcPct val="35000"/>
            </a:spcAft>
            <a:buNone/>
          </a:pPr>
          <a:r>
            <a:rPr lang="en-US" sz="4000" kern="1200" dirty="0"/>
            <a:t>04</a:t>
          </a:r>
        </a:p>
      </dsp:txBody>
      <dsp:txXfrm>
        <a:off x="6026547" y="961245"/>
        <a:ext cx="1859998" cy="8927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E2A99-A72D-44CC-AD5F-4E1B7C496EAD}">
      <dsp:nvSpPr>
        <dsp:cNvPr id="0" name=""/>
        <dsp:cNvSpPr/>
      </dsp:nvSpPr>
      <dsp:spPr>
        <a:xfrm>
          <a:off x="1540" y="826181"/>
          <a:ext cx="3284841" cy="250212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tax treatment of development fees, interest during construction, amortization of fees, depreciation, interest on shareholder loans and other items depends on the specific tax rules of a country.</a:t>
          </a:r>
        </a:p>
      </dsp:txBody>
      <dsp:txXfrm>
        <a:off x="74825" y="899466"/>
        <a:ext cx="3138271" cy="2355555"/>
      </dsp:txXfrm>
    </dsp:sp>
    <dsp:sp modelId="{0EC121D2-1EF1-4D63-AD49-FD4BC50FE4E4}">
      <dsp:nvSpPr>
        <dsp:cNvPr id="0" name=""/>
        <dsp:cNvSpPr/>
      </dsp:nvSpPr>
      <dsp:spPr>
        <a:xfrm>
          <a:off x="3614865" y="1669923"/>
          <a:ext cx="696386" cy="814640"/>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614865" y="1832851"/>
        <a:ext cx="487470" cy="488784"/>
      </dsp:txXfrm>
    </dsp:sp>
    <dsp:sp modelId="{D2E86E97-C6A6-4AB1-B2A5-37E379ABDCD8}">
      <dsp:nvSpPr>
        <dsp:cNvPr id="0" name=""/>
        <dsp:cNvSpPr/>
      </dsp:nvSpPr>
      <dsp:spPr>
        <a:xfrm>
          <a:off x="4600318" y="826181"/>
          <a:ext cx="3284841" cy="250212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Tax treatment can conflict with financing strategy:</a:t>
          </a:r>
        </a:p>
        <a:p>
          <a:pPr marL="114300" lvl="1" indent="-114300" algn="l" defTabSz="622300">
            <a:lnSpc>
              <a:spcPct val="90000"/>
            </a:lnSpc>
            <a:spcBef>
              <a:spcPct val="0"/>
            </a:spcBef>
            <a:spcAft>
              <a:spcPct val="15000"/>
            </a:spcAft>
            <a:buChar char="•"/>
          </a:pPr>
          <a:r>
            <a:rPr lang="en-US" sz="1400" kern="1200" dirty="0"/>
            <a:t>Development fees increase taxes if taxes are paid on the gain from the asset write-up</a:t>
          </a:r>
        </a:p>
        <a:p>
          <a:pPr marL="114300" lvl="1" indent="-114300" algn="l" defTabSz="622300">
            <a:lnSpc>
              <a:spcPct val="90000"/>
            </a:lnSpc>
            <a:spcBef>
              <a:spcPct val="0"/>
            </a:spcBef>
            <a:spcAft>
              <a:spcPct val="15000"/>
            </a:spcAft>
            <a:buChar char="•"/>
          </a:pPr>
          <a:r>
            <a:rPr lang="en-US" sz="1400" kern="1200" dirty="0"/>
            <a:t>It is not good to extend the construction period with multiple projects from a tax standpoint if interest deductions for taxes are delayed.</a:t>
          </a:r>
        </a:p>
      </dsp:txBody>
      <dsp:txXfrm>
        <a:off x="4673603" y="899466"/>
        <a:ext cx="3138271" cy="23555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D2E17-087F-4C4F-8FFB-D43D6D874445}">
      <dsp:nvSpPr>
        <dsp:cNvPr id="0" name=""/>
        <dsp:cNvSpPr/>
      </dsp:nvSpPr>
      <dsp:spPr>
        <a:xfrm>
          <a:off x="2106722" y="991087"/>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1034384"/>
        <a:ext cx="24236" cy="4847"/>
      </dsp:txXfrm>
    </dsp:sp>
    <dsp:sp modelId="{1785BA40-2D6F-48AC-8B00-292A392D22F4}">
      <dsp:nvSpPr>
        <dsp:cNvPr id="0" name=""/>
        <dsp:cNvSpPr/>
      </dsp:nvSpPr>
      <dsp:spPr>
        <a:xfrm>
          <a:off x="987" y="404547"/>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Structure like balance sheet</a:t>
          </a:r>
        </a:p>
      </dsp:txBody>
      <dsp:txXfrm>
        <a:off x="987" y="404547"/>
        <a:ext cx="2107535" cy="1264521"/>
      </dsp:txXfrm>
    </dsp:sp>
    <dsp:sp modelId="{BC8FE7F1-D2C0-4145-87DC-0734C9EA47EB}">
      <dsp:nvSpPr>
        <dsp:cNvPr id="0" name=""/>
        <dsp:cNvSpPr/>
      </dsp:nvSpPr>
      <dsp:spPr>
        <a:xfrm>
          <a:off x="1054755" y="1667268"/>
          <a:ext cx="2592268" cy="454133"/>
        </a:xfrm>
        <a:custGeom>
          <a:avLst/>
          <a:gdLst/>
          <a:ahLst/>
          <a:cxnLst/>
          <a:rect l="0" t="0" r="0" b="0"/>
          <a:pathLst>
            <a:path>
              <a:moveTo>
                <a:pt x="2592268" y="0"/>
              </a:moveTo>
              <a:lnTo>
                <a:pt x="2592268" y="244166"/>
              </a:lnTo>
              <a:lnTo>
                <a:pt x="0" y="244166"/>
              </a:lnTo>
              <a:lnTo>
                <a:pt x="0" y="45413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84959" y="1891911"/>
        <a:ext cx="131860" cy="4847"/>
      </dsp:txXfrm>
    </dsp:sp>
    <dsp:sp modelId="{36B713ED-253C-4271-BB93-5D7E3DDC1DB9}">
      <dsp:nvSpPr>
        <dsp:cNvPr id="0" name=""/>
        <dsp:cNvSpPr/>
      </dsp:nvSpPr>
      <dsp:spPr>
        <a:xfrm>
          <a:off x="2593256" y="404547"/>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Include development fees and development costs. Could include gain on development fee detailed models</a:t>
          </a:r>
        </a:p>
      </dsp:txBody>
      <dsp:txXfrm>
        <a:off x="2593256" y="404547"/>
        <a:ext cx="2107535" cy="1264521"/>
      </dsp:txXfrm>
    </dsp:sp>
    <dsp:sp modelId="{D9E2DE15-1E34-4D51-B0C7-F306145E3531}">
      <dsp:nvSpPr>
        <dsp:cNvPr id="0" name=""/>
        <dsp:cNvSpPr/>
      </dsp:nvSpPr>
      <dsp:spPr>
        <a:xfrm>
          <a:off x="2106722" y="2740342"/>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2783638"/>
        <a:ext cx="24236" cy="4847"/>
      </dsp:txXfrm>
    </dsp:sp>
    <dsp:sp modelId="{937C1CF6-EE3C-40B4-90E4-1DF2D4FFBB31}">
      <dsp:nvSpPr>
        <dsp:cNvPr id="0" name=""/>
        <dsp:cNvSpPr/>
      </dsp:nvSpPr>
      <dsp:spPr>
        <a:xfrm>
          <a:off x="987" y="2153801"/>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Include working capital pre-COD as well as EBITDA and taxes pre-COD</a:t>
          </a:r>
        </a:p>
      </dsp:txBody>
      <dsp:txXfrm>
        <a:off x="987" y="2153801"/>
        <a:ext cx="2107535" cy="1264521"/>
      </dsp:txXfrm>
    </dsp:sp>
    <dsp:sp modelId="{741F200D-0023-4052-A8C3-38092EF4BF9D}">
      <dsp:nvSpPr>
        <dsp:cNvPr id="0" name=""/>
        <dsp:cNvSpPr/>
      </dsp:nvSpPr>
      <dsp:spPr>
        <a:xfrm>
          <a:off x="1054755" y="3416523"/>
          <a:ext cx="2592268" cy="454133"/>
        </a:xfrm>
        <a:custGeom>
          <a:avLst/>
          <a:gdLst/>
          <a:ahLst/>
          <a:cxnLst/>
          <a:rect l="0" t="0" r="0" b="0"/>
          <a:pathLst>
            <a:path>
              <a:moveTo>
                <a:pt x="2592268" y="0"/>
              </a:moveTo>
              <a:lnTo>
                <a:pt x="2592268" y="244166"/>
              </a:lnTo>
              <a:lnTo>
                <a:pt x="0" y="244166"/>
              </a:lnTo>
              <a:lnTo>
                <a:pt x="0" y="45413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84959" y="3641166"/>
        <a:ext cx="131860" cy="4847"/>
      </dsp:txXfrm>
    </dsp:sp>
    <dsp:sp modelId="{979613B6-3244-4C98-A056-C63239D61F87}">
      <dsp:nvSpPr>
        <dsp:cNvPr id="0" name=""/>
        <dsp:cNvSpPr/>
      </dsp:nvSpPr>
      <dsp:spPr>
        <a:xfrm>
          <a:off x="2593256" y="2153801"/>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Income less taxes is on the equity side of the balance sheet like common equity</a:t>
          </a:r>
        </a:p>
      </dsp:txBody>
      <dsp:txXfrm>
        <a:off x="2593256" y="2153801"/>
        <a:ext cx="2107535" cy="1264521"/>
      </dsp:txXfrm>
    </dsp:sp>
    <dsp:sp modelId="{3D6E9009-62B6-4D41-AF5A-52238CC9929F}">
      <dsp:nvSpPr>
        <dsp:cNvPr id="0" name=""/>
        <dsp:cNvSpPr/>
      </dsp:nvSpPr>
      <dsp:spPr>
        <a:xfrm>
          <a:off x="2106722" y="4489597"/>
          <a:ext cx="454133" cy="91440"/>
        </a:xfrm>
        <a:custGeom>
          <a:avLst/>
          <a:gdLst/>
          <a:ahLst/>
          <a:cxnLst/>
          <a:rect l="0" t="0" r="0" b="0"/>
          <a:pathLst>
            <a:path>
              <a:moveTo>
                <a:pt x="0" y="45720"/>
              </a:moveTo>
              <a:lnTo>
                <a:pt x="4541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1671" y="4532893"/>
        <a:ext cx="24236" cy="4847"/>
      </dsp:txXfrm>
    </dsp:sp>
    <dsp:sp modelId="{EDD4208F-DC62-4200-BAF0-167DDEA0A093}">
      <dsp:nvSpPr>
        <dsp:cNvPr id="0" name=""/>
        <dsp:cNvSpPr/>
      </dsp:nvSpPr>
      <dsp:spPr>
        <a:xfrm>
          <a:off x="987" y="3903056"/>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Use SUMIF with TRUE/FALSE and entire rows to find EBITDA, Working Capital and Equity over the Construction Period</a:t>
          </a:r>
        </a:p>
      </dsp:txBody>
      <dsp:txXfrm>
        <a:off x="987" y="3903056"/>
        <a:ext cx="2107535" cy="1264521"/>
      </dsp:txXfrm>
    </dsp:sp>
    <dsp:sp modelId="{407C58AC-EC6A-4415-944E-6CE4A7C2940D}">
      <dsp:nvSpPr>
        <dsp:cNvPr id="0" name=""/>
        <dsp:cNvSpPr/>
      </dsp:nvSpPr>
      <dsp:spPr>
        <a:xfrm>
          <a:off x="2593256" y="3903056"/>
          <a:ext cx="2107535" cy="126452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3271" tIns="108401" rIns="103271" bIns="108401" numCol="1" spcCol="1270" anchor="ctr" anchorCtr="0">
          <a:noAutofit/>
        </a:bodyPr>
        <a:lstStyle/>
        <a:p>
          <a:pPr marL="0" lvl="0" indent="0" algn="ctr" defTabSz="577850">
            <a:lnSpc>
              <a:spcPct val="90000"/>
            </a:lnSpc>
            <a:spcBef>
              <a:spcPct val="0"/>
            </a:spcBef>
            <a:spcAft>
              <a:spcPct val="35000"/>
            </a:spcAft>
            <a:buNone/>
          </a:pPr>
          <a:r>
            <a:rPr lang="en-US" sz="1300" kern="1200" dirty="0"/>
            <a:t>The last line of the summary sources and uses statement is equity contributions</a:t>
          </a:r>
        </a:p>
      </dsp:txBody>
      <dsp:txXfrm>
        <a:off x="2593256" y="3903056"/>
        <a:ext cx="2107535" cy="12645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04688-9C5D-4020-BB15-1288117539EB}">
      <dsp:nvSpPr>
        <dsp:cNvPr id="0" name=""/>
        <dsp:cNvSpPr/>
      </dsp:nvSpPr>
      <dsp:spPr>
        <a:xfrm>
          <a:off x="962"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Two ways to resolve with economic logic and without any UDF, copy and paste etc.</a:t>
          </a:r>
        </a:p>
      </dsp:txBody>
      <dsp:txXfrm>
        <a:off x="33953" y="843039"/>
        <a:ext cx="2186810" cy="1060414"/>
      </dsp:txXfrm>
    </dsp:sp>
    <dsp:sp modelId="{A0059B7F-280D-4AC5-BEB0-3FAFDF857E91}">
      <dsp:nvSpPr>
        <dsp:cNvPr id="0" name=""/>
        <dsp:cNvSpPr/>
      </dsp:nvSpPr>
      <dsp:spPr>
        <a:xfrm>
          <a:off x="2816953"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Method 1: DSRA after Cash Sweep in Waterfall</a:t>
          </a:r>
        </a:p>
      </dsp:txBody>
      <dsp:txXfrm>
        <a:off x="2849944" y="843039"/>
        <a:ext cx="2186810" cy="1060414"/>
      </dsp:txXfrm>
    </dsp:sp>
    <dsp:sp modelId="{86C8C4EA-50F2-4EF6-A219-A1CF2C5E01B4}">
      <dsp:nvSpPr>
        <dsp:cNvPr id="0" name=""/>
        <dsp:cNvSpPr/>
      </dsp:nvSpPr>
      <dsp:spPr>
        <a:xfrm>
          <a:off x="3042232" y="1936444"/>
          <a:ext cx="225279" cy="844797"/>
        </a:xfrm>
        <a:custGeom>
          <a:avLst/>
          <a:gdLst/>
          <a:ahLst/>
          <a:cxnLst/>
          <a:rect l="0" t="0" r="0" b="0"/>
          <a:pathLst>
            <a:path>
              <a:moveTo>
                <a:pt x="0" y="0"/>
              </a:moveTo>
              <a:lnTo>
                <a:pt x="0" y="844797"/>
              </a:lnTo>
              <a:lnTo>
                <a:pt x="225279" y="844797"/>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3DF733-5993-446E-90A8-683408A7C607}">
      <dsp:nvSpPr>
        <dsp:cNvPr id="0" name=""/>
        <dsp:cNvSpPr/>
      </dsp:nvSpPr>
      <dsp:spPr>
        <a:xfrm>
          <a:off x="3267512" y="2218043"/>
          <a:ext cx="1802234" cy="112639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Now the cash sweep is not a function of the DSRA</a:t>
          </a:r>
        </a:p>
      </dsp:txBody>
      <dsp:txXfrm>
        <a:off x="3300503" y="2251034"/>
        <a:ext cx="1736252" cy="1060414"/>
      </dsp:txXfrm>
    </dsp:sp>
    <dsp:sp modelId="{6DEFC345-ED64-432B-8822-B15C98C37979}">
      <dsp:nvSpPr>
        <dsp:cNvPr id="0" name=""/>
        <dsp:cNvSpPr/>
      </dsp:nvSpPr>
      <dsp:spPr>
        <a:xfrm>
          <a:off x="5632944" y="810048"/>
          <a:ext cx="2252792" cy="112639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Method 2: Adjust interest expense for debt service to include only interest from next year’s scheduled debt service</a:t>
          </a:r>
        </a:p>
      </dsp:txBody>
      <dsp:txXfrm>
        <a:off x="5665935" y="843039"/>
        <a:ext cx="2186810" cy="1060414"/>
      </dsp:txXfrm>
    </dsp:sp>
    <dsp:sp modelId="{FE161037-4741-4E03-84B7-53F7010E7912}">
      <dsp:nvSpPr>
        <dsp:cNvPr id="0" name=""/>
        <dsp:cNvSpPr/>
      </dsp:nvSpPr>
      <dsp:spPr>
        <a:xfrm>
          <a:off x="5858223" y="1936444"/>
          <a:ext cx="225279" cy="844797"/>
        </a:xfrm>
        <a:custGeom>
          <a:avLst/>
          <a:gdLst/>
          <a:ahLst/>
          <a:cxnLst/>
          <a:rect l="0" t="0" r="0" b="0"/>
          <a:pathLst>
            <a:path>
              <a:moveTo>
                <a:pt x="0" y="0"/>
              </a:moveTo>
              <a:lnTo>
                <a:pt x="0" y="844797"/>
              </a:lnTo>
              <a:lnTo>
                <a:pt x="225279" y="844797"/>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041BEA-424A-4741-8153-C96CA485C257}">
      <dsp:nvSpPr>
        <dsp:cNvPr id="0" name=""/>
        <dsp:cNvSpPr/>
      </dsp:nvSpPr>
      <dsp:spPr>
        <a:xfrm>
          <a:off x="6083503" y="2218043"/>
          <a:ext cx="1802234" cy="1126396"/>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a:t>Separate interest expense to compute DSRA requirement where interest expense is computed from earlier opening balance and scheduled (but not actual repayment)</a:t>
          </a:r>
        </a:p>
      </dsp:txBody>
      <dsp:txXfrm>
        <a:off x="6116494" y="2251034"/>
        <a:ext cx="1736252" cy="106041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BF147-9156-49A0-B9C8-342A9FB3E848}">
      <dsp:nvSpPr>
        <dsp:cNvPr id="0" name=""/>
        <dsp:cNvSpPr/>
      </dsp:nvSpPr>
      <dsp:spPr>
        <a:xfrm>
          <a:off x="0" y="599"/>
          <a:ext cx="79025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BEDE7-F884-4693-A15E-9215475B7E9D}">
      <dsp:nvSpPr>
        <dsp:cNvPr id="0" name=""/>
        <dsp:cNvSpPr/>
      </dsp:nvSpPr>
      <dsp:spPr>
        <a:xfrm>
          <a:off x="0" y="599"/>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Building a Model During Construction Period without Actuals that is flexible for pro-rata and equity first</a:t>
          </a:r>
        </a:p>
      </dsp:txBody>
      <dsp:txXfrm>
        <a:off x="0" y="599"/>
        <a:ext cx="7902575" cy="982422"/>
      </dsp:txXfrm>
    </dsp:sp>
    <dsp:sp modelId="{764AC81A-5C52-453F-8BD1-C391B13A8914}">
      <dsp:nvSpPr>
        <dsp:cNvPr id="0" name=""/>
        <dsp:cNvSpPr/>
      </dsp:nvSpPr>
      <dsp:spPr>
        <a:xfrm>
          <a:off x="0" y="983022"/>
          <a:ext cx="7902575"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29E97-1688-4DA4-ABA2-6ADDC3C9AABF}">
      <dsp:nvSpPr>
        <dsp:cNvPr id="0" name=""/>
        <dsp:cNvSpPr/>
      </dsp:nvSpPr>
      <dsp:spPr>
        <a:xfrm>
          <a:off x="0" y="983022"/>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Difference between adding actuals in pre-COD and post COD. </a:t>
          </a:r>
        </a:p>
      </dsp:txBody>
      <dsp:txXfrm>
        <a:off x="0" y="983022"/>
        <a:ext cx="7902575" cy="982422"/>
      </dsp:txXfrm>
    </dsp:sp>
    <dsp:sp modelId="{4BE4E1C7-DA35-42B2-92BE-71BFA7978F32}">
      <dsp:nvSpPr>
        <dsp:cNvPr id="0" name=""/>
        <dsp:cNvSpPr/>
      </dsp:nvSpPr>
      <dsp:spPr>
        <a:xfrm>
          <a:off x="0" y="1965444"/>
          <a:ext cx="79025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164A3-7D95-4520-B36A-3587935EECD7}">
      <dsp:nvSpPr>
        <dsp:cNvPr id="0" name=""/>
        <dsp:cNvSpPr/>
      </dsp:nvSpPr>
      <dsp:spPr>
        <a:xfrm>
          <a:off x="0" y="1965444"/>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Quarterly summary, user defined function and actuals.</a:t>
          </a:r>
        </a:p>
      </dsp:txBody>
      <dsp:txXfrm>
        <a:off x="0" y="1965444"/>
        <a:ext cx="7902575" cy="982422"/>
      </dsp:txXfrm>
    </dsp:sp>
    <dsp:sp modelId="{566DC2D3-601A-4B9A-A68D-6DEC8732F8B5}">
      <dsp:nvSpPr>
        <dsp:cNvPr id="0" name=""/>
        <dsp:cNvSpPr/>
      </dsp:nvSpPr>
      <dsp:spPr>
        <a:xfrm>
          <a:off x="0" y="2947867"/>
          <a:ext cx="7902575"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CA11A-25F2-498B-A59A-8450388337F2}">
      <dsp:nvSpPr>
        <dsp:cNvPr id="0" name=""/>
        <dsp:cNvSpPr/>
      </dsp:nvSpPr>
      <dsp:spPr>
        <a:xfrm>
          <a:off x="0" y="2947867"/>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Use of Historic Switch and Different Formulas in History.</a:t>
          </a:r>
        </a:p>
      </dsp:txBody>
      <dsp:txXfrm>
        <a:off x="0" y="2947867"/>
        <a:ext cx="7902575" cy="982422"/>
      </dsp:txXfrm>
    </dsp:sp>
    <dsp:sp modelId="{B43BB1F6-2188-40D8-97F9-DCEEF32FA603}">
      <dsp:nvSpPr>
        <dsp:cNvPr id="0" name=""/>
        <dsp:cNvSpPr/>
      </dsp:nvSpPr>
      <dsp:spPr>
        <a:xfrm>
          <a:off x="0" y="3930289"/>
          <a:ext cx="79025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3B74D-F7A9-4D65-B395-7B0CA3E4B550}">
      <dsp:nvSpPr>
        <dsp:cNvPr id="0" name=""/>
        <dsp:cNvSpPr/>
      </dsp:nvSpPr>
      <dsp:spPr>
        <a:xfrm>
          <a:off x="0" y="3930289"/>
          <a:ext cx="7902575" cy="9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Remaining values and automatic updates.</a:t>
          </a:r>
        </a:p>
      </dsp:txBody>
      <dsp:txXfrm>
        <a:off x="0" y="3930289"/>
        <a:ext cx="7902575" cy="982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F1442-34A5-4784-85EA-3D35A2827511}">
      <dsp:nvSpPr>
        <dsp:cNvPr id="0" name=""/>
        <dsp:cNvSpPr/>
      </dsp:nvSpPr>
      <dsp:spPr>
        <a:xfrm>
          <a:off x="5104"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Biggest thing about structure – Modigliani and Miller</a:t>
          </a:r>
        </a:p>
      </dsp:txBody>
      <dsp:txXfrm>
        <a:off x="620068" y="305770"/>
        <a:ext cx="1879153" cy="1229928"/>
      </dsp:txXfrm>
    </dsp:sp>
    <dsp:sp modelId="{6603D8EE-4D47-40C4-9DBF-80B88B253F65}">
      <dsp:nvSpPr>
        <dsp:cNvPr id="0" name=""/>
        <dsp:cNvSpPr/>
      </dsp:nvSpPr>
      <dsp:spPr>
        <a:xfrm>
          <a:off x="5104"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First capacity and volumes – NO MONEY </a:t>
          </a:r>
        </a:p>
        <a:p>
          <a:pPr marL="228600" lvl="1" indent="-228600" algn="l" defTabSz="933450">
            <a:lnSpc>
              <a:spcPct val="90000"/>
            </a:lnSpc>
            <a:spcBef>
              <a:spcPct val="0"/>
            </a:spcBef>
            <a:spcAft>
              <a:spcPct val="15000"/>
            </a:spcAft>
            <a:buChar char="•"/>
          </a:pPr>
          <a:r>
            <a:rPr lang="en-US" sz="2100" kern="1200" dirty="0"/>
            <a:t>Next Cap Exp, Revenues and Expenses – NO FINANCING</a:t>
          </a:r>
        </a:p>
        <a:p>
          <a:pPr marL="228600" lvl="1" indent="-228600" algn="l" defTabSz="933450">
            <a:lnSpc>
              <a:spcPct val="90000"/>
            </a:lnSpc>
            <a:spcBef>
              <a:spcPct val="0"/>
            </a:spcBef>
            <a:spcAft>
              <a:spcPct val="15000"/>
            </a:spcAft>
            <a:buChar char="•"/>
          </a:pPr>
          <a:r>
            <a:rPr lang="en-US" sz="2100" kern="1200" dirty="0"/>
            <a:t>Then Cap Exp and Operating Tax – Project IRR</a:t>
          </a:r>
        </a:p>
      </dsp:txBody>
      <dsp:txXfrm>
        <a:off x="5104" y="1689439"/>
        <a:ext cx="2487265" cy="3118500"/>
      </dsp:txXfrm>
    </dsp:sp>
    <dsp:sp modelId="{3F4F39C8-1553-46E6-9B1E-899B342BDE9A}">
      <dsp:nvSpPr>
        <dsp:cNvPr id="0" name=""/>
        <dsp:cNvSpPr/>
      </dsp:nvSpPr>
      <dsp:spPr>
        <a:xfrm>
          <a:off x="2898185"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Financing only after Project IRR</a:t>
          </a:r>
        </a:p>
      </dsp:txBody>
      <dsp:txXfrm>
        <a:off x="3513149" y="305770"/>
        <a:ext cx="1879153" cy="1229928"/>
      </dsp:txXfrm>
    </dsp:sp>
    <dsp:sp modelId="{9BC2B399-4C3F-472E-A7DA-BA3FA3EE048F}">
      <dsp:nvSpPr>
        <dsp:cNvPr id="0" name=""/>
        <dsp:cNvSpPr/>
      </dsp:nvSpPr>
      <dsp:spPr>
        <a:xfrm>
          <a:off x="2898185"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Five Parts of Financing</a:t>
          </a:r>
        </a:p>
        <a:p>
          <a:pPr marL="457200" lvl="2" indent="-228600" algn="l" defTabSz="933450">
            <a:lnSpc>
              <a:spcPct val="90000"/>
            </a:lnSpc>
            <a:spcBef>
              <a:spcPct val="0"/>
            </a:spcBef>
            <a:spcAft>
              <a:spcPct val="15000"/>
            </a:spcAft>
            <a:buChar char="•"/>
          </a:pPr>
          <a:r>
            <a:rPr lang="en-US" sz="2100" kern="1200" dirty="0"/>
            <a:t>Debt Size</a:t>
          </a:r>
        </a:p>
        <a:p>
          <a:pPr marL="457200" lvl="2" indent="-228600" algn="l" defTabSz="933450">
            <a:lnSpc>
              <a:spcPct val="90000"/>
            </a:lnSpc>
            <a:spcBef>
              <a:spcPct val="0"/>
            </a:spcBef>
            <a:spcAft>
              <a:spcPct val="15000"/>
            </a:spcAft>
            <a:buChar char="•"/>
          </a:pPr>
          <a:r>
            <a:rPr lang="en-US" sz="2100" kern="1200" dirty="0"/>
            <a:t>Debt Funding</a:t>
          </a:r>
        </a:p>
        <a:p>
          <a:pPr marL="457200" lvl="2" indent="-228600" algn="l" defTabSz="933450">
            <a:lnSpc>
              <a:spcPct val="90000"/>
            </a:lnSpc>
            <a:spcBef>
              <a:spcPct val="0"/>
            </a:spcBef>
            <a:spcAft>
              <a:spcPct val="15000"/>
            </a:spcAft>
            <a:buChar char="•"/>
          </a:pPr>
          <a:r>
            <a:rPr lang="en-US" sz="2100" kern="1200" dirty="0"/>
            <a:t>Debt Repayment</a:t>
          </a:r>
        </a:p>
        <a:p>
          <a:pPr marL="457200" lvl="2" indent="-228600" algn="l" defTabSz="933450">
            <a:lnSpc>
              <a:spcPct val="90000"/>
            </a:lnSpc>
            <a:spcBef>
              <a:spcPct val="0"/>
            </a:spcBef>
            <a:spcAft>
              <a:spcPct val="15000"/>
            </a:spcAft>
            <a:buChar char="•"/>
          </a:pPr>
          <a:r>
            <a:rPr lang="en-US" sz="2100" kern="1200" dirty="0"/>
            <a:t>Interest and Fees</a:t>
          </a:r>
        </a:p>
        <a:p>
          <a:pPr marL="457200" lvl="2" indent="-228600" algn="l" defTabSz="933450">
            <a:lnSpc>
              <a:spcPct val="90000"/>
            </a:lnSpc>
            <a:spcBef>
              <a:spcPct val="0"/>
            </a:spcBef>
            <a:spcAft>
              <a:spcPct val="15000"/>
            </a:spcAft>
            <a:buChar char="•"/>
          </a:pPr>
          <a:r>
            <a:rPr lang="en-US" sz="2100" kern="1200" dirty="0"/>
            <a:t>Debt Protections</a:t>
          </a:r>
        </a:p>
        <a:p>
          <a:pPr marL="228600" lvl="1" indent="-228600" algn="l" defTabSz="933450">
            <a:lnSpc>
              <a:spcPct val="90000"/>
            </a:lnSpc>
            <a:spcBef>
              <a:spcPct val="0"/>
            </a:spcBef>
            <a:spcAft>
              <a:spcPct val="15000"/>
            </a:spcAft>
            <a:buChar char="•"/>
          </a:pPr>
          <a:r>
            <a:rPr lang="en-US" sz="2100" kern="1200" dirty="0"/>
            <a:t>Then Don’t Forget Refinancing</a:t>
          </a:r>
        </a:p>
      </dsp:txBody>
      <dsp:txXfrm>
        <a:off x="2898185" y="1689439"/>
        <a:ext cx="2487265" cy="3118500"/>
      </dsp:txXfrm>
    </dsp:sp>
    <dsp:sp modelId="{D19F820A-DEE9-4477-B41E-DD4394E996A5}">
      <dsp:nvSpPr>
        <dsp:cNvPr id="0" name=""/>
        <dsp:cNvSpPr/>
      </dsp:nvSpPr>
      <dsp:spPr>
        <a:xfrm>
          <a:off x="5791267" y="305770"/>
          <a:ext cx="3109081" cy="1229928"/>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dirty="0"/>
            <a:t>Finally Valuation of Equity and Outputs</a:t>
          </a:r>
        </a:p>
      </dsp:txBody>
      <dsp:txXfrm>
        <a:off x="6406231" y="305770"/>
        <a:ext cx="1879153" cy="1229928"/>
      </dsp:txXfrm>
    </dsp:sp>
    <dsp:sp modelId="{92CBD003-0E6E-47B9-9A88-9524127271B4}">
      <dsp:nvSpPr>
        <dsp:cNvPr id="0" name=""/>
        <dsp:cNvSpPr/>
      </dsp:nvSpPr>
      <dsp:spPr>
        <a:xfrm>
          <a:off x="5791267" y="1689439"/>
          <a:ext cx="2487265" cy="311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Delete any outputs without affecting anything else</a:t>
          </a:r>
        </a:p>
      </dsp:txBody>
      <dsp:txXfrm>
        <a:off x="5791267" y="1689439"/>
        <a:ext cx="2487265" cy="31185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B1803-44BF-4B51-B737-9C2C8834B08B}">
      <dsp:nvSpPr>
        <dsp:cNvPr id="0" name=""/>
        <dsp:cNvSpPr/>
      </dsp:nvSpPr>
      <dsp:spPr>
        <a:xfrm>
          <a:off x="0" y="151800"/>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 have seen models where people manually update the models with actual data by typing over the model values.</a:t>
          </a:r>
        </a:p>
      </dsp:txBody>
      <dsp:txXfrm>
        <a:off x="72479" y="224279"/>
        <a:ext cx="7757617" cy="1339772"/>
      </dsp:txXfrm>
    </dsp:sp>
    <dsp:sp modelId="{C21BD946-AA19-42A6-A845-8F265FEA5274}">
      <dsp:nvSpPr>
        <dsp:cNvPr id="0" name=""/>
        <dsp:cNvSpPr/>
      </dsp:nvSpPr>
      <dsp:spPr>
        <a:xfrm>
          <a:off x="0" y="1714291"/>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This presentation works through how to avoid this issue and automate updating of the models with actual.</a:t>
          </a:r>
        </a:p>
      </dsp:txBody>
      <dsp:txXfrm>
        <a:off x="72479" y="1786770"/>
        <a:ext cx="7757617" cy="1339772"/>
      </dsp:txXfrm>
    </dsp:sp>
    <dsp:sp modelId="{A33EBB3A-88A2-426B-88AF-E64EF9AF67EE}">
      <dsp:nvSpPr>
        <dsp:cNvPr id="0" name=""/>
        <dsp:cNvSpPr/>
      </dsp:nvSpPr>
      <dsp:spPr>
        <a:xfrm>
          <a:off x="0" y="3276781"/>
          <a:ext cx="7902575"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Some of the concepts such as incorporating a historic switch are quite simple. Other concepts such as adjusting the circular reference function are difficult.</a:t>
          </a:r>
        </a:p>
      </dsp:txBody>
      <dsp:txXfrm>
        <a:off x="72479" y="3349260"/>
        <a:ext cx="7757617" cy="133977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403E0-7BFD-43B7-B4F7-6BFDD0FA1D99}">
      <dsp:nvSpPr>
        <dsp:cNvPr id="0" name=""/>
        <dsp:cNvSpPr/>
      </dsp:nvSpPr>
      <dsp:spPr>
        <a:xfrm>
          <a:off x="0" y="489283"/>
          <a:ext cx="7886700"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Multiplied by</a:t>
          </a:r>
        </a:p>
      </dsp:txBody>
      <dsp:txXfrm>
        <a:off x="0" y="489283"/>
        <a:ext cx="7886700" cy="680400"/>
      </dsp:txXfrm>
    </dsp:sp>
    <dsp:sp modelId="{6BB02945-BDDF-43E8-A42C-CECA1C545405}">
      <dsp:nvSpPr>
        <dsp:cNvPr id="0" name=""/>
        <dsp:cNvSpPr/>
      </dsp:nvSpPr>
      <dsp:spPr>
        <a:xfrm>
          <a:off x="394335" y="253123"/>
          <a:ext cx="552069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Original S-Curve</a:t>
          </a:r>
        </a:p>
      </dsp:txBody>
      <dsp:txXfrm>
        <a:off x="417392" y="276180"/>
        <a:ext cx="5474576" cy="426206"/>
      </dsp:txXfrm>
    </dsp:sp>
    <dsp:sp modelId="{862141F7-DEF2-4CE4-B35E-C68C09DB5EAF}">
      <dsp:nvSpPr>
        <dsp:cNvPr id="0" name=""/>
        <dsp:cNvSpPr/>
      </dsp:nvSpPr>
      <dsp:spPr>
        <a:xfrm>
          <a:off x="0" y="1492243"/>
          <a:ext cx="7886700" cy="6804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Divided by</a:t>
          </a:r>
        </a:p>
      </dsp:txBody>
      <dsp:txXfrm>
        <a:off x="0" y="1492243"/>
        <a:ext cx="7886700" cy="680400"/>
      </dsp:txXfrm>
    </dsp:sp>
    <dsp:sp modelId="{232144CE-F8EE-42DB-A5A6-08978CDC7AC5}">
      <dsp:nvSpPr>
        <dsp:cNvPr id="0" name=""/>
        <dsp:cNvSpPr/>
      </dsp:nvSpPr>
      <dsp:spPr>
        <a:xfrm>
          <a:off x="394335" y="1256083"/>
          <a:ext cx="5520690" cy="4723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TRUE/FALSE Switch</a:t>
          </a:r>
        </a:p>
      </dsp:txBody>
      <dsp:txXfrm>
        <a:off x="417392" y="1279140"/>
        <a:ext cx="5474576" cy="426206"/>
      </dsp:txXfrm>
    </dsp:sp>
    <dsp:sp modelId="{ABAC3119-C2AD-4A49-A945-1F5A576CD715}">
      <dsp:nvSpPr>
        <dsp:cNvPr id="0" name=""/>
        <dsp:cNvSpPr/>
      </dsp:nvSpPr>
      <dsp:spPr>
        <a:xfrm>
          <a:off x="0" y="2495203"/>
          <a:ext cx="7886700" cy="6804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Multiplied by</a:t>
          </a:r>
        </a:p>
      </dsp:txBody>
      <dsp:txXfrm>
        <a:off x="0" y="2495203"/>
        <a:ext cx="7886700" cy="680400"/>
      </dsp:txXfrm>
    </dsp:sp>
    <dsp:sp modelId="{D8EDE6DB-2B57-406C-8AEA-5B53ED57F3EC}">
      <dsp:nvSpPr>
        <dsp:cNvPr id="0" name=""/>
        <dsp:cNvSpPr/>
      </dsp:nvSpPr>
      <dsp:spPr>
        <a:xfrm>
          <a:off x="394335" y="2259044"/>
          <a:ext cx="5520690" cy="4723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SUMPRODUCT of S-Curve over Projected Construction Period</a:t>
          </a:r>
        </a:p>
      </dsp:txBody>
      <dsp:txXfrm>
        <a:off x="417392" y="2282101"/>
        <a:ext cx="5474576" cy="426206"/>
      </dsp:txXfrm>
    </dsp:sp>
    <dsp:sp modelId="{EE293697-5616-42D3-B6E5-E63911401E4A}">
      <dsp:nvSpPr>
        <dsp:cNvPr id="0" name=""/>
        <dsp:cNvSpPr/>
      </dsp:nvSpPr>
      <dsp:spPr>
        <a:xfrm>
          <a:off x="0" y="3498164"/>
          <a:ext cx="7886700" cy="403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96A83-9A2C-4463-81BD-CD073C4014D1}">
      <dsp:nvSpPr>
        <dsp:cNvPr id="0" name=""/>
        <dsp:cNvSpPr/>
      </dsp:nvSpPr>
      <dsp:spPr>
        <a:xfrm>
          <a:off x="394335" y="3262004"/>
          <a:ext cx="5520690"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en-US" sz="1600" kern="1200" dirty="0"/>
            <a:t>Remaining Construction</a:t>
          </a:r>
        </a:p>
      </dsp:txBody>
      <dsp:txXfrm>
        <a:off x="417392" y="3285061"/>
        <a:ext cx="5474576" cy="42620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B36D4-C1EE-4092-A74B-BA22F9D7F40C}">
      <dsp:nvSpPr>
        <dsp:cNvPr id="0" name=""/>
        <dsp:cNvSpPr/>
      </dsp:nvSpPr>
      <dsp:spPr>
        <a:xfrm>
          <a:off x="3535007" y="2031524"/>
          <a:ext cx="782484" cy="91440"/>
        </a:xfrm>
        <a:custGeom>
          <a:avLst/>
          <a:gdLst/>
          <a:ahLst/>
          <a:cxnLst/>
          <a:rect l="0" t="0" r="0" b="0"/>
          <a:pathLst>
            <a:path>
              <a:moveTo>
                <a:pt x="0" y="45720"/>
              </a:moveTo>
              <a:lnTo>
                <a:pt x="78248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05922" y="2073178"/>
        <a:ext cx="40654" cy="8130"/>
      </dsp:txXfrm>
    </dsp:sp>
    <dsp:sp modelId="{29212A5C-9F70-42B2-8AAE-1759B05AF629}">
      <dsp:nvSpPr>
        <dsp:cNvPr id="0" name=""/>
        <dsp:cNvSpPr/>
      </dsp:nvSpPr>
      <dsp:spPr>
        <a:xfrm>
          <a:off x="1655" y="1016698"/>
          <a:ext cx="3535151" cy="21210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25" tIns="181831" rIns="173225" bIns="181831" numCol="1" spcCol="1270" anchor="t" anchorCtr="0">
          <a:noAutofit/>
        </a:bodyPr>
        <a:lstStyle/>
        <a:p>
          <a:pPr marL="0" lvl="0" indent="0" algn="l" defTabSz="1377950">
            <a:lnSpc>
              <a:spcPct val="90000"/>
            </a:lnSpc>
            <a:spcBef>
              <a:spcPct val="0"/>
            </a:spcBef>
            <a:spcAft>
              <a:spcPct val="35000"/>
            </a:spcAft>
            <a:buNone/>
          </a:pPr>
          <a:r>
            <a:rPr lang="en-US" sz="3100" kern="1200" dirty="0"/>
            <a:t>Begin with Total EPC Cost</a:t>
          </a:r>
        </a:p>
        <a:p>
          <a:pPr marL="228600" lvl="1" indent="-228600" algn="l" defTabSz="1066800">
            <a:lnSpc>
              <a:spcPct val="90000"/>
            </a:lnSpc>
            <a:spcBef>
              <a:spcPct val="0"/>
            </a:spcBef>
            <a:spcAft>
              <a:spcPct val="15000"/>
            </a:spcAft>
            <a:buChar char="•"/>
          </a:pPr>
          <a:r>
            <a:rPr lang="en-US" sz="2400" kern="1200" dirty="0"/>
            <a:t>Subtract</a:t>
          </a:r>
        </a:p>
      </dsp:txBody>
      <dsp:txXfrm>
        <a:off x="1655" y="1016698"/>
        <a:ext cx="3535151" cy="2121090"/>
      </dsp:txXfrm>
    </dsp:sp>
    <dsp:sp modelId="{EDF8B5ED-FA1A-44E6-BF0E-64D21B6A0069}">
      <dsp:nvSpPr>
        <dsp:cNvPr id="0" name=""/>
        <dsp:cNvSpPr/>
      </dsp:nvSpPr>
      <dsp:spPr>
        <a:xfrm>
          <a:off x="4349892" y="1016698"/>
          <a:ext cx="3535151" cy="212109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25" tIns="181831" rIns="173225" bIns="181831" numCol="1" spcCol="1270" anchor="t" anchorCtr="0">
          <a:noAutofit/>
        </a:bodyPr>
        <a:lstStyle/>
        <a:p>
          <a:pPr marL="0" lvl="0" indent="0" algn="l" defTabSz="1377950">
            <a:lnSpc>
              <a:spcPct val="90000"/>
            </a:lnSpc>
            <a:spcBef>
              <a:spcPct val="0"/>
            </a:spcBef>
            <a:spcAft>
              <a:spcPct val="35000"/>
            </a:spcAft>
            <a:buNone/>
          </a:pPr>
          <a:r>
            <a:rPr lang="en-US" sz="3100" kern="1200" dirty="0"/>
            <a:t>Opening Balance of Work-in-Progress</a:t>
          </a:r>
        </a:p>
        <a:p>
          <a:pPr marL="228600" lvl="1" indent="-228600" algn="l" defTabSz="1066800">
            <a:lnSpc>
              <a:spcPct val="90000"/>
            </a:lnSpc>
            <a:spcBef>
              <a:spcPct val="0"/>
            </a:spcBef>
            <a:spcAft>
              <a:spcPct val="15000"/>
            </a:spcAft>
            <a:buChar char="•"/>
          </a:pPr>
          <a:r>
            <a:rPr lang="en-US" sz="2400" kern="1200" dirty="0"/>
            <a:t>Hold Constant in Last Historic Year</a:t>
          </a:r>
        </a:p>
      </dsp:txBody>
      <dsp:txXfrm>
        <a:off x="4349892" y="1016698"/>
        <a:ext cx="3535151" cy="2121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C6B34-F5D0-49D9-A7FD-947C60076F28}">
      <dsp:nvSpPr>
        <dsp:cNvPr id="0" name=""/>
        <dsp:cNvSpPr/>
      </dsp:nvSpPr>
      <dsp:spPr>
        <a:xfrm>
          <a:off x="0"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66800">
            <a:lnSpc>
              <a:spcPct val="90000"/>
            </a:lnSpc>
            <a:spcBef>
              <a:spcPct val="0"/>
            </a:spcBef>
            <a:spcAft>
              <a:spcPct val="35000"/>
            </a:spcAft>
            <a:buNone/>
          </a:pPr>
          <a:r>
            <a:rPr lang="en-US" sz="2400" kern="1200" dirty="0"/>
            <a:t>Make the Inputs in the same order and structure as the model</a:t>
          </a:r>
        </a:p>
      </dsp:txBody>
      <dsp:txXfrm>
        <a:off x="0" y="1761617"/>
        <a:ext cx="2464593" cy="2070258"/>
      </dsp:txXfrm>
    </dsp:sp>
    <dsp:sp modelId="{0F437E39-8C8F-447E-BBCE-82FAA622CAD0}">
      <dsp:nvSpPr>
        <dsp:cNvPr id="0" name=""/>
        <dsp:cNvSpPr/>
      </dsp:nvSpPr>
      <dsp:spPr>
        <a:xfrm>
          <a:off x="714732"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66323" y="947087"/>
        <a:ext cx="731947" cy="731947"/>
      </dsp:txXfrm>
    </dsp:sp>
    <dsp:sp modelId="{3CA34BD6-C4B3-43C1-9DCE-0DB9FF153AF4}">
      <dsp:nvSpPr>
        <dsp:cNvPr id="0" name=""/>
        <dsp:cNvSpPr/>
      </dsp:nvSpPr>
      <dsp:spPr>
        <a:xfrm>
          <a:off x="0"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0D0CDC9-9EF1-4DD9-BECA-B17FDE197CA3}">
      <dsp:nvSpPr>
        <dsp:cNvPr id="0" name=""/>
        <dsp:cNvSpPr/>
      </dsp:nvSpPr>
      <dsp:spPr>
        <a:xfrm>
          <a:off x="2711053"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1066800">
            <a:lnSpc>
              <a:spcPct val="90000"/>
            </a:lnSpc>
            <a:spcBef>
              <a:spcPct val="0"/>
            </a:spcBef>
            <a:spcAft>
              <a:spcPct val="35000"/>
            </a:spcAft>
            <a:buNone/>
          </a:pPr>
          <a:r>
            <a:rPr lang="en-US" sz="2400" kern="1200" dirty="0"/>
            <a:t>Begin Inputs with Time Line Keep time line in sight at the top</a:t>
          </a:r>
        </a:p>
      </dsp:txBody>
      <dsp:txXfrm>
        <a:off x="2711053" y="1761617"/>
        <a:ext cx="2464593" cy="2070258"/>
      </dsp:txXfrm>
    </dsp:sp>
    <dsp:sp modelId="{6D7C929B-7C65-4FF7-9422-7EC4D858DA5A}">
      <dsp:nvSpPr>
        <dsp:cNvPr id="0" name=""/>
        <dsp:cNvSpPr/>
      </dsp:nvSpPr>
      <dsp:spPr>
        <a:xfrm>
          <a:off x="3425785"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577376" y="947087"/>
        <a:ext cx="731947" cy="731947"/>
      </dsp:txXfrm>
    </dsp:sp>
    <dsp:sp modelId="{8C83B501-CCD0-4687-8EBF-D6798B710806}">
      <dsp:nvSpPr>
        <dsp:cNvPr id="0" name=""/>
        <dsp:cNvSpPr/>
      </dsp:nvSpPr>
      <dsp:spPr>
        <a:xfrm>
          <a:off x="2711053"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5ABC629-BABE-4F6D-9000-3DB27EF26542}">
      <dsp:nvSpPr>
        <dsp:cNvPr id="0" name=""/>
        <dsp:cNvSpPr/>
      </dsp:nvSpPr>
      <dsp:spPr>
        <a:xfrm>
          <a:off x="5422106" y="450453"/>
          <a:ext cx="2464593" cy="3450431"/>
        </a:xfrm>
        <a:prstGeom prst="rect">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711200">
            <a:lnSpc>
              <a:spcPct val="90000"/>
            </a:lnSpc>
            <a:spcBef>
              <a:spcPct val="0"/>
            </a:spcBef>
            <a:spcAft>
              <a:spcPct val="35000"/>
            </a:spcAft>
            <a:buNone/>
          </a:pPr>
          <a:r>
            <a:rPr lang="en-US" sz="1600" kern="1200" dirty="0"/>
            <a:t>Core Model calculations on ONE page.</a:t>
          </a:r>
        </a:p>
        <a:p>
          <a:pPr marL="171450" lvl="1" indent="-171450" algn="l" defTabSz="711200">
            <a:lnSpc>
              <a:spcPct val="90000"/>
            </a:lnSpc>
            <a:spcBef>
              <a:spcPct val="0"/>
            </a:spcBef>
            <a:spcAft>
              <a:spcPct val="15000"/>
            </a:spcAft>
            <a:buChar char="•"/>
          </a:pPr>
          <a:r>
            <a:rPr lang="en-US" sz="1600" kern="1200" dirty="0"/>
            <a:t>Why make users suffer with trace precedent</a:t>
          </a:r>
        </a:p>
        <a:p>
          <a:pPr marL="171450" lvl="1" indent="-171450" algn="l" defTabSz="711200">
            <a:lnSpc>
              <a:spcPct val="90000"/>
            </a:lnSpc>
            <a:spcBef>
              <a:spcPct val="0"/>
            </a:spcBef>
            <a:spcAft>
              <a:spcPct val="15000"/>
            </a:spcAft>
            <a:buChar char="•"/>
          </a:pPr>
          <a:r>
            <a:rPr lang="en-US" sz="1600" kern="1200" dirty="0"/>
            <a:t>Show the natural flow</a:t>
          </a:r>
        </a:p>
        <a:p>
          <a:pPr marL="171450" lvl="1" indent="-171450" algn="l" defTabSz="711200">
            <a:lnSpc>
              <a:spcPct val="90000"/>
            </a:lnSpc>
            <a:spcBef>
              <a:spcPct val="0"/>
            </a:spcBef>
            <a:spcAft>
              <a:spcPct val="15000"/>
            </a:spcAft>
            <a:buChar char="•"/>
          </a:pPr>
          <a:r>
            <a:rPr lang="en-US" sz="1600" kern="1200" dirty="0"/>
            <a:t>Connect the debt to cash flow</a:t>
          </a:r>
        </a:p>
        <a:p>
          <a:pPr marL="171450" lvl="1" indent="-171450" algn="l" defTabSz="711200">
            <a:lnSpc>
              <a:spcPct val="90000"/>
            </a:lnSpc>
            <a:spcBef>
              <a:spcPct val="0"/>
            </a:spcBef>
            <a:spcAft>
              <a:spcPct val="15000"/>
            </a:spcAft>
            <a:buChar char="•"/>
          </a:pPr>
          <a:r>
            <a:rPr lang="en-US" sz="1600" kern="1200" dirty="0"/>
            <a:t>Connect the debt funding to debt balance</a:t>
          </a:r>
        </a:p>
      </dsp:txBody>
      <dsp:txXfrm>
        <a:off x="5422106" y="1761617"/>
        <a:ext cx="2464593" cy="2070258"/>
      </dsp:txXfrm>
    </dsp:sp>
    <dsp:sp modelId="{AA56CD3F-15B9-413F-B7AC-935E2135F266}">
      <dsp:nvSpPr>
        <dsp:cNvPr id="0" name=""/>
        <dsp:cNvSpPr/>
      </dsp:nvSpPr>
      <dsp:spPr>
        <a:xfrm>
          <a:off x="6136838" y="795496"/>
          <a:ext cx="1035129" cy="103512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288429" y="947087"/>
        <a:ext cx="731947" cy="731947"/>
      </dsp:txXfrm>
    </dsp:sp>
    <dsp:sp modelId="{1E6057B6-C020-434B-A34C-D89E0615DD3D}">
      <dsp:nvSpPr>
        <dsp:cNvPr id="0" name=""/>
        <dsp:cNvSpPr/>
      </dsp:nvSpPr>
      <dsp:spPr>
        <a:xfrm>
          <a:off x="5422106" y="3900812"/>
          <a:ext cx="2464593"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36B07-60DB-4086-9D84-6AEECFC0026A}">
      <dsp:nvSpPr>
        <dsp:cNvPr id="0" name=""/>
        <dsp:cNvSpPr/>
      </dsp:nvSpPr>
      <dsp:spPr>
        <a:xfrm>
          <a:off x="9447" y="364178"/>
          <a:ext cx="2550671" cy="7652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Keep</a:t>
          </a:r>
        </a:p>
      </dsp:txBody>
      <dsp:txXfrm>
        <a:off x="9447" y="364178"/>
        <a:ext cx="2550671" cy="765201"/>
      </dsp:txXfrm>
    </dsp:sp>
    <dsp:sp modelId="{A04AD8D6-F96D-491B-A2B5-AC149F2DBDA8}">
      <dsp:nvSpPr>
        <dsp:cNvPr id="0" name=""/>
        <dsp:cNvSpPr/>
      </dsp:nvSpPr>
      <dsp:spPr>
        <a:xfrm>
          <a:off x="9447" y="1129379"/>
          <a:ext cx="2550671" cy="2660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Keep the sensitivity analysis separate from the core model structure</a:t>
          </a:r>
        </a:p>
      </dsp:txBody>
      <dsp:txXfrm>
        <a:off x="9447" y="1129379"/>
        <a:ext cx="2550671" cy="2660930"/>
      </dsp:txXfrm>
    </dsp:sp>
    <dsp:sp modelId="{2794AD30-0120-45ED-8392-21BB733383F1}">
      <dsp:nvSpPr>
        <dsp:cNvPr id="0" name=""/>
        <dsp:cNvSpPr/>
      </dsp:nvSpPr>
      <dsp:spPr>
        <a:xfrm>
          <a:off x="2668014" y="364178"/>
          <a:ext cx="2550671" cy="76520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Do not put</a:t>
          </a:r>
        </a:p>
      </dsp:txBody>
      <dsp:txXfrm>
        <a:off x="2668014" y="364178"/>
        <a:ext cx="2550671" cy="765201"/>
      </dsp:txXfrm>
    </dsp:sp>
    <dsp:sp modelId="{A7223BF6-1752-4CD8-8D08-FBDDE4803C5E}">
      <dsp:nvSpPr>
        <dsp:cNvPr id="0" name=""/>
        <dsp:cNvSpPr/>
      </dsp:nvSpPr>
      <dsp:spPr>
        <a:xfrm>
          <a:off x="2668014" y="1129379"/>
          <a:ext cx="2550671" cy="266093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Do not put alternative scenarios in the middle of the assumptions sheet (I do this too much)</a:t>
          </a:r>
        </a:p>
      </dsp:txBody>
      <dsp:txXfrm>
        <a:off x="2668014" y="1129379"/>
        <a:ext cx="2550671" cy="2660930"/>
      </dsp:txXfrm>
    </dsp:sp>
    <dsp:sp modelId="{7FDDFFCA-D57C-40F5-B836-342468232049}">
      <dsp:nvSpPr>
        <dsp:cNvPr id="0" name=""/>
        <dsp:cNvSpPr/>
      </dsp:nvSpPr>
      <dsp:spPr>
        <a:xfrm>
          <a:off x="5326580" y="364178"/>
          <a:ext cx="2550671" cy="76520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560" tIns="201560" rIns="201560" bIns="201560" numCol="1" spcCol="1270" anchor="ctr" anchorCtr="0">
          <a:noAutofit/>
        </a:bodyPr>
        <a:lstStyle/>
        <a:p>
          <a:pPr marL="0" lvl="0" indent="0" algn="ctr" defTabSz="1111250">
            <a:lnSpc>
              <a:spcPct val="90000"/>
            </a:lnSpc>
            <a:spcBef>
              <a:spcPct val="0"/>
            </a:spcBef>
            <a:spcAft>
              <a:spcPct val="35000"/>
            </a:spcAft>
            <a:buNone/>
          </a:pPr>
          <a:r>
            <a:rPr lang="en-US" sz="2500" kern="1200" dirty="0"/>
            <a:t>Put</a:t>
          </a:r>
        </a:p>
      </dsp:txBody>
      <dsp:txXfrm>
        <a:off x="5326580" y="364178"/>
        <a:ext cx="2550671" cy="765201"/>
      </dsp:txXfrm>
    </dsp:sp>
    <dsp:sp modelId="{4CE9B6DD-76D3-45CE-BBEB-B0FEED7D36CF}">
      <dsp:nvSpPr>
        <dsp:cNvPr id="0" name=""/>
        <dsp:cNvSpPr/>
      </dsp:nvSpPr>
      <dsp:spPr>
        <a:xfrm>
          <a:off x="5326580" y="1129379"/>
          <a:ext cx="2550671" cy="266093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950" tIns="251950" rIns="251950" bIns="251950" numCol="1" spcCol="1270" anchor="t" anchorCtr="0">
          <a:noAutofit/>
        </a:bodyPr>
        <a:lstStyle/>
        <a:p>
          <a:pPr marL="0" lvl="0" indent="0" algn="l" defTabSz="844550">
            <a:lnSpc>
              <a:spcPct val="90000"/>
            </a:lnSpc>
            <a:spcBef>
              <a:spcPct val="0"/>
            </a:spcBef>
            <a:spcAft>
              <a:spcPct val="35000"/>
            </a:spcAft>
            <a:buNone/>
          </a:pPr>
          <a:r>
            <a:rPr lang="en-US" sz="1900" kern="1200" dirty="0"/>
            <a:t>Put all of the sensitivities including the time series sensitivities on a separate page so users can change them whenever they want.</a:t>
          </a:r>
        </a:p>
      </dsp:txBody>
      <dsp:txXfrm>
        <a:off x="5326580" y="1129379"/>
        <a:ext cx="2550671" cy="2660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DE61-23C3-448D-89FF-FCFC84112D80}">
      <dsp:nvSpPr>
        <dsp:cNvPr id="0" name=""/>
        <dsp:cNvSpPr/>
      </dsp:nvSpPr>
      <dsp:spPr>
        <a:xfrm rot="5400000">
          <a:off x="2109992" y="-145479"/>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Shift, CNTL, R to copy to the RIGHT</a:t>
          </a:r>
        </a:p>
        <a:p>
          <a:pPr marL="171450" lvl="1" indent="-171450" algn="l" defTabSz="800100">
            <a:lnSpc>
              <a:spcPct val="90000"/>
            </a:lnSpc>
            <a:spcBef>
              <a:spcPct val="0"/>
            </a:spcBef>
            <a:spcAft>
              <a:spcPct val="15000"/>
            </a:spcAft>
            <a:buChar char="•"/>
          </a:pPr>
          <a:r>
            <a:rPr lang="en-US" sz="1800" kern="1200" dirty="0"/>
            <a:t>CNTL, ALT, C to colour and format</a:t>
          </a:r>
        </a:p>
        <a:p>
          <a:pPr marL="171450" lvl="1" indent="-171450" algn="l" defTabSz="800100">
            <a:lnSpc>
              <a:spcPct val="90000"/>
            </a:lnSpc>
            <a:spcBef>
              <a:spcPct val="0"/>
            </a:spcBef>
            <a:spcAft>
              <a:spcPct val="15000"/>
            </a:spcAft>
            <a:buChar char="•"/>
          </a:pPr>
          <a:r>
            <a:rPr lang="en-US" sz="1800" kern="1200" dirty="0"/>
            <a:t>Must Enable Macros</a:t>
          </a:r>
        </a:p>
        <a:p>
          <a:pPr marL="171450" lvl="1" indent="-171450" algn="l" defTabSz="800100">
            <a:lnSpc>
              <a:spcPct val="90000"/>
            </a:lnSpc>
            <a:spcBef>
              <a:spcPct val="0"/>
            </a:spcBef>
            <a:spcAft>
              <a:spcPct val="15000"/>
            </a:spcAft>
            <a:buChar char="•"/>
          </a:pPr>
          <a:r>
            <a:rPr lang="en-US" sz="1800" kern="1200" dirty="0"/>
            <a:t>Should say CNTL,ALT,C on the bottom of excel</a:t>
          </a:r>
        </a:p>
      </dsp:txBody>
      <dsp:txXfrm rot="-5400000">
        <a:off x="1692641" y="378019"/>
        <a:ext cx="2902991" cy="1962140"/>
      </dsp:txXfrm>
    </dsp:sp>
    <dsp:sp modelId="{EA3D6CEA-E929-4025-8CDB-CE6DA9C0FDE3}">
      <dsp:nvSpPr>
        <dsp:cNvPr id="0" name=""/>
        <dsp:cNvSpPr/>
      </dsp:nvSpPr>
      <dsp:spPr>
        <a:xfrm>
          <a:off x="0" y="68"/>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Generic Macros</a:t>
          </a:r>
        </a:p>
      </dsp:txBody>
      <dsp:txXfrm>
        <a:off x="82628" y="82696"/>
        <a:ext cx="1527384" cy="2552787"/>
      </dsp:txXfrm>
    </dsp:sp>
    <dsp:sp modelId="{2C8EE795-C619-4378-A347-C08790617653}">
      <dsp:nvSpPr>
        <dsp:cNvPr id="0" name=""/>
        <dsp:cNvSpPr/>
      </dsp:nvSpPr>
      <dsp:spPr>
        <a:xfrm rot="5400000">
          <a:off x="2109992" y="2708466"/>
          <a:ext cx="2174434" cy="300913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Should say SHIFT, CNTL, A on the bottom</a:t>
          </a:r>
        </a:p>
        <a:p>
          <a:pPr marL="171450" lvl="1" indent="-171450" algn="l" defTabSz="800100">
            <a:lnSpc>
              <a:spcPct val="90000"/>
            </a:lnSpc>
            <a:spcBef>
              <a:spcPct val="0"/>
            </a:spcBef>
            <a:spcAft>
              <a:spcPct val="15000"/>
            </a:spcAft>
            <a:buChar char="•"/>
          </a:pPr>
          <a:r>
            <a:rPr lang="en-US" sz="1800" kern="1200" dirty="0"/>
            <a:t>Enable Macros</a:t>
          </a:r>
        </a:p>
        <a:p>
          <a:pPr marL="171450" lvl="1" indent="-171450" algn="l" defTabSz="800100">
            <a:lnSpc>
              <a:spcPct val="90000"/>
            </a:lnSpc>
            <a:spcBef>
              <a:spcPct val="0"/>
            </a:spcBef>
            <a:spcAft>
              <a:spcPct val="15000"/>
            </a:spcAft>
            <a:buChar char="•"/>
          </a:pPr>
          <a:r>
            <a:rPr lang="en-US" sz="1800" kern="1200" dirty="0"/>
            <a:t>Use Acrobat</a:t>
          </a:r>
        </a:p>
        <a:p>
          <a:pPr marL="171450" lvl="1" indent="-171450" algn="l" defTabSz="800100">
            <a:lnSpc>
              <a:spcPct val="90000"/>
            </a:lnSpc>
            <a:spcBef>
              <a:spcPct val="0"/>
            </a:spcBef>
            <a:spcAft>
              <a:spcPct val="15000"/>
            </a:spcAft>
            <a:buChar char="•"/>
          </a:pPr>
          <a:r>
            <a:rPr lang="en-US" sz="1800" kern="1200" dirty="0"/>
            <a:t>Use Google Chrome</a:t>
          </a:r>
        </a:p>
      </dsp:txBody>
      <dsp:txXfrm rot="-5400000">
        <a:off x="1692641" y="3231965"/>
        <a:ext cx="2902991" cy="1962140"/>
      </dsp:txXfrm>
    </dsp:sp>
    <dsp:sp modelId="{F4C7CB06-2256-4FE9-87E3-8BF93511E8E7}">
      <dsp:nvSpPr>
        <dsp:cNvPr id="0" name=""/>
        <dsp:cNvSpPr/>
      </dsp:nvSpPr>
      <dsp:spPr>
        <a:xfrm>
          <a:off x="0" y="2854013"/>
          <a:ext cx="1692640" cy="27180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Read PDF to Excel</a:t>
          </a:r>
        </a:p>
      </dsp:txBody>
      <dsp:txXfrm>
        <a:off x="82628" y="2936641"/>
        <a:ext cx="1527384" cy="2552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DF36-3770-443E-8876-DCF5B0E471AC}">
      <dsp:nvSpPr>
        <dsp:cNvPr id="0" name=""/>
        <dsp:cNvSpPr/>
      </dsp:nvSpPr>
      <dsp:spPr>
        <a:xfrm>
          <a:off x="0" y="680"/>
          <a:ext cx="4701779" cy="0"/>
        </a:xfrm>
        <a:prstGeom prst="line">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9C1BCA2-1115-4085-9692-C43A219B431D}">
      <dsp:nvSpPr>
        <dsp:cNvPr id="0" name=""/>
        <dsp:cNvSpPr/>
      </dsp:nvSpPr>
      <dsp:spPr>
        <a:xfrm>
          <a:off x="0" y="680"/>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Anytime you have an opening and closing balance, the opening balance comes directly from the prior period closing balance</a:t>
          </a:r>
        </a:p>
      </dsp:txBody>
      <dsp:txXfrm>
        <a:off x="0" y="680"/>
        <a:ext cx="4701779" cy="1114152"/>
      </dsp:txXfrm>
    </dsp:sp>
    <dsp:sp modelId="{62DE2D35-4D45-460D-BC1A-AC5DEFDEF0F4}">
      <dsp:nvSpPr>
        <dsp:cNvPr id="0" name=""/>
        <dsp:cNvSpPr/>
      </dsp:nvSpPr>
      <dsp:spPr>
        <a:xfrm>
          <a:off x="0" y="1114833"/>
          <a:ext cx="4701779" cy="0"/>
        </a:xfrm>
        <a:prstGeom prst="line">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w="6350" cap="flat" cmpd="sng" algn="ctr">
          <a:solidFill>
            <a:schemeClr val="accent4">
              <a:shade val="50000"/>
              <a:hueOff val="-237682"/>
              <a:satOff val="0"/>
              <a:lumOff val="193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E35573D-1654-4D42-AF05-FC0E40A09ED3}">
      <dsp:nvSpPr>
        <dsp:cNvPr id="0" name=""/>
        <dsp:cNvSpPr/>
      </dsp:nvSpPr>
      <dsp:spPr>
        <a:xfrm>
          <a:off x="0" y="1114833"/>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This means you start with the closing balance not the opening balance</a:t>
          </a:r>
        </a:p>
      </dsp:txBody>
      <dsp:txXfrm>
        <a:off x="0" y="1114833"/>
        <a:ext cx="4701779" cy="1114152"/>
      </dsp:txXfrm>
    </dsp:sp>
    <dsp:sp modelId="{DDD26F9A-EC87-4B1F-A2B5-226A7A8D69E5}">
      <dsp:nvSpPr>
        <dsp:cNvPr id="0" name=""/>
        <dsp:cNvSpPr/>
      </dsp:nvSpPr>
      <dsp:spPr>
        <a:xfrm>
          <a:off x="0" y="2228986"/>
          <a:ext cx="4701779" cy="0"/>
        </a:xfrm>
        <a:prstGeom prst="line">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w="6350" cap="flat" cmpd="sng" algn="ctr">
          <a:solidFill>
            <a:schemeClr val="accent4">
              <a:shade val="50000"/>
              <a:hueOff val="-475363"/>
              <a:satOff val="0"/>
              <a:lumOff val="386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1B0C046-6D30-40E9-845C-AAD3A4F02070}">
      <dsp:nvSpPr>
        <dsp:cNvPr id="0" name=""/>
        <dsp:cNvSpPr/>
      </dsp:nvSpPr>
      <dsp:spPr>
        <a:xfrm>
          <a:off x="0" y="2228986"/>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Think of new years eve party. You start the year with what was in your accounts at the end of the previous year</a:t>
          </a:r>
        </a:p>
      </dsp:txBody>
      <dsp:txXfrm>
        <a:off x="0" y="2228986"/>
        <a:ext cx="4701779" cy="1114152"/>
      </dsp:txXfrm>
    </dsp:sp>
    <dsp:sp modelId="{9B73271D-6855-4C8C-8926-00E3F8AC7BFD}">
      <dsp:nvSpPr>
        <dsp:cNvPr id="0" name=""/>
        <dsp:cNvSpPr/>
      </dsp:nvSpPr>
      <dsp:spPr>
        <a:xfrm>
          <a:off x="0" y="3343138"/>
          <a:ext cx="4701779" cy="0"/>
        </a:xfrm>
        <a:prstGeom prst="line">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w="6350" cap="flat" cmpd="sng" algn="ctr">
          <a:solidFill>
            <a:schemeClr val="accent4">
              <a:shade val="50000"/>
              <a:hueOff val="-475363"/>
              <a:satOff val="0"/>
              <a:lumOff val="386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C84EE5E-4779-4A32-8A90-A62986985FE3}">
      <dsp:nvSpPr>
        <dsp:cNvPr id="0" name=""/>
        <dsp:cNvSpPr/>
      </dsp:nvSpPr>
      <dsp:spPr>
        <a:xfrm>
          <a:off x="0" y="3343138"/>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In terms of dates this is the same thing.  The start date is the previous end date plus one day.</a:t>
          </a:r>
        </a:p>
      </dsp:txBody>
      <dsp:txXfrm>
        <a:off x="0" y="3343138"/>
        <a:ext cx="4701779" cy="1114152"/>
      </dsp:txXfrm>
    </dsp:sp>
    <dsp:sp modelId="{D1D2CA80-459B-44DA-9D1B-644DDFD89F4C}">
      <dsp:nvSpPr>
        <dsp:cNvPr id="0" name=""/>
        <dsp:cNvSpPr/>
      </dsp:nvSpPr>
      <dsp:spPr>
        <a:xfrm>
          <a:off x="0" y="4457291"/>
          <a:ext cx="4701779" cy="0"/>
        </a:xfrm>
        <a:prstGeom prst="line">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w="6350" cap="flat" cmpd="sng" algn="ctr">
          <a:solidFill>
            <a:schemeClr val="accent4">
              <a:shade val="50000"/>
              <a:hueOff val="-237682"/>
              <a:satOff val="0"/>
              <a:lumOff val="193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B79E74F-78F6-4165-937F-DBFE837D7D82}">
      <dsp:nvSpPr>
        <dsp:cNvPr id="0" name=""/>
        <dsp:cNvSpPr/>
      </dsp:nvSpPr>
      <dsp:spPr>
        <a:xfrm>
          <a:off x="0" y="4457291"/>
          <a:ext cx="4701779"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The very first end date (begin with the end) is the start date of the model minus one day.</a:t>
          </a:r>
        </a:p>
      </dsp:txBody>
      <dsp:txXfrm>
        <a:off x="0" y="4457291"/>
        <a:ext cx="4701779" cy="1114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F7F9C-6B00-421B-980E-E9FA909545F9}">
      <dsp:nvSpPr>
        <dsp:cNvPr id="0" name=""/>
        <dsp:cNvSpPr/>
      </dsp:nvSpPr>
      <dsp:spPr>
        <a:xfrm>
          <a:off x="962"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Just about any project has a defined amount of capacity – the maximum you can produce in some time period </a:t>
          </a:r>
        </a:p>
      </dsp:txBody>
      <dsp:txXfrm>
        <a:off x="33953" y="139041"/>
        <a:ext cx="2186810" cy="1060414"/>
      </dsp:txXfrm>
    </dsp:sp>
    <dsp:sp modelId="{FF920745-6FA3-4299-BABA-E4B6ECBA717F}">
      <dsp:nvSpPr>
        <dsp:cNvPr id="0" name=""/>
        <dsp:cNvSpPr/>
      </dsp:nvSpPr>
      <dsp:spPr>
        <a:xfrm>
          <a:off x="226242"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B5D11B4-19A3-4A51-A6D1-BD400D6E6EC5}">
      <dsp:nvSpPr>
        <dsp:cNvPr id="0" name=""/>
        <dsp:cNvSpPr/>
      </dsp:nvSpPr>
      <dsp:spPr>
        <a:xfrm>
          <a:off x="451521"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time period can be an instant – MW</a:t>
          </a:r>
        </a:p>
      </dsp:txBody>
      <dsp:txXfrm>
        <a:off x="484512" y="1547036"/>
        <a:ext cx="1736252" cy="1060414"/>
      </dsp:txXfrm>
    </dsp:sp>
    <dsp:sp modelId="{7BA2C37D-7A4B-4041-AED5-E88B2392A298}">
      <dsp:nvSpPr>
        <dsp:cNvPr id="0" name=""/>
        <dsp:cNvSpPr/>
      </dsp:nvSpPr>
      <dsp:spPr>
        <a:xfrm>
          <a:off x="226242"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7F1E3F4-56AA-41F0-BB43-F5E15BFF92A6}">
      <dsp:nvSpPr>
        <dsp:cNvPr id="0" name=""/>
        <dsp:cNvSpPr/>
      </dsp:nvSpPr>
      <dsp:spPr>
        <a:xfrm>
          <a:off x="451521"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time period could be the life of a project – oil reserves</a:t>
          </a:r>
        </a:p>
      </dsp:txBody>
      <dsp:txXfrm>
        <a:off x="484512" y="2955032"/>
        <a:ext cx="1736252" cy="1060414"/>
      </dsp:txXfrm>
    </dsp:sp>
    <dsp:sp modelId="{F65F7767-E395-433D-8436-00FE3F9322E0}">
      <dsp:nvSpPr>
        <dsp:cNvPr id="0" name=""/>
        <dsp:cNvSpPr/>
      </dsp:nvSpPr>
      <dsp:spPr>
        <a:xfrm>
          <a:off x="2816953"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Once the capacity is defined, the manner in which you use the capacity or the capacity utilization can be specified</a:t>
          </a:r>
        </a:p>
      </dsp:txBody>
      <dsp:txXfrm>
        <a:off x="2849944" y="139041"/>
        <a:ext cx="2186810" cy="1060414"/>
      </dsp:txXfrm>
    </dsp:sp>
    <dsp:sp modelId="{A2399A6F-D78E-47E1-8A00-FDECA0568201}">
      <dsp:nvSpPr>
        <dsp:cNvPr id="0" name=""/>
        <dsp:cNvSpPr/>
      </dsp:nvSpPr>
      <dsp:spPr>
        <a:xfrm>
          <a:off x="3042232"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34F82B-B36D-48CB-AF03-8778E38D7EE7}">
      <dsp:nvSpPr>
        <dsp:cNvPr id="0" name=""/>
        <dsp:cNvSpPr/>
      </dsp:nvSpPr>
      <dsp:spPr>
        <a:xfrm>
          <a:off x="3267512"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For example, the capacity utilization of a hotel</a:t>
          </a:r>
        </a:p>
      </dsp:txBody>
      <dsp:txXfrm>
        <a:off x="3300503" y="1547036"/>
        <a:ext cx="1736252" cy="1060414"/>
      </dsp:txXfrm>
    </dsp:sp>
    <dsp:sp modelId="{E54068A7-5919-4644-AC16-B965A486A7EB}">
      <dsp:nvSpPr>
        <dsp:cNvPr id="0" name=""/>
        <dsp:cNvSpPr/>
      </dsp:nvSpPr>
      <dsp:spPr>
        <a:xfrm>
          <a:off x="3042232"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5DFC08-BD0C-4D7A-A85A-E620AC8D3BB4}">
      <dsp:nvSpPr>
        <dsp:cNvPr id="0" name=""/>
        <dsp:cNvSpPr/>
      </dsp:nvSpPr>
      <dsp:spPr>
        <a:xfrm>
          <a:off x="3267512"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production of gas reserves</a:t>
          </a:r>
        </a:p>
      </dsp:txBody>
      <dsp:txXfrm>
        <a:off x="3300503" y="2955032"/>
        <a:ext cx="1736252" cy="1060414"/>
      </dsp:txXfrm>
    </dsp:sp>
    <dsp:sp modelId="{50707145-1F95-41B2-8DDD-1F02BF4B335E}">
      <dsp:nvSpPr>
        <dsp:cNvPr id="0" name=""/>
        <dsp:cNvSpPr/>
      </dsp:nvSpPr>
      <dsp:spPr>
        <a:xfrm>
          <a:off x="5632944" y="106050"/>
          <a:ext cx="2252792" cy="11263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Finally, the volumes produced can be computed</a:t>
          </a:r>
        </a:p>
      </dsp:txBody>
      <dsp:txXfrm>
        <a:off x="5665935" y="139041"/>
        <a:ext cx="2186810" cy="1060414"/>
      </dsp:txXfrm>
    </dsp:sp>
    <dsp:sp modelId="{ED7E4772-BC84-424C-9F6C-E9DD9D614394}">
      <dsp:nvSpPr>
        <dsp:cNvPr id="0" name=""/>
        <dsp:cNvSpPr/>
      </dsp:nvSpPr>
      <dsp:spPr>
        <a:xfrm>
          <a:off x="5858223" y="1232446"/>
          <a:ext cx="225279" cy="844797"/>
        </a:xfrm>
        <a:custGeom>
          <a:avLst/>
          <a:gdLst/>
          <a:ahLst/>
          <a:cxnLst/>
          <a:rect l="0" t="0" r="0" b="0"/>
          <a:pathLst>
            <a:path>
              <a:moveTo>
                <a:pt x="0" y="0"/>
              </a:moveTo>
              <a:lnTo>
                <a:pt x="0" y="844797"/>
              </a:lnTo>
              <a:lnTo>
                <a:pt x="225279" y="844797"/>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65F63F-24F1-4D5C-A4EC-45F295DEE62B}">
      <dsp:nvSpPr>
        <dsp:cNvPr id="0" name=""/>
        <dsp:cNvSpPr/>
      </dsp:nvSpPr>
      <dsp:spPr>
        <a:xfrm>
          <a:off x="6083503" y="1514045"/>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Traffic Volumes from Study</a:t>
          </a:r>
        </a:p>
      </dsp:txBody>
      <dsp:txXfrm>
        <a:off x="6116494" y="1547036"/>
        <a:ext cx="1736252" cy="1060414"/>
      </dsp:txXfrm>
    </dsp:sp>
    <dsp:sp modelId="{8E80E20D-2961-4C1F-8CC5-03C66E2B7659}">
      <dsp:nvSpPr>
        <dsp:cNvPr id="0" name=""/>
        <dsp:cNvSpPr/>
      </dsp:nvSpPr>
      <dsp:spPr>
        <a:xfrm>
          <a:off x="5858223" y="1232446"/>
          <a:ext cx="225279" cy="2252792"/>
        </a:xfrm>
        <a:custGeom>
          <a:avLst/>
          <a:gdLst/>
          <a:ahLst/>
          <a:cxnLst/>
          <a:rect l="0" t="0" r="0" b="0"/>
          <a:pathLst>
            <a:path>
              <a:moveTo>
                <a:pt x="0" y="0"/>
              </a:moveTo>
              <a:lnTo>
                <a:pt x="0" y="2252792"/>
              </a:lnTo>
              <a:lnTo>
                <a:pt x="225279" y="2252792"/>
              </a:lnTo>
            </a:path>
          </a:pathLst>
        </a:custGeom>
        <a:noFill/>
        <a:ln w="6350" cap="flat" cmpd="sng" algn="ctr">
          <a:solidFill>
            <a:schemeClr val="accent6">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7ADB5E-E701-423A-9C89-2873E80D7D79}">
      <dsp:nvSpPr>
        <dsp:cNvPr id="0" name=""/>
        <dsp:cNvSpPr/>
      </dsp:nvSpPr>
      <dsp:spPr>
        <a:xfrm>
          <a:off x="6083503" y="2922041"/>
          <a:ext cx="1802234" cy="1126396"/>
        </a:xfrm>
        <a:prstGeom prst="roundRect">
          <a:avLst>
            <a:gd name="adj" fmla="val 10000"/>
          </a:avLst>
        </a:prstGeom>
        <a:solidFill>
          <a:schemeClr val="accent6">
            <a:alpha val="9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Electricity Production from Wind</a:t>
          </a:r>
        </a:p>
      </dsp:txBody>
      <dsp:txXfrm>
        <a:off x="6116494" y="2955032"/>
        <a:ext cx="1736252" cy="1060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398E6-A8B1-4D58-9361-6073B255D0D0}">
      <dsp:nvSpPr>
        <dsp:cNvPr id="0" name=""/>
        <dsp:cNvSpPr/>
      </dsp:nvSpPr>
      <dsp:spPr>
        <a:xfrm>
          <a:off x="2305169" y="2336491"/>
          <a:ext cx="91440" cy="864941"/>
        </a:xfrm>
        <a:custGeom>
          <a:avLst/>
          <a:gdLst/>
          <a:ahLst/>
          <a:cxnLst/>
          <a:rect l="0" t="0" r="0" b="0"/>
          <a:pathLst>
            <a:path>
              <a:moveTo>
                <a:pt x="45720" y="0"/>
              </a:moveTo>
              <a:lnTo>
                <a:pt x="45720" y="864941"/>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28500" y="2764484"/>
        <a:ext cx="44777" cy="8955"/>
      </dsp:txXfrm>
    </dsp:sp>
    <dsp:sp modelId="{9AED2DF6-60F1-4A60-BF9E-AEB1820C139B}">
      <dsp:nvSpPr>
        <dsp:cNvPr id="0" name=""/>
        <dsp:cNvSpPr/>
      </dsp:nvSpPr>
      <dsp:spPr>
        <a:xfrm>
          <a:off x="404059" y="2095"/>
          <a:ext cx="3893660" cy="2336196"/>
        </a:xfrm>
        <a:prstGeom prst="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793" tIns="200270" rIns="190793" bIns="200270" numCol="1" spcCol="1270" anchor="ctr" anchorCtr="0">
          <a:noAutofit/>
        </a:bodyPr>
        <a:lstStyle/>
        <a:p>
          <a:pPr marL="0" lvl="0" indent="0" algn="ctr" defTabSz="1289050">
            <a:lnSpc>
              <a:spcPct val="90000"/>
            </a:lnSpc>
            <a:spcBef>
              <a:spcPct val="0"/>
            </a:spcBef>
            <a:spcAft>
              <a:spcPct val="35000"/>
            </a:spcAft>
            <a:buNone/>
          </a:pPr>
          <a:r>
            <a:rPr lang="en-US" sz="2900" kern="1200" dirty="0"/>
            <a:t>There can be a lot of detail about how you compute volumes in supplementary sheets.</a:t>
          </a:r>
        </a:p>
      </dsp:txBody>
      <dsp:txXfrm>
        <a:off x="404059" y="2095"/>
        <a:ext cx="3893660" cy="2336196"/>
      </dsp:txXfrm>
    </dsp:sp>
    <dsp:sp modelId="{A74236A4-A854-43B1-AE0B-3EA4F09B10BD}">
      <dsp:nvSpPr>
        <dsp:cNvPr id="0" name=""/>
        <dsp:cNvSpPr/>
      </dsp:nvSpPr>
      <dsp:spPr>
        <a:xfrm>
          <a:off x="404059" y="3233833"/>
          <a:ext cx="3893660" cy="2336196"/>
        </a:xfrm>
        <a:prstGeom prst="rect">
          <a:avLst/>
        </a:prstGeom>
        <a:gradFill rotWithShape="0">
          <a:gsLst>
            <a:gs pos="0">
              <a:schemeClr val="accent2">
                <a:shade val="80000"/>
                <a:hueOff val="-481415"/>
                <a:satOff val="10166"/>
                <a:lumOff val="27081"/>
                <a:alphaOff val="0"/>
                <a:lumMod val="110000"/>
                <a:satMod val="105000"/>
                <a:tint val="67000"/>
              </a:schemeClr>
            </a:gs>
            <a:gs pos="50000">
              <a:schemeClr val="accent2">
                <a:shade val="80000"/>
                <a:hueOff val="-481415"/>
                <a:satOff val="10166"/>
                <a:lumOff val="27081"/>
                <a:alphaOff val="0"/>
                <a:lumMod val="105000"/>
                <a:satMod val="103000"/>
                <a:tint val="73000"/>
              </a:schemeClr>
            </a:gs>
            <a:gs pos="100000">
              <a:schemeClr val="accent2">
                <a:shade val="80000"/>
                <a:hueOff val="-481415"/>
                <a:satOff val="10166"/>
                <a:lumOff val="270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793" tIns="200270" rIns="190793" bIns="200270" numCol="1" spcCol="1270" anchor="ctr" anchorCtr="0">
          <a:noAutofit/>
        </a:bodyPr>
        <a:lstStyle/>
        <a:p>
          <a:pPr marL="0" lvl="0" indent="0" algn="ctr" defTabSz="1289050">
            <a:lnSpc>
              <a:spcPct val="90000"/>
            </a:lnSpc>
            <a:spcBef>
              <a:spcPct val="0"/>
            </a:spcBef>
            <a:spcAft>
              <a:spcPct val="35000"/>
            </a:spcAft>
            <a:buNone/>
          </a:pPr>
          <a:r>
            <a:rPr lang="en-US" sz="2900" kern="1200" dirty="0"/>
            <a:t>If you have detail, it is not bad to put it at the back of the workbook in other sheets.</a:t>
          </a:r>
        </a:p>
      </dsp:txBody>
      <dsp:txXfrm>
        <a:off x="404059" y="3233833"/>
        <a:ext cx="3893660" cy="23361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EF9C0-FA6B-4E6C-AECF-7E6ACDBC11E1}">
      <dsp:nvSpPr>
        <dsp:cNvPr id="0" name=""/>
        <dsp:cNvSpPr/>
      </dsp:nvSpPr>
      <dsp:spPr>
        <a:xfrm>
          <a:off x="0" y="4194433"/>
          <a:ext cx="1175444" cy="1376706"/>
        </a:xfrm>
        <a:prstGeom prst="rect">
          <a:avLst/>
        </a:prstGeom>
        <a:solidFill>
          <a:schemeClr val="accent2">
            <a:shade val="5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See</a:t>
          </a:r>
        </a:p>
      </dsp:txBody>
      <dsp:txXfrm>
        <a:off x="0" y="4194433"/>
        <a:ext cx="1175444" cy="1376706"/>
      </dsp:txXfrm>
    </dsp:sp>
    <dsp:sp modelId="{FDCCC360-A8F6-4BE1-9C4E-C244DD50758B}">
      <dsp:nvSpPr>
        <dsp:cNvPr id="0" name=""/>
        <dsp:cNvSpPr/>
      </dsp:nvSpPr>
      <dsp:spPr>
        <a:xfrm>
          <a:off x="1175444" y="4194433"/>
          <a:ext cx="3526334" cy="1376706"/>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See the subsequent section on scenarios for this.</a:t>
          </a:r>
        </a:p>
      </dsp:txBody>
      <dsp:txXfrm>
        <a:off x="1175444" y="4194433"/>
        <a:ext cx="3526334" cy="1376706"/>
      </dsp:txXfrm>
    </dsp:sp>
    <dsp:sp modelId="{9BBA2838-AC56-46E4-AE6F-4137285E096C}">
      <dsp:nvSpPr>
        <dsp:cNvPr id="0" name=""/>
        <dsp:cNvSpPr/>
      </dsp:nvSpPr>
      <dsp:spPr>
        <a:xfrm rot="10800000">
          <a:off x="0" y="2097709"/>
          <a:ext cx="1175444" cy="2117374"/>
        </a:xfrm>
        <a:prstGeom prst="upArrowCallout">
          <a:avLst>
            <a:gd name="adj1" fmla="val 5000"/>
            <a:gd name="adj2" fmla="val 10000"/>
            <a:gd name="adj3" fmla="val 15000"/>
            <a:gd name="adj4" fmla="val 64977"/>
          </a:avLst>
        </a:prstGeom>
        <a:solidFill>
          <a:schemeClr val="accent2">
            <a:shade val="50000"/>
            <a:hueOff val="-394115"/>
            <a:satOff val="5189"/>
            <a:lumOff val="31078"/>
            <a:alphaOff val="0"/>
          </a:schemeClr>
        </a:solidFill>
        <a:ln w="12700" cap="flat" cmpd="sng" algn="ctr">
          <a:solidFill>
            <a:schemeClr val="accent2">
              <a:shade val="50000"/>
              <a:hueOff val="-394115"/>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Put</a:t>
          </a:r>
        </a:p>
      </dsp:txBody>
      <dsp:txXfrm rot="-10800000">
        <a:off x="0" y="2097709"/>
        <a:ext cx="1175444" cy="1376293"/>
      </dsp:txXfrm>
    </dsp:sp>
    <dsp:sp modelId="{D3ED98F2-F147-4918-8FCD-0BB5C1ABD7F7}">
      <dsp:nvSpPr>
        <dsp:cNvPr id="0" name=""/>
        <dsp:cNvSpPr/>
      </dsp:nvSpPr>
      <dsp:spPr>
        <a:xfrm>
          <a:off x="1175444" y="2097709"/>
          <a:ext cx="3526334" cy="1376293"/>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Put only one scenario in the model and allow different scenarios to be input in the scenario page.</a:t>
          </a:r>
        </a:p>
      </dsp:txBody>
      <dsp:txXfrm>
        <a:off x="1175444" y="2097709"/>
        <a:ext cx="3526334" cy="1376293"/>
      </dsp:txXfrm>
    </dsp:sp>
    <dsp:sp modelId="{DFE15528-65D4-437A-A7B5-9CBEE9FD8D9B}">
      <dsp:nvSpPr>
        <dsp:cNvPr id="0" name=""/>
        <dsp:cNvSpPr/>
      </dsp:nvSpPr>
      <dsp:spPr>
        <a:xfrm rot="10800000">
          <a:off x="0" y="984"/>
          <a:ext cx="1175444" cy="2117374"/>
        </a:xfrm>
        <a:prstGeom prst="upArrowCallout">
          <a:avLst>
            <a:gd name="adj1" fmla="val 5000"/>
            <a:gd name="adj2" fmla="val 10000"/>
            <a:gd name="adj3" fmla="val 15000"/>
            <a:gd name="adj4" fmla="val 64977"/>
          </a:avLst>
        </a:prstGeom>
        <a:solidFill>
          <a:schemeClr val="accent2">
            <a:shade val="50000"/>
            <a:hueOff val="-394115"/>
            <a:satOff val="5189"/>
            <a:lumOff val="31078"/>
            <a:alphaOff val="0"/>
          </a:schemeClr>
        </a:solidFill>
        <a:ln w="12700" cap="flat" cmpd="sng" algn="ctr">
          <a:solidFill>
            <a:schemeClr val="accent2">
              <a:shade val="50000"/>
              <a:hueOff val="-394115"/>
              <a:satOff val="5189"/>
              <a:lumOff val="3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98" tIns="206248" rIns="8359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Do not do</a:t>
          </a:r>
        </a:p>
      </dsp:txBody>
      <dsp:txXfrm rot="-10800000">
        <a:off x="0" y="984"/>
        <a:ext cx="1175444" cy="1376293"/>
      </dsp:txXfrm>
    </dsp:sp>
    <dsp:sp modelId="{47E5DC03-A977-4EBE-A34E-EE6CE8455610}">
      <dsp:nvSpPr>
        <dsp:cNvPr id="0" name=""/>
        <dsp:cNvSpPr/>
      </dsp:nvSpPr>
      <dsp:spPr>
        <a:xfrm>
          <a:off x="1175444" y="984"/>
          <a:ext cx="3526334" cy="1376293"/>
        </a:xfrm>
        <a:prstGeom prst="rect">
          <a:avLst/>
        </a:prstGeom>
        <a:solidFill>
          <a:schemeClr val="accent2">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531" tIns="203200" rIns="71531" bIns="203200" numCol="1" spcCol="1270" anchor="ctr" anchorCtr="0">
          <a:noAutofit/>
        </a:bodyPr>
        <a:lstStyle/>
        <a:p>
          <a:pPr marL="0" lvl="0" indent="0" algn="l" defTabSz="711200">
            <a:lnSpc>
              <a:spcPct val="90000"/>
            </a:lnSpc>
            <a:spcBef>
              <a:spcPct val="0"/>
            </a:spcBef>
            <a:spcAft>
              <a:spcPct val="35000"/>
            </a:spcAft>
            <a:buNone/>
          </a:pPr>
          <a:r>
            <a:rPr lang="en-US" sz="1600" kern="1200" dirty="0"/>
            <a:t>Do not do what I have done too much, that is making different downside or upside cases for volumes and capacity utilization in the core assumptions sheet.</a:t>
          </a:r>
        </a:p>
      </dsp:txBody>
      <dsp:txXfrm>
        <a:off x="1175444" y="984"/>
        <a:ext cx="3526334" cy="13762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10/16/2018</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10/16/2018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85977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6A2D792-8E16-44E4-8F93-F1B8C578726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859" name="Rectangle 3">
            <a:extLst>
              <a:ext uri="{FF2B5EF4-FFF2-40B4-BE49-F238E27FC236}">
                <a16:creationId xmlns:a16="http://schemas.microsoft.com/office/drawing/2014/main" id="{B1AC3FB8-2C79-4909-AD04-DF36CFAAB15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406101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7F05B70-CE1C-4640-9C41-F3E3BFAE85B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9" name="Rectangle 3">
            <a:extLst>
              <a:ext uri="{FF2B5EF4-FFF2-40B4-BE49-F238E27FC236}">
                <a16:creationId xmlns:a16="http://schemas.microsoft.com/office/drawing/2014/main" id="{EBC7B713-5AD0-4C5F-ACB3-60C5B0B9398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10418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74791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162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11266" name="Rectangle 2"/>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11268" name="Rectangle 4"/>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7" name="Date Placeholder 6"/>
          <p:cNvSpPr>
            <a:spLocks noGrp="1"/>
          </p:cNvSpPr>
          <p:nvPr>
            <p:ph type="dt" sz="half" idx="10"/>
          </p:nvPr>
        </p:nvSpPr>
        <p:spPr/>
        <p:txBody>
          <a:bodyPr/>
          <a:lstStyle/>
          <a:p>
            <a:endParaRPr lang="ko-KR" altLang="en-US" dirty="0"/>
          </a:p>
        </p:txBody>
      </p:sp>
      <p:sp>
        <p:nvSpPr>
          <p:cNvPr id="13" name="슬라이드 번호 개체 틀 5"/>
          <p:cNvSpPr>
            <a:spLocks noGrp="1"/>
          </p:cNvSpPr>
          <p:nvPr>
            <p:ph type="sldNum" sz="quarter" idx="12"/>
          </p:nvPr>
        </p:nvSpPr>
        <p:spPr>
          <a:xfrm>
            <a:off x="7864102" y="6591405"/>
            <a:ext cx="851303"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
        <p:nvSpPr>
          <p:cNvPr id="4" name="TextBox 3">
            <a:extLst>
              <a:ext uri="{FF2B5EF4-FFF2-40B4-BE49-F238E27FC236}">
                <a16:creationId xmlns:a16="http://schemas.microsoft.com/office/drawing/2014/main" id="{747E3BDD-1849-41B4-8866-8941AAE8A358}"/>
              </a:ext>
            </a:extLst>
          </p:cNvPr>
          <p:cNvSpPr txBox="1"/>
          <p:nvPr userDrawn="1"/>
        </p:nvSpPr>
        <p:spPr>
          <a:xfrm>
            <a:off x="0" y="6181645"/>
            <a:ext cx="4781708" cy="66055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962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896780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81"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edbodmer.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slideLayout" Target="../slideLayouts/slideLayout12.xml"/></Relationships>
</file>

<file path=ppt/slides/_rels/slide2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AEA3B4A-E4C0-44F8-A0B2-3543BAC7FCB3}"/>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dirty="0">
                <a:solidFill>
                  <a:schemeClr val="bg2"/>
                </a:solidFill>
                <a:latin typeface="+mj-lt"/>
              </a:rPr>
              <a:t>Project Finance Modelling</a:t>
            </a:r>
            <a:endParaRPr lang="en-US" sz="3500" kern="1200" dirty="0">
              <a:solidFill>
                <a:schemeClr val="bg2"/>
              </a:solidFill>
              <a:latin typeface="+mj-lt"/>
              <a:ea typeface="+mj-ea"/>
              <a:cs typeface="+mj-cs"/>
            </a:endParaRPr>
          </a:p>
        </p:txBody>
      </p:sp>
    </p:spTree>
    <p:extLst>
      <p:ext uri="{BB962C8B-B14F-4D97-AF65-F5344CB8AC3E}">
        <p14:creationId xmlns:p14="http://schemas.microsoft.com/office/powerpoint/2010/main" val="5040028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5EEBB-1744-487C-AE92-07E574929965}"/>
              </a:ext>
            </a:extLst>
          </p:cNvPr>
          <p:cNvSpPr>
            <a:spLocks noGrp="1"/>
          </p:cNvSpPr>
          <p:nvPr>
            <p:ph idx="1"/>
          </p:nvPr>
        </p:nvSpPr>
        <p:spPr/>
        <p:txBody>
          <a:bodyPr/>
          <a:lstStyle/>
          <a:p>
            <a:r>
              <a:rPr lang="en-029" dirty="0"/>
              <a:t>Change the lifetime of the project in a project finance model</a:t>
            </a:r>
          </a:p>
          <a:p>
            <a:r>
              <a:rPr lang="en-029" dirty="0"/>
              <a:t>Change the explicit period for computing cash flows in a DCF model</a:t>
            </a:r>
          </a:p>
          <a:p>
            <a:r>
              <a:rPr lang="en-029" dirty="0"/>
              <a:t>Including spinner boxes on the debt tenure, the debt size and the interest rate in a project finance model.</a:t>
            </a:r>
          </a:p>
        </p:txBody>
      </p:sp>
      <p:sp>
        <p:nvSpPr>
          <p:cNvPr id="3" name="Title 2">
            <a:extLst>
              <a:ext uri="{FF2B5EF4-FFF2-40B4-BE49-F238E27FC236}">
                <a16:creationId xmlns:a16="http://schemas.microsoft.com/office/drawing/2014/main" id="{A6E5C58D-D918-43C7-A706-11E476EF1BAB}"/>
              </a:ext>
            </a:extLst>
          </p:cNvPr>
          <p:cNvSpPr>
            <a:spLocks noGrp="1"/>
          </p:cNvSpPr>
          <p:nvPr>
            <p:ph type="title"/>
          </p:nvPr>
        </p:nvSpPr>
        <p:spPr/>
        <p:txBody>
          <a:bodyPr/>
          <a:lstStyle/>
          <a:p>
            <a:r>
              <a:rPr lang="en-029" dirty="0"/>
              <a:t>Examples of Flexibility</a:t>
            </a:r>
          </a:p>
        </p:txBody>
      </p:sp>
      <p:sp>
        <p:nvSpPr>
          <p:cNvPr id="4" name="Slide Number Placeholder 3">
            <a:extLst>
              <a:ext uri="{FF2B5EF4-FFF2-40B4-BE49-F238E27FC236}">
                <a16:creationId xmlns:a16="http://schemas.microsoft.com/office/drawing/2014/main" id="{CECD1DE5-847C-498A-91A4-A22395E64AC4}"/>
              </a:ext>
            </a:extLst>
          </p:cNvPr>
          <p:cNvSpPr>
            <a:spLocks noGrp="1"/>
          </p:cNvSpPr>
          <p:nvPr>
            <p:ph type="sldNum" sz="quarter" idx="12"/>
          </p:nvPr>
        </p:nvSpPr>
        <p:spPr/>
        <p:txBody>
          <a:bodyPr/>
          <a:lstStyle/>
          <a:p>
            <a:pPr algn="ctr"/>
            <a:fld id="{0C3A1854-6B63-4059-B360-A3C4972BF0FC}" type="slidenum">
              <a:rPr lang="ko-KR" altLang="en-US" smtClean="0"/>
              <a:pPr algn="ctr"/>
              <a:t>10</a:t>
            </a:fld>
            <a:endParaRPr lang="ko-KR" altLang="en-US" dirty="0"/>
          </a:p>
        </p:txBody>
      </p:sp>
    </p:spTree>
    <p:extLst>
      <p:ext uri="{BB962C8B-B14F-4D97-AF65-F5344CB8AC3E}">
        <p14:creationId xmlns:p14="http://schemas.microsoft.com/office/powerpoint/2010/main" val="23134432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120D22-D2F9-48C8-A199-55D33F3324EB}"/>
              </a:ext>
            </a:extLst>
          </p:cNvPr>
          <p:cNvSpPr>
            <a:spLocks noGrp="1"/>
          </p:cNvSpPr>
          <p:nvPr>
            <p:ph idx="1"/>
          </p:nvPr>
        </p:nvSpPr>
        <p:spPr/>
        <p:txBody>
          <a:bodyPr/>
          <a:lstStyle/>
          <a:p>
            <a:r>
              <a:rPr lang="en-US" dirty="0"/>
              <a:t>Don’t put time switches in places that are difficult to find</a:t>
            </a:r>
          </a:p>
          <a:p>
            <a:r>
              <a:rPr lang="en-US" dirty="0"/>
              <a:t>Use switches to compute period numbers</a:t>
            </a:r>
          </a:p>
          <a:p>
            <a:r>
              <a:rPr lang="en-US" dirty="0"/>
              <a:t>Can use ROUNDUP technique</a:t>
            </a:r>
          </a:p>
          <a:p>
            <a:r>
              <a:rPr lang="en-US" dirty="0"/>
              <a:t>Compute Working Capital Balances</a:t>
            </a:r>
          </a:p>
          <a:p>
            <a:r>
              <a:rPr lang="en-US" dirty="0"/>
              <a:t>End with Pre-tax Project IRR</a:t>
            </a:r>
          </a:p>
        </p:txBody>
      </p:sp>
      <p:sp>
        <p:nvSpPr>
          <p:cNvPr id="3" name="Title 2">
            <a:extLst>
              <a:ext uri="{FF2B5EF4-FFF2-40B4-BE49-F238E27FC236}">
                <a16:creationId xmlns:a16="http://schemas.microsoft.com/office/drawing/2014/main" id="{FCBB3161-20CB-45FD-908C-18991FA46013}"/>
              </a:ext>
            </a:extLst>
          </p:cNvPr>
          <p:cNvSpPr>
            <a:spLocks noGrp="1"/>
          </p:cNvSpPr>
          <p:nvPr>
            <p:ph type="title"/>
          </p:nvPr>
        </p:nvSpPr>
        <p:spPr/>
        <p:txBody>
          <a:bodyPr>
            <a:normAutofit fontScale="90000"/>
          </a:bodyPr>
          <a:lstStyle/>
          <a:p>
            <a:r>
              <a:rPr lang="en-US" dirty="0"/>
              <a:t>Process – Use Time Switches Near the Calculations</a:t>
            </a:r>
          </a:p>
        </p:txBody>
      </p:sp>
    </p:spTree>
    <p:extLst>
      <p:ext uri="{BB962C8B-B14F-4D97-AF65-F5344CB8AC3E}">
        <p14:creationId xmlns:p14="http://schemas.microsoft.com/office/powerpoint/2010/main" val="40256556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DCA4C-9785-49AE-A578-AD659F4FA5D2}"/>
              </a:ext>
            </a:extLst>
          </p:cNvPr>
          <p:cNvSpPr>
            <a:spLocks noGrp="1"/>
          </p:cNvSpPr>
          <p:nvPr>
            <p:ph idx="1"/>
          </p:nvPr>
        </p:nvSpPr>
        <p:spPr/>
        <p:txBody>
          <a:bodyPr/>
          <a:lstStyle/>
          <a:p>
            <a:r>
              <a:rPr lang="en-US" dirty="0"/>
              <a:t>Use switches and input values for Capital Expenditures and EBITDA (use TRUE and FALSE)</a:t>
            </a:r>
          </a:p>
          <a:p>
            <a:endParaRPr lang="en-US" dirty="0"/>
          </a:p>
        </p:txBody>
      </p:sp>
      <p:sp>
        <p:nvSpPr>
          <p:cNvPr id="3" name="Title 2">
            <a:extLst>
              <a:ext uri="{FF2B5EF4-FFF2-40B4-BE49-F238E27FC236}">
                <a16:creationId xmlns:a16="http://schemas.microsoft.com/office/drawing/2014/main" id="{9A21B4DF-24C4-4554-B2B7-A077386AC145}"/>
              </a:ext>
            </a:extLst>
          </p:cNvPr>
          <p:cNvSpPr>
            <a:spLocks noGrp="1"/>
          </p:cNvSpPr>
          <p:nvPr>
            <p:ph type="title"/>
          </p:nvPr>
        </p:nvSpPr>
        <p:spPr/>
        <p:txBody>
          <a:bodyPr>
            <a:normAutofit fontScale="90000"/>
          </a:bodyPr>
          <a:lstStyle/>
          <a:p>
            <a:r>
              <a:rPr lang="en-US" dirty="0"/>
              <a:t>Exercise 3: Given Inputs Compute and Cap Exp to Compute Project IRR</a:t>
            </a:r>
          </a:p>
        </p:txBody>
      </p:sp>
      <p:sp>
        <p:nvSpPr>
          <p:cNvPr id="4" name="Slide Number Placeholder 3">
            <a:extLst>
              <a:ext uri="{FF2B5EF4-FFF2-40B4-BE49-F238E27FC236}">
                <a16:creationId xmlns:a16="http://schemas.microsoft.com/office/drawing/2014/main" id="{2733F234-0387-4E4D-AAC8-3BF095486527}"/>
              </a:ext>
            </a:extLst>
          </p:cNvPr>
          <p:cNvSpPr>
            <a:spLocks noGrp="1"/>
          </p:cNvSpPr>
          <p:nvPr>
            <p:ph type="sldNum" sz="quarter" idx="12"/>
          </p:nvPr>
        </p:nvSpPr>
        <p:spPr/>
        <p:txBody>
          <a:bodyPr/>
          <a:lstStyle/>
          <a:p>
            <a:pPr algn="ctr"/>
            <a:fld id="{0C3A1854-6B63-4059-B360-A3C4972BF0FC}" type="slidenum">
              <a:rPr lang="ko-KR" altLang="en-US" smtClean="0"/>
              <a:pPr algn="ctr"/>
              <a:t>101</a:t>
            </a:fld>
            <a:endParaRPr lang="ko-KR" altLang="en-US" dirty="0"/>
          </a:p>
        </p:txBody>
      </p:sp>
      <p:pic>
        <p:nvPicPr>
          <p:cNvPr id="5" name="Picture 4">
            <a:extLst>
              <a:ext uri="{FF2B5EF4-FFF2-40B4-BE49-F238E27FC236}">
                <a16:creationId xmlns:a16="http://schemas.microsoft.com/office/drawing/2014/main" id="{2191F5E4-DD2A-4651-98A7-05300E0ADB08}"/>
              </a:ext>
            </a:extLst>
          </p:cNvPr>
          <p:cNvPicPr>
            <a:picLocks noChangeAspect="1"/>
          </p:cNvPicPr>
          <p:nvPr/>
        </p:nvPicPr>
        <p:blipFill>
          <a:blip r:embed="rId2"/>
          <a:stretch>
            <a:fillRect/>
          </a:stretch>
        </p:blipFill>
        <p:spPr>
          <a:xfrm>
            <a:off x="65988" y="3627783"/>
            <a:ext cx="8896424" cy="3121809"/>
          </a:xfrm>
          <a:prstGeom prst="rect">
            <a:avLst/>
          </a:prstGeom>
        </p:spPr>
      </p:pic>
    </p:spTree>
    <p:extLst>
      <p:ext uri="{BB962C8B-B14F-4D97-AF65-F5344CB8AC3E}">
        <p14:creationId xmlns:p14="http://schemas.microsoft.com/office/powerpoint/2010/main" val="1562040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636D40A-B33C-48ED-8CDE-3D0C3B2293EE}"/>
              </a:ext>
            </a:extLst>
          </p:cNvPr>
          <p:cNvPicPr>
            <a:picLocks noGrp="1" noChangeAspect="1"/>
          </p:cNvPicPr>
          <p:nvPr>
            <p:ph idx="1"/>
          </p:nvPr>
        </p:nvPicPr>
        <p:blipFill>
          <a:blip r:embed="rId2"/>
          <a:stretch>
            <a:fillRect/>
          </a:stretch>
        </p:blipFill>
        <p:spPr>
          <a:xfrm>
            <a:off x="115612" y="1918252"/>
            <a:ext cx="8864991" cy="3234589"/>
          </a:xfrm>
          <a:prstGeom prst="rect">
            <a:avLst/>
          </a:prstGeom>
        </p:spPr>
      </p:pic>
      <p:sp>
        <p:nvSpPr>
          <p:cNvPr id="3" name="Title 2">
            <a:extLst>
              <a:ext uri="{FF2B5EF4-FFF2-40B4-BE49-F238E27FC236}">
                <a16:creationId xmlns:a16="http://schemas.microsoft.com/office/drawing/2014/main" id="{CD6CFDA0-4473-4BD0-82D7-9BF19C006190}"/>
              </a:ext>
            </a:extLst>
          </p:cNvPr>
          <p:cNvSpPr>
            <a:spLocks noGrp="1"/>
          </p:cNvSpPr>
          <p:nvPr>
            <p:ph type="title"/>
          </p:nvPr>
        </p:nvSpPr>
        <p:spPr/>
        <p:txBody>
          <a:bodyPr>
            <a:normAutofit fontScale="90000"/>
          </a:bodyPr>
          <a:lstStyle/>
          <a:p>
            <a:r>
              <a:rPr lang="en-US" dirty="0"/>
              <a:t>Examples of Non-Transparent Revenue and Expense Analysis</a:t>
            </a:r>
          </a:p>
        </p:txBody>
      </p:sp>
    </p:spTree>
    <p:extLst>
      <p:ext uri="{BB962C8B-B14F-4D97-AF65-F5344CB8AC3E}">
        <p14:creationId xmlns:p14="http://schemas.microsoft.com/office/powerpoint/2010/main" val="21388776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5355BE-0816-44AF-AE4D-CF01ECC59A34}"/>
              </a:ext>
            </a:extLst>
          </p:cNvPr>
          <p:cNvSpPr>
            <a:spLocks noGrp="1"/>
          </p:cNvSpPr>
          <p:nvPr>
            <p:ph idx="1"/>
          </p:nvPr>
        </p:nvSpPr>
        <p:spPr/>
        <p:txBody>
          <a:bodyPr/>
          <a:lstStyle/>
          <a:p>
            <a:r>
              <a:rPr lang="en-US" dirty="0"/>
              <a:t>Arranging Assumptions – Here the assumptions are out of order. PLEASE put the assumptions in the same order as the model and do not mix up expense and revenue assumptions.</a:t>
            </a:r>
          </a:p>
          <a:p>
            <a:endParaRPr lang="en-US" dirty="0"/>
          </a:p>
        </p:txBody>
      </p:sp>
      <p:sp>
        <p:nvSpPr>
          <p:cNvPr id="3" name="Title 2">
            <a:extLst>
              <a:ext uri="{FF2B5EF4-FFF2-40B4-BE49-F238E27FC236}">
                <a16:creationId xmlns:a16="http://schemas.microsoft.com/office/drawing/2014/main" id="{EB40ED5F-DFF2-42AE-9EF7-B233D47A9D49}"/>
              </a:ext>
            </a:extLst>
          </p:cNvPr>
          <p:cNvSpPr>
            <a:spLocks noGrp="1"/>
          </p:cNvSpPr>
          <p:nvPr>
            <p:ph type="title"/>
          </p:nvPr>
        </p:nvSpPr>
        <p:spPr/>
        <p:txBody>
          <a:bodyPr>
            <a:normAutofit fontScale="90000"/>
          </a:bodyPr>
          <a:lstStyle/>
          <a:p>
            <a:r>
              <a:rPr lang="en-US" dirty="0"/>
              <a:t>Examples of Un-Structured Revenue and Expense Analysis</a:t>
            </a:r>
          </a:p>
        </p:txBody>
      </p:sp>
      <p:pic>
        <p:nvPicPr>
          <p:cNvPr id="2" name="Picture 1">
            <a:extLst>
              <a:ext uri="{FF2B5EF4-FFF2-40B4-BE49-F238E27FC236}">
                <a16:creationId xmlns:a16="http://schemas.microsoft.com/office/drawing/2014/main" id="{599D336A-3CC3-4C9A-81A4-67C38377D5B3}"/>
              </a:ext>
            </a:extLst>
          </p:cNvPr>
          <p:cNvPicPr>
            <a:picLocks noChangeAspect="1"/>
          </p:cNvPicPr>
          <p:nvPr/>
        </p:nvPicPr>
        <p:blipFill>
          <a:blip r:embed="rId2"/>
          <a:stretch>
            <a:fillRect/>
          </a:stretch>
        </p:blipFill>
        <p:spPr>
          <a:xfrm>
            <a:off x="416444" y="3737260"/>
            <a:ext cx="8110330" cy="3120740"/>
          </a:xfrm>
          <a:prstGeom prst="rect">
            <a:avLst/>
          </a:prstGeom>
        </p:spPr>
      </p:pic>
    </p:spTree>
    <p:extLst>
      <p:ext uri="{BB962C8B-B14F-4D97-AF65-F5344CB8AC3E}">
        <p14:creationId xmlns:p14="http://schemas.microsoft.com/office/powerpoint/2010/main" val="3024575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D4704D-673D-4116-B880-86216F361D43}"/>
              </a:ext>
            </a:extLst>
          </p:cNvPr>
          <p:cNvSpPr>
            <a:spLocks noGrp="1"/>
          </p:cNvSpPr>
          <p:nvPr>
            <p:ph idx="1"/>
          </p:nvPr>
        </p:nvSpPr>
        <p:spPr/>
        <p:txBody>
          <a:bodyPr/>
          <a:lstStyle/>
          <a:p>
            <a:r>
              <a:rPr lang="en-US" dirty="0"/>
              <a:t>How could they do this with mixing up calculations and inputs in this manner. Putting fixed numbers in the core calculations is a big crime.</a:t>
            </a:r>
          </a:p>
          <a:p>
            <a:endParaRPr lang="en-US" dirty="0"/>
          </a:p>
        </p:txBody>
      </p:sp>
      <p:sp>
        <p:nvSpPr>
          <p:cNvPr id="3" name="Title 2">
            <a:extLst>
              <a:ext uri="{FF2B5EF4-FFF2-40B4-BE49-F238E27FC236}">
                <a16:creationId xmlns:a16="http://schemas.microsoft.com/office/drawing/2014/main" id="{544F301F-C750-4EBF-AFF9-C33DF3009EF0}"/>
              </a:ext>
            </a:extLst>
          </p:cNvPr>
          <p:cNvSpPr>
            <a:spLocks noGrp="1"/>
          </p:cNvSpPr>
          <p:nvPr>
            <p:ph type="title"/>
          </p:nvPr>
        </p:nvSpPr>
        <p:spPr/>
        <p:txBody>
          <a:bodyPr>
            <a:normAutofit fontScale="90000"/>
          </a:bodyPr>
          <a:lstStyle/>
          <a:p>
            <a:r>
              <a:rPr lang="en-US" dirty="0"/>
              <a:t>Obvious Mistake by Big Bank – Inputs Mixed Up with Calculations</a:t>
            </a:r>
          </a:p>
        </p:txBody>
      </p:sp>
      <p:pic>
        <p:nvPicPr>
          <p:cNvPr id="5" name="Picture 4">
            <a:extLst>
              <a:ext uri="{FF2B5EF4-FFF2-40B4-BE49-F238E27FC236}">
                <a16:creationId xmlns:a16="http://schemas.microsoft.com/office/drawing/2014/main" id="{28126F7F-42F2-4521-82C0-745221A19469}"/>
              </a:ext>
            </a:extLst>
          </p:cNvPr>
          <p:cNvPicPr>
            <a:picLocks noChangeAspect="1"/>
          </p:cNvPicPr>
          <p:nvPr/>
        </p:nvPicPr>
        <p:blipFill>
          <a:blip r:embed="rId2"/>
          <a:stretch>
            <a:fillRect/>
          </a:stretch>
        </p:blipFill>
        <p:spPr>
          <a:xfrm>
            <a:off x="-1" y="3429000"/>
            <a:ext cx="8897391" cy="3312078"/>
          </a:xfrm>
          <a:prstGeom prst="rect">
            <a:avLst/>
          </a:prstGeom>
        </p:spPr>
      </p:pic>
    </p:spTree>
    <p:extLst>
      <p:ext uri="{BB962C8B-B14F-4D97-AF65-F5344CB8AC3E}">
        <p14:creationId xmlns:p14="http://schemas.microsoft.com/office/powerpoint/2010/main" val="31204724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8F7981-8997-4E96-BA64-91EBF258A549}"/>
              </a:ext>
            </a:extLst>
          </p:cNvPr>
          <p:cNvSpPr>
            <a:spLocks noGrp="1"/>
          </p:cNvSpPr>
          <p:nvPr>
            <p:ph idx="1"/>
          </p:nvPr>
        </p:nvSpPr>
        <p:spPr>
          <a:xfrm>
            <a:off x="129209" y="1520689"/>
            <a:ext cx="8527775" cy="1608406"/>
          </a:xfrm>
        </p:spPr>
        <p:txBody>
          <a:bodyPr>
            <a:normAutofit fontScale="92500" lnSpcReduction="10000"/>
          </a:bodyPr>
          <a:lstStyle/>
          <a:p>
            <a:r>
              <a:rPr lang="en-US" dirty="0"/>
              <a:t>The idea of transparency is to see what is going on.  If you stop the PPA after a certain period and then have to go to another page to find how it works, this defeats the transparency principle.</a:t>
            </a:r>
          </a:p>
        </p:txBody>
      </p:sp>
      <p:sp>
        <p:nvSpPr>
          <p:cNvPr id="3" name="Title 2">
            <a:extLst>
              <a:ext uri="{FF2B5EF4-FFF2-40B4-BE49-F238E27FC236}">
                <a16:creationId xmlns:a16="http://schemas.microsoft.com/office/drawing/2014/main" id="{A3451521-8556-489C-847A-CC8EEDB5B222}"/>
              </a:ext>
            </a:extLst>
          </p:cNvPr>
          <p:cNvSpPr>
            <a:spLocks noGrp="1"/>
          </p:cNvSpPr>
          <p:nvPr>
            <p:ph type="title"/>
          </p:nvPr>
        </p:nvSpPr>
        <p:spPr>
          <a:xfrm>
            <a:off x="623014" y="466742"/>
            <a:ext cx="7666938" cy="690676"/>
          </a:xfrm>
        </p:spPr>
        <p:txBody>
          <a:bodyPr>
            <a:normAutofit fontScale="90000"/>
          </a:bodyPr>
          <a:lstStyle/>
          <a:p>
            <a:r>
              <a:rPr lang="en-US" dirty="0"/>
              <a:t>Common and Disgusting Example of Including a Separate Page or a Separate Section of Flags, Masks, Switches</a:t>
            </a:r>
          </a:p>
        </p:txBody>
      </p:sp>
      <p:pic>
        <p:nvPicPr>
          <p:cNvPr id="2" name="Picture 1">
            <a:extLst>
              <a:ext uri="{FF2B5EF4-FFF2-40B4-BE49-F238E27FC236}">
                <a16:creationId xmlns:a16="http://schemas.microsoft.com/office/drawing/2014/main" id="{390DC9A7-5A58-4CE7-AA6B-0EA674B006C7}"/>
              </a:ext>
            </a:extLst>
          </p:cNvPr>
          <p:cNvPicPr>
            <a:picLocks noChangeAspect="1"/>
          </p:cNvPicPr>
          <p:nvPr/>
        </p:nvPicPr>
        <p:blipFill>
          <a:blip r:embed="rId2"/>
          <a:stretch>
            <a:fillRect/>
          </a:stretch>
        </p:blipFill>
        <p:spPr>
          <a:xfrm>
            <a:off x="288233" y="3357449"/>
            <a:ext cx="8527775" cy="3500551"/>
          </a:xfrm>
          <a:prstGeom prst="rect">
            <a:avLst/>
          </a:prstGeom>
        </p:spPr>
      </p:pic>
    </p:spTree>
    <p:extLst>
      <p:ext uri="{BB962C8B-B14F-4D97-AF65-F5344CB8AC3E}">
        <p14:creationId xmlns:p14="http://schemas.microsoft.com/office/powerpoint/2010/main" val="3997963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4F44E9-7FB4-4985-827F-9B00320AB3CF}"/>
              </a:ext>
            </a:extLst>
          </p:cNvPr>
          <p:cNvSpPr>
            <a:spLocks noGrp="1"/>
          </p:cNvSpPr>
          <p:nvPr>
            <p:ph idx="1"/>
          </p:nvPr>
        </p:nvSpPr>
        <p:spPr/>
        <p:txBody>
          <a:bodyPr/>
          <a:lstStyle/>
          <a:p>
            <a:r>
              <a:rPr lang="en-US" dirty="0"/>
              <a:t>Equity IRR should be a lot higher than project IRR if the interest rate is below the project IRR</a:t>
            </a:r>
          </a:p>
          <a:p>
            <a:endParaRPr lang="en-US" dirty="0"/>
          </a:p>
        </p:txBody>
      </p:sp>
      <p:sp>
        <p:nvSpPr>
          <p:cNvPr id="3" name="Title 2">
            <a:extLst>
              <a:ext uri="{FF2B5EF4-FFF2-40B4-BE49-F238E27FC236}">
                <a16:creationId xmlns:a16="http://schemas.microsoft.com/office/drawing/2014/main" id="{B75C747E-19EB-4405-AA30-61DDBA9FA93E}"/>
              </a:ext>
            </a:extLst>
          </p:cNvPr>
          <p:cNvSpPr>
            <a:spLocks noGrp="1"/>
          </p:cNvSpPr>
          <p:nvPr>
            <p:ph type="title"/>
          </p:nvPr>
        </p:nvSpPr>
        <p:spPr/>
        <p:txBody>
          <a:bodyPr/>
          <a:lstStyle/>
          <a:p>
            <a:r>
              <a:rPr lang="en-US" dirty="0"/>
              <a:t>IRR Presentation in Models</a:t>
            </a:r>
          </a:p>
        </p:txBody>
      </p:sp>
      <p:pic>
        <p:nvPicPr>
          <p:cNvPr id="6" name="Picture 5">
            <a:extLst>
              <a:ext uri="{FF2B5EF4-FFF2-40B4-BE49-F238E27FC236}">
                <a16:creationId xmlns:a16="http://schemas.microsoft.com/office/drawing/2014/main" id="{A99E1801-75D3-4530-A06C-1B76BE150B2A}"/>
              </a:ext>
            </a:extLst>
          </p:cNvPr>
          <p:cNvPicPr>
            <a:picLocks noChangeAspect="1"/>
          </p:cNvPicPr>
          <p:nvPr/>
        </p:nvPicPr>
        <p:blipFill>
          <a:blip r:embed="rId2"/>
          <a:stretch>
            <a:fillRect/>
          </a:stretch>
        </p:blipFill>
        <p:spPr>
          <a:xfrm>
            <a:off x="1773318" y="3228085"/>
            <a:ext cx="5253647" cy="2314106"/>
          </a:xfrm>
          <a:prstGeom prst="rect">
            <a:avLst/>
          </a:prstGeom>
        </p:spPr>
      </p:pic>
    </p:spTree>
    <p:extLst>
      <p:ext uri="{BB962C8B-B14F-4D97-AF65-F5344CB8AC3E}">
        <p14:creationId xmlns:p14="http://schemas.microsoft.com/office/powerpoint/2010/main" val="23031983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E186B9-2DAA-4D51-B10A-38F0DCBF09CC}"/>
              </a:ext>
            </a:extLst>
          </p:cNvPr>
          <p:cNvPicPr>
            <a:picLocks noGrp="1" noChangeAspect="1"/>
          </p:cNvPicPr>
          <p:nvPr>
            <p:ph idx="1"/>
          </p:nvPr>
        </p:nvPicPr>
        <p:blipFill>
          <a:blip r:embed="rId2"/>
          <a:stretch>
            <a:fillRect/>
          </a:stretch>
        </p:blipFill>
        <p:spPr>
          <a:xfrm>
            <a:off x="2949575" y="1297781"/>
            <a:ext cx="3467100" cy="4429125"/>
          </a:xfrm>
          <a:prstGeom prst="rect">
            <a:avLst/>
          </a:prstGeom>
        </p:spPr>
      </p:pic>
      <p:sp>
        <p:nvSpPr>
          <p:cNvPr id="3" name="Title 2">
            <a:extLst>
              <a:ext uri="{FF2B5EF4-FFF2-40B4-BE49-F238E27FC236}">
                <a16:creationId xmlns:a16="http://schemas.microsoft.com/office/drawing/2014/main" id="{FF6C547C-6A9C-4BBA-8653-D11FEE84AB30}"/>
              </a:ext>
            </a:extLst>
          </p:cNvPr>
          <p:cNvSpPr>
            <a:spLocks noGrp="1"/>
          </p:cNvSpPr>
          <p:nvPr>
            <p:ph type="title"/>
          </p:nvPr>
        </p:nvSpPr>
        <p:spPr/>
        <p:txBody>
          <a:bodyPr>
            <a:normAutofit fontScale="90000"/>
          </a:bodyPr>
          <a:lstStyle/>
          <a:p>
            <a:r>
              <a:rPr lang="en-US" dirty="0"/>
              <a:t>Results that Do Not Make Sense in Actual Model</a:t>
            </a:r>
          </a:p>
        </p:txBody>
      </p:sp>
    </p:spTree>
    <p:extLst>
      <p:ext uri="{BB962C8B-B14F-4D97-AF65-F5344CB8AC3E}">
        <p14:creationId xmlns:p14="http://schemas.microsoft.com/office/powerpoint/2010/main" val="23218024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A2602F-CFB0-41E9-9315-7D3FACF54102}"/>
              </a:ext>
            </a:extLst>
          </p:cNvPr>
          <p:cNvSpPr>
            <a:spLocks noGrp="1"/>
          </p:cNvSpPr>
          <p:nvPr>
            <p:ph idx="1"/>
          </p:nvPr>
        </p:nvSpPr>
        <p:spPr/>
        <p:txBody>
          <a:bodyPr/>
          <a:lstStyle/>
          <a:p>
            <a:r>
              <a:rPr lang="en-US" dirty="0"/>
              <a:t>Here only the equity IRR shown and irrelevant WACC</a:t>
            </a:r>
          </a:p>
          <a:p>
            <a:endParaRPr lang="en-US" dirty="0"/>
          </a:p>
        </p:txBody>
      </p:sp>
      <p:sp>
        <p:nvSpPr>
          <p:cNvPr id="3" name="Title 2">
            <a:extLst>
              <a:ext uri="{FF2B5EF4-FFF2-40B4-BE49-F238E27FC236}">
                <a16:creationId xmlns:a16="http://schemas.microsoft.com/office/drawing/2014/main" id="{E41B3913-13C5-42E9-B07E-EF579C9592A4}"/>
              </a:ext>
            </a:extLst>
          </p:cNvPr>
          <p:cNvSpPr>
            <a:spLocks noGrp="1"/>
          </p:cNvSpPr>
          <p:nvPr>
            <p:ph type="title"/>
          </p:nvPr>
        </p:nvSpPr>
        <p:spPr/>
        <p:txBody>
          <a:bodyPr>
            <a:normAutofit fontScale="90000"/>
          </a:bodyPr>
          <a:lstStyle/>
          <a:p>
            <a:r>
              <a:rPr lang="en-US" dirty="0"/>
              <a:t>Very Typical to Have no Project IRR which is a Key Ratio for Evaluating Project Economics</a:t>
            </a:r>
          </a:p>
        </p:txBody>
      </p:sp>
      <p:pic>
        <p:nvPicPr>
          <p:cNvPr id="5" name="Picture 4">
            <a:extLst>
              <a:ext uri="{FF2B5EF4-FFF2-40B4-BE49-F238E27FC236}">
                <a16:creationId xmlns:a16="http://schemas.microsoft.com/office/drawing/2014/main" id="{ED0BD562-DFEC-4E0A-AE51-1ABD292FD70D}"/>
              </a:ext>
            </a:extLst>
          </p:cNvPr>
          <p:cNvPicPr>
            <a:picLocks noChangeAspect="1"/>
          </p:cNvPicPr>
          <p:nvPr/>
        </p:nvPicPr>
        <p:blipFill>
          <a:blip r:embed="rId2"/>
          <a:stretch>
            <a:fillRect/>
          </a:stretch>
        </p:blipFill>
        <p:spPr>
          <a:xfrm>
            <a:off x="1172817" y="1957388"/>
            <a:ext cx="6420678" cy="4702227"/>
          </a:xfrm>
          <a:prstGeom prst="rect">
            <a:avLst/>
          </a:prstGeom>
        </p:spPr>
      </p:pic>
    </p:spTree>
    <p:extLst>
      <p:ext uri="{BB962C8B-B14F-4D97-AF65-F5344CB8AC3E}">
        <p14:creationId xmlns:p14="http://schemas.microsoft.com/office/powerpoint/2010/main" val="33701310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5BDA96-2FB9-458B-A41C-6FC8C6AECB49}"/>
              </a:ext>
            </a:extLst>
          </p:cNvPr>
          <p:cNvSpPr>
            <a:spLocks noGrp="1"/>
          </p:cNvSpPr>
          <p:nvPr>
            <p:ph idx="1"/>
          </p:nvPr>
        </p:nvSpPr>
        <p:spPr/>
        <p:txBody>
          <a:bodyPr/>
          <a:lstStyle/>
          <a:p>
            <a:r>
              <a:rPr lang="en-US" dirty="0"/>
              <a:t>Example of formula that is difficult to interpret.</a:t>
            </a:r>
          </a:p>
          <a:p>
            <a:endParaRPr lang="en-US" dirty="0"/>
          </a:p>
        </p:txBody>
      </p:sp>
      <p:sp>
        <p:nvSpPr>
          <p:cNvPr id="3" name="Title 2">
            <a:extLst>
              <a:ext uri="{FF2B5EF4-FFF2-40B4-BE49-F238E27FC236}">
                <a16:creationId xmlns:a16="http://schemas.microsoft.com/office/drawing/2014/main" id="{A354E6BA-A302-404E-B800-B159217D04D9}"/>
              </a:ext>
            </a:extLst>
          </p:cNvPr>
          <p:cNvSpPr>
            <a:spLocks noGrp="1"/>
          </p:cNvSpPr>
          <p:nvPr>
            <p:ph type="title"/>
          </p:nvPr>
        </p:nvSpPr>
        <p:spPr/>
        <p:txBody>
          <a:bodyPr>
            <a:normAutofit fontScale="90000"/>
          </a:bodyPr>
          <a:lstStyle/>
          <a:p>
            <a:r>
              <a:rPr lang="en-US" dirty="0"/>
              <a:t>Problems with Lookup and Range Name for Data Table</a:t>
            </a:r>
          </a:p>
        </p:txBody>
      </p:sp>
      <p:pic>
        <p:nvPicPr>
          <p:cNvPr id="5" name="Picture 4">
            <a:extLst>
              <a:ext uri="{FF2B5EF4-FFF2-40B4-BE49-F238E27FC236}">
                <a16:creationId xmlns:a16="http://schemas.microsoft.com/office/drawing/2014/main" id="{E4AF7CC9-F19F-4BD8-AF91-57BA114B561F}"/>
              </a:ext>
            </a:extLst>
          </p:cNvPr>
          <p:cNvPicPr>
            <a:picLocks noChangeAspect="1"/>
          </p:cNvPicPr>
          <p:nvPr/>
        </p:nvPicPr>
        <p:blipFill>
          <a:blip r:embed="rId2"/>
          <a:stretch>
            <a:fillRect/>
          </a:stretch>
        </p:blipFill>
        <p:spPr>
          <a:xfrm>
            <a:off x="77361" y="2820765"/>
            <a:ext cx="8900777" cy="2636337"/>
          </a:xfrm>
          <a:prstGeom prst="rect">
            <a:avLst/>
          </a:prstGeom>
        </p:spPr>
      </p:pic>
    </p:spTree>
    <p:extLst>
      <p:ext uri="{BB962C8B-B14F-4D97-AF65-F5344CB8AC3E}">
        <p14:creationId xmlns:p14="http://schemas.microsoft.com/office/powerpoint/2010/main" val="225489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647D80-A1AC-4550-BBD0-E37331542B6F}"/>
              </a:ext>
            </a:extLst>
          </p:cNvPr>
          <p:cNvSpPr>
            <a:spLocks noGrp="1"/>
          </p:cNvSpPr>
          <p:nvPr>
            <p:ph idx="1"/>
          </p:nvPr>
        </p:nvSpPr>
        <p:spPr>
          <a:xfrm>
            <a:off x="620695" y="1252448"/>
            <a:ext cx="7902608" cy="4913771"/>
          </a:xfrm>
        </p:spPr>
        <p:txBody>
          <a:bodyPr/>
          <a:lstStyle/>
          <a:p>
            <a:r>
              <a:rPr lang="en-029" dirty="0"/>
              <a:t>To make models flexible, use developer tools and create little sensitivity boxes </a:t>
            </a:r>
          </a:p>
        </p:txBody>
      </p:sp>
      <p:sp>
        <p:nvSpPr>
          <p:cNvPr id="3" name="Title 2">
            <a:extLst>
              <a:ext uri="{FF2B5EF4-FFF2-40B4-BE49-F238E27FC236}">
                <a16:creationId xmlns:a16="http://schemas.microsoft.com/office/drawing/2014/main" id="{3311DBE0-3FB8-46A9-8399-57BE15865AA0}"/>
              </a:ext>
            </a:extLst>
          </p:cNvPr>
          <p:cNvSpPr>
            <a:spLocks noGrp="1"/>
          </p:cNvSpPr>
          <p:nvPr>
            <p:ph type="title"/>
          </p:nvPr>
        </p:nvSpPr>
        <p:spPr>
          <a:xfrm>
            <a:off x="324465" y="198384"/>
            <a:ext cx="8074817" cy="775009"/>
          </a:xfrm>
        </p:spPr>
        <p:txBody>
          <a:bodyPr>
            <a:normAutofit fontScale="90000"/>
          </a:bodyPr>
          <a:lstStyle/>
          <a:p>
            <a:r>
              <a:rPr lang="en-029" dirty="0"/>
              <a:t>Creating a Flexible Summary Page to Explain a Transaction is Part of the Flexibility Principle</a:t>
            </a:r>
          </a:p>
        </p:txBody>
      </p:sp>
      <p:sp>
        <p:nvSpPr>
          <p:cNvPr id="4" name="Slide Number Placeholder 3">
            <a:extLst>
              <a:ext uri="{FF2B5EF4-FFF2-40B4-BE49-F238E27FC236}">
                <a16:creationId xmlns:a16="http://schemas.microsoft.com/office/drawing/2014/main" id="{9B426752-4FBA-4CAE-93E7-3858B9256C3E}"/>
              </a:ext>
            </a:extLst>
          </p:cNvPr>
          <p:cNvSpPr>
            <a:spLocks noGrp="1"/>
          </p:cNvSpPr>
          <p:nvPr>
            <p:ph type="sldNum" sz="quarter" idx="12"/>
          </p:nvPr>
        </p:nvSpPr>
        <p:spPr/>
        <p:txBody>
          <a:bodyPr/>
          <a:lstStyle/>
          <a:p>
            <a:pPr algn="ctr"/>
            <a:fld id="{0C3A1854-6B63-4059-B360-A3C4972BF0FC}" type="slidenum">
              <a:rPr lang="ko-KR" altLang="en-US" smtClean="0"/>
              <a:pPr algn="ctr"/>
              <a:t>11</a:t>
            </a:fld>
            <a:endParaRPr lang="ko-KR" altLang="en-US" dirty="0"/>
          </a:p>
        </p:txBody>
      </p:sp>
      <p:pic>
        <p:nvPicPr>
          <p:cNvPr id="5" name="Content Placeholder 6">
            <a:extLst>
              <a:ext uri="{FF2B5EF4-FFF2-40B4-BE49-F238E27FC236}">
                <a16:creationId xmlns:a16="http://schemas.microsoft.com/office/drawing/2014/main" id="{4335AB90-185F-45A5-B4B2-724E23DC521F}"/>
              </a:ext>
            </a:extLst>
          </p:cNvPr>
          <p:cNvPicPr>
            <a:picLocks noChangeAspect="1"/>
          </p:cNvPicPr>
          <p:nvPr/>
        </p:nvPicPr>
        <p:blipFill>
          <a:blip r:embed="rId2"/>
          <a:stretch>
            <a:fillRect/>
          </a:stretch>
        </p:blipFill>
        <p:spPr>
          <a:xfrm>
            <a:off x="990529" y="2657407"/>
            <a:ext cx="7162941" cy="3233280"/>
          </a:xfrm>
          <a:prstGeom prst="rect">
            <a:avLst/>
          </a:prstGeom>
        </p:spPr>
      </p:pic>
    </p:spTree>
    <p:extLst>
      <p:ext uri="{BB962C8B-B14F-4D97-AF65-F5344CB8AC3E}">
        <p14:creationId xmlns:p14="http://schemas.microsoft.com/office/powerpoint/2010/main" val="15033742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B98950-077A-43BF-8346-F6016090638B}"/>
              </a:ext>
            </a:extLst>
          </p:cNvPr>
          <p:cNvSpPr>
            <a:spLocks noGrp="1"/>
          </p:cNvSpPr>
          <p:nvPr>
            <p:ph idx="1"/>
          </p:nvPr>
        </p:nvSpPr>
        <p:spPr/>
        <p:txBody>
          <a:bodyPr/>
          <a:lstStyle/>
          <a:p>
            <a:r>
              <a:rPr lang="en-US" dirty="0"/>
              <a:t>Put formulas next to where you use them – this should make you cringe.</a:t>
            </a:r>
          </a:p>
          <a:p>
            <a:endParaRPr lang="en-US" dirty="0"/>
          </a:p>
        </p:txBody>
      </p:sp>
      <p:sp>
        <p:nvSpPr>
          <p:cNvPr id="3" name="Title 2">
            <a:extLst>
              <a:ext uri="{FF2B5EF4-FFF2-40B4-BE49-F238E27FC236}">
                <a16:creationId xmlns:a16="http://schemas.microsoft.com/office/drawing/2014/main" id="{F5190C27-4950-4D93-A2FA-E4FB9F0EFEA0}"/>
              </a:ext>
            </a:extLst>
          </p:cNvPr>
          <p:cNvSpPr>
            <a:spLocks noGrp="1"/>
          </p:cNvSpPr>
          <p:nvPr>
            <p:ph type="title"/>
          </p:nvPr>
        </p:nvSpPr>
        <p:spPr/>
        <p:txBody>
          <a:bodyPr/>
          <a:lstStyle/>
          <a:p>
            <a:r>
              <a:rPr lang="en-US" dirty="0"/>
              <a:t>Formulas for Indexing</a:t>
            </a:r>
          </a:p>
        </p:txBody>
      </p:sp>
      <p:pic>
        <p:nvPicPr>
          <p:cNvPr id="5" name="Picture 4">
            <a:extLst>
              <a:ext uri="{FF2B5EF4-FFF2-40B4-BE49-F238E27FC236}">
                <a16:creationId xmlns:a16="http://schemas.microsoft.com/office/drawing/2014/main" id="{541733CA-8D8B-4DE4-923C-483EA4E462CA}"/>
              </a:ext>
            </a:extLst>
          </p:cNvPr>
          <p:cNvPicPr>
            <a:picLocks noChangeAspect="1"/>
          </p:cNvPicPr>
          <p:nvPr/>
        </p:nvPicPr>
        <p:blipFill>
          <a:blip r:embed="rId2"/>
          <a:stretch>
            <a:fillRect/>
          </a:stretch>
        </p:blipFill>
        <p:spPr>
          <a:xfrm>
            <a:off x="248337" y="2713171"/>
            <a:ext cx="8634952" cy="3231602"/>
          </a:xfrm>
          <a:prstGeom prst="rect">
            <a:avLst/>
          </a:prstGeom>
        </p:spPr>
      </p:pic>
    </p:spTree>
    <p:extLst>
      <p:ext uri="{BB962C8B-B14F-4D97-AF65-F5344CB8AC3E}">
        <p14:creationId xmlns:p14="http://schemas.microsoft.com/office/powerpoint/2010/main" val="22355786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AC5969-FD8F-4B7F-AB1B-7AF8F27DB5F0}"/>
              </a:ext>
            </a:extLst>
          </p:cNvPr>
          <p:cNvSpPr>
            <a:spLocks noGrp="1"/>
          </p:cNvSpPr>
          <p:nvPr>
            <p:ph idx="1"/>
          </p:nvPr>
        </p:nvSpPr>
        <p:spPr/>
        <p:txBody>
          <a:bodyPr/>
          <a:lstStyle/>
          <a:p>
            <a:r>
              <a:rPr lang="en-US" dirty="0"/>
              <a:t>Create a flexible S-curve with the Weibull distribution.</a:t>
            </a:r>
          </a:p>
          <a:p>
            <a:r>
              <a:rPr lang="en-US" dirty="0"/>
              <a:t>The Weibull can be just like normal or can be skewed.</a:t>
            </a:r>
          </a:p>
          <a:p>
            <a:r>
              <a:rPr lang="en-US" dirty="0"/>
              <a:t>You can keep the construction constant while delaying the COD.</a:t>
            </a:r>
          </a:p>
        </p:txBody>
      </p:sp>
      <p:sp>
        <p:nvSpPr>
          <p:cNvPr id="3" name="Title 2">
            <a:extLst>
              <a:ext uri="{FF2B5EF4-FFF2-40B4-BE49-F238E27FC236}">
                <a16:creationId xmlns:a16="http://schemas.microsoft.com/office/drawing/2014/main" id="{F83A3FC7-1B8F-4140-96C2-E0D9E741CEE5}"/>
              </a:ext>
            </a:extLst>
          </p:cNvPr>
          <p:cNvSpPr>
            <a:spLocks noGrp="1"/>
          </p:cNvSpPr>
          <p:nvPr>
            <p:ph type="title"/>
          </p:nvPr>
        </p:nvSpPr>
        <p:spPr/>
        <p:txBody>
          <a:bodyPr/>
          <a:lstStyle/>
          <a:p>
            <a:r>
              <a:rPr lang="en-US" dirty="0"/>
              <a:t>Somewhat Complex Item</a:t>
            </a:r>
          </a:p>
        </p:txBody>
      </p:sp>
      <p:pic>
        <p:nvPicPr>
          <p:cNvPr id="5" name="Picture 4">
            <a:extLst>
              <a:ext uri="{FF2B5EF4-FFF2-40B4-BE49-F238E27FC236}">
                <a16:creationId xmlns:a16="http://schemas.microsoft.com/office/drawing/2014/main" id="{B0EC037D-D883-40BE-B10C-EB507837DA98}"/>
              </a:ext>
            </a:extLst>
          </p:cNvPr>
          <p:cNvPicPr>
            <a:picLocks noChangeAspect="1"/>
          </p:cNvPicPr>
          <p:nvPr/>
        </p:nvPicPr>
        <p:blipFill>
          <a:blip r:embed="rId2"/>
          <a:stretch>
            <a:fillRect/>
          </a:stretch>
        </p:blipFill>
        <p:spPr>
          <a:xfrm>
            <a:off x="732344" y="4383157"/>
            <a:ext cx="7371637" cy="1675870"/>
          </a:xfrm>
          <a:prstGeom prst="rect">
            <a:avLst/>
          </a:prstGeom>
        </p:spPr>
      </p:pic>
    </p:spTree>
    <p:extLst>
      <p:ext uri="{BB962C8B-B14F-4D97-AF65-F5344CB8AC3E}">
        <p14:creationId xmlns:p14="http://schemas.microsoft.com/office/powerpoint/2010/main" val="4828829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C8B3643-2AD3-4CEB-B85D-380D232ADD49}"/>
              </a:ext>
            </a:extLst>
          </p:cNvPr>
          <p:cNvSpPr>
            <a:spLocks noGrp="1"/>
          </p:cNvSpPr>
          <p:nvPr>
            <p:ph idx="1"/>
          </p:nvPr>
        </p:nvSpPr>
        <p:spPr>
          <a:xfrm>
            <a:off x="179788" y="1212574"/>
            <a:ext cx="8571282" cy="2325757"/>
          </a:xfrm>
        </p:spPr>
        <p:txBody>
          <a:bodyPr>
            <a:normAutofit fontScale="92500" lnSpcReduction="10000"/>
          </a:bodyPr>
          <a:lstStyle/>
          <a:p>
            <a:r>
              <a:rPr lang="en-US" dirty="0"/>
              <a:t>The flow items in free cash flow – Capital Expenditures, Revenues, Expenses and Working Capital Changes can be presented in an annual page with the SUMIF function. The size and time test demonstrates that using the SUMIF with the entire row or column does not slow things down.</a:t>
            </a:r>
          </a:p>
          <a:p>
            <a:endParaRPr lang="en-US" dirty="0"/>
          </a:p>
        </p:txBody>
      </p:sp>
      <p:sp>
        <p:nvSpPr>
          <p:cNvPr id="3" name="Title 2">
            <a:extLst>
              <a:ext uri="{FF2B5EF4-FFF2-40B4-BE49-F238E27FC236}">
                <a16:creationId xmlns:a16="http://schemas.microsoft.com/office/drawing/2014/main" id="{6F095B03-5928-4141-9C5A-76A3C75E0DF1}"/>
              </a:ext>
            </a:extLst>
          </p:cNvPr>
          <p:cNvSpPr>
            <a:spLocks noGrp="1"/>
          </p:cNvSpPr>
          <p:nvPr>
            <p:ph type="title"/>
          </p:nvPr>
        </p:nvSpPr>
        <p:spPr>
          <a:xfrm>
            <a:off x="732344" y="158628"/>
            <a:ext cx="7666938" cy="690676"/>
          </a:xfrm>
        </p:spPr>
        <p:txBody>
          <a:bodyPr>
            <a:normAutofit fontScale="90000"/>
          </a:bodyPr>
          <a:lstStyle/>
          <a:p>
            <a:r>
              <a:rPr lang="en-US" dirty="0"/>
              <a:t>Note on Speed and Size of SUMIF with Total Line</a:t>
            </a:r>
          </a:p>
        </p:txBody>
      </p:sp>
      <p:pic>
        <p:nvPicPr>
          <p:cNvPr id="5" name="Picture 4">
            <a:extLst>
              <a:ext uri="{FF2B5EF4-FFF2-40B4-BE49-F238E27FC236}">
                <a16:creationId xmlns:a16="http://schemas.microsoft.com/office/drawing/2014/main" id="{D693524A-A4FB-46E6-8C37-AF24316C7EC6}"/>
              </a:ext>
            </a:extLst>
          </p:cNvPr>
          <p:cNvPicPr>
            <a:picLocks noChangeAspect="1"/>
          </p:cNvPicPr>
          <p:nvPr/>
        </p:nvPicPr>
        <p:blipFill>
          <a:blip r:embed="rId2"/>
          <a:stretch>
            <a:fillRect/>
          </a:stretch>
        </p:blipFill>
        <p:spPr>
          <a:xfrm>
            <a:off x="123022" y="3897646"/>
            <a:ext cx="8641139" cy="2890779"/>
          </a:xfrm>
          <a:prstGeom prst="rect">
            <a:avLst/>
          </a:prstGeom>
        </p:spPr>
      </p:pic>
      <p:cxnSp>
        <p:nvCxnSpPr>
          <p:cNvPr id="7" name="Straight Arrow Connector 6">
            <a:extLst>
              <a:ext uri="{FF2B5EF4-FFF2-40B4-BE49-F238E27FC236}">
                <a16:creationId xmlns:a16="http://schemas.microsoft.com/office/drawing/2014/main" id="{FBD10997-E5F6-4634-AD0F-238E225661B5}"/>
              </a:ext>
            </a:extLst>
          </p:cNvPr>
          <p:cNvCxnSpPr/>
          <p:nvPr/>
        </p:nvCxnSpPr>
        <p:spPr>
          <a:xfrm flipH="1">
            <a:off x="3379304" y="3349487"/>
            <a:ext cx="3925957" cy="2683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3194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4F2701-2301-42E3-8E1B-1E9F465F44FE}"/>
              </a:ext>
            </a:extLst>
          </p:cNvPr>
          <p:cNvSpPr>
            <a:spLocks noGrp="1"/>
          </p:cNvSpPr>
          <p:nvPr>
            <p:ph idx="1"/>
          </p:nvPr>
        </p:nvSpPr>
        <p:spPr/>
        <p:txBody>
          <a:bodyPr>
            <a:normAutofit lnSpcReduction="10000"/>
          </a:bodyPr>
          <a:lstStyle/>
          <a:p>
            <a:r>
              <a:rPr lang="en-US" dirty="0"/>
              <a:t>Working capital where the days of working capital extend beyond the period of the model</a:t>
            </a:r>
          </a:p>
          <a:p>
            <a:r>
              <a:rPr lang="en-US" dirty="0"/>
              <a:t>Exchange rates where some of the items are paid in one currency and others are paid in another currency.  Put PPP and deviation from PPP exchange rates including inflation rates at the top of the of the revenue/expense and capital expenditure analysis.</a:t>
            </a:r>
          </a:p>
          <a:p>
            <a:r>
              <a:rPr lang="en-US" dirty="0"/>
              <a:t>Non-contract or merchant period where expenses may depend on the level of prices (real options and terminal value).</a:t>
            </a:r>
          </a:p>
        </p:txBody>
      </p:sp>
      <p:sp>
        <p:nvSpPr>
          <p:cNvPr id="3" name="Title 2">
            <a:extLst>
              <a:ext uri="{FF2B5EF4-FFF2-40B4-BE49-F238E27FC236}">
                <a16:creationId xmlns:a16="http://schemas.microsoft.com/office/drawing/2014/main" id="{A54659E8-902F-4E14-A6E9-963358089CA2}"/>
              </a:ext>
            </a:extLst>
          </p:cNvPr>
          <p:cNvSpPr>
            <a:spLocks noGrp="1"/>
          </p:cNvSpPr>
          <p:nvPr>
            <p:ph type="title"/>
          </p:nvPr>
        </p:nvSpPr>
        <p:spPr/>
        <p:txBody>
          <a:bodyPr>
            <a:normAutofit fontScale="90000"/>
          </a:bodyPr>
          <a:lstStyle/>
          <a:p>
            <a:r>
              <a:rPr lang="en-US" dirty="0"/>
              <a:t>Items not Addressed in This Case that You Can Find Elsewhere</a:t>
            </a:r>
          </a:p>
        </p:txBody>
      </p:sp>
      <p:sp>
        <p:nvSpPr>
          <p:cNvPr id="4" name="Slide Number Placeholder 3">
            <a:extLst>
              <a:ext uri="{FF2B5EF4-FFF2-40B4-BE49-F238E27FC236}">
                <a16:creationId xmlns:a16="http://schemas.microsoft.com/office/drawing/2014/main" id="{1E96E272-86B2-4D66-8FD6-4E6416BFCC1C}"/>
              </a:ext>
            </a:extLst>
          </p:cNvPr>
          <p:cNvSpPr>
            <a:spLocks noGrp="1"/>
          </p:cNvSpPr>
          <p:nvPr>
            <p:ph type="sldNum" sz="quarter" idx="12"/>
          </p:nvPr>
        </p:nvSpPr>
        <p:spPr/>
        <p:txBody>
          <a:bodyPr/>
          <a:lstStyle/>
          <a:p>
            <a:pPr algn="ctr"/>
            <a:fld id="{0C3A1854-6B63-4059-B360-A3C4972BF0FC}" type="slidenum">
              <a:rPr lang="ko-KR" altLang="en-US" smtClean="0"/>
              <a:pPr algn="ctr"/>
              <a:t>113</a:t>
            </a:fld>
            <a:endParaRPr lang="ko-KR" altLang="en-US" dirty="0"/>
          </a:p>
        </p:txBody>
      </p:sp>
    </p:spTree>
    <p:extLst>
      <p:ext uri="{BB962C8B-B14F-4D97-AF65-F5344CB8AC3E}">
        <p14:creationId xmlns:p14="http://schemas.microsoft.com/office/powerpoint/2010/main" val="34377460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347B71-E16C-4F1D-A921-8C623F2175CD}"/>
              </a:ext>
            </a:extLst>
          </p:cNvPr>
          <p:cNvSpPr>
            <a:spLocks noGrp="1"/>
          </p:cNvSpPr>
          <p:nvPr>
            <p:ph idx="1"/>
          </p:nvPr>
        </p:nvSpPr>
        <p:spPr/>
        <p:txBody>
          <a:bodyPr/>
          <a:lstStyle/>
          <a:p>
            <a:r>
              <a:rPr lang="en-US" dirty="0"/>
              <a:t>Use the page after the volumes and capacity have been established.</a:t>
            </a:r>
          </a:p>
          <a:p>
            <a:r>
              <a:rPr lang="en-US" dirty="0"/>
              <a:t>Work through inflation rates:</a:t>
            </a:r>
          </a:p>
          <a:p>
            <a:pPr lvl="1"/>
            <a:r>
              <a:rPr lang="en-US" dirty="0"/>
              <a:t>Begin in correct period</a:t>
            </a:r>
          </a:p>
          <a:p>
            <a:pPr lvl="1"/>
            <a:r>
              <a:rPr lang="en-US" dirty="0"/>
              <a:t>Formula: (1+annual rate)^(months/12)-1</a:t>
            </a:r>
          </a:p>
          <a:p>
            <a:r>
              <a:rPr lang="en-US" dirty="0"/>
              <a:t>Working capital from days in period</a:t>
            </a:r>
          </a:p>
          <a:p>
            <a:r>
              <a:rPr lang="en-US" dirty="0"/>
              <a:t>Include pre-tax free cash flow here – do not wait until the end of the model and try to go backwards.</a:t>
            </a:r>
          </a:p>
        </p:txBody>
      </p:sp>
      <p:sp>
        <p:nvSpPr>
          <p:cNvPr id="3" name="Title 2">
            <a:extLst>
              <a:ext uri="{FF2B5EF4-FFF2-40B4-BE49-F238E27FC236}">
                <a16:creationId xmlns:a16="http://schemas.microsoft.com/office/drawing/2014/main" id="{83925101-C961-4B31-AC24-18D107EAEC62}"/>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1416449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5C50DCD5-9343-4949-806C-E495F98F4034}"/>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Part 4: Operating Taxes, Depreciation and After-tax Project IRR</a:t>
            </a:r>
          </a:p>
        </p:txBody>
      </p:sp>
    </p:spTree>
    <p:extLst>
      <p:ext uri="{BB962C8B-B14F-4D97-AF65-F5344CB8AC3E}">
        <p14:creationId xmlns:p14="http://schemas.microsoft.com/office/powerpoint/2010/main" val="992638210"/>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2034861440"/>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EA4B603-62DB-48C6-92DF-8EA66A495909}"/>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After Tax Free Cash Flow</a:t>
            </a:r>
          </a:p>
        </p:txBody>
      </p:sp>
    </p:spTree>
    <p:extLst>
      <p:ext uri="{BB962C8B-B14F-4D97-AF65-F5344CB8AC3E}">
        <p14:creationId xmlns:p14="http://schemas.microsoft.com/office/powerpoint/2010/main" val="66065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Content Placeholder 1">
            <a:extLst>
              <a:ext uri="{FF2B5EF4-FFF2-40B4-BE49-F238E27FC236}">
                <a16:creationId xmlns:a16="http://schemas.microsoft.com/office/drawing/2014/main" id="{FC38344C-6916-4A4F-BF5A-C1B0DF54C311}"/>
              </a:ext>
            </a:extLst>
          </p:cNvPr>
          <p:cNvSpPr>
            <a:spLocks noGrp="1"/>
          </p:cNvSpPr>
          <p:nvPr>
            <p:ph idx="1"/>
          </p:nvPr>
        </p:nvSpPr>
        <p:spPr>
          <a:xfrm>
            <a:off x="3101009" y="536713"/>
            <a:ext cx="5655365" cy="5759566"/>
          </a:xfrm>
        </p:spPr>
        <p:txBody>
          <a:bodyPr vert="horz" lIns="91440" tIns="45720" rIns="91440" bIns="45720" rtlCol="0">
            <a:noAutofit/>
          </a:bodyPr>
          <a:lstStyle/>
          <a:p>
            <a:pPr marL="858838">
              <a:tabLst>
                <a:tab pos="228600" algn="l"/>
              </a:tabLst>
            </a:pPr>
            <a:r>
              <a:rPr lang="en-US" sz="2000" dirty="0">
                <a:solidFill>
                  <a:srgbClr val="FFFFFF"/>
                </a:solidFill>
                <a:latin typeface="+mn-lt"/>
                <a:cs typeface="+mn-cs"/>
              </a:rPr>
              <a:t>Depreciation, capital allowance and fixed asset module</a:t>
            </a:r>
          </a:p>
          <a:p>
            <a:pPr marL="1316038" lvl="2">
              <a:tabLst>
                <a:tab pos="228600" algn="l"/>
              </a:tabLst>
            </a:pPr>
            <a:r>
              <a:rPr lang="en-US" sz="2000" dirty="0">
                <a:solidFill>
                  <a:srgbClr val="FFFFFF"/>
                </a:solidFill>
                <a:latin typeface="+mn-lt"/>
                <a:cs typeface="+mn-cs"/>
              </a:rPr>
              <a:t>Notion of structured models with separate section for depreciation analysis</a:t>
            </a:r>
          </a:p>
          <a:p>
            <a:pPr marL="1316038" lvl="2">
              <a:tabLst>
                <a:tab pos="228600" algn="l"/>
              </a:tabLst>
            </a:pPr>
            <a:r>
              <a:rPr lang="en-US" sz="2000" dirty="0">
                <a:solidFill>
                  <a:srgbClr val="FFFFFF"/>
                </a:solidFill>
                <a:latin typeface="+mn-lt"/>
                <a:cs typeface="+mn-cs"/>
              </a:rPr>
              <a:t>Use of timing switches for depreciation and/or capital allowance</a:t>
            </a:r>
          </a:p>
          <a:p>
            <a:pPr marL="858838" lvl="1">
              <a:tabLst>
                <a:tab pos="228600" algn="l"/>
              </a:tabLst>
            </a:pPr>
            <a:r>
              <a:rPr lang="en-US" sz="2000" dirty="0">
                <a:solidFill>
                  <a:srgbClr val="FFFFFF"/>
                </a:solidFill>
                <a:latin typeface="+mn-lt"/>
                <a:cs typeface="+mn-cs"/>
              </a:rPr>
              <a:t>Introduction to verification and auditing for testing balances</a:t>
            </a:r>
          </a:p>
          <a:p>
            <a:pPr marL="858838" lvl="1">
              <a:tabLst>
                <a:tab pos="228600" algn="l"/>
              </a:tabLst>
            </a:pPr>
            <a:r>
              <a:rPr lang="en-US" sz="2000" dirty="0">
                <a:solidFill>
                  <a:srgbClr val="FFFFFF"/>
                </a:solidFill>
                <a:latin typeface="+mn-lt"/>
                <a:cs typeface="+mn-cs"/>
              </a:rPr>
              <a:t>Benefits of separating deprecation on interest during construction and fees from other depreciation and amortisation</a:t>
            </a:r>
          </a:p>
          <a:p>
            <a:pPr marL="1316038" lvl="3">
              <a:tabLst>
                <a:tab pos="228600" algn="l"/>
              </a:tabLst>
            </a:pPr>
            <a:r>
              <a:rPr lang="en-US" dirty="0">
                <a:solidFill>
                  <a:srgbClr val="FFFFFF"/>
                </a:solidFill>
                <a:latin typeface="+mn-lt"/>
                <a:cs typeface="+mn-cs"/>
              </a:rPr>
              <a:t>Calculation of after-tax project IRR</a:t>
            </a:r>
          </a:p>
          <a:p>
            <a:pPr marL="1316038" lvl="3">
              <a:tabLst>
                <a:tab pos="228600" algn="l"/>
              </a:tabLst>
            </a:pPr>
            <a:r>
              <a:rPr lang="en-US" dirty="0">
                <a:solidFill>
                  <a:srgbClr val="FFFFFF"/>
                </a:solidFill>
                <a:latin typeface="+mn-lt"/>
                <a:cs typeface="+mn-cs"/>
              </a:rPr>
              <a:t>Calculation of project IRR assuming alternative sale dates earlier than the retirement date</a:t>
            </a:r>
            <a:br>
              <a:rPr lang="en-US" dirty="0">
                <a:solidFill>
                  <a:srgbClr val="FFFFFF"/>
                </a:solidFill>
                <a:latin typeface="+mn-lt"/>
                <a:cs typeface="+mn-cs"/>
              </a:rPr>
            </a:br>
            <a:endParaRPr lang="en-US" dirty="0">
              <a:solidFill>
                <a:srgbClr val="FFFFFF"/>
              </a:solidFill>
              <a:latin typeface="+mn-lt"/>
              <a:cs typeface="+mn-cs"/>
            </a:endParaRPr>
          </a:p>
        </p:txBody>
      </p:sp>
      <p:sp>
        <p:nvSpPr>
          <p:cNvPr id="3" name="Title 2">
            <a:extLst>
              <a:ext uri="{FF2B5EF4-FFF2-40B4-BE49-F238E27FC236}">
                <a16:creationId xmlns:a16="http://schemas.microsoft.com/office/drawing/2014/main" id="{E8DC2B08-CF3C-4D06-9327-2AB12C791591}"/>
              </a:ext>
            </a:extLst>
          </p:cNvPr>
          <p:cNvSpPr>
            <a:spLocks noGrp="1"/>
          </p:cNvSpPr>
          <p:nvPr>
            <p:ph type="title"/>
          </p:nvPr>
        </p:nvSpPr>
        <p:spPr>
          <a:xfrm>
            <a:off x="387627" y="1608668"/>
            <a:ext cx="2713382" cy="2545890"/>
          </a:xfrm>
        </p:spPr>
        <p:txBody>
          <a:bodyPr vert="horz" lIns="91440" tIns="45720" rIns="91440" bIns="45720" rtlCol="0" anchor="t">
            <a:normAutofit/>
          </a:bodyPr>
          <a:lstStyle/>
          <a:p>
            <a:pPr algn="r"/>
            <a:r>
              <a:rPr lang="en-US" sz="3600" b="1" kern="1200" dirty="0">
                <a:solidFill>
                  <a:srgbClr val="FFFFFF"/>
                </a:solidFill>
                <a:latin typeface="+mj-lt"/>
                <a:ea typeface="+mj-ea"/>
                <a:cs typeface="+mj-cs"/>
              </a:rPr>
              <a:t>Depreciation and Capital Allowance for Tax</a:t>
            </a:r>
          </a:p>
        </p:txBody>
      </p:sp>
      <p:sp>
        <p:nvSpPr>
          <p:cNvPr id="4" name="Slide Number Placeholder 3">
            <a:extLst>
              <a:ext uri="{FF2B5EF4-FFF2-40B4-BE49-F238E27FC236}">
                <a16:creationId xmlns:a16="http://schemas.microsoft.com/office/drawing/2014/main" id="{95415E26-D9C6-42E5-82C1-03262A6D781F}"/>
              </a:ext>
            </a:extLst>
          </p:cNvPr>
          <p:cNvSpPr>
            <a:spLocks noGrp="1"/>
          </p:cNvSpPr>
          <p:nvPr>
            <p:ph type="sldNum" sz="quarter" idx="12"/>
          </p:nvPr>
        </p:nvSpPr>
        <p:spPr>
          <a:xfrm>
            <a:off x="8047048" y="6296279"/>
            <a:ext cx="468301" cy="365125"/>
          </a:xfrm>
        </p:spPr>
        <p:txBody>
          <a:bodyPr vert="horz" lIns="91440" tIns="45720" rIns="91440" bIns="45720" rtlCol="0" anchor="ctr">
            <a:normAutofit/>
          </a:bodyPr>
          <a:lstStyle/>
          <a:p>
            <a:pPr defTabSz="914400">
              <a:spcAft>
                <a:spcPts val="600"/>
              </a:spcAft>
            </a:pPr>
            <a:fld id="{0C3A1854-6B63-4059-B360-A3C4972BF0FC}" type="slidenum">
              <a:rPr lang="en-US" altLang="ko-KR" sz="900">
                <a:solidFill>
                  <a:srgbClr val="FFFFFF">
                    <a:alpha val="70000"/>
                  </a:srgbClr>
                </a:solidFill>
              </a:rPr>
              <a:pPr defTabSz="914400">
                <a:spcAft>
                  <a:spcPts val="600"/>
                </a:spcAft>
              </a:pPr>
              <a:t>117</a:t>
            </a:fld>
            <a:endParaRPr lang="en-US" altLang="ko-KR" sz="900" dirty="0">
              <a:solidFill>
                <a:srgbClr val="FFFFFF">
                  <a:alpha val="70000"/>
                </a:srgbClr>
              </a:solidFill>
            </a:endParaRPr>
          </a:p>
        </p:txBody>
      </p:sp>
      <p:sp>
        <p:nvSpPr>
          <p:cNvPr id="5" name="TextBox 4">
            <a:extLst>
              <a:ext uri="{FF2B5EF4-FFF2-40B4-BE49-F238E27FC236}">
                <a16:creationId xmlns:a16="http://schemas.microsoft.com/office/drawing/2014/main" id="{A7E4FBE6-CD88-4479-891F-D9BC67CF5386}"/>
              </a:ext>
            </a:extLst>
          </p:cNvPr>
          <p:cNvSpPr txBox="1"/>
          <p:nvPr/>
        </p:nvSpPr>
        <p:spPr>
          <a:xfrm>
            <a:off x="208722" y="4442791"/>
            <a:ext cx="2892287" cy="1477328"/>
          </a:xfrm>
          <a:prstGeom prst="rect">
            <a:avLst/>
          </a:prstGeom>
          <a:solidFill>
            <a:srgbClr val="FFFF00"/>
          </a:solidFill>
        </p:spPr>
        <p:txBody>
          <a:bodyPr wrap="square" rtlCol="0">
            <a:spAutoFit/>
          </a:bodyPr>
          <a:lstStyle/>
          <a:p>
            <a:r>
              <a:rPr lang="en-US" dirty="0">
                <a:solidFill>
                  <a:srgbClr val="FF0000"/>
                </a:solidFill>
              </a:rPr>
              <a:t>Accounting is not different just because it is project finance.  You still capitalise assets that last more than one year.</a:t>
            </a:r>
          </a:p>
        </p:txBody>
      </p:sp>
    </p:spTree>
    <p:extLst>
      <p:ext uri="{BB962C8B-B14F-4D97-AF65-F5344CB8AC3E}">
        <p14:creationId xmlns:p14="http://schemas.microsoft.com/office/powerpoint/2010/main" val="2129109753"/>
      </p:ext>
    </p:extLst>
  </p:cSld>
  <p:clrMapOvr>
    <a:overrideClrMapping bg1="dk1" tx1="lt1" bg2="dk2"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B9DD8B26-E560-41C0-BF31-406F0952C981}"/>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400" dirty="0">
                <a:latin typeface="+mn-lt"/>
                <a:cs typeface="+mn-cs"/>
              </a:rPr>
              <a:t>For calculations of IRR, DSCR, LLCR etc., the tax depreciation is important</a:t>
            </a:r>
          </a:p>
          <a:p>
            <a:r>
              <a:rPr lang="en-US" sz="2400" dirty="0">
                <a:latin typeface="+mn-lt"/>
                <a:cs typeface="+mn-cs"/>
              </a:rPr>
              <a:t>Only reason for book depreciation is income calculations for presentation to management.</a:t>
            </a:r>
          </a:p>
          <a:p>
            <a:r>
              <a:rPr lang="en-US" sz="2400" dirty="0">
                <a:latin typeface="+mn-lt"/>
                <a:cs typeface="+mn-cs"/>
              </a:rPr>
              <a:t>If you really want to track return, you can use economic depreciation.</a:t>
            </a:r>
          </a:p>
          <a:p>
            <a:pPr lvl="1"/>
            <a:r>
              <a:rPr lang="en-US" sz="2400" dirty="0">
                <a:latin typeface="+mn-lt"/>
                <a:cs typeface="+mn-cs"/>
              </a:rPr>
              <a:t>This is an advanced issue that will be addressed in the tracking actuals section</a:t>
            </a:r>
          </a:p>
          <a:p>
            <a:r>
              <a:rPr lang="en-US" sz="2400" dirty="0">
                <a:latin typeface="+mn-lt"/>
                <a:cs typeface="+mn-cs"/>
              </a:rPr>
              <a:t>Tax Depreciation and VDB</a:t>
            </a:r>
          </a:p>
        </p:txBody>
      </p:sp>
      <p:sp>
        <p:nvSpPr>
          <p:cNvPr id="3" name="Title 2">
            <a:extLst>
              <a:ext uri="{FF2B5EF4-FFF2-40B4-BE49-F238E27FC236}">
                <a16:creationId xmlns:a16="http://schemas.microsoft.com/office/drawing/2014/main" id="{4EB90146-BA1B-4F8B-B53E-04FA7226365D}"/>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700" kern="1200" dirty="0">
                <a:solidFill>
                  <a:schemeClr val="accent1"/>
                </a:solidFill>
                <a:latin typeface="+mj-lt"/>
                <a:ea typeface="+mj-ea"/>
                <a:cs typeface="+mj-cs"/>
              </a:rPr>
              <a:t>Tax Depreciation and Book Depreciation</a:t>
            </a:r>
          </a:p>
        </p:txBody>
      </p:sp>
      <p:sp>
        <p:nvSpPr>
          <p:cNvPr id="4" name="Slide Number Placeholder 3">
            <a:extLst>
              <a:ext uri="{FF2B5EF4-FFF2-40B4-BE49-F238E27FC236}">
                <a16:creationId xmlns:a16="http://schemas.microsoft.com/office/drawing/2014/main" id="{2312D9C1-FE21-4042-A7DA-5DBCD1FF6765}"/>
              </a:ext>
            </a:extLst>
          </p:cNvPr>
          <p:cNvSpPr>
            <a:spLocks noGrp="1"/>
          </p:cNvSpPr>
          <p:nvPr>
            <p:ph type="sldNum" sz="quarter" idx="12"/>
          </p:nvPr>
        </p:nvSpPr>
        <p:spPr>
          <a:xfrm>
            <a:off x="7928637" y="6033479"/>
            <a:ext cx="586712"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118</a:t>
            </a:fld>
            <a:endParaRPr lang="en-US" altLang="ko-KR" sz="900" dirty="0">
              <a:solidFill>
                <a:schemeClr val="tx1">
                  <a:alpha val="80000"/>
                </a:schemeClr>
              </a:solidFill>
            </a:endParaRPr>
          </a:p>
        </p:txBody>
      </p:sp>
    </p:spTree>
    <p:extLst>
      <p:ext uri="{BB962C8B-B14F-4D97-AF65-F5344CB8AC3E}">
        <p14:creationId xmlns:p14="http://schemas.microsoft.com/office/powerpoint/2010/main" val="21072016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ext uri="{D42A27DB-BD31-4B8C-83A1-F6EECF244321}">
                <p14:modId xmlns:p14="http://schemas.microsoft.com/office/powerpoint/2010/main" val="250631463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2C3FB02-BB28-4B45-A307-7503B103305C}"/>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Replacement Costs and Remaining Life</a:t>
            </a:r>
          </a:p>
        </p:txBody>
      </p:sp>
      <p:sp>
        <p:nvSpPr>
          <p:cNvPr id="4" name="Slide Number Placeholder 3">
            <a:extLst>
              <a:ext uri="{FF2B5EF4-FFF2-40B4-BE49-F238E27FC236}">
                <a16:creationId xmlns:a16="http://schemas.microsoft.com/office/drawing/2014/main" id="{5CB0D83E-A52A-4986-B1D6-ED296241060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tint val="75000"/>
                  </a:schemeClr>
                </a:solidFill>
              </a:rPr>
              <a:pPr algn="r" defTabSz="914400">
                <a:spcAft>
                  <a:spcPts val="600"/>
                </a:spcAft>
              </a:pPr>
              <a:t>119</a:t>
            </a:fld>
            <a:endParaRPr lang="en-US" altLang="ko-KR" sz="1200" dirty="0">
              <a:solidFill>
                <a:schemeClr val="tx1">
                  <a:tint val="75000"/>
                </a:schemeClr>
              </a:solidFill>
            </a:endParaRPr>
          </a:p>
        </p:txBody>
      </p:sp>
    </p:spTree>
    <p:extLst>
      <p:ext uri="{BB962C8B-B14F-4D97-AF65-F5344CB8AC3E}">
        <p14:creationId xmlns:p14="http://schemas.microsoft.com/office/powerpoint/2010/main" val="35776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2C4F0F-67C3-49ED-8465-11ED73053028}"/>
              </a:ext>
            </a:extLst>
          </p:cNvPr>
          <p:cNvSpPr>
            <a:spLocks noGrp="1"/>
          </p:cNvSpPr>
          <p:nvPr>
            <p:ph idx="1"/>
          </p:nvPr>
        </p:nvSpPr>
        <p:spPr/>
        <p:txBody>
          <a:bodyPr/>
          <a:lstStyle/>
          <a:p>
            <a:r>
              <a:rPr lang="en-029" dirty="0"/>
              <a:t>There are many ways to make scenario analysis, but whatever you do, you should make your analysis flexible:</a:t>
            </a:r>
          </a:p>
          <a:p>
            <a:pPr lvl="1"/>
            <a:r>
              <a:rPr lang="en-029" dirty="0"/>
              <a:t>You could use the scenario reporter</a:t>
            </a:r>
          </a:p>
          <a:p>
            <a:pPr lvl="1"/>
            <a:r>
              <a:rPr lang="en-029" dirty="0"/>
              <a:t>You could use the INDEX and Data Table Method</a:t>
            </a:r>
          </a:p>
          <a:p>
            <a:pPr lvl="1"/>
            <a:r>
              <a:rPr lang="en-029" dirty="0"/>
              <a:t>If you use some kind of VBA code, make sure it is flexible and can handle different scenarios and variables.</a:t>
            </a:r>
          </a:p>
        </p:txBody>
      </p:sp>
      <p:sp>
        <p:nvSpPr>
          <p:cNvPr id="3" name="Title 2">
            <a:extLst>
              <a:ext uri="{FF2B5EF4-FFF2-40B4-BE49-F238E27FC236}">
                <a16:creationId xmlns:a16="http://schemas.microsoft.com/office/drawing/2014/main" id="{51BBCB35-3149-441E-99A6-E836E19AB000}"/>
              </a:ext>
            </a:extLst>
          </p:cNvPr>
          <p:cNvSpPr>
            <a:spLocks noGrp="1"/>
          </p:cNvSpPr>
          <p:nvPr>
            <p:ph type="title"/>
          </p:nvPr>
        </p:nvSpPr>
        <p:spPr/>
        <p:txBody>
          <a:bodyPr>
            <a:normAutofit fontScale="90000"/>
          </a:bodyPr>
          <a:lstStyle/>
          <a:p>
            <a:r>
              <a:rPr lang="en-029" dirty="0"/>
              <a:t>Flexible Principle and Flexible Scenario Analysis</a:t>
            </a:r>
          </a:p>
        </p:txBody>
      </p:sp>
      <p:sp>
        <p:nvSpPr>
          <p:cNvPr id="4" name="Slide Number Placeholder 3">
            <a:extLst>
              <a:ext uri="{FF2B5EF4-FFF2-40B4-BE49-F238E27FC236}">
                <a16:creationId xmlns:a16="http://schemas.microsoft.com/office/drawing/2014/main" id="{EBF21EFF-CC63-42C7-B7EB-8B5956DC1809}"/>
              </a:ext>
            </a:extLst>
          </p:cNvPr>
          <p:cNvSpPr>
            <a:spLocks noGrp="1"/>
          </p:cNvSpPr>
          <p:nvPr>
            <p:ph type="sldNum" sz="quarter" idx="12"/>
          </p:nvPr>
        </p:nvSpPr>
        <p:spPr/>
        <p:txBody>
          <a:bodyPr/>
          <a:lstStyle/>
          <a:p>
            <a:pPr algn="ctr"/>
            <a:fld id="{0C3A1854-6B63-4059-B360-A3C4972BF0FC}" type="slidenum">
              <a:rPr lang="ko-KR" altLang="en-US" smtClean="0"/>
              <a:pPr algn="ctr"/>
              <a:t>12</a:t>
            </a:fld>
            <a:endParaRPr lang="ko-KR" altLang="en-US" dirty="0"/>
          </a:p>
        </p:txBody>
      </p:sp>
    </p:spTree>
    <p:extLst>
      <p:ext uri="{BB962C8B-B14F-4D97-AF65-F5344CB8AC3E}">
        <p14:creationId xmlns:p14="http://schemas.microsoft.com/office/powerpoint/2010/main" val="27990123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380A89-6673-4305-8186-33A6FB7A72BA}"/>
              </a:ext>
            </a:extLst>
          </p:cNvPr>
          <p:cNvSpPr>
            <a:spLocks noGrp="1"/>
          </p:cNvSpPr>
          <p:nvPr>
            <p:ph idx="1"/>
          </p:nvPr>
        </p:nvSpPr>
        <p:spPr/>
        <p:txBody>
          <a:bodyPr/>
          <a:lstStyle/>
          <a:p>
            <a:r>
              <a:rPr lang="en-US" dirty="0"/>
              <a:t>Of course taxes can be very complex and involve all sorts of adjustments when multiple jurisdictions are involved.</a:t>
            </a:r>
          </a:p>
          <a:p>
            <a:r>
              <a:rPr lang="en-US" dirty="0"/>
              <a:t>But in general, taxes are in one way or another derived from accounting, meaning that you should begin by understanding a few accounting principles.</a:t>
            </a:r>
          </a:p>
        </p:txBody>
      </p:sp>
      <p:sp>
        <p:nvSpPr>
          <p:cNvPr id="3" name="Title 2">
            <a:extLst>
              <a:ext uri="{FF2B5EF4-FFF2-40B4-BE49-F238E27FC236}">
                <a16:creationId xmlns:a16="http://schemas.microsoft.com/office/drawing/2014/main" id="{8C4F688B-11A0-45BF-8B16-07D531573231}"/>
              </a:ext>
            </a:extLst>
          </p:cNvPr>
          <p:cNvSpPr>
            <a:spLocks noGrp="1"/>
          </p:cNvSpPr>
          <p:nvPr>
            <p:ph type="title"/>
          </p:nvPr>
        </p:nvSpPr>
        <p:spPr/>
        <p:txBody>
          <a:bodyPr/>
          <a:lstStyle/>
          <a:p>
            <a:r>
              <a:rPr lang="en-US" dirty="0"/>
              <a:t>Accounting and Taxes</a:t>
            </a:r>
          </a:p>
        </p:txBody>
      </p:sp>
    </p:spTree>
    <p:extLst>
      <p:ext uri="{BB962C8B-B14F-4D97-AF65-F5344CB8AC3E}">
        <p14:creationId xmlns:p14="http://schemas.microsoft.com/office/powerpoint/2010/main" val="5242607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845571063"/>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4E95B7A-97B4-443E-9D85-07B3C4295905}"/>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Timing of Post-COD Capital Expenditures</a:t>
            </a:r>
          </a:p>
        </p:txBody>
      </p:sp>
    </p:spTree>
    <p:extLst>
      <p:ext uri="{BB962C8B-B14F-4D97-AF65-F5344CB8AC3E}">
        <p14:creationId xmlns:p14="http://schemas.microsoft.com/office/powerpoint/2010/main" val="1988801359"/>
      </p:ext>
    </p:extLst>
  </p:cSld>
  <p:clrMapOvr>
    <a:overrideClrMapping bg1="dk1" tx1="lt1" bg2="dk2"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F3E325-506B-4E30-A8A8-7009C1FCA2F9}"/>
              </a:ext>
            </a:extLst>
          </p:cNvPr>
          <p:cNvSpPr>
            <a:spLocks noGrp="1"/>
          </p:cNvSpPr>
          <p:nvPr>
            <p:ph idx="1"/>
          </p:nvPr>
        </p:nvSpPr>
        <p:spPr>
          <a:xfrm>
            <a:off x="407504" y="1095564"/>
            <a:ext cx="8227448" cy="5126332"/>
          </a:xfrm>
        </p:spPr>
        <p:txBody>
          <a:bodyPr>
            <a:normAutofit fontScale="55000" lnSpcReduction="20000"/>
          </a:bodyPr>
          <a:lstStyle/>
          <a:p>
            <a:pPr marL="0" indent="0">
              <a:buNone/>
            </a:pPr>
            <a:r>
              <a:rPr lang="en-US" sz="4200" b="1" dirty="0"/>
              <a:t>Function where the depreciation has an array and different rates by age (e.g. declining balance)</a:t>
            </a:r>
          </a:p>
          <a:p>
            <a:pPr marL="0" indent="0">
              <a:spcBef>
                <a:spcPts val="0"/>
              </a:spcBef>
              <a:buNone/>
            </a:pPr>
            <a:r>
              <a:rPr lang="en-US" dirty="0"/>
              <a:t>Function depreciation(capital_expenditure, depreciation_rate) As Variant    </a:t>
            </a:r>
          </a:p>
          <a:p>
            <a:pPr marL="0" indent="0">
              <a:spcBef>
                <a:spcPts val="0"/>
              </a:spcBef>
              <a:buNone/>
            </a:pPr>
            <a:endParaRPr lang="en-US" dirty="0"/>
          </a:p>
          <a:p>
            <a:pPr marL="0" indent="0">
              <a:spcBef>
                <a:spcPts val="0"/>
              </a:spcBef>
              <a:buNone/>
            </a:pPr>
            <a:r>
              <a:rPr lang="en-US" dirty="0"/>
              <a:t>asset_life = depreciation_rate.Count             ' Find Life from the depreciation rate array</a:t>
            </a:r>
          </a:p>
          <a:p>
            <a:pPr marL="0" indent="0">
              <a:spcBef>
                <a:spcPts val="0"/>
              </a:spcBef>
              <a:buNone/>
            </a:pPr>
            <a:r>
              <a:rPr lang="en-US" dirty="0"/>
              <a:t>cap_exp_periods = capital_expenditure.Count   ' See how many cap exp periods model</a:t>
            </a:r>
          </a:p>
          <a:p>
            <a:pPr marL="0" indent="0">
              <a:spcBef>
                <a:spcPts val="0"/>
              </a:spcBef>
              <a:buNone/>
            </a:pPr>
            <a:r>
              <a:rPr lang="en-US" dirty="0"/>
              <a:t>ReDim Depreciation_Expense(cap_exp_periods) As Single  ' Make a new array</a:t>
            </a:r>
          </a:p>
          <a:p>
            <a:pPr marL="0" indent="0">
              <a:spcBef>
                <a:spcPts val="0"/>
              </a:spcBef>
              <a:buNone/>
            </a:pPr>
            <a:endParaRPr lang="en-US" dirty="0"/>
          </a:p>
          <a:p>
            <a:pPr marL="0" indent="0">
              <a:spcBef>
                <a:spcPts val="0"/>
              </a:spcBef>
              <a:buNone/>
            </a:pPr>
            <a:r>
              <a:rPr lang="en-US" dirty="0"/>
              <a:t>For model_year = 1 To cap_exp_periods      ' loop around each period</a:t>
            </a:r>
          </a:p>
          <a:p>
            <a:pPr marL="0" indent="0">
              <a:spcBef>
                <a:spcPts val="0"/>
              </a:spcBef>
              <a:buNone/>
            </a:pPr>
            <a:r>
              <a:rPr lang="en-US" dirty="0"/>
              <a:t>    For vintage = 1 To cap_exp_periods         ' make a second loop - square</a:t>
            </a:r>
          </a:p>
          <a:p>
            <a:pPr marL="0" indent="0">
              <a:spcBef>
                <a:spcPts val="0"/>
              </a:spcBef>
              <a:buNone/>
            </a:pPr>
            <a:r>
              <a:rPr lang="en-US" dirty="0"/>
              <a:t> </a:t>
            </a:r>
          </a:p>
          <a:p>
            <a:pPr marL="0" indent="0">
              <a:spcBef>
                <a:spcPts val="0"/>
              </a:spcBef>
              <a:buNone/>
            </a:pPr>
            <a:r>
              <a:rPr lang="en-US" dirty="0"/>
              <a:t>      age = model_year - vintage + 1             ' calculate the age of each exp the diagonal)</a:t>
            </a:r>
          </a:p>
          <a:p>
            <a:pPr marL="0" indent="0">
              <a:spcBef>
                <a:spcPts val="0"/>
              </a:spcBef>
              <a:buNone/>
            </a:pPr>
            <a:endParaRPr lang="en-US" dirty="0"/>
          </a:p>
          <a:p>
            <a:pPr marL="0" indent="0">
              <a:spcBef>
                <a:spcPts val="0"/>
              </a:spcBef>
              <a:buNone/>
            </a:pPr>
            <a:r>
              <a:rPr lang="en-US" dirty="0"/>
              <a:t>       If (age &gt; 0 And age &lt;= asset_life) Then          ' Only when asset is alive</a:t>
            </a:r>
          </a:p>
          <a:p>
            <a:pPr marL="0" indent="0">
              <a:spcBef>
                <a:spcPts val="0"/>
              </a:spcBef>
              <a:buNone/>
            </a:pPr>
            <a:r>
              <a:rPr lang="en-US" dirty="0"/>
              <a:t>            Depreciation_Expense(model_year) = _</a:t>
            </a:r>
          </a:p>
          <a:p>
            <a:pPr marL="0" indent="0">
              <a:spcBef>
                <a:spcPts val="0"/>
              </a:spcBef>
              <a:buNone/>
            </a:pPr>
            <a:r>
              <a:rPr lang="en-US" dirty="0"/>
              <a:t>                         capital_expenditure(vintage) * depreciation_rate(age) + </a:t>
            </a:r>
          </a:p>
          <a:p>
            <a:pPr marL="0" indent="0">
              <a:spcBef>
                <a:spcPts val="0"/>
              </a:spcBef>
              <a:buNone/>
            </a:pPr>
            <a:r>
              <a:rPr lang="en-US" dirty="0"/>
              <a:t>                         Depreciation_Expense(model_year)</a:t>
            </a:r>
          </a:p>
          <a:p>
            <a:pPr marL="0" indent="0">
              <a:spcBef>
                <a:spcPts val="0"/>
              </a:spcBef>
              <a:buNone/>
            </a:pPr>
            <a:r>
              <a:rPr lang="en-US" dirty="0"/>
              <a:t>        End If</a:t>
            </a:r>
          </a:p>
          <a:p>
            <a:pPr marL="0" indent="0">
              <a:spcBef>
                <a:spcPts val="0"/>
              </a:spcBef>
              <a:buNone/>
            </a:pPr>
            <a:endParaRPr lang="en-US" dirty="0"/>
          </a:p>
          <a:p>
            <a:pPr marL="0" indent="0">
              <a:spcBef>
                <a:spcPts val="0"/>
              </a:spcBef>
              <a:buNone/>
            </a:pPr>
            <a:r>
              <a:rPr lang="en-US" dirty="0"/>
              <a:t>    Next vintage           Note that the vintage is used for the capital expenditure</a:t>
            </a:r>
          </a:p>
          <a:p>
            <a:pPr marL="0" indent="0">
              <a:spcBef>
                <a:spcPts val="0"/>
              </a:spcBef>
              <a:buNone/>
            </a:pPr>
            <a:r>
              <a:rPr lang="en-US" dirty="0"/>
              <a:t>Next model_year</a:t>
            </a:r>
          </a:p>
          <a:p>
            <a:pPr marL="0" indent="0">
              <a:spcBef>
                <a:spcPts val="0"/>
              </a:spcBef>
              <a:buNone/>
            </a:pPr>
            <a:endParaRPr lang="en-US" dirty="0"/>
          </a:p>
          <a:p>
            <a:pPr marL="0" indent="0">
              <a:spcBef>
                <a:spcPts val="0"/>
              </a:spcBef>
              <a:buNone/>
            </a:pPr>
            <a:r>
              <a:rPr lang="en-US" dirty="0"/>
              <a:t>depreciation = Depreciation_Expense</a:t>
            </a:r>
          </a:p>
          <a:p>
            <a:pPr marL="0" indent="0">
              <a:spcBef>
                <a:spcPts val="0"/>
              </a:spcBef>
              <a:buNone/>
            </a:pPr>
            <a:r>
              <a:rPr lang="en-US" dirty="0"/>
              <a:t>End Function</a:t>
            </a:r>
          </a:p>
          <a:p>
            <a:pPr marL="0" indent="0">
              <a:spcBef>
                <a:spcPts val="0"/>
              </a:spcBef>
              <a:buNone/>
            </a:pPr>
            <a:endParaRPr lang="en-US" dirty="0"/>
          </a:p>
        </p:txBody>
      </p:sp>
      <p:sp>
        <p:nvSpPr>
          <p:cNvPr id="3" name="Title 2">
            <a:extLst>
              <a:ext uri="{FF2B5EF4-FFF2-40B4-BE49-F238E27FC236}">
                <a16:creationId xmlns:a16="http://schemas.microsoft.com/office/drawing/2014/main" id="{37997F2F-98D9-4072-93C8-6B4D2EF90DC8}"/>
              </a:ext>
            </a:extLst>
          </p:cNvPr>
          <p:cNvSpPr>
            <a:spLocks noGrp="1"/>
          </p:cNvSpPr>
          <p:nvPr>
            <p:ph type="title"/>
          </p:nvPr>
        </p:nvSpPr>
        <p:spPr/>
        <p:txBody>
          <a:bodyPr/>
          <a:lstStyle/>
          <a:p>
            <a:r>
              <a:rPr lang="en-US" dirty="0"/>
              <a:t>Depreciation Function – Varying Rate</a:t>
            </a:r>
          </a:p>
        </p:txBody>
      </p:sp>
    </p:spTree>
    <p:extLst>
      <p:ext uri="{BB962C8B-B14F-4D97-AF65-F5344CB8AC3E}">
        <p14:creationId xmlns:p14="http://schemas.microsoft.com/office/powerpoint/2010/main" val="6138483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F3E325-506B-4E30-A8A8-7009C1FCA2F9}"/>
              </a:ext>
            </a:extLst>
          </p:cNvPr>
          <p:cNvSpPr>
            <a:spLocks noGrp="1"/>
          </p:cNvSpPr>
          <p:nvPr>
            <p:ph idx="1"/>
          </p:nvPr>
        </p:nvSpPr>
        <p:spPr>
          <a:xfrm>
            <a:off x="238539" y="889061"/>
            <a:ext cx="8426230" cy="5333475"/>
          </a:xfrm>
        </p:spPr>
        <p:txBody>
          <a:bodyPr>
            <a:noAutofit/>
          </a:bodyPr>
          <a:lstStyle/>
          <a:p>
            <a:pPr marL="0" indent="0">
              <a:spcBef>
                <a:spcPts val="600"/>
              </a:spcBef>
              <a:buNone/>
            </a:pPr>
            <a:endParaRPr lang="en-US" sz="1600" b="1" dirty="0"/>
          </a:p>
          <a:p>
            <a:pPr marL="0" indent="0">
              <a:spcBef>
                <a:spcPts val="600"/>
              </a:spcBef>
              <a:buNone/>
            </a:pPr>
            <a:r>
              <a:rPr lang="en-US" sz="1600" b="1" dirty="0"/>
              <a:t>Function depreciation_remaining_life_3(capital_expenditure, remaining_life, max_life, factr) As Variant   ' When the output is an array define as Variant</a:t>
            </a:r>
          </a:p>
          <a:p>
            <a:pPr marL="0" indent="0">
              <a:lnSpc>
                <a:spcPct val="100000"/>
              </a:lnSpc>
              <a:spcBef>
                <a:spcPts val="0"/>
              </a:spcBef>
              <a:buNone/>
            </a:pPr>
            <a:r>
              <a:rPr lang="en-US" sz="1400" dirty="0"/>
              <a:t>cap_exp_periods = capital_expenditure.Count            ' See how many capital expenditure periods are modelled</a:t>
            </a:r>
          </a:p>
          <a:p>
            <a:pPr marL="0" indent="0">
              <a:lnSpc>
                <a:spcPct val="100000"/>
              </a:lnSpc>
              <a:spcBef>
                <a:spcPts val="0"/>
              </a:spcBef>
              <a:buNone/>
            </a:pPr>
            <a:r>
              <a:rPr lang="en-US" sz="1400" dirty="0"/>
              <a:t>Dim Depreciation_Expense(5000) As Single  ' Make a new array variable that is the output</a:t>
            </a:r>
          </a:p>
          <a:p>
            <a:pPr marL="0" indent="0">
              <a:lnSpc>
                <a:spcPct val="100000"/>
              </a:lnSpc>
              <a:spcBef>
                <a:spcPts val="0"/>
              </a:spcBef>
              <a:buNone/>
            </a:pPr>
            <a:r>
              <a:rPr lang="en-US" sz="1400" dirty="0"/>
              <a:t>Dim dep_rate(5000, 5000) As Single</a:t>
            </a:r>
          </a:p>
          <a:p>
            <a:pPr marL="0" indent="0">
              <a:lnSpc>
                <a:spcPct val="100000"/>
              </a:lnSpc>
              <a:spcBef>
                <a:spcPts val="0"/>
              </a:spcBef>
              <a:buNone/>
            </a:pPr>
            <a:r>
              <a:rPr lang="en-US" sz="1400" dirty="0"/>
              <a:t>For vintage = 1 To cap_exp_periods                 ' make a second loop to evaluate asset by asset</a:t>
            </a:r>
          </a:p>
          <a:p>
            <a:pPr marL="0" indent="0">
              <a:lnSpc>
                <a:spcPct val="100000"/>
              </a:lnSpc>
              <a:spcBef>
                <a:spcPts val="0"/>
              </a:spcBef>
              <a:buNone/>
            </a:pPr>
            <a:r>
              <a:rPr lang="en-US" sz="1400" dirty="0"/>
              <a:t>    If remaining_life(vintage) &gt;= max_life Then</a:t>
            </a:r>
          </a:p>
          <a:p>
            <a:pPr marL="0" indent="0">
              <a:lnSpc>
                <a:spcPct val="100000"/>
              </a:lnSpc>
              <a:spcBef>
                <a:spcPts val="0"/>
              </a:spcBef>
              <a:buNone/>
            </a:pPr>
            <a:r>
              <a:rPr lang="en-US" sz="1400" dirty="0"/>
              <a:t>        adjusted_life = max_life</a:t>
            </a:r>
          </a:p>
          <a:p>
            <a:pPr marL="0" indent="0">
              <a:lnSpc>
                <a:spcPct val="100000"/>
              </a:lnSpc>
              <a:spcBef>
                <a:spcPts val="0"/>
              </a:spcBef>
              <a:buNone/>
            </a:pPr>
            <a:r>
              <a:rPr lang="en-US" sz="1400" dirty="0"/>
              <a:t>        dep_rate(vintage, 1) = 1 / adjusted_life * factr</a:t>
            </a:r>
          </a:p>
          <a:p>
            <a:pPr marL="0" indent="0">
              <a:lnSpc>
                <a:spcPct val="100000"/>
              </a:lnSpc>
              <a:spcBef>
                <a:spcPts val="0"/>
              </a:spcBef>
              <a:buNone/>
            </a:pPr>
            <a:r>
              <a:rPr lang="en-US" sz="1400" dirty="0"/>
              <a:t>        For j = 2 To adjusted_life</a:t>
            </a:r>
          </a:p>
          <a:p>
            <a:pPr marL="0" indent="0">
              <a:lnSpc>
                <a:spcPct val="100000"/>
              </a:lnSpc>
              <a:spcBef>
                <a:spcPts val="0"/>
              </a:spcBef>
              <a:buNone/>
            </a:pPr>
            <a:r>
              <a:rPr lang="en-US" sz="1400" dirty="0"/>
              <a:t>             dep_rate(vintage, j) = WorksheetFunction.Vdb(1, 0, adjusted_life, j - 1, j, factr)</a:t>
            </a:r>
          </a:p>
          <a:p>
            <a:pPr marL="0" indent="0">
              <a:lnSpc>
                <a:spcPct val="100000"/>
              </a:lnSpc>
              <a:spcBef>
                <a:spcPts val="0"/>
              </a:spcBef>
              <a:buNone/>
            </a:pPr>
            <a:r>
              <a:rPr lang="en-US" sz="1400" dirty="0"/>
              <a:t>        Next j</a:t>
            </a:r>
          </a:p>
          <a:p>
            <a:pPr marL="0" indent="0">
              <a:lnSpc>
                <a:spcPct val="100000"/>
              </a:lnSpc>
              <a:spcBef>
                <a:spcPts val="0"/>
              </a:spcBef>
              <a:buNone/>
            </a:pPr>
            <a:r>
              <a:rPr lang="en-US" sz="1400" dirty="0"/>
              <a:t>    Else</a:t>
            </a:r>
          </a:p>
          <a:p>
            <a:pPr marL="0" indent="0">
              <a:lnSpc>
                <a:spcPct val="100000"/>
              </a:lnSpc>
              <a:spcBef>
                <a:spcPts val="0"/>
              </a:spcBef>
              <a:buNone/>
            </a:pPr>
            <a:r>
              <a:rPr lang="en-US" sz="1400" dirty="0"/>
              <a:t>        adjusted_life = remaining_life(vintage)</a:t>
            </a:r>
          </a:p>
          <a:p>
            <a:pPr marL="0" indent="0">
              <a:lnSpc>
                <a:spcPct val="100000"/>
              </a:lnSpc>
              <a:spcBef>
                <a:spcPts val="0"/>
              </a:spcBef>
              <a:buNone/>
            </a:pPr>
            <a:r>
              <a:rPr lang="en-US" sz="1400" dirty="0"/>
              <a:t>        If adjusted_life &lt; 1 Then adjusted_life = 1</a:t>
            </a:r>
          </a:p>
          <a:p>
            <a:pPr marL="0" indent="0">
              <a:lnSpc>
                <a:spcPct val="100000"/>
              </a:lnSpc>
              <a:spcBef>
                <a:spcPts val="0"/>
              </a:spcBef>
              <a:buNone/>
            </a:pPr>
            <a:r>
              <a:rPr lang="en-US" sz="1400" dirty="0"/>
              <a:t>        dep_rate(vintage, 1) = 1 / adjusted_life * factr</a:t>
            </a:r>
          </a:p>
          <a:p>
            <a:pPr marL="0" indent="0">
              <a:lnSpc>
                <a:spcPct val="100000"/>
              </a:lnSpc>
              <a:spcBef>
                <a:spcPts val="0"/>
              </a:spcBef>
              <a:buNone/>
            </a:pPr>
            <a:r>
              <a:rPr lang="en-US" sz="1400" dirty="0"/>
              <a:t>        For j = 2 To adjusted_life</a:t>
            </a:r>
          </a:p>
          <a:p>
            <a:pPr marL="0" indent="0">
              <a:lnSpc>
                <a:spcPct val="100000"/>
              </a:lnSpc>
              <a:spcBef>
                <a:spcPts val="0"/>
              </a:spcBef>
              <a:buNone/>
            </a:pPr>
            <a:r>
              <a:rPr lang="en-US" sz="1400" dirty="0"/>
              <a:t>            dep_rate(vintage, j) = 1 / adjusted_life</a:t>
            </a:r>
          </a:p>
          <a:p>
            <a:pPr marL="0" indent="0">
              <a:lnSpc>
                <a:spcPct val="100000"/>
              </a:lnSpc>
              <a:spcBef>
                <a:spcPts val="0"/>
              </a:spcBef>
              <a:buNone/>
            </a:pPr>
            <a:r>
              <a:rPr lang="en-US" sz="1400" dirty="0"/>
              <a:t>            dep_rate(vintage, j) = WorksheetFunction.Vdb(1, 0, adjusted_life, j - 1, j, factr)</a:t>
            </a:r>
          </a:p>
          <a:p>
            <a:pPr marL="0" indent="0">
              <a:lnSpc>
                <a:spcPct val="100000"/>
              </a:lnSpc>
              <a:spcBef>
                <a:spcPts val="0"/>
              </a:spcBef>
              <a:buNone/>
            </a:pPr>
            <a:r>
              <a:rPr lang="en-US" sz="1400" dirty="0"/>
              <a:t>        Next j</a:t>
            </a:r>
          </a:p>
          <a:p>
            <a:pPr marL="0" indent="0">
              <a:lnSpc>
                <a:spcPct val="100000"/>
              </a:lnSpc>
              <a:spcBef>
                <a:spcPts val="0"/>
              </a:spcBef>
              <a:buNone/>
            </a:pPr>
            <a:r>
              <a:rPr lang="en-US" sz="1400" dirty="0"/>
              <a:t>    End If</a:t>
            </a:r>
          </a:p>
          <a:p>
            <a:pPr marL="0" indent="0">
              <a:lnSpc>
                <a:spcPct val="100000"/>
              </a:lnSpc>
              <a:spcBef>
                <a:spcPts val="0"/>
              </a:spcBef>
              <a:buNone/>
            </a:pPr>
            <a:r>
              <a:rPr lang="en-US" sz="1400" dirty="0"/>
              <a:t>Next vintage</a:t>
            </a:r>
          </a:p>
        </p:txBody>
      </p:sp>
      <p:sp>
        <p:nvSpPr>
          <p:cNvPr id="3" name="Title 2">
            <a:extLst>
              <a:ext uri="{FF2B5EF4-FFF2-40B4-BE49-F238E27FC236}">
                <a16:creationId xmlns:a16="http://schemas.microsoft.com/office/drawing/2014/main" id="{37997F2F-98D9-4072-93C8-6B4D2EF90DC8}"/>
              </a:ext>
            </a:extLst>
          </p:cNvPr>
          <p:cNvSpPr>
            <a:spLocks noGrp="1"/>
          </p:cNvSpPr>
          <p:nvPr>
            <p:ph type="title"/>
          </p:nvPr>
        </p:nvSpPr>
        <p:spPr/>
        <p:txBody>
          <a:bodyPr/>
          <a:lstStyle/>
          <a:p>
            <a:r>
              <a:rPr lang="en-US" dirty="0"/>
              <a:t>Depreciation Function – Remaining Life</a:t>
            </a:r>
          </a:p>
        </p:txBody>
      </p:sp>
    </p:spTree>
    <p:extLst>
      <p:ext uri="{BB962C8B-B14F-4D97-AF65-F5344CB8AC3E}">
        <p14:creationId xmlns:p14="http://schemas.microsoft.com/office/powerpoint/2010/main" val="16095482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C0753A-D022-40EC-9473-D93AD3BBF2A2}"/>
              </a:ext>
            </a:extLst>
          </p:cNvPr>
          <p:cNvSpPr>
            <a:spLocks noGrp="1"/>
          </p:cNvSpPr>
          <p:nvPr>
            <p:ph idx="1"/>
          </p:nvPr>
        </p:nvSpPr>
        <p:spPr>
          <a:xfrm>
            <a:off x="178903" y="889060"/>
            <a:ext cx="8885583" cy="5213565"/>
          </a:xfrm>
        </p:spPr>
        <p:txBody>
          <a:bodyPr>
            <a:noAutofit/>
          </a:bodyPr>
          <a:lstStyle/>
          <a:p>
            <a:pPr marL="0" indent="0">
              <a:spcBef>
                <a:spcPts val="0"/>
              </a:spcBef>
              <a:buNone/>
            </a:pPr>
            <a:r>
              <a:rPr lang="en-US" sz="2000" dirty="0"/>
              <a:t>For model_year = 1 To cap_exp_periods       ' loop around each and make a square </a:t>
            </a:r>
          </a:p>
          <a:p>
            <a:pPr marL="0" indent="0">
              <a:spcBef>
                <a:spcPts val="0"/>
              </a:spcBef>
              <a:buNone/>
            </a:pPr>
            <a:r>
              <a:rPr lang="en-US" sz="2000" dirty="0"/>
              <a:t>    For vintage = 1 To cap_exp_periods          ' make a loop to evaluate asset by asset</a:t>
            </a:r>
          </a:p>
          <a:p>
            <a:pPr marL="0" indent="0">
              <a:spcBef>
                <a:spcPts val="0"/>
              </a:spcBef>
              <a:buNone/>
            </a:pPr>
            <a:r>
              <a:rPr lang="en-US" sz="2000" dirty="0"/>
              <a:t>       age = model_year - vintage + 1                  ' calculate the age of (the diagonal)</a:t>
            </a:r>
          </a:p>
          <a:p>
            <a:pPr marL="0" indent="0">
              <a:spcBef>
                <a:spcPts val="0"/>
              </a:spcBef>
              <a:buNone/>
            </a:pPr>
            <a:r>
              <a:rPr lang="en-US" sz="2000" dirty="0"/>
              <a:t>      </a:t>
            </a:r>
          </a:p>
          <a:p>
            <a:pPr marL="0" indent="0">
              <a:spcBef>
                <a:spcPts val="0"/>
              </a:spcBef>
              <a:buNone/>
            </a:pPr>
            <a:r>
              <a:rPr lang="en-US" sz="2000" dirty="0"/>
              <a:t>       If (age &gt; 0 And remaining_life(vintage) &lt;&gt; 0) Then     ' Only when asset is alive</a:t>
            </a:r>
          </a:p>
          <a:p>
            <a:pPr marL="0" indent="0">
              <a:spcBef>
                <a:spcPts val="0"/>
              </a:spcBef>
              <a:buNone/>
            </a:pPr>
            <a:r>
              <a:rPr lang="en-US" sz="2000" dirty="0"/>
              <a:t>            Depreciation_Expense(model_year) = _</a:t>
            </a:r>
          </a:p>
          <a:p>
            <a:pPr marL="0" indent="0">
              <a:spcBef>
                <a:spcPts val="0"/>
              </a:spcBef>
              <a:buNone/>
            </a:pPr>
            <a:r>
              <a:rPr lang="en-US" sz="2000" dirty="0"/>
              <a:t>                capital_expenditure(vintage) * dep_rate(vintage, age) + </a:t>
            </a:r>
          </a:p>
          <a:p>
            <a:pPr marL="0" indent="0">
              <a:spcBef>
                <a:spcPts val="0"/>
              </a:spcBef>
              <a:buNone/>
            </a:pPr>
            <a:r>
              <a:rPr lang="en-US" sz="2000" dirty="0"/>
              <a:t>                Depreciation_Expense(model_year)</a:t>
            </a:r>
          </a:p>
          <a:p>
            <a:pPr marL="0" indent="0">
              <a:spcBef>
                <a:spcPts val="0"/>
              </a:spcBef>
              <a:buNone/>
            </a:pPr>
            <a:r>
              <a:rPr lang="en-US" sz="2000" dirty="0"/>
              <a:t>       End If</a:t>
            </a:r>
          </a:p>
          <a:p>
            <a:pPr marL="0" indent="0">
              <a:spcBef>
                <a:spcPts val="0"/>
              </a:spcBef>
              <a:buNone/>
            </a:pPr>
            <a:endParaRPr lang="en-US" sz="2000" dirty="0"/>
          </a:p>
          <a:p>
            <a:pPr marL="0" indent="0">
              <a:spcBef>
                <a:spcPts val="0"/>
              </a:spcBef>
              <a:buNone/>
            </a:pPr>
            <a:r>
              <a:rPr lang="en-US" sz="2000" dirty="0"/>
              <a:t>    Next vintage                    ' Note that the vintage is usef for the capital expenditure</a:t>
            </a:r>
          </a:p>
          <a:p>
            <a:pPr marL="0" indent="0">
              <a:spcBef>
                <a:spcPts val="0"/>
              </a:spcBef>
              <a:buNone/>
            </a:pPr>
            <a:r>
              <a:rPr lang="en-US" sz="2000" dirty="0"/>
              <a:t>Next model_year</a:t>
            </a:r>
          </a:p>
          <a:p>
            <a:pPr marL="0" indent="0">
              <a:spcBef>
                <a:spcPts val="0"/>
              </a:spcBef>
              <a:buNone/>
            </a:pPr>
            <a:endParaRPr lang="en-US" sz="2000" dirty="0"/>
          </a:p>
          <a:p>
            <a:pPr marL="0" indent="0">
              <a:spcBef>
                <a:spcPts val="0"/>
              </a:spcBef>
              <a:buNone/>
            </a:pPr>
            <a:r>
              <a:rPr lang="en-US" sz="2000" dirty="0"/>
              <a:t>depreciation_remaining_life_3 = Depreciation_Expense</a:t>
            </a:r>
          </a:p>
          <a:p>
            <a:pPr marL="0" indent="0">
              <a:spcBef>
                <a:spcPts val="0"/>
              </a:spcBef>
              <a:buNone/>
            </a:pPr>
            <a:r>
              <a:rPr lang="en-US" sz="2000" dirty="0"/>
              <a:t>End Function</a:t>
            </a:r>
          </a:p>
          <a:p>
            <a:pPr>
              <a:spcBef>
                <a:spcPts val="0"/>
              </a:spcBef>
            </a:pPr>
            <a:endParaRPr lang="en-US" sz="2000" dirty="0"/>
          </a:p>
        </p:txBody>
      </p:sp>
      <p:sp>
        <p:nvSpPr>
          <p:cNvPr id="3" name="Title 2">
            <a:extLst>
              <a:ext uri="{FF2B5EF4-FFF2-40B4-BE49-F238E27FC236}">
                <a16:creationId xmlns:a16="http://schemas.microsoft.com/office/drawing/2014/main" id="{42C5777A-F3B2-4D39-AB19-298DF7103D8F}"/>
              </a:ext>
            </a:extLst>
          </p:cNvPr>
          <p:cNvSpPr>
            <a:spLocks noGrp="1"/>
          </p:cNvSpPr>
          <p:nvPr>
            <p:ph type="title"/>
          </p:nvPr>
        </p:nvSpPr>
        <p:spPr/>
        <p:txBody>
          <a:bodyPr>
            <a:normAutofit fontScale="90000"/>
          </a:bodyPr>
          <a:lstStyle/>
          <a:p>
            <a:r>
              <a:rPr lang="en-US" dirty="0"/>
              <a:t>Depreciation and Remaining Life - Continued</a:t>
            </a:r>
          </a:p>
        </p:txBody>
      </p:sp>
    </p:spTree>
    <p:extLst>
      <p:ext uri="{BB962C8B-B14F-4D97-AF65-F5344CB8AC3E}">
        <p14:creationId xmlns:p14="http://schemas.microsoft.com/office/powerpoint/2010/main" val="30997645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F78989-61E9-4173-ADFF-A28F39B80355}"/>
              </a:ext>
            </a:extLst>
          </p:cNvPr>
          <p:cNvSpPr>
            <a:spLocks noGrp="1"/>
          </p:cNvSpPr>
          <p:nvPr>
            <p:ph idx="1"/>
          </p:nvPr>
        </p:nvSpPr>
        <p:spPr/>
        <p:txBody>
          <a:bodyPr/>
          <a:lstStyle/>
          <a:p>
            <a:r>
              <a:rPr lang="en-US" dirty="0"/>
              <a:t>When computing depreciation, compute the plant balances (you can use the plant balances for straight line depreciation).  Plant balances will be plopped in the balance sheet. </a:t>
            </a:r>
          </a:p>
        </p:txBody>
      </p:sp>
      <p:sp>
        <p:nvSpPr>
          <p:cNvPr id="3" name="Title 2">
            <a:extLst>
              <a:ext uri="{FF2B5EF4-FFF2-40B4-BE49-F238E27FC236}">
                <a16:creationId xmlns:a16="http://schemas.microsoft.com/office/drawing/2014/main" id="{F7419DB3-E843-4C1A-8E16-290AF51B9291}"/>
              </a:ext>
            </a:extLst>
          </p:cNvPr>
          <p:cNvSpPr>
            <a:spLocks noGrp="1"/>
          </p:cNvSpPr>
          <p:nvPr>
            <p:ph type="title"/>
          </p:nvPr>
        </p:nvSpPr>
        <p:spPr/>
        <p:txBody>
          <a:bodyPr/>
          <a:lstStyle/>
          <a:p>
            <a:r>
              <a:rPr lang="en-US" dirty="0"/>
              <a:t>Plant Balances</a:t>
            </a:r>
          </a:p>
        </p:txBody>
      </p:sp>
      <p:sp>
        <p:nvSpPr>
          <p:cNvPr id="4" name="Slide Number Placeholder 3">
            <a:extLst>
              <a:ext uri="{FF2B5EF4-FFF2-40B4-BE49-F238E27FC236}">
                <a16:creationId xmlns:a16="http://schemas.microsoft.com/office/drawing/2014/main" id="{5C61B5E3-0CD2-4F8E-9B39-14F4BA529DB6}"/>
              </a:ext>
            </a:extLst>
          </p:cNvPr>
          <p:cNvSpPr>
            <a:spLocks noGrp="1"/>
          </p:cNvSpPr>
          <p:nvPr>
            <p:ph type="sldNum" sz="quarter" idx="12"/>
          </p:nvPr>
        </p:nvSpPr>
        <p:spPr/>
        <p:txBody>
          <a:bodyPr/>
          <a:lstStyle/>
          <a:p>
            <a:pPr algn="ctr"/>
            <a:fld id="{0C3A1854-6B63-4059-B360-A3C4972BF0FC}" type="slidenum">
              <a:rPr lang="ko-KR" altLang="en-US" smtClean="0"/>
              <a:pPr algn="ctr"/>
              <a:t>125</a:t>
            </a:fld>
            <a:endParaRPr lang="ko-KR" altLang="en-US" dirty="0"/>
          </a:p>
        </p:txBody>
      </p:sp>
      <p:pic>
        <p:nvPicPr>
          <p:cNvPr id="5" name="Picture 4">
            <a:extLst>
              <a:ext uri="{FF2B5EF4-FFF2-40B4-BE49-F238E27FC236}">
                <a16:creationId xmlns:a16="http://schemas.microsoft.com/office/drawing/2014/main" id="{B19C6D71-B5E7-4072-8BCF-2B61FD2BFECC}"/>
              </a:ext>
            </a:extLst>
          </p:cNvPr>
          <p:cNvPicPr>
            <a:picLocks noChangeAspect="1"/>
          </p:cNvPicPr>
          <p:nvPr/>
        </p:nvPicPr>
        <p:blipFill>
          <a:blip r:embed="rId2"/>
          <a:stretch>
            <a:fillRect/>
          </a:stretch>
        </p:blipFill>
        <p:spPr>
          <a:xfrm>
            <a:off x="150803" y="3121675"/>
            <a:ext cx="8309113" cy="3752889"/>
          </a:xfrm>
          <a:prstGeom prst="rect">
            <a:avLst/>
          </a:prstGeom>
        </p:spPr>
      </p:pic>
    </p:spTree>
    <p:extLst>
      <p:ext uri="{BB962C8B-B14F-4D97-AF65-F5344CB8AC3E}">
        <p14:creationId xmlns:p14="http://schemas.microsoft.com/office/powerpoint/2010/main" val="31974214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E6EBEB-35DC-4955-949F-3085DFD06E2D}"/>
              </a:ext>
            </a:extLst>
          </p:cNvPr>
          <p:cNvSpPr>
            <a:spLocks noGrp="1"/>
          </p:cNvSpPr>
          <p:nvPr>
            <p:ph idx="1"/>
          </p:nvPr>
        </p:nvSpPr>
        <p:spPr>
          <a:xfrm>
            <a:off x="278295" y="1033670"/>
            <a:ext cx="8577469" cy="2862469"/>
          </a:xfrm>
        </p:spPr>
        <p:txBody>
          <a:bodyPr>
            <a:normAutofit fontScale="85000" lnSpcReduction="10000"/>
          </a:bodyPr>
          <a:lstStyle/>
          <a:p>
            <a:r>
              <a:rPr lang="en-US" dirty="0"/>
              <a:t>To carryforward taxes in a simple way:</a:t>
            </a:r>
          </a:p>
          <a:p>
            <a:r>
              <a:rPr lang="en-US" dirty="0"/>
              <a:t>Understand that you do one thing when the taxable income is positive and another thing when the taxable income is negative.</a:t>
            </a:r>
          </a:p>
          <a:p>
            <a:r>
              <a:rPr lang="en-US" dirty="0"/>
              <a:t>Use the MAX function for testing positive or negative</a:t>
            </a:r>
          </a:p>
          <a:p>
            <a:r>
              <a:rPr lang="en-US" dirty="0"/>
              <a:t>Use the MIN function for capping amounts and not letting amounts fall below zero.</a:t>
            </a:r>
          </a:p>
          <a:p>
            <a:endParaRPr lang="en-US" dirty="0"/>
          </a:p>
        </p:txBody>
      </p:sp>
      <p:sp>
        <p:nvSpPr>
          <p:cNvPr id="3" name="Title 2">
            <a:extLst>
              <a:ext uri="{FF2B5EF4-FFF2-40B4-BE49-F238E27FC236}">
                <a16:creationId xmlns:a16="http://schemas.microsoft.com/office/drawing/2014/main" id="{CFA9CA3E-A9EC-4013-885D-6890A1E3AE79}"/>
              </a:ext>
            </a:extLst>
          </p:cNvPr>
          <p:cNvSpPr>
            <a:spLocks noGrp="1"/>
          </p:cNvSpPr>
          <p:nvPr>
            <p:ph type="title"/>
          </p:nvPr>
        </p:nvSpPr>
        <p:spPr/>
        <p:txBody>
          <a:bodyPr/>
          <a:lstStyle/>
          <a:p>
            <a:r>
              <a:rPr lang="en-US" dirty="0"/>
              <a:t>Taxes and MAX/MIN</a:t>
            </a:r>
          </a:p>
        </p:txBody>
      </p:sp>
      <p:sp>
        <p:nvSpPr>
          <p:cNvPr id="4" name="Slide Number Placeholder 3">
            <a:extLst>
              <a:ext uri="{FF2B5EF4-FFF2-40B4-BE49-F238E27FC236}">
                <a16:creationId xmlns:a16="http://schemas.microsoft.com/office/drawing/2014/main" id="{8762499B-9F71-4C70-B0AC-E1959F3B8369}"/>
              </a:ext>
            </a:extLst>
          </p:cNvPr>
          <p:cNvSpPr>
            <a:spLocks noGrp="1"/>
          </p:cNvSpPr>
          <p:nvPr>
            <p:ph type="sldNum" sz="quarter" idx="12"/>
          </p:nvPr>
        </p:nvSpPr>
        <p:spPr/>
        <p:txBody>
          <a:bodyPr/>
          <a:lstStyle/>
          <a:p>
            <a:pPr algn="ctr"/>
            <a:fld id="{0C3A1854-6B63-4059-B360-A3C4972BF0FC}" type="slidenum">
              <a:rPr lang="ko-KR" altLang="en-US" smtClean="0"/>
              <a:pPr algn="ctr"/>
              <a:t>126</a:t>
            </a:fld>
            <a:endParaRPr lang="ko-KR" altLang="en-US" dirty="0"/>
          </a:p>
        </p:txBody>
      </p:sp>
      <p:pic>
        <p:nvPicPr>
          <p:cNvPr id="5" name="Picture 4">
            <a:extLst>
              <a:ext uri="{FF2B5EF4-FFF2-40B4-BE49-F238E27FC236}">
                <a16:creationId xmlns:a16="http://schemas.microsoft.com/office/drawing/2014/main" id="{A41BFC4B-FCF1-4FC3-89AF-F21D808FB2F9}"/>
              </a:ext>
            </a:extLst>
          </p:cNvPr>
          <p:cNvPicPr>
            <a:picLocks noChangeAspect="1"/>
          </p:cNvPicPr>
          <p:nvPr/>
        </p:nvPicPr>
        <p:blipFill>
          <a:blip r:embed="rId2"/>
          <a:stretch>
            <a:fillRect/>
          </a:stretch>
        </p:blipFill>
        <p:spPr>
          <a:xfrm>
            <a:off x="65988" y="3993378"/>
            <a:ext cx="8918986" cy="2756214"/>
          </a:xfrm>
          <a:prstGeom prst="rect">
            <a:avLst/>
          </a:prstGeom>
        </p:spPr>
      </p:pic>
    </p:spTree>
    <p:extLst>
      <p:ext uri="{BB962C8B-B14F-4D97-AF65-F5344CB8AC3E}">
        <p14:creationId xmlns:p14="http://schemas.microsoft.com/office/powerpoint/2010/main" val="2397561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BE80BE-489B-40BD-ABC4-7F1B9CF4AF72}"/>
              </a:ext>
            </a:extLst>
          </p:cNvPr>
          <p:cNvSpPr>
            <a:spLocks noGrp="1"/>
          </p:cNvSpPr>
          <p:nvPr>
            <p:ph idx="1"/>
          </p:nvPr>
        </p:nvSpPr>
        <p:spPr/>
        <p:txBody>
          <a:bodyPr>
            <a:normAutofit fontScale="92500" lnSpcReduction="10000"/>
          </a:bodyPr>
          <a:lstStyle/>
          <a:p>
            <a:r>
              <a:rPr lang="en-US" dirty="0"/>
              <a:t>Development fee is simple if you pay the fee to a third party</a:t>
            </a:r>
          </a:p>
          <a:p>
            <a:pPr lvl="1"/>
            <a:r>
              <a:rPr lang="en-US" dirty="0"/>
              <a:t>You record the cost of the purchase as a capital expenditure and depreciate the cost</a:t>
            </a:r>
          </a:p>
          <a:p>
            <a:pPr lvl="1"/>
            <a:r>
              <a:rPr lang="en-US" dirty="0"/>
              <a:t>The seller can experience a gain on the sale of the asset which could be taxable if he does not have a carryforward.</a:t>
            </a:r>
          </a:p>
          <a:p>
            <a:r>
              <a:rPr lang="en-US" dirty="0"/>
              <a:t>If the development fee is with yourself</a:t>
            </a:r>
          </a:p>
          <a:p>
            <a:pPr lvl="1"/>
            <a:r>
              <a:rPr lang="en-US" dirty="0"/>
              <a:t>You write-up the asset</a:t>
            </a:r>
          </a:p>
          <a:p>
            <a:pPr lvl="1"/>
            <a:r>
              <a:rPr lang="en-US" dirty="0"/>
              <a:t>As this is non-cash, there must be an income offset</a:t>
            </a:r>
          </a:p>
          <a:p>
            <a:pPr lvl="1"/>
            <a:r>
              <a:rPr lang="en-US" dirty="0"/>
              <a:t>In theory the asset write-up can cause taxable income, but I do not see this in models.</a:t>
            </a:r>
          </a:p>
        </p:txBody>
      </p:sp>
      <p:sp>
        <p:nvSpPr>
          <p:cNvPr id="3" name="Title 2">
            <a:extLst>
              <a:ext uri="{FF2B5EF4-FFF2-40B4-BE49-F238E27FC236}">
                <a16:creationId xmlns:a16="http://schemas.microsoft.com/office/drawing/2014/main" id="{2C5B6831-AE6C-40C0-AC44-19E574CDED9B}"/>
              </a:ext>
            </a:extLst>
          </p:cNvPr>
          <p:cNvSpPr>
            <a:spLocks noGrp="1"/>
          </p:cNvSpPr>
          <p:nvPr>
            <p:ph type="title"/>
          </p:nvPr>
        </p:nvSpPr>
        <p:spPr/>
        <p:txBody>
          <a:bodyPr/>
          <a:lstStyle/>
          <a:p>
            <a:r>
              <a:rPr lang="en-US" dirty="0"/>
              <a:t>Development Fee and Depreciation</a:t>
            </a:r>
          </a:p>
        </p:txBody>
      </p:sp>
    </p:spTree>
    <p:extLst>
      <p:ext uri="{BB962C8B-B14F-4D97-AF65-F5344CB8AC3E}">
        <p14:creationId xmlns:p14="http://schemas.microsoft.com/office/powerpoint/2010/main" val="30924220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01749727"/>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5C8CD91-0771-4CF0-AA29-7FE1D19B5BA2}"/>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Development Fee and Tax Payments</a:t>
            </a:r>
          </a:p>
        </p:txBody>
      </p:sp>
    </p:spTree>
    <p:extLst>
      <p:ext uri="{BB962C8B-B14F-4D97-AF65-F5344CB8AC3E}">
        <p14:creationId xmlns:p14="http://schemas.microsoft.com/office/powerpoint/2010/main" val="3702468166"/>
      </p:ext>
    </p:extLst>
  </p:cSld>
  <p:clrMapOvr>
    <a:overrideClrMapping bg1="dk1" tx1="lt1" bg2="dk2"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487B5A-90A0-424A-B914-48E8C174AAB8}"/>
              </a:ext>
            </a:extLst>
          </p:cNvPr>
          <p:cNvSpPr>
            <a:spLocks noGrp="1"/>
          </p:cNvSpPr>
          <p:nvPr>
            <p:ph idx="1"/>
          </p:nvPr>
        </p:nvSpPr>
        <p:spPr/>
        <p:txBody>
          <a:bodyPr>
            <a:normAutofit fontScale="92500" lnSpcReduction="20000"/>
          </a:bodyPr>
          <a:lstStyle/>
          <a:p>
            <a:r>
              <a:rPr lang="en-US" dirty="0"/>
              <a:t>Owners costs are similar to development fees in terms of taxes from the perspective of the entire corporation.</a:t>
            </a:r>
          </a:p>
          <a:p>
            <a:r>
              <a:rPr lang="en-US" dirty="0"/>
              <a:t>Consider a hypothetical example of the CEO’s salary.</a:t>
            </a:r>
          </a:p>
          <a:p>
            <a:pPr lvl="1"/>
            <a:r>
              <a:rPr lang="en-US" dirty="0"/>
              <a:t>Let’s say the CEO thinks about the project a few times when he goes to sleep.</a:t>
            </a:r>
          </a:p>
          <a:p>
            <a:pPr lvl="1"/>
            <a:r>
              <a:rPr lang="en-US" dirty="0"/>
              <a:t>You then allocate part of the CEO’s salary to the project and increase the project cost with an account called owner’s cost.</a:t>
            </a:r>
          </a:p>
          <a:p>
            <a:pPr lvl="1"/>
            <a:r>
              <a:rPr lang="en-US" dirty="0"/>
              <a:t>The CEO’s salary would be deducted immediately if it was not allocated to the project.</a:t>
            </a:r>
          </a:p>
          <a:p>
            <a:pPr lvl="1"/>
            <a:r>
              <a:rPr lang="en-US" dirty="0"/>
              <a:t>By allocating the CEO’s salary to the project, if it is capitalised, the tax deductions are delayed.</a:t>
            </a:r>
          </a:p>
        </p:txBody>
      </p:sp>
      <p:sp>
        <p:nvSpPr>
          <p:cNvPr id="3" name="Title 2">
            <a:extLst>
              <a:ext uri="{FF2B5EF4-FFF2-40B4-BE49-F238E27FC236}">
                <a16:creationId xmlns:a16="http://schemas.microsoft.com/office/drawing/2014/main" id="{96017D6E-6FFD-4456-8436-D5D2C9CDABCE}"/>
              </a:ext>
            </a:extLst>
          </p:cNvPr>
          <p:cNvSpPr>
            <a:spLocks noGrp="1"/>
          </p:cNvSpPr>
          <p:nvPr>
            <p:ph type="title"/>
          </p:nvPr>
        </p:nvSpPr>
        <p:spPr/>
        <p:txBody>
          <a:bodyPr/>
          <a:lstStyle/>
          <a:p>
            <a:r>
              <a:rPr lang="en-US" dirty="0"/>
              <a:t>Owner’s Cost and Tax Payments</a:t>
            </a:r>
          </a:p>
        </p:txBody>
      </p:sp>
    </p:spTree>
    <p:extLst>
      <p:ext uri="{BB962C8B-B14F-4D97-AF65-F5344CB8AC3E}">
        <p14:creationId xmlns:p14="http://schemas.microsoft.com/office/powerpoint/2010/main" val="303929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59F4C-9BDD-44A9-B70D-A8E5E7AE295C}"/>
              </a:ext>
            </a:extLst>
          </p:cNvPr>
          <p:cNvSpPr>
            <a:spLocks noGrp="1"/>
          </p:cNvSpPr>
          <p:nvPr>
            <p:ph idx="1"/>
          </p:nvPr>
        </p:nvSpPr>
        <p:spPr/>
        <p:txBody>
          <a:bodyPr>
            <a:normAutofit fontScale="92500" lnSpcReduction="20000"/>
          </a:bodyPr>
          <a:lstStyle/>
          <a:p>
            <a:r>
              <a:rPr lang="en-029" dirty="0"/>
              <a:t>You obviously want your work to be accurate, but in a big model how can you do this.</a:t>
            </a:r>
          </a:p>
          <a:p>
            <a:r>
              <a:rPr lang="en-029" dirty="0"/>
              <a:t>One way is to try to have excel do the work for you.  There are various tests you can put in the model, the most notable of which is that the balance sheet balances.</a:t>
            </a:r>
          </a:p>
          <a:p>
            <a:r>
              <a:rPr lang="en-029" dirty="0"/>
              <a:t>You can test the balance sheet balancing with a TRUE/FALSE switch that is only TRUE when the balance sheets in all of the years balance.</a:t>
            </a:r>
          </a:p>
          <a:p>
            <a:r>
              <a:rPr lang="en-029" dirty="0"/>
              <a:t>You can make similar mechanical checks for other things like does the debt balance go to zero and does the accumulated depreciation sum to the plant balance.</a:t>
            </a:r>
          </a:p>
        </p:txBody>
      </p:sp>
      <p:sp>
        <p:nvSpPr>
          <p:cNvPr id="3" name="Title 2">
            <a:extLst>
              <a:ext uri="{FF2B5EF4-FFF2-40B4-BE49-F238E27FC236}">
                <a16:creationId xmlns:a16="http://schemas.microsoft.com/office/drawing/2014/main" id="{4026CD99-D0E6-4B56-8043-6EEB45586414}"/>
              </a:ext>
            </a:extLst>
          </p:cNvPr>
          <p:cNvSpPr>
            <a:spLocks noGrp="1"/>
          </p:cNvSpPr>
          <p:nvPr>
            <p:ph type="title"/>
          </p:nvPr>
        </p:nvSpPr>
        <p:spPr/>
        <p:txBody>
          <a:bodyPr/>
          <a:lstStyle/>
          <a:p>
            <a:r>
              <a:rPr lang="en-029" dirty="0"/>
              <a:t>Accurate Principal</a:t>
            </a:r>
          </a:p>
        </p:txBody>
      </p:sp>
      <p:sp>
        <p:nvSpPr>
          <p:cNvPr id="4" name="Slide Number Placeholder 3">
            <a:extLst>
              <a:ext uri="{FF2B5EF4-FFF2-40B4-BE49-F238E27FC236}">
                <a16:creationId xmlns:a16="http://schemas.microsoft.com/office/drawing/2014/main" id="{7800357E-BB46-4C86-ABA9-67615CF66B76}"/>
              </a:ext>
            </a:extLst>
          </p:cNvPr>
          <p:cNvSpPr>
            <a:spLocks noGrp="1"/>
          </p:cNvSpPr>
          <p:nvPr>
            <p:ph type="sldNum" sz="quarter" idx="12"/>
          </p:nvPr>
        </p:nvSpPr>
        <p:spPr/>
        <p:txBody>
          <a:bodyPr/>
          <a:lstStyle/>
          <a:p>
            <a:pPr algn="ctr"/>
            <a:fld id="{0C3A1854-6B63-4059-B360-A3C4972BF0FC}" type="slidenum">
              <a:rPr lang="ko-KR" altLang="en-US" smtClean="0"/>
              <a:pPr algn="ctr"/>
              <a:t>13</a:t>
            </a:fld>
            <a:endParaRPr lang="ko-KR" altLang="en-US" dirty="0"/>
          </a:p>
        </p:txBody>
      </p:sp>
    </p:spTree>
    <p:extLst>
      <p:ext uri="{BB962C8B-B14F-4D97-AF65-F5344CB8AC3E}">
        <p14:creationId xmlns:p14="http://schemas.microsoft.com/office/powerpoint/2010/main" val="14817754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EB763B-BC97-4B88-9853-23CFE02D6524}"/>
              </a:ext>
            </a:extLst>
          </p:cNvPr>
          <p:cNvSpPr>
            <a:spLocks noGrp="1"/>
          </p:cNvSpPr>
          <p:nvPr>
            <p:ph idx="1"/>
          </p:nvPr>
        </p:nvSpPr>
        <p:spPr/>
        <p:txBody>
          <a:bodyPr/>
          <a:lstStyle/>
          <a:p>
            <a:r>
              <a:rPr lang="en-US" dirty="0"/>
              <a:t>Taxable income on development fee</a:t>
            </a:r>
          </a:p>
          <a:p>
            <a:r>
              <a:rPr lang="en-US" dirty="0"/>
              <a:t>Capitalization of major maintenance costs for tax purposes</a:t>
            </a:r>
          </a:p>
          <a:p>
            <a:r>
              <a:rPr lang="en-US" dirty="0"/>
              <a:t>Understanding that delay in recognizing interest expense (i.e. continuing IDC) is costly as is not associating pre-COD EBITDA with depreciation.</a:t>
            </a:r>
          </a:p>
          <a:p>
            <a:r>
              <a:rPr lang="en-US" dirty="0"/>
              <a:t>Including the effects of shareholder interest on corporate taxes (interest is taxed but dividends are not).</a:t>
            </a:r>
          </a:p>
          <a:p>
            <a:endParaRPr lang="en-US" dirty="0"/>
          </a:p>
        </p:txBody>
      </p:sp>
      <p:sp>
        <p:nvSpPr>
          <p:cNvPr id="3" name="Title 2">
            <a:extLst>
              <a:ext uri="{FF2B5EF4-FFF2-40B4-BE49-F238E27FC236}">
                <a16:creationId xmlns:a16="http://schemas.microsoft.com/office/drawing/2014/main" id="{37585CDE-D3B2-40F3-826B-8671825BDEFC}"/>
              </a:ext>
            </a:extLst>
          </p:cNvPr>
          <p:cNvSpPr>
            <a:spLocks noGrp="1"/>
          </p:cNvSpPr>
          <p:nvPr>
            <p:ph type="title"/>
          </p:nvPr>
        </p:nvSpPr>
        <p:spPr/>
        <p:txBody>
          <a:bodyPr/>
          <a:lstStyle/>
          <a:p>
            <a:r>
              <a:rPr lang="en-US" dirty="0"/>
              <a:t>Examples of Tax Errors in Models</a:t>
            </a:r>
          </a:p>
        </p:txBody>
      </p:sp>
      <p:sp>
        <p:nvSpPr>
          <p:cNvPr id="4" name="Slide Number Placeholder 3">
            <a:extLst>
              <a:ext uri="{FF2B5EF4-FFF2-40B4-BE49-F238E27FC236}">
                <a16:creationId xmlns:a16="http://schemas.microsoft.com/office/drawing/2014/main" id="{4C238C9F-6403-4DE1-80C4-4C82412F87B1}"/>
              </a:ext>
            </a:extLst>
          </p:cNvPr>
          <p:cNvSpPr>
            <a:spLocks noGrp="1"/>
          </p:cNvSpPr>
          <p:nvPr>
            <p:ph type="sldNum" sz="quarter" idx="12"/>
          </p:nvPr>
        </p:nvSpPr>
        <p:spPr/>
        <p:txBody>
          <a:bodyPr/>
          <a:lstStyle/>
          <a:p>
            <a:pPr algn="ctr"/>
            <a:fld id="{0C3A1854-6B63-4059-B360-A3C4972BF0FC}" type="slidenum">
              <a:rPr lang="ko-KR" altLang="en-US" smtClean="0"/>
              <a:pPr algn="ctr"/>
              <a:t>130</a:t>
            </a:fld>
            <a:endParaRPr lang="ko-KR" altLang="en-US" dirty="0"/>
          </a:p>
        </p:txBody>
      </p:sp>
    </p:spTree>
    <p:extLst>
      <p:ext uri="{BB962C8B-B14F-4D97-AF65-F5344CB8AC3E}">
        <p14:creationId xmlns:p14="http://schemas.microsoft.com/office/powerpoint/2010/main" val="39265314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E1D23C-66D1-4D22-84B8-D3AADB2F2A90}"/>
              </a:ext>
            </a:extLst>
          </p:cNvPr>
          <p:cNvSpPr>
            <a:spLocks noGrp="1"/>
          </p:cNvSpPr>
          <p:nvPr>
            <p:ph idx="1"/>
          </p:nvPr>
        </p:nvSpPr>
        <p:spPr>
          <a:xfrm>
            <a:off x="732344" y="1470991"/>
            <a:ext cx="7765613" cy="4498583"/>
          </a:xfrm>
        </p:spPr>
        <p:txBody>
          <a:bodyPr/>
          <a:lstStyle/>
          <a:p>
            <a:r>
              <a:rPr lang="en-US" dirty="0"/>
              <a:t>No need for vintage with straight line depreciation. Seem to be showing off excel prowess.</a:t>
            </a:r>
          </a:p>
          <a:p>
            <a:endParaRPr lang="en-US" dirty="0"/>
          </a:p>
        </p:txBody>
      </p:sp>
      <p:sp>
        <p:nvSpPr>
          <p:cNvPr id="3" name="Title 2">
            <a:extLst>
              <a:ext uri="{FF2B5EF4-FFF2-40B4-BE49-F238E27FC236}">
                <a16:creationId xmlns:a16="http://schemas.microsoft.com/office/drawing/2014/main" id="{7BB8E772-1A0A-46FB-B71A-897BFB7416EA}"/>
              </a:ext>
            </a:extLst>
          </p:cNvPr>
          <p:cNvSpPr>
            <a:spLocks noGrp="1"/>
          </p:cNvSpPr>
          <p:nvPr>
            <p:ph type="title"/>
          </p:nvPr>
        </p:nvSpPr>
        <p:spPr>
          <a:xfrm>
            <a:off x="738531" y="374639"/>
            <a:ext cx="7666938" cy="690676"/>
          </a:xfrm>
        </p:spPr>
        <p:txBody>
          <a:bodyPr>
            <a:normAutofit fontScale="90000"/>
          </a:bodyPr>
          <a:lstStyle/>
          <a:p>
            <a:r>
              <a:rPr lang="en-US" dirty="0"/>
              <a:t>Example of Problems with Depreciation In Models – Completely Un-necessary Matrix with Straight Line Depreciation</a:t>
            </a:r>
          </a:p>
        </p:txBody>
      </p:sp>
      <p:pic>
        <p:nvPicPr>
          <p:cNvPr id="2" name="Picture 1">
            <a:extLst>
              <a:ext uri="{FF2B5EF4-FFF2-40B4-BE49-F238E27FC236}">
                <a16:creationId xmlns:a16="http://schemas.microsoft.com/office/drawing/2014/main" id="{753AA325-3BC8-403F-B862-D77F8444CF18}"/>
              </a:ext>
            </a:extLst>
          </p:cNvPr>
          <p:cNvPicPr>
            <a:picLocks noChangeAspect="1"/>
          </p:cNvPicPr>
          <p:nvPr/>
        </p:nvPicPr>
        <p:blipFill>
          <a:blip r:embed="rId2"/>
          <a:stretch>
            <a:fillRect/>
          </a:stretch>
        </p:blipFill>
        <p:spPr>
          <a:xfrm>
            <a:off x="218661" y="2973019"/>
            <a:ext cx="8508116" cy="3578485"/>
          </a:xfrm>
          <a:prstGeom prst="rect">
            <a:avLst/>
          </a:prstGeom>
        </p:spPr>
      </p:pic>
      <p:sp>
        <p:nvSpPr>
          <p:cNvPr id="5" name="TextBox 4">
            <a:extLst>
              <a:ext uri="{FF2B5EF4-FFF2-40B4-BE49-F238E27FC236}">
                <a16:creationId xmlns:a16="http://schemas.microsoft.com/office/drawing/2014/main" id="{1BA716F3-4BF1-4B46-B2A5-443256B15D88}"/>
              </a:ext>
            </a:extLst>
          </p:cNvPr>
          <p:cNvSpPr txBox="1"/>
          <p:nvPr/>
        </p:nvSpPr>
        <p:spPr>
          <a:xfrm>
            <a:off x="1977887" y="4641574"/>
            <a:ext cx="2295939" cy="646331"/>
          </a:xfrm>
          <a:prstGeom prst="rect">
            <a:avLst/>
          </a:prstGeom>
          <a:solidFill>
            <a:srgbClr val="FFFF00"/>
          </a:solidFill>
        </p:spPr>
        <p:txBody>
          <a:bodyPr wrap="square" rtlCol="0">
            <a:spAutoFit/>
          </a:bodyPr>
          <a:lstStyle/>
          <a:p>
            <a:r>
              <a:rPr lang="en-US" dirty="0"/>
              <a:t>Note how this is a square</a:t>
            </a:r>
          </a:p>
        </p:txBody>
      </p:sp>
    </p:spTree>
    <p:extLst>
      <p:ext uri="{BB962C8B-B14F-4D97-AF65-F5344CB8AC3E}">
        <p14:creationId xmlns:p14="http://schemas.microsoft.com/office/powerpoint/2010/main" val="3348303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2C6A58-11B7-410D-AC7A-8390752B2F1B}"/>
              </a:ext>
            </a:extLst>
          </p:cNvPr>
          <p:cNvSpPr>
            <a:spLocks noGrp="1"/>
          </p:cNvSpPr>
          <p:nvPr>
            <p:ph idx="1"/>
          </p:nvPr>
        </p:nvSpPr>
        <p:spPr>
          <a:xfrm>
            <a:off x="377687" y="1055804"/>
            <a:ext cx="8257265" cy="971780"/>
          </a:xfrm>
        </p:spPr>
        <p:txBody>
          <a:bodyPr/>
          <a:lstStyle/>
          <a:p>
            <a:r>
              <a:rPr lang="en-US" dirty="0"/>
              <a:t>As usual, a big problem is non-transparent and long formulas</a:t>
            </a:r>
          </a:p>
          <a:p>
            <a:endParaRPr lang="en-US" dirty="0"/>
          </a:p>
        </p:txBody>
      </p:sp>
      <p:sp>
        <p:nvSpPr>
          <p:cNvPr id="3" name="Title 2">
            <a:extLst>
              <a:ext uri="{FF2B5EF4-FFF2-40B4-BE49-F238E27FC236}">
                <a16:creationId xmlns:a16="http://schemas.microsoft.com/office/drawing/2014/main" id="{70D12B58-3048-492B-86B0-26FA2C8447EC}"/>
              </a:ext>
            </a:extLst>
          </p:cNvPr>
          <p:cNvSpPr>
            <a:spLocks noGrp="1"/>
          </p:cNvSpPr>
          <p:nvPr>
            <p:ph type="title"/>
          </p:nvPr>
        </p:nvSpPr>
        <p:spPr/>
        <p:txBody>
          <a:bodyPr/>
          <a:lstStyle/>
          <a:p>
            <a:r>
              <a:rPr lang="en-US" dirty="0"/>
              <a:t>Problems with Depreciation in Models</a:t>
            </a:r>
          </a:p>
        </p:txBody>
      </p:sp>
      <p:pic>
        <p:nvPicPr>
          <p:cNvPr id="5" name="Picture 4">
            <a:extLst>
              <a:ext uri="{FF2B5EF4-FFF2-40B4-BE49-F238E27FC236}">
                <a16:creationId xmlns:a16="http://schemas.microsoft.com/office/drawing/2014/main" id="{2B07B3AD-7D0C-4F7D-BCAE-B9809C2954C6}"/>
              </a:ext>
            </a:extLst>
          </p:cNvPr>
          <p:cNvPicPr>
            <a:picLocks noChangeAspect="1"/>
          </p:cNvPicPr>
          <p:nvPr/>
        </p:nvPicPr>
        <p:blipFill>
          <a:blip r:embed="rId2"/>
          <a:stretch>
            <a:fillRect/>
          </a:stretch>
        </p:blipFill>
        <p:spPr>
          <a:xfrm>
            <a:off x="122421" y="2325693"/>
            <a:ext cx="8737037" cy="2325820"/>
          </a:xfrm>
          <a:prstGeom prst="rect">
            <a:avLst/>
          </a:prstGeom>
        </p:spPr>
      </p:pic>
    </p:spTree>
    <p:extLst>
      <p:ext uri="{BB962C8B-B14F-4D97-AF65-F5344CB8AC3E}">
        <p14:creationId xmlns:p14="http://schemas.microsoft.com/office/powerpoint/2010/main" val="9907381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C7C2EF-7C80-415C-9FE3-ED87134CC65F}"/>
              </a:ext>
            </a:extLst>
          </p:cNvPr>
          <p:cNvSpPr>
            <a:spLocks noGrp="1"/>
          </p:cNvSpPr>
          <p:nvPr>
            <p:ph idx="1"/>
          </p:nvPr>
        </p:nvSpPr>
        <p:spPr/>
        <p:txBody>
          <a:bodyPr>
            <a:normAutofit lnSpcReduction="10000"/>
          </a:bodyPr>
          <a:lstStyle/>
          <a:p>
            <a:r>
              <a:rPr lang="en-US" dirty="0"/>
              <a:t>Expiration of NOL after a certain period – this is very painful because you must keep track of when the NOL is created and you cannot put it all in a big bucket.  See other examples.</a:t>
            </a:r>
          </a:p>
          <a:p>
            <a:r>
              <a:rPr lang="en-US" dirty="0"/>
              <a:t>Tax credits from grants and whether these should be treated as a reduction in asset cost or as a contribution of equity. (A contribution of equity is much better for gearing ratios).</a:t>
            </a:r>
          </a:p>
          <a:p>
            <a:r>
              <a:rPr lang="en-US" dirty="0"/>
              <a:t>Differences in deprecation rates for different classes of assets (this is simple but tedious)</a:t>
            </a:r>
          </a:p>
        </p:txBody>
      </p:sp>
      <p:sp>
        <p:nvSpPr>
          <p:cNvPr id="3" name="Title 2">
            <a:extLst>
              <a:ext uri="{FF2B5EF4-FFF2-40B4-BE49-F238E27FC236}">
                <a16:creationId xmlns:a16="http://schemas.microsoft.com/office/drawing/2014/main" id="{F1086CF1-3D00-4092-883D-2A0B078D7C44}"/>
              </a:ext>
            </a:extLst>
          </p:cNvPr>
          <p:cNvSpPr>
            <a:spLocks noGrp="1"/>
          </p:cNvSpPr>
          <p:nvPr>
            <p:ph type="title"/>
          </p:nvPr>
        </p:nvSpPr>
        <p:spPr/>
        <p:txBody>
          <a:bodyPr/>
          <a:lstStyle/>
          <a:p>
            <a:r>
              <a:rPr lang="en-US" dirty="0"/>
              <a:t>Items not Addressed in Taxes</a:t>
            </a:r>
          </a:p>
        </p:txBody>
      </p:sp>
    </p:spTree>
    <p:extLst>
      <p:ext uri="{BB962C8B-B14F-4D97-AF65-F5344CB8AC3E}">
        <p14:creationId xmlns:p14="http://schemas.microsoft.com/office/powerpoint/2010/main" val="13871069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BC9461-E28B-497E-A11F-B004EB23FC05}"/>
              </a:ext>
            </a:extLst>
          </p:cNvPr>
          <p:cNvSpPr>
            <a:spLocks noGrp="1"/>
          </p:cNvSpPr>
          <p:nvPr>
            <p:ph idx="1"/>
          </p:nvPr>
        </p:nvSpPr>
        <p:spPr/>
        <p:txBody>
          <a:bodyPr/>
          <a:lstStyle/>
          <a:p>
            <a:r>
              <a:rPr lang="en-US" dirty="0"/>
              <a:t>Use MATCH, IFERROR and INDEX for putting the future capital expenditures into the correct periods from the input data</a:t>
            </a:r>
          </a:p>
          <a:p>
            <a:r>
              <a:rPr lang="en-US" dirty="0"/>
              <a:t>Retrieve the depreciation functions and compute depreciation of the future capital expenditures</a:t>
            </a:r>
          </a:p>
          <a:p>
            <a:r>
              <a:rPr lang="en-US" dirty="0"/>
              <a:t>Create a plant balance and accumulated depreciation account from capital expenditures.</a:t>
            </a:r>
          </a:p>
        </p:txBody>
      </p:sp>
      <p:sp>
        <p:nvSpPr>
          <p:cNvPr id="3" name="Title 2">
            <a:extLst>
              <a:ext uri="{FF2B5EF4-FFF2-40B4-BE49-F238E27FC236}">
                <a16:creationId xmlns:a16="http://schemas.microsoft.com/office/drawing/2014/main" id="{603770BF-74C8-403D-92BA-DB18C02D7E02}"/>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35911199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2" name="Group 11"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13"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4" name="Oval 13">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5"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7" name="Rectangle 16"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C3D8BA6D-FA7B-4B3D-A00D-6E3ECB90339B}"/>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Session 5:  End-to-end Model with No Debt and Financial Statements</a:t>
            </a:r>
          </a:p>
        </p:txBody>
      </p:sp>
      <p:sp>
        <p:nvSpPr>
          <p:cNvPr id="4" name="Slide Number Placeholder 3">
            <a:extLst>
              <a:ext uri="{FF2B5EF4-FFF2-40B4-BE49-F238E27FC236}">
                <a16:creationId xmlns:a16="http://schemas.microsoft.com/office/drawing/2014/main" id="{3205EBF9-5562-41BE-BB58-A91CF70CA017}"/>
              </a:ext>
            </a:extLst>
          </p:cNvPr>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0C3A1854-6B63-4059-B360-A3C4972BF0FC}" type="slidenum">
              <a:rPr lang="en-US" altLang="ko-KR" sz="1000"/>
              <a:pPr algn="r" defTabSz="914400">
                <a:spcAft>
                  <a:spcPts val="600"/>
                </a:spcAft>
              </a:pPr>
              <a:t>135</a:t>
            </a:fld>
            <a:endParaRPr lang="en-US" altLang="ko-KR" sz="1000" dirty="0"/>
          </a:p>
        </p:txBody>
      </p:sp>
    </p:spTree>
    <p:extLst>
      <p:ext uri="{BB962C8B-B14F-4D97-AF65-F5344CB8AC3E}">
        <p14:creationId xmlns:p14="http://schemas.microsoft.com/office/powerpoint/2010/main" val="2907141151"/>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084E1E-FC35-40BB-8F64-E2E3A247AE6B}"/>
              </a:ext>
            </a:extLst>
          </p:cNvPr>
          <p:cNvSpPr>
            <a:spLocks noGrp="1"/>
          </p:cNvSpPr>
          <p:nvPr>
            <p:ph idx="1"/>
          </p:nvPr>
        </p:nvSpPr>
        <p:spPr/>
        <p:txBody>
          <a:bodyPr>
            <a:normAutofit fontScale="55000" lnSpcReduction="20000"/>
          </a:bodyPr>
          <a:lstStyle/>
          <a:p>
            <a:r>
              <a:rPr lang="en-US" dirty="0"/>
              <a:t>Structure model with multiple cash flow statements, income statement and balance sheet</a:t>
            </a:r>
          </a:p>
          <a:p>
            <a:r>
              <a:rPr lang="en-US" dirty="0"/>
              <a:t>Include Summary Sources and Uses even though it will not be necessary until debt is added</a:t>
            </a:r>
          </a:p>
          <a:p>
            <a:r>
              <a:rPr lang="en-US" dirty="0"/>
              <a:t>Set-up pre-COD cash flow statement with funding needs – cash, and funding sources.</a:t>
            </a:r>
          </a:p>
          <a:p>
            <a:pPr lvl="1"/>
            <a:r>
              <a:rPr lang="en-US" dirty="0"/>
              <a:t>Pre-cod income net of tax is a source of cash</a:t>
            </a:r>
          </a:p>
          <a:p>
            <a:r>
              <a:rPr lang="en-US" dirty="0"/>
              <a:t>Model Profit and Loss Statement </a:t>
            </a:r>
          </a:p>
          <a:p>
            <a:pPr lvl="1"/>
            <a:r>
              <a:rPr lang="en-US" dirty="0"/>
              <a:t>Include pre-COD income</a:t>
            </a:r>
          </a:p>
          <a:p>
            <a:pPr lvl="1"/>
            <a:r>
              <a:rPr lang="en-US" dirty="0"/>
              <a:t>Include depreciation</a:t>
            </a:r>
          </a:p>
          <a:p>
            <a:pPr lvl="1"/>
            <a:r>
              <a:rPr lang="en-US" dirty="0"/>
              <a:t>Compute Net Income</a:t>
            </a:r>
          </a:p>
          <a:p>
            <a:r>
              <a:rPr lang="en-US" dirty="0"/>
              <a:t>Make Cash Flow Waterfall after COD</a:t>
            </a:r>
          </a:p>
          <a:p>
            <a:pPr lvl="1"/>
            <a:r>
              <a:rPr lang="en-US" dirty="0"/>
              <a:t>Do not double count items in construction section</a:t>
            </a:r>
          </a:p>
          <a:p>
            <a:pPr lvl="1"/>
            <a:r>
              <a:rPr lang="en-US" dirty="0"/>
              <a:t>Last line is the dividends</a:t>
            </a:r>
          </a:p>
          <a:p>
            <a:r>
              <a:rPr lang="en-US" dirty="0"/>
              <a:t>Compute Equity Balance</a:t>
            </a:r>
          </a:p>
          <a:p>
            <a:pPr lvl="1"/>
            <a:r>
              <a:rPr lang="en-US" dirty="0"/>
              <a:t>Equity Funding from Pre-COD cash flow</a:t>
            </a:r>
          </a:p>
          <a:p>
            <a:pPr lvl="1"/>
            <a:r>
              <a:rPr lang="en-US" dirty="0"/>
              <a:t>Net Income from P&amp;L</a:t>
            </a:r>
          </a:p>
          <a:p>
            <a:pPr lvl="1"/>
            <a:r>
              <a:rPr lang="en-US" dirty="0"/>
              <a:t>Dividends from Cash Flow Waterfall</a:t>
            </a:r>
          </a:p>
          <a:p>
            <a:r>
              <a:rPr lang="en-US" dirty="0"/>
              <a:t>Put together Balance Sheet (and Consolidated Cash Flow if you want)</a:t>
            </a:r>
          </a:p>
        </p:txBody>
      </p:sp>
      <p:sp>
        <p:nvSpPr>
          <p:cNvPr id="3" name="Title 2">
            <a:extLst>
              <a:ext uri="{FF2B5EF4-FFF2-40B4-BE49-F238E27FC236}">
                <a16:creationId xmlns:a16="http://schemas.microsoft.com/office/drawing/2014/main" id="{0E689F92-58C7-4A11-BCC5-FC7E3282B65F}"/>
              </a:ext>
            </a:extLst>
          </p:cNvPr>
          <p:cNvSpPr>
            <a:spLocks noGrp="1"/>
          </p:cNvSpPr>
          <p:nvPr>
            <p:ph type="title"/>
          </p:nvPr>
        </p:nvSpPr>
        <p:spPr>
          <a:xfrm>
            <a:off x="732344" y="198385"/>
            <a:ext cx="7666938" cy="690676"/>
          </a:xfrm>
        </p:spPr>
        <p:txBody>
          <a:bodyPr>
            <a:normAutofit fontScale="90000"/>
          </a:bodyPr>
          <a:lstStyle/>
          <a:p>
            <a:r>
              <a:rPr lang="en-US" dirty="0"/>
              <a:t>Philosophy of Setting Up Model to Balance Sheet </a:t>
            </a:r>
          </a:p>
        </p:txBody>
      </p:sp>
    </p:spTree>
    <p:extLst>
      <p:ext uri="{BB962C8B-B14F-4D97-AF65-F5344CB8AC3E}">
        <p14:creationId xmlns:p14="http://schemas.microsoft.com/office/powerpoint/2010/main" val="35610596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445575401"/>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EDAF225-3945-4EDC-8223-AB8E4354E49F}"/>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Summary Sources and Uses</a:t>
            </a:r>
          </a:p>
        </p:txBody>
      </p:sp>
    </p:spTree>
    <p:extLst>
      <p:ext uri="{BB962C8B-B14F-4D97-AF65-F5344CB8AC3E}">
        <p14:creationId xmlns:p14="http://schemas.microsoft.com/office/powerpoint/2010/main" val="10766878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A9E916-57DF-4E1A-8477-BEA9DD2D1A56}"/>
              </a:ext>
            </a:extLst>
          </p:cNvPr>
          <p:cNvSpPr>
            <a:spLocks noGrp="1"/>
          </p:cNvSpPr>
          <p:nvPr>
            <p:ph idx="1"/>
          </p:nvPr>
        </p:nvSpPr>
        <p:spPr/>
        <p:txBody>
          <a:bodyPr/>
          <a:lstStyle/>
          <a:p>
            <a:r>
              <a:rPr lang="en-US" dirty="0"/>
              <a:t>Note how the entire row is selected and then the TRUE is the criteria.  The sum row is the final row. Use for pre-COD EBITDA</a:t>
            </a:r>
          </a:p>
          <a:p>
            <a:endParaRPr lang="en-US" dirty="0"/>
          </a:p>
          <a:p>
            <a:endParaRPr lang="en-US" dirty="0"/>
          </a:p>
        </p:txBody>
      </p:sp>
      <p:sp>
        <p:nvSpPr>
          <p:cNvPr id="3" name="Title 2">
            <a:extLst>
              <a:ext uri="{FF2B5EF4-FFF2-40B4-BE49-F238E27FC236}">
                <a16:creationId xmlns:a16="http://schemas.microsoft.com/office/drawing/2014/main" id="{4C41C40E-F2AD-4DAF-8F42-7D475CE8A08C}"/>
              </a:ext>
            </a:extLst>
          </p:cNvPr>
          <p:cNvSpPr>
            <a:spLocks noGrp="1"/>
          </p:cNvSpPr>
          <p:nvPr>
            <p:ph type="title"/>
          </p:nvPr>
        </p:nvSpPr>
        <p:spPr/>
        <p:txBody>
          <a:bodyPr>
            <a:normAutofit fontScale="90000"/>
          </a:bodyPr>
          <a:lstStyle/>
          <a:p>
            <a:r>
              <a:rPr lang="en-US" dirty="0"/>
              <a:t>Example of Using SUMIF with TRUE/FALSE in the Summary Sources and Uses</a:t>
            </a:r>
          </a:p>
        </p:txBody>
      </p:sp>
      <p:pic>
        <p:nvPicPr>
          <p:cNvPr id="5" name="Picture 4">
            <a:extLst>
              <a:ext uri="{FF2B5EF4-FFF2-40B4-BE49-F238E27FC236}">
                <a16:creationId xmlns:a16="http://schemas.microsoft.com/office/drawing/2014/main" id="{30B23A58-5498-4E7B-ACBA-EDC94BA14245}"/>
              </a:ext>
            </a:extLst>
          </p:cNvPr>
          <p:cNvPicPr>
            <a:picLocks noChangeAspect="1"/>
          </p:cNvPicPr>
          <p:nvPr/>
        </p:nvPicPr>
        <p:blipFill>
          <a:blip r:embed="rId2"/>
          <a:stretch>
            <a:fillRect/>
          </a:stretch>
        </p:blipFill>
        <p:spPr>
          <a:xfrm>
            <a:off x="75897" y="3032061"/>
            <a:ext cx="8819625" cy="3104255"/>
          </a:xfrm>
          <a:prstGeom prst="rect">
            <a:avLst/>
          </a:prstGeom>
        </p:spPr>
      </p:pic>
    </p:spTree>
    <p:extLst>
      <p:ext uri="{BB962C8B-B14F-4D97-AF65-F5344CB8AC3E}">
        <p14:creationId xmlns:p14="http://schemas.microsoft.com/office/powerpoint/2010/main" val="36496576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E4E65A-2B29-45A8-923B-84467316E54B}"/>
              </a:ext>
            </a:extLst>
          </p:cNvPr>
          <p:cNvSpPr>
            <a:spLocks noGrp="1"/>
          </p:cNvSpPr>
          <p:nvPr>
            <p:ph idx="1"/>
          </p:nvPr>
        </p:nvSpPr>
        <p:spPr>
          <a:xfrm>
            <a:off x="308113" y="1679712"/>
            <a:ext cx="8348869" cy="4289861"/>
          </a:xfrm>
        </p:spPr>
        <p:txBody>
          <a:bodyPr/>
          <a:lstStyle/>
          <a:p>
            <a:r>
              <a:rPr lang="en-US" dirty="0"/>
              <a:t>Understand that there are two cash flow statements</a:t>
            </a:r>
          </a:p>
          <a:p>
            <a:endParaRPr lang="en-US" dirty="0"/>
          </a:p>
          <a:p>
            <a:endParaRPr lang="en-US" dirty="0"/>
          </a:p>
        </p:txBody>
      </p:sp>
      <p:sp>
        <p:nvSpPr>
          <p:cNvPr id="3" name="Title 2">
            <a:extLst>
              <a:ext uri="{FF2B5EF4-FFF2-40B4-BE49-F238E27FC236}">
                <a16:creationId xmlns:a16="http://schemas.microsoft.com/office/drawing/2014/main" id="{45C2C946-16CB-432E-91F1-B30E86A54536}"/>
              </a:ext>
            </a:extLst>
          </p:cNvPr>
          <p:cNvSpPr>
            <a:spLocks noGrp="1"/>
          </p:cNvSpPr>
          <p:nvPr>
            <p:ph type="title"/>
          </p:nvPr>
        </p:nvSpPr>
        <p:spPr>
          <a:xfrm>
            <a:off x="649078" y="655585"/>
            <a:ext cx="7666938" cy="690676"/>
          </a:xfrm>
        </p:spPr>
        <p:txBody>
          <a:bodyPr>
            <a:normAutofit fontScale="90000"/>
          </a:bodyPr>
          <a:lstStyle/>
          <a:p>
            <a:r>
              <a:rPr lang="en-US" dirty="0"/>
              <a:t>Cash Flow Pre-COD – Uses and Sources of Funds, How do you get the money into the project</a:t>
            </a:r>
          </a:p>
        </p:txBody>
      </p:sp>
      <p:pic>
        <p:nvPicPr>
          <p:cNvPr id="6" name="Picture 5">
            <a:extLst>
              <a:ext uri="{FF2B5EF4-FFF2-40B4-BE49-F238E27FC236}">
                <a16:creationId xmlns:a16="http://schemas.microsoft.com/office/drawing/2014/main" id="{505D167A-5C07-45C9-9CF9-4E76C32ED89E}"/>
              </a:ext>
            </a:extLst>
          </p:cNvPr>
          <p:cNvPicPr>
            <a:picLocks noChangeAspect="1"/>
          </p:cNvPicPr>
          <p:nvPr/>
        </p:nvPicPr>
        <p:blipFill>
          <a:blip r:embed="rId2"/>
          <a:stretch>
            <a:fillRect/>
          </a:stretch>
        </p:blipFill>
        <p:spPr>
          <a:xfrm>
            <a:off x="89452" y="3276224"/>
            <a:ext cx="8746435" cy="3504444"/>
          </a:xfrm>
          <a:prstGeom prst="rect">
            <a:avLst/>
          </a:prstGeom>
        </p:spPr>
      </p:pic>
    </p:spTree>
    <p:extLst>
      <p:ext uri="{BB962C8B-B14F-4D97-AF65-F5344CB8AC3E}">
        <p14:creationId xmlns:p14="http://schemas.microsoft.com/office/powerpoint/2010/main" val="108929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D8BC3-8591-4C73-A210-669F0C4B5966}"/>
              </a:ext>
            </a:extLst>
          </p:cNvPr>
          <p:cNvSpPr>
            <a:spLocks noGrp="1"/>
          </p:cNvSpPr>
          <p:nvPr>
            <p:ph idx="1"/>
          </p:nvPr>
        </p:nvSpPr>
        <p:spPr/>
        <p:txBody>
          <a:bodyPr/>
          <a:lstStyle/>
          <a:p>
            <a:r>
              <a:rPr lang="en-029" dirty="0"/>
              <a:t>Once you have made TRUE/FALSE tests with in your model, you can put all of the tests into a single page.</a:t>
            </a:r>
          </a:p>
          <a:p>
            <a:r>
              <a:rPr lang="en-029" dirty="0"/>
              <a:t>If you label the tests you can show if all of the tests pass and if not, which test failed.</a:t>
            </a:r>
          </a:p>
          <a:p>
            <a:r>
              <a:rPr lang="en-029" dirty="0"/>
              <a:t>You can do this in an aggregate test and put it in many places in your model.</a:t>
            </a:r>
          </a:p>
          <a:p>
            <a:r>
              <a:rPr lang="en-029" dirty="0"/>
              <a:t>The key is that you should have excel tell you where the errors are so you do not have to look around.</a:t>
            </a:r>
          </a:p>
        </p:txBody>
      </p:sp>
      <p:sp>
        <p:nvSpPr>
          <p:cNvPr id="3" name="Title 2">
            <a:extLst>
              <a:ext uri="{FF2B5EF4-FFF2-40B4-BE49-F238E27FC236}">
                <a16:creationId xmlns:a16="http://schemas.microsoft.com/office/drawing/2014/main" id="{E87CD8EB-2239-4F1C-A5C8-F61D2BA4807A}"/>
              </a:ext>
            </a:extLst>
          </p:cNvPr>
          <p:cNvSpPr>
            <a:spLocks noGrp="1"/>
          </p:cNvSpPr>
          <p:nvPr>
            <p:ph type="title"/>
          </p:nvPr>
        </p:nvSpPr>
        <p:spPr/>
        <p:txBody>
          <a:bodyPr/>
          <a:lstStyle/>
          <a:p>
            <a:r>
              <a:rPr lang="en-029" dirty="0"/>
              <a:t>Accuracy Principal and Audit Page</a:t>
            </a:r>
          </a:p>
        </p:txBody>
      </p:sp>
      <p:sp>
        <p:nvSpPr>
          <p:cNvPr id="4" name="Slide Number Placeholder 3">
            <a:extLst>
              <a:ext uri="{FF2B5EF4-FFF2-40B4-BE49-F238E27FC236}">
                <a16:creationId xmlns:a16="http://schemas.microsoft.com/office/drawing/2014/main" id="{3BBBEDB6-50CE-4F13-ACF6-18F3C9A563C8}"/>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spTree>
    <p:extLst>
      <p:ext uri="{BB962C8B-B14F-4D97-AF65-F5344CB8AC3E}">
        <p14:creationId xmlns:p14="http://schemas.microsoft.com/office/powerpoint/2010/main" val="3005441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4AD862-054F-4EE0-AA82-1DC98A732327}"/>
              </a:ext>
            </a:extLst>
          </p:cNvPr>
          <p:cNvSpPr>
            <a:spLocks noGrp="1"/>
          </p:cNvSpPr>
          <p:nvPr>
            <p:ph idx="1"/>
          </p:nvPr>
        </p:nvSpPr>
        <p:spPr/>
        <p:txBody>
          <a:bodyPr/>
          <a:lstStyle/>
          <a:p>
            <a:r>
              <a:rPr lang="en-US" dirty="0"/>
              <a:t>Once have depreciation you can compute the P&amp;L</a:t>
            </a:r>
          </a:p>
          <a:p>
            <a:endParaRPr lang="en-US" dirty="0"/>
          </a:p>
        </p:txBody>
      </p:sp>
      <p:sp>
        <p:nvSpPr>
          <p:cNvPr id="3" name="Title 2">
            <a:extLst>
              <a:ext uri="{FF2B5EF4-FFF2-40B4-BE49-F238E27FC236}">
                <a16:creationId xmlns:a16="http://schemas.microsoft.com/office/drawing/2014/main" id="{448D743F-0B7D-4CAA-B375-2173B50D8F02}"/>
              </a:ext>
            </a:extLst>
          </p:cNvPr>
          <p:cNvSpPr>
            <a:spLocks noGrp="1"/>
          </p:cNvSpPr>
          <p:nvPr>
            <p:ph type="title"/>
          </p:nvPr>
        </p:nvSpPr>
        <p:spPr/>
        <p:txBody>
          <a:bodyPr/>
          <a:lstStyle/>
          <a:p>
            <a:r>
              <a:rPr lang="en-US" dirty="0"/>
              <a:t>Profit and Loss Statement</a:t>
            </a:r>
          </a:p>
        </p:txBody>
      </p:sp>
      <p:pic>
        <p:nvPicPr>
          <p:cNvPr id="5" name="Picture 4">
            <a:extLst>
              <a:ext uri="{FF2B5EF4-FFF2-40B4-BE49-F238E27FC236}">
                <a16:creationId xmlns:a16="http://schemas.microsoft.com/office/drawing/2014/main" id="{64C63234-51CB-4378-9319-BEE1D2C119D0}"/>
              </a:ext>
            </a:extLst>
          </p:cNvPr>
          <p:cNvPicPr>
            <a:picLocks noChangeAspect="1"/>
          </p:cNvPicPr>
          <p:nvPr/>
        </p:nvPicPr>
        <p:blipFill>
          <a:blip r:embed="rId2"/>
          <a:stretch>
            <a:fillRect/>
          </a:stretch>
        </p:blipFill>
        <p:spPr>
          <a:xfrm>
            <a:off x="129210" y="2743200"/>
            <a:ext cx="8897579" cy="3484793"/>
          </a:xfrm>
          <a:prstGeom prst="rect">
            <a:avLst/>
          </a:prstGeom>
        </p:spPr>
      </p:pic>
    </p:spTree>
    <p:extLst>
      <p:ext uri="{BB962C8B-B14F-4D97-AF65-F5344CB8AC3E}">
        <p14:creationId xmlns:p14="http://schemas.microsoft.com/office/powerpoint/2010/main" val="4191565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37F318-4934-40A8-A90D-38392AF81E82}"/>
              </a:ext>
            </a:extLst>
          </p:cNvPr>
          <p:cNvSpPr>
            <a:spLocks noGrp="1"/>
          </p:cNvSpPr>
          <p:nvPr>
            <p:ph idx="1"/>
          </p:nvPr>
        </p:nvSpPr>
        <p:spPr/>
        <p:txBody>
          <a:bodyPr/>
          <a:lstStyle/>
          <a:p>
            <a:r>
              <a:rPr lang="en-US" dirty="0"/>
              <a:t>Note how the cash flow waterfall is a second cash flow statement that begins after COD.  The P&amp;L does not have this distinction.</a:t>
            </a:r>
          </a:p>
          <a:p>
            <a:endParaRPr lang="en-US" dirty="0"/>
          </a:p>
        </p:txBody>
      </p:sp>
      <p:sp>
        <p:nvSpPr>
          <p:cNvPr id="3" name="Title 2">
            <a:extLst>
              <a:ext uri="{FF2B5EF4-FFF2-40B4-BE49-F238E27FC236}">
                <a16:creationId xmlns:a16="http://schemas.microsoft.com/office/drawing/2014/main" id="{F1367547-D608-4F32-9E0E-5E4D98011529}"/>
              </a:ext>
            </a:extLst>
          </p:cNvPr>
          <p:cNvSpPr>
            <a:spLocks noGrp="1"/>
          </p:cNvSpPr>
          <p:nvPr>
            <p:ph type="title"/>
          </p:nvPr>
        </p:nvSpPr>
        <p:spPr>
          <a:xfrm>
            <a:off x="732344" y="158628"/>
            <a:ext cx="7666938" cy="690676"/>
          </a:xfrm>
        </p:spPr>
        <p:txBody>
          <a:bodyPr/>
          <a:lstStyle/>
          <a:p>
            <a:r>
              <a:rPr lang="en-US" dirty="0"/>
              <a:t>Cash Flow After COD</a:t>
            </a:r>
          </a:p>
        </p:txBody>
      </p:sp>
      <p:pic>
        <p:nvPicPr>
          <p:cNvPr id="5" name="Picture 4">
            <a:extLst>
              <a:ext uri="{FF2B5EF4-FFF2-40B4-BE49-F238E27FC236}">
                <a16:creationId xmlns:a16="http://schemas.microsoft.com/office/drawing/2014/main" id="{5E7327DA-75C3-4407-939B-15742CAB5BCF}"/>
              </a:ext>
            </a:extLst>
          </p:cNvPr>
          <p:cNvPicPr>
            <a:picLocks noChangeAspect="1"/>
          </p:cNvPicPr>
          <p:nvPr/>
        </p:nvPicPr>
        <p:blipFill>
          <a:blip r:embed="rId2"/>
          <a:stretch>
            <a:fillRect/>
          </a:stretch>
        </p:blipFill>
        <p:spPr>
          <a:xfrm>
            <a:off x="92603" y="3581751"/>
            <a:ext cx="8862554" cy="2487214"/>
          </a:xfrm>
          <a:prstGeom prst="rect">
            <a:avLst/>
          </a:prstGeom>
        </p:spPr>
      </p:pic>
    </p:spTree>
    <p:extLst>
      <p:ext uri="{BB962C8B-B14F-4D97-AF65-F5344CB8AC3E}">
        <p14:creationId xmlns:p14="http://schemas.microsoft.com/office/powerpoint/2010/main" val="38169098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BE0801-8E19-4A96-BD18-C053305D7E31}"/>
              </a:ext>
            </a:extLst>
          </p:cNvPr>
          <p:cNvSpPr>
            <a:spLocks noGrp="1"/>
          </p:cNvSpPr>
          <p:nvPr>
            <p:ph idx="1"/>
          </p:nvPr>
        </p:nvSpPr>
        <p:spPr/>
        <p:txBody>
          <a:bodyPr/>
          <a:lstStyle/>
          <a:p>
            <a:r>
              <a:rPr lang="en-US" dirty="0"/>
              <a:t>Use TRUE/FALSE (or 1/0) together with AND or PRODUCT</a:t>
            </a:r>
          </a:p>
          <a:p>
            <a:r>
              <a:rPr lang="en-US" dirty="0"/>
              <a:t>Can overdo the checks</a:t>
            </a:r>
          </a:p>
          <a:p>
            <a:r>
              <a:rPr lang="en-US" dirty="0"/>
              <a:t>For balance sheet, the balance at the end of the life should go to zero as well as the assets equaling liabilities in each period.</a:t>
            </a:r>
          </a:p>
          <a:p>
            <a:r>
              <a:rPr lang="en-US" dirty="0"/>
              <a:t>While working on the model, put the balance sheet test at the top.</a:t>
            </a:r>
          </a:p>
          <a:p>
            <a:endParaRPr lang="en-US" dirty="0"/>
          </a:p>
          <a:p>
            <a:endParaRPr lang="en-US" dirty="0"/>
          </a:p>
        </p:txBody>
      </p:sp>
      <p:sp>
        <p:nvSpPr>
          <p:cNvPr id="3" name="Title 2">
            <a:extLst>
              <a:ext uri="{FF2B5EF4-FFF2-40B4-BE49-F238E27FC236}">
                <a16:creationId xmlns:a16="http://schemas.microsoft.com/office/drawing/2014/main" id="{52587EF7-4DE5-48A4-A2BE-C2B9EB9E212B}"/>
              </a:ext>
            </a:extLst>
          </p:cNvPr>
          <p:cNvSpPr>
            <a:spLocks noGrp="1"/>
          </p:cNvSpPr>
          <p:nvPr>
            <p:ph type="title"/>
          </p:nvPr>
        </p:nvSpPr>
        <p:spPr/>
        <p:txBody>
          <a:bodyPr/>
          <a:lstStyle/>
          <a:p>
            <a:r>
              <a:rPr lang="en-US" dirty="0"/>
              <a:t>Model Verification</a:t>
            </a:r>
          </a:p>
        </p:txBody>
      </p:sp>
    </p:spTree>
    <p:extLst>
      <p:ext uri="{BB962C8B-B14F-4D97-AF65-F5344CB8AC3E}">
        <p14:creationId xmlns:p14="http://schemas.microsoft.com/office/powerpoint/2010/main" val="18544774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455366-A85E-4E59-BEA1-A0793649D6D0}"/>
              </a:ext>
            </a:extLst>
          </p:cNvPr>
          <p:cNvSpPr>
            <a:spLocks noGrp="1"/>
          </p:cNvSpPr>
          <p:nvPr>
            <p:ph idx="1"/>
          </p:nvPr>
        </p:nvSpPr>
        <p:spPr/>
        <p:txBody>
          <a:bodyPr/>
          <a:lstStyle/>
          <a:p>
            <a:r>
              <a:rPr lang="en-US" dirty="0"/>
              <a:t>All Balance Sheet items should come from totals – no calculations other than sums</a:t>
            </a:r>
          </a:p>
          <a:p>
            <a:r>
              <a:rPr lang="en-US" dirty="0"/>
              <a:t> Not that does not balance in example.</a:t>
            </a:r>
          </a:p>
        </p:txBody>
      </p:sp>
      <p:sp>
        <p:nvSpPr>
          <p:cNvPr id="3" name="Title 2">
            <a:extLst>
              <a:ext uri="{FF2B5EF4-FFF2-40B4-BE49-F238E27FC236}">
                <a16:creationId xmlns:a16="http://schemas.microsoft.com/office/drawing/2014/main" id="{6B6B2609-717C-44CA-9131-5A66608BBB10}"/>
              </a:ext>
            </a:extLst>
          </p:cNvPr>
          <p:cNvSpPr>
            <a:spLocks noGrp="1"/>
          </p:cNvSpPr>
          <p:nvPr>
            <p:ph type="title"/>
          </p:nvPr>
        </p:nvSpPr>
        <p:spPr/>
        <p:txBody>
          <a:bodyPr/>
          <a:lstStyle/>
          <a:p>
            <a:r>
              <a:rPr lang="en-US" dirty="0"/>
              <a:t>Balance Sheet</a:t>
            </a:r>
          </a:p>
        </p:txBody>
      </p:sp>
      <p:pic>
        <p:nvPicPr>
          <p:cNvPr id="5" name="Picture 4">
            <a:extLst>
              <a:ext uri="{FF2B5EF4-FFF2-40B4-BE49-F238E27FC236}">
                <a16:creationId xmlns:a16="http://schemas.microsoft.com/office/drawing/2014/main" id="{DCAD73F9-8C2D-4805-8888-BAD17A85BCA9}"/>
              </a:ext>
            </a:extLst>
          </p:cNvPr>
          <p:cNvPicPr>
            <a:picLocks noChangeAspect="1"/>
          </p:cNvPicPr>
          <p:nvPr/>
        </p:nvPicPr>
        <p:blipFill>
          <a:blip r:embed="rId2"/>
          <a:stretch>
            <a:fillRect/>
          </a:stretch>
        </p:blipFill>
        <p:spPr>
          <a:xfrm>
            <a:off x="79512" y="3084979"/>
            <a:ext cx="8766314" cy="3683967"/>
          </a:xfrm>
          <a:prstGeom prst="rect">
            <a:avLst/>
          </a:prstGeom>
        </p:spPr>
      </p:pic>
    </p:spTree>
    <p:extLst>
      <p:ext uri="{BB962C8B-B14F-4D97-AF65-F5344CB8AC3E}">
        <p14:creationId xmlns:p14="http://schemas.microsoft.com/office/powerpoint/2010/main" val="38262844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FC2A3B-704E-4CD2-B8DC-F58E6C73D245}"/>
              </a:ext>
            </a:extLst>
          </p:cNvPr>
          <p:cNvSpPr>
            <a:spLocks noGrp="1"/>
          </p:cNvSpPr>
          <p:nvPr>
            <p:ph idx="1"/>
          </p:nvPr>
        </p:nvSpPr>
        <p:spPr/>
        <p:txBody>
          <a:bodyPr/>
          <a:lstStyle/>
          <a:p>
            <a:r>
              <a:rPr lang="en-US" dirty="0"/>
              <a:t>After basic balance sheet balances, you can add individual items that you add subsequently like debt, IDC, fees, MRA, DSRA, cash sweeps.</a:t>
            </a:r>
          </a:p>
          <a:p>
            <a:r>
              <a:rPr lang="en-US" dirty="0"/>
              <a:t>When the balance sheet does not balance, search for the difference number.  If you begin and do this one by one it will be easier.</a:t>
            </a:r>
          </a:p>
          <a:p>
            <a:endParaRPr lang="en-US" dirty="0"/>
          </a:p>
          <a:p>
            <a:endParaRPr lang="en-US" dirty="0"/>
          </a:p>
        </p:txBody>
      </p:sp>
      <p:sp>
        <p:nvSpPr>
          <p:cNvPr id="3" name="Title 2">
            <a:extLst>
              <a:ext uri="{FF2B5EF4-FFF2-40B4-BE49-F238E27FC236}">
                <a16:creationId xmlns:a16="http://schemas.microsoft.com/office/drawing/2014/main" id="{F330F922-CFE2-4749-BFEB-D65C85778AB1}"/>
              </a:ext>
            </a:extLst>
          </p:cNvPr>
          <p:cNvSpPr>
            <a:spLocks noGrp="1"/>
          </p:cNvSpPr>
          <p:nvPr>
            <p:ph type="title"/>
          </p:nvPr>
        </p:nvSpPr>
        <p:spPr/>
        <p:txBody>
          <a:bodyPr>
            <a:normAutofit fontScale="90000"/>
          </a:bodyPr>
          <a:lstStyle/>
          <a:p>
            <a:r>
              <a:rPr lang="en-US" dirty="0"/>
              <a:t>Advantages of Putting Balance Sheet in Early</a:t>
            </a:r>
          </a:p>
        </p:txBody>
      </p:sp>
    </p:spTree>
    <p:extLst>
      <p:ext uri="{BB962C8B-B14F-4D97-AF65-F5344CB8AC3E}">
        <p14:creationId xmlns:p14="http://schemas.microsoft.com/office/powerpoint/2010/main" val="25978183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33BAA2-2873-4E88-878B-B40789494A9F}"/>
              </a:ext>
            </a:extLst>
          </p:cNvPr>
          <p:cNvSpPr>
            <a:spLocks noGrp="1"/>
          </p:cNvSpPr>
          <p:nvPr>
            <p:ph idx="1"/>
          </p:nvPr>
        </p:nvSpPr>
        <p:spPr/>
        <p:txBody>
          <a:bodyPr/>
          <a:lstStyle/>
          <a:p>
            <a:r>
              <a:rPr lang="en-US" dirty="0"/>
              <a:t>Worst Error is forcing the balance sheet to balance with a cash account</a:t>
            </a:r>
          </a:p>
          <a:p>
            <a:r>
              <a:rPr lang="en-US" dirty="0"/>
              <a:t>Just about as bad is not putting a balance sheet in the model.  This is quite common </a:t>
            </a:r>
          </a:p>
          <a:p>
            <a:endParaRPr lang="en-US" dirty="0"/>
          </a:p>
        </p:txBody>
      </p:sp>
      <p:sp>
        <p:nvSpPr>
          <p:cNvPr id="3" name="Title 2">
            <a:extLst>
              <a:ext uri="{FF2B5EF4-FFF2-40B4-BE49-F238E27FC236}">
                <a16:creationId xmlns:a16="http://schemas.microsoft.com/office/drawing/2014/main" id="{CCAFAF22-B508-4824-BEDD-794BB54787C6}"/>
              </a:ext>
            </a:extLst>
          </p:cNvPr>
          <p:cNvSpPr>
            <a:spLocks noGrp="1"/>
          </p:cNvSpPr>
          <p:nvPr>
            <p:ph type="title"/>
          </p:nvPr>
        </p:nvSpPr>
        <p:spPr/>
        <p:txBody>
          <a:bodyPr>
            <a:normAutofit fontScale="90000"/>
          </a:bodyPr>
          <a:lstStyle/>
          <a:p>
            <a:r>
              <a:rPr lang="en-US" dirty="0"/>
              <a:t>Examples of Bad Balance Sheet From Forcing Balance Sheet</a:t>
            </a:r>
          </a:p>
        </p:txBody>
      </p:sp>
    </p:spTree>
    <p:extLst>
      <p:ext uri="{BB962C8B-B14F-4D97-AF65-F5344CB8AC3E}">
        <p14:creationId xmlns:p14="http://schemas.microsoft.com/office/powerpoint/2010/main" val="2978873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5E69FA-36A8-4F05-BD6A-AE97780DEA98}"/>
              </a:ext>
            </a:extLst>
          </p:cNvPr>
          <p:cNvSpPr>
            <a:spLocks noGrp="1"/>
          </p:cNvSpPr>
          <p:nvPr>
            <p:ph idx="1"/>
          </p:nvPr>
        </p:nvSpPr>
        <p:spPr>
          <a:xfrm>
            <a:off x="586409" y="1699591"/>
            <a:ext cx="7961243" cy="4269983"/>
          </a:xfrm>
        </p:spPr>
        <p:txBody>
          <a:bodyPr/>
          <a:lstStyle/>
          <a:p>
            <a:r>
              <a:rPr lang="en-US" dirty="0"/>
              <a:t>Every item in balance sheet should already be defined.</a:t>
            </a:r>
          </a:p>
          <a:p>
            <a:endParaRPr lang="en-US" dirty="0"/>
          </a:p>
        </p:txBody>
      </p:sp>
      <p:sp>
        <p:nvSpPr>
          <p:cNvPr id="3" name="Title 2">
            <a:extLst>
              <a:ext uri="{FF2B5EF4-FFF2-40B4-BE49-F238E27FC236}">
                <a16:creationId xmlns:a16="http://schemas.microsoft.com/office/drawing/2014/main" id="{ACFFCA7E-B929-4255-8259-70825CDBDF06}"/>
              </a:ext>
            </a:extLst>
          </p:cNvPr>
          <p:cNvSpPr>
            <a:spLocks noGrp="1"/>
          </p:cNvSpPr>
          <p:nvPr>
            <p:ph type="title"/>
          </p:nvPr>
        </p:nvSpPr>
        <p:spPr>
          <a:xfrm>
            <a:off x="732344" y="397167"/>
            <a:ext cx="7666938" cy="690676"/>
          </a:xfrm>
        </p:spPr>
        <p:txBody>
          <a:bodyPr>
            <a:normAutofit fontScale="90000"/>
          </a:bodyPr>
          <a:lstStyle/>
          <a:p>
            <a:r>
              <a:rPr lang="en-US" dirty="0"/>
              <a:t>Problems with Balance Sheet – Putting Calculations in Balance Sheet Rather than Using Balances</a:t>
            </a:r>
          </a:p>
        </p:txBody>
      </p:sp>
      <p:pic>
        <p:nvPicPr>
          <p:cNvPr id="5" name="Picture 4">
            <a:extLst>
              <a:ext uri="{FF2B5EF4-FFF2-40B4-BE49-F238E27FC236}">
                <a16:creationId xmlns:a16="http://schemas.microsoft.com/office/drawing/2014/main" id="{1BEA81BF-0FAB-411E-B3CD-BBDD25C041C6}"/>
              </a:ext>
            </a:extLst>
          </p:cNvPr>
          <p:cNvPicPr>
            <a:picLocks noChangeAspect="1"/>
          </p:cNvPicPr>
          <p:nvPr/>
        </p:nvPicPr>
        <p:blipFill>
          <a:blip r:embed="rId2"/>
          <a:stretch>
            <a:fillRect/>
          </a:stretch>
        </p:blipFill>
        <p:spPr>
          <a:xfrm>
            <a:off x="159026" y="3110949"/>
            <a:ext cx="8745296" cy="2499334"/>
          </a:xfrm>
          <a:prstGeom prst="rect">
            <a:avLst/>
          </a:prstGeom>
        </p:spPr>
      </p:pic>
    </p:spTree>
    <p:extLst>
      <p:ext uri="{BB962C8B-B14F-4D97-AF65-F5344CB8AC3E}">
        <p14:creationId xmlns:p14="http://schemas.microsoft.com/office/powerpoint/2010/main" val="9815656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AB5123-7426-4318-9A69-99193C2D06FD}"/>
              </a:ext>
            </a:extLst>
          </p:cNvPr>
          <p:cNvSpPr>
            <a:spLocks noGrp="1"/>
          </p:cNvSpPr>
          <p:nvPr>
            <p:ph idx="1"/>
          </p:nvPr>
        </p:nvSpPr>
        <p:spPr/>
        <p:txBody>
          <a:bodyPr/>
          <a:lstStyle/>
          <a:p>
            <a:r>
              <a:rPr lang="en-US" dirty="0"/>
              <a:t>Put balance sheet on core model page</a:t>
            </a:r>
          </a:p>
          <a:p>
            <a:endParaRPr lang="en-US" dirty="0"/>
          </a:p>
        </p:txBody>
      </p:sp>
      <p:sp>
        <p:nvSpPr>
          <p:cNvPr id="3" name="Title 2">
            <a:extLst>
              <a:ext uri="{FF2B5EF4-FFF2-40B4-BE49-F238E27FC236}">
                <a16:creationId xmlns:a16="http://schemas.microsoft.com/office/drawing/2014/main" id="{9C2744C0-B8C3-402A-AD4E-BAD4FDB534D9}"/>
              </a:ext>
            </a:extLst>
          </p:cNvPr>
          <p:cNvSpPr>
            <a:spLocks noGrp="1"/>
          </p:cNvSpPr>
          <p:nvPr>
            <p:ph type="title"/>
          </p:nvPr>
        </p:nvSpPr>
        <p:spPr/>
        <p:txBody>
          <a:bodyPr>
            <a:normAutofit fontScale="90000"/>
          </a:bodyPr>
          <a:lstStyle/>
          <a:p>
            <a:r>
              <a:rPr lang="en-US" dirty="0"/>
              <a:t>A Pretty Good Model, But Formulas in Balance Sheet</a:t>
            </a:r>
          </a:p>
        </p:txBody>
      </p:sp>
      <p:pic>
        <p:nvPicPr>
          <p:cNvPr id="5" name="Picture 4">
            <a:extLst>
              <a:ext uri="{FF2B5EF4-FFF2-40B4-BE49-F238E27FC236}">
                <a16:creationId xmlns:a16="http://schemas.microsoft.com/office/drawing/2014/main" id="{EC39812F-0EE6-4B43-A1B6-C00F217CA1CE}"/>
              </a:ext>
            </a:extLst>
          </p:cNvPr>
          <p:cNvPicPr>
            <a:picLocks noChangeAspect="1"/>
          </p:cNvPicPr>
          <p:nvPr/>
        </p:nvPicPr>
        <p:blipFill>
          <a:blip r:embed="rId2"/>
          <a:stretch>
            <a:fillRect/>
          </a:stretch>
        </p:blipFill>
        <p:spPr>
          <a:xfrm>
            <a:off x="0" y="2862470"/>
            <a:ext cx="8790868" cy="3797145"/>
          </a:xfrm>
          <a:prstGeom prst="rect">
            <a:avLst/>
          </a:prstGeom>
        </p:spPr>
      </p:pic>
    </p:spTree>
    <p:extLst>
      <p:ext uri="{BB962C8B-B14F-4D97-AF65-F5344CB8AC3E}">
        <p14:creationId xmlns:p14="http://schemas.microsoft.com/office/powerpoint/2010/main" val="26782542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362F2F-B6D3-4F42-BA4B-275FF2FE50D0}"/>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500" kern="1200" dirty="0">
                <a:solidFill>
                  <a:schemeClr val="bg2"/>
                </a:solidFill>
                <a:latin typeface="+mj-lt"/>
                <a:ea typeface="+mj-ea"/>
                <a:cs typeface="+mj-cs"/>
              </a:rPr>
              <a:t>Section 6: Adding Debt to Model – Debt Draws with Given Amount of Debt</a:t>
            </a:r>
          </a:p>
        </p:txBody>
      </p:sp>
    </p:spTree>
    <p:extLst>
      <p:ext uri="{BB962C8B-B14F-4D97-AF65-F5344CB8AC3E}">
        <p14:creationId xmlns:p14="http://schemas.microsoft.com/office/powerpoint/2010/main" val="3084280451"/>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59D85C-5A94-41F5-879E-2177E9E4AEF9}"/>
              </a:ext>
            </a:extLst>
          </p:cNvPr>
          <p:cNvSpPr>
            <a:spLocks noGrp="1"/>
          </p:cNvSpPr>
          <p:nvPr>
            <p:ph idx="1"/>
          </p:nvPr>
        </p:nvSpPr>
        <p:spPr/>
        <p:txBody>
          <a:bodyPr>
            <a:normAutofit fontScale="85000" lnSpcReduction="20000"/>
          </a:bodyPr>
          <a:lstStyle/>
          <a:p>
            <a:pPr lvl="0"/>
            <a:r>
              <a:rPr lang="en-JM" dirty="0"/>
              <a:t>Building a model from A-Z – Financing Assumptions and Equations</a:t>
            </a:r>
          </a:p>
          <a:p>
            <a:pPr lvl="0"/>
            <a:r>
              <a:rPr lang="en-JM" dirty="0"/>
              <a:t>Five Parts</a:t>
            </a:r>
          </a:p>
          <a:p>
            <a:pPr lvl="1"/>
            <a:r>
              <a:rPr lang="en-JM" dirty="0"/>
              <a:t>Debt Size</a:t>
            </a:r>
          </a:p>
          <a:p>
            <a:pPr lvl="1"/>
            <a:r>
              <a:rPr lang="en-JM" dirty="0"/>
              <a:t>Debt Funding</a:t>
            </a:r>
          </a:p>
          <a:p>
            <a:pPr lvl="1"/>
            <a:r>
              <a:rPr lang="en-US" dirty="0"/>
              <a:t>Debt Repayment</a:t>
            </a:r>
          </a:p>
          <a:p>
            <a:pPr lvl="1"/>
            <a:r>
              <a:rPr lang="en-US" dirty="0"/>
              <a:t>Interest and Fees</a:t>
            </a:r>
          </a:p>
          <a:p>
            <a:pPr lvl="1"/>
            <a:r>
              <a:rPr lang="en-US" dirty="0"/>
              <a:t>Credit Protections</a:t>
            </a:r>
          </a:p>
          <a:p>
            <a:r>
              <a:rPr lang="en-US" dirty="0"/>
              <a:t>Model Sections</a:t>
            </a:r>
          </a:p>
          <a:p>
            <a:pPr lvl="1"/>
            <a:r>
              <a:rPr lang="en-JM" dirty="0"/>
              <a:t>Uses and Sources Summary</a:t>
            </a:r>
            <a:endParaRPr lang="en-US" dirty="0"/>
          </a:p>
          <a:p>
            <a:pPr lvl="1"/>
            <a:r>
              <a:rPr lang="en-JM" dirty="0"/>
              <a:t>Funding: Uses and Sources Period by Period</a:t>
            </a:r>
            <a:endParaRPr lang="en-US" dirty="0"/>
          </a:p>
          <a:p>
            <a:pPr lvl="1"/>
            <a:r>
              <a:rPr lang="en-JM" dirty="0"/>
              <a:t>Debt Schedule: Repayment</a:t>
            </a:r>
          </a:p>
          <a:p>
            <a:pPr lvl="1"/>
            <a:r>
              <a:rPr lang="en-US" dirty="0"/>
              <a:t>Debt Schedule: Interest and Fees</a:t>
            </a:r>
          </a:p>
          <a:p>
            <a:pPr lvl="1"/>
            <a:r>
              <a:rPr lang="en-JM" dirty="0"/>
              <a:t>Cash Flow Waterfall and Equity Cash Flow</a:t>
            </a:r>
            <a:endParaRPr lang="en-US" dirty="0"/>
          </a:p>
        </p:txBody>
      </p:sp>
      <p:sp>
        <p:nvSpPr>
          <p:cNvPr id="3" name="Title 2">
            <a:extLst>
              <a:ext uri="{FF2B5EF4-FFF2-40B4-BE49-F238E27FC236}">
                <a16:creationId xmlns:a16="http://schemas.microsoft.com/office/drawing/2014/main" id="{B40E0715-3472-4FE0-A20D-2BF746C96FAC}"/>
              </a:ext>
            </a:extLst>
          </p:cNvPr>
          <p:cNvSpPr>
            <a:spLocks noGrp="1"/>
          </p:cNvSpPr>
          <p:nvPr>
            <p:ph type="title"/>
          </p:nvPr>
        </p:nvSpPr>
        <p:spPr/>
        <p:txBody>
          <a:bodyPr>
            <a:normAutofit fontScale="90000"/>
          </a:bodyPr>
          <a:lstStyle/>
          <a:p>
            <a:r>
              <a:rPr lang="en-US" dirty="0"/>
              <a:t>Financing Assumptions and Equations – Five Separate Items</a:t>
            </a:r>
          </a:p>
        </p:txBody>
      </p:sp>
    </p:spTree>
    <p:extLst>
      <p:ext uri="{BB962C8B-B14F-4D97-AF65-F5344CB8AC3E}">
        <p14:creationId xmlns:p14="http://schemas.microsoft.com/office/powerpoint/2010/main" val="253422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700814-55CA-4B26-8D0A-B85C25307479}"/>
              </a:ext>
            </a:extLst>
          </p:cNvPr>
          <p:cNvSpPr>
            <a:spLocks noGrp="1"/>
          </p:cNvSpPr>
          <p:nvPr>
            <p:ph idx="1"/>
          </p:nvPr>
        </p:nvSpPr>
        <p:spPr/>
        <p:txBody>
          <a:bodyPr/>
          <a:lstStyle/>
          <a:p>
            <a:r>
              <a:rPr lang="en-029" dirty="0"/>
              <a:t>Testing that you put in reasonable assumptions and that when you change an assumption you do not get a silly result can be done with a sensitivity analysis where you test one variable at time and examine the result. This can be presented with a tornado diagram.</a:t>
            </a:r>
          </a:p>
        </p:txBody>
      </p:sp>
      <p:sp>
        <p:nvSpPr>
          <p:cNvPr id="3" name="Title 2">
            <a:extLst>
              <a:ext uri="{FF2B5EF4-FFF2-40B4-BE49-F238E27FC236}">
                <a16:creationId xmlns:a16="http://schemas.microsoft.com/office/drawing/2014/main" id="{5205D7FF-3B17-4D66-A489-644A58A2814B}"/>
              </a:ext>
            </a:extLst>
          </p:cNvPr>
          <p:cNvSpPr>
            <a:spLocks noGrp="1"/>
          </p:cNvSpPr>
          <p:nvPr>
            <p:ph type="title"/>
          </p:nvPr>
        </p:nvSpPr>
        <p:spPr/>
        <p:txBody>
          <a:bodyPr>
            <a:normAutofit fontScale="90000"/>
          </a:bodyPr>
          <a:lstStyle/>
          <a:p>
            <a:r>
              <a:rPr lang="en-029" dirty="0"/>
              <a:t>Accuracy Principle and Reasonable Operating Analysis</a:t>
            </a:r>
          </a:p>
        </p:txBody>
      </p:sp>
      <p:sp>
        <p:nvSpPr>
          <p:cNvPr id="4" name="Slide Number Placeholder 3">
            <a:extLst>
              <a:ext uri="{FF2B5EF4-FFF2-40B4-BE49-F238E27FC236}">
                <a16:creationId xmlns:a16="http://schemas.microsoft.com/office/drawing/2014/main" id="{9B1D1BF8-7979-4A23-BB2A-787FFE4B7973}"/>
              </a:ext>
            </a:extLst>
          </p:cNvPr>
          <p:cNvSpPr>
            <a:spLocks noGrp="1"/>
          </p:cNvSpPr>
          <p:nvPr>
            <p:ph type="sldNum" sz="quarter" idx="12"/>
          </p:nvPr>
        </p:nvSpPr>
        <p:spPr/>
        <p:txBody>
          <a:bodyPr/>
          <a:lstStyle/>
          <a:p>
            <a:pPr algn="ctr"/>
            <a:fld id="{0C3A1854-6B63-4059-B360-A3C4972BF0FC}" type="slidenum">
              <a:rPr lang="ko-KR" altLang="en-US" smtClean="0"/>
              <a:pPr algn="ctr"/>
              <a:t>15</a:t>
            </a:fld>
            <a:endParaRPr lang="ko-KR" altLang="en-US" dirty="0"/>
          </a:p>
        </p:txBody>
      </p:sp>
    </p:spTree>
    <p:extLst>
      <p:ext uri="{BB962C8B-B14F-4D97-AF65-F5344CB8AC3E}">
        <p14:creationId xmlns:p14="http://schemas.microsoft.com/office/powerpoint/2010/main" val="18609705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664739-19A8-44AF-95D9-B7023AE0E62F}"/>
              </a:ext>
            </a:extLst>
          </p:cNvPr>
          <p:cNvSpPr>
            <a:spLocks noGrp="1"/>
          </p:cNvSpPr>
          <p:nvPr>
            <p:ph idx="1"/>
          </p:nvPr>
        </p:nvSpPr>
        <p:spPr/>
        <p:txBody>
          <a:bodyPr/>
          <a:lstStyle/>
          <a:p>
            <a:r>
              <a:rPr lang="en-US" dirty="0"/>
              <a:t>Risk Analysis</a:t>
            </a:r>
          </a:p>
          <a:p>
            <a:pPr lvl="1"/>
            <a:r>
              <a:rPr lang="en-US" dirty="0"/>
              <a:t>Debt structure given. Use the model to evaluate downside cases and whether debt can be repaid using DSCR, LLCR and PLCR.  Could also use to evaluate upside from re-financing.</a:t>
            </a:r>
          </a:p>
          <a:p>
            <a:r>
              <a:rPr lang="en-US" dirty="0"/>
              <a:t>Structuring Analysis</a:t>
            </a:r>
          </a:p>
          <a:p>
            <a:pPr lvl="1"/>
            <a:r>
              <a:rPr lang="en-US" dirty="0"/>
              <a:t>Determine the debt size, the debt repayment structure, the interest rates and debt protections from evaluating the consulting reports and engineering analysis of the project.</a:t>
            </a:r>
          </a:p>
        </p:txBody>
      </p:sp>
      <p:sp>
        <p:nvSpPr>
          <p:cNvPr id="3" name="Title 2">
            <a:extLst>
              <a:ext uri="{FF2B5EF4-FFF2-40B4-BE49-F238E27FC236}">
                <a16:creationId xmlns:a16="http://schemas.microsoft.com/office/drawing/2014/main" id="{B1859BE3-7B6D-4C7C-9454-0C90840ECBED}"/>
              </a:ext>
            </a:extLst>
          </p:cNvPr>
          <p:cNvSpPr>
            <a:spLocks noGrp="1"/>
          </p:cNvSpPr>
          <p:nvPr>
            <p:ph type="title"/>
          </p:nvPr>
        </p:nvSpPr>
        <p:spPr/>
        <p:txBody>
          <a:bodyPr>
            <a:normAutofit fontScale="90000"/>
          </a:bodyPr>
          <a:lstStyle/>
          <a:p>
            <a:r>
              <a:rPr lang="en-US" dirty="0"/>
              <a:t>Understanding the Difference between Structuring and Risk Analysis</a:t>
            </a:r>
          </a:p>
        </p:txBody>
      </p:sp>
    </p:spTree>
    <p:extLst>
      <p:ext uri="{BB962C8B-B14F-4D97-AF65-F5344CB8AC3E}">
        <p14:creationId xmlns:p14="http://schemas.microsoft.com/office/powerpoint/2010/main" val="3287738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7629E4-B7E2-4544-A4CD-739CF5D6715F}"/>
              </a:ext>
            </a:extLst>
          </p:cNvPr>
          <p:cNvSpPr>
            <a:spLocks noGrp="1"/>
          </p:cNvSpPr>
          <p:nvPr>
            <p:ph idx="1"/>
          </p:nvPr>
        </p:nvSpPr>
        <p:spPr/>
        <p:txBody>
          <a:bodyPr/>
          <a:lstStyle/>
          <a:p>
            <a:r>
              <a:rPr lang="en-US" dirty="0"/>
              <a:t>Debt Size</a:t>
            </a:r>
          </a:p>
          <a:p>
            <a:endParaRPr lang="en-US" dirty="0"/>
          </a:p>
          <a:p>
            <a:endParaRPr lang="en-US" dirty="0"/>
          </a:p>
          <a:p>
            <a:endParaRPr lang="en-US" dirty="0"/>
          </a:p>
          <a:p>
            <a:endParaRPr lang="en-US" dirty="0"/>
          </a:p>
          <a:p>
            <a:endParaRPr lang="en-US" dirty="0"/>
          </a:p>
          <a:p>
            <a:r>
              <a:rPr lang="en-US" dirty="0"/>
              <a:t>For this exercise, assume that the debt size is given as a fixed amount. Debt sizing will be addressed in a subsequent chapter.</a:t>
            </a:r>
          </a:p>
          <a:p>
            <a:endParaRPr lang="en-US" dirty="0"/>
          </a:p>
        </p:txBody>
      </p:sp>
      <p:sp>
        <p:nvSpPr>
          <p:cNvPr id="3" name="Title 2">
            <a:extLst>
              <a:ext uri="{FF2B5EF4-FFF2-40B4-BE49-F238E27FC236}">
                <a16:creationId xmlns:a16="http://schemas.microsoft.com/office/drawing/2014/main" id="{16ED942F-C1E0-46CB-A68E-0077F54E6CE1}"/>
              </a:ext>
            </a:extLst>
          </p:cNvPr>
          <p:cNvSpPr>
            <a:spLocks noGrp="1"/>
          </p:cNvSpPr>
          <p:nvPr>
            <p:ph type="title"/>
          </p:nvPr>
        </p:nvSpPr>
        <p:spPr/>
        <p:txBody>
          <a:bodyPr/>
          <a:lstStyle/>
          <a:p>
            <a:r>
              <a:rPr lang="en-US" dirty="0"/>
              <a:t>Term Sheet and Debt Size</a:t>
            </a:r>
          </a:p>
        </p:txBody>
      </p:sp>
      <p:sp>
        <p:nvSpPr>
          <p:cNvPr id="4" name="Slide Number Placeholder 3">
            <a:extLst>
              <a:ext uri="{FF2B5EF4-FFF2-40B4-BE49-F238E27FC236}">
                <a16:creationId xmlns:a16="http://schemas.microsoft.com/office/drawing/2014/main" id="{1281BB8B-A77C-41B3-A779-CA271895A334}"/>
              </a:ext>
            </a:extLst>
          </p:cNvPr>
          <p:cNvSpPr>
            <a:spLocks noGrp="1"/>
          </p:cNvSpPr>
          <p:nvPr>
            <p:ph type="sldNum" sz="quarter" idx="12"/>
          </p:nvPr>
        </p:nvSpPr>
        <p:spPr/>
        <p:txBody>
          <a:bodyPr/>
          <a:lstStyle/>
          <a:p>
            <a:pPr algn="ctr"/>
            <a:fld id="{0C3A1854-6B63-4059-B360-A3C4972BF0FC}" type="slidenum">
              <a:rPr lang="ko-KR" altLang="en-US" smtClean="0"/>
              <a:pPr algn="ctr"/>
              <a:t>151</a:t>
            </a:fld>
            <a:endParaRPr lang="ko-KR" altLang="en-US" dirty="0"/>
          </a:p>
        </p:txBody>
      </p:sp>
      <p:pic>
        <p:nvPicPr>
          <p:cNvPr id="5" name="Picture 4">
            <a:extLst>
              <a:ext uri="{FF2B5EF4-FFF2-40B4-BE49-F238E27FC236}">
                <a16:creationId xmlns:a16="http://schemas.microsoft.com/office/drawing/2014/main" id="{0C74F7D6-20DC-4504-9A5F-02B7C08FF8BA}"/>
              </a:ext>
            </a:extLst>
          </p:cNvPr>
          <p:cNvPicPr>
            <a:picLocks noChangeAspect="1"/>
          </p:cNvPicPr>
          <p:nvPr/>
        </p:nvPicPr>
        <p:blipFill>
          <a:blip r:embed="rId2"/>
          <a:stretch>
            <a:fillRect/>
          </a:stretch>
        </p:blipFill>
        <p:spPr>
          <a:xfrm>
            <a:off x="509047" y="1826579"/>
            <a:ext cx="8514465" cy="964245"/>
          </a:xfrm>
          <a:prstGeom prst="rect">
            <a:avLst/>
          </a:prstGeom>
        </p:spPr>
      </p:pic>
      <p:pic>
        <p:nvPicPr>
          <p:cNvPr id="6" name="Picture 5">
            <a:extLst>
              <a:ext uri="{FF2B5EF4-FFF2-40B4-BE49-F238E27FC236}">
                <a16:creationId xmlns:a16="http://schemas.microsoft.com/office/drawing/2014/main" id="{9D270717-11E9-48CD-B663-6BABFB2611DE}"/>
              </a:ext>
            </a:extLst>
          </p:cNvPr>
          <p:cNvPicPr>
            <a:picLocks noChangeAspect="1"/>
          </p:cNvPicPr>
          <p:nvPr/>
        </p:nvPicPr>
        <p:blipFill>
          <a:blip r:embed="rId3"/>
          <a:stretch>
            <a:fillRect/>
          </a:stretch>
        </p:blipFill>
        <p:spPr>
          <a:xfrm>
            <a:off x="223296" y="2977495"/>
            <a:ext cx="8411656" cy="1106145"/>
          </a:xfrm>
          <a:prstGeom prst="rect">
            <a:avLst/>
          </a:prstGeom>
        </p:spPr>
      </p:pic>
    </p:spTree>
    <p:extLst>
      <p:ext uri="{BB962C8B-B14F-4D97-AF65-F5344CB8AC3E}">
        <p14:creationId xmlns:p14="http://schemas.microsoft.com/office/powerpoint/2010/main" val="8191824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366152-5D6D-4C86-8481-24842C96DC41}"/>
              </a:ext>
            </a:extLst>
          </p:cNvPr>
          <p:cNvSpPr>
            <a:spLocks noGrp="1"/>
          </p:cNvSpPr>
          <p:nvPr>
            <p:ph idx="1"/>
          </p:nvPr>
        </p:nvSpPr>
        <p:spPr>
          <a:xfrm>
            <a:off x="337931" y="1055803"/>
            <a:ext cx="8617226" cy="3138510"/>
          </a:xfrm>
        </p:spPr>
        <p:txBody>
          <a:bodyPr>
            <a:normAutofit lnSpcReduction="10000"/>
          </a:bodyPr>
          <a:lstStyle/>
          <a:p>
            <a:r>
              <a:rPr lang="en-US" dirty="0"/>
              <a:t>Later, we will develop alternative ways to measure debt size.</a:t>
            </a:r>
          </a:p>
          <a:p>
            <a:r>
              <a:rPr lang="en-US" dirty="0"/>
              <a:t>If the model is used for structuring, alternative and flexible methods should be used.</a:t>
            </a:r>
          </a:p>
          <a:p>
            <a:r>
              <a:rPr lang="en-US" dirty="0"/>
              <a:t>If the model is used for risk analysis, then you can have a simple fixed input for the amount of the debt.</a:t>
            </a:r>
          </a:p>
          <a:p>
            <a:endParaRPr lang="en-US" dirty="0"/>
          </a:p>
        </p:txBody>
      </p:sp>
      <p:sp>
        <p:nvSpPr>
          <p:cNvPr id="3" name="Title 2">
            <a:extLst>
              <a:ext uri="{FF2B5EF4-FFF2-40B4-BE49-F238E27FC236}">
                <a16:creationId xmlns:a16="http://schemas.microsoft.com/office/drawing/2014/main" id="{07D3B702-E942-4A98-B048-DB3D3DA47EE3}"/>
              </a:ext>
            </a:extLst>
          </p:cNvPr>
          <p:cNvSpPr>
            <a:spLocks noGrp="1"/>
          </p:cNvSpPr>
          <p:nvPr>
            <p:ph type="title"/>
          </p:nvPr>
        </p:nvSpPr>
        <p:spPr/>
        <p:txBody>
          <a:bodyPr>
            <a:normAutofit fontScale="90000"/>
          </a:bodyPr>
          <a:lstStyle/>
          <a:p>
            <a:r>
              <a:rPr lang="en-US" dirty="0"/>
              <a:t>Debt Size Inputs and Structuring versus Risk Analysis</a:t>
            </a:r>
          </a:p>
        </p:txBody>
      </p:sp>
      <p:pic>
        <p:nvPicPr>
          <p:cNvPr id="6" name="Picture 5">
            <a:extLst>
              <a:ext uri="{FF2B5EF4-FFF2-40B4-BE49-F238E27FC236}">
                <a16:creationId xmlns:a16="http://schemas.microsoft.com/office/drawing/2014/main" id="{806D95E6-1939-4CB2-9679-D41DF1AF5EF6}"/>
              </a:ext>
            </a:extLst>
          </p:cNvPr>
          <p:cNvPicPr>
            <a:picLocks noChangeAspect="1"/>
          </p:cNvPicPr>
          <p:nvPr/>
        </p:nvPicPr>
        <p:blipFill>
          <a:blip r:embed="rId2"/>
          <a:stretch>
            <a:fillRect/>
          </a:stretch>
        </p:blipFill>
        <p:spPr>
          <a:xfrm>
            <a:off x="822049" y="4361055"/>
            <a:ext cx="7181850" cy="1895475"/>
          </a:xfrm>
          <a:prstGeom prst="rect">
            <a:avLst/>
          </a:prstGeom>
        </p:spPr>
      </p:pic>
    </p:spTree>
    <p:extLst>
      <p:ext uri="{BB962C8B-B14F-4D97-AF65-F5344CB8AC3E}">
        <p14:creationId xmlns:p14="http://schemas.microsoft.com/office/powerpoint/2010/main" val="11566761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8DA716-7E1A-498A-967A-28D6BF2814AD}"/>
              </a:ext>
            </a:extLst>
          </p:cNvPr>
          <p:cNvSpPr>
            <a:spLocks noGrp="1"/>
          </p:cNvSpPr>
          <p:nvPr>
            <p:ph idx="1"/>
          </p:nvPr>
        </p:nvSpPr>
        <p:spPr/>
        <p:txBody>
          <a:bodyPr/>
          <a:lstStyle/>
          <a:p>
            <a:r>
              <a:rPr lang="en-US" dirty="0"/>
              <a:t>Term sheet on funding from Pro-rata or Equity Up-front</a:t>
            </a:r>
          </a:p>
          <a:p>
            <a:endParaRPr lang="en-US" dirty="0"/>
          </a:p>
        </p:txBody>
      </p:sp>
      <p:sp>
        <p:nvSpPr>
          <p:cNvPr id="3" name="Title 2">
            <a:extLst>
              <a:ext uri="{FF2B5EF4-FFF2-40B4-BE49-F238E27FC236}">
                <a16:creationId xmlns:a16="http://schemas.microsoft.com/office/drawing/2014/main" id="{8B8CEDDF-8E2E-44F8-AC12-CF8A2157A42C}"/>
              </a:ext>
            </a:extLst>
          </p:cNvPr>
          <p:cNvSpPr>
            <a:spLocks noGrp="1"/>
          </p:cNvSpPr>
          <p:nvPr>
            <p:ph type="title"/>
          </p:nvPr>
        </p:nvSpPr>
        <p:spPr/>
        <p:txBody>
          <a:bodyPr/>
          <a:lstStyle/>
          <a:p>
            <a:r>
              <a:rPr lang="en-US" dirty="0"/>
              <a:t>Debt Funding from Term Sheet</a:t>
            </a:r>
          </a:p>
        </p:txBody>
      </p:sp>
      <p:pic>
        <p:nvPicPr>
          <p:cNvPr id="5" name="Picture 4">
            <a:extLst>
              <a:ext uri="{FF2B5EF4-FFF2-40B4-BE49-F238E27FC236}">
                <a16:creationId xmlns:a16="http://schemas.microsoft.com/office/drawing/2014/main" id="{2ABBAC45-A281-439F-AB5F-6EDCC8D338C9}"/>
              </a:ext>
            </a:extLst>
          </p:cNvPr>
          <p:cNvPicPr>
            <a:picLocks noChangeAspect="1"/>
          </p:cNvPicPr>
          <p:nvPr/>
        </p:nvPicPr>
        <p:blipFill>
          <a:blip r:embed="rId2"/>
          <a:stretch>
            <a:fillRect/>
          </a:stretch>
        </p:blipFill>
        <p:spPr>
          <a:xfrm>
            <a:off x="98588" y="2815465"/>
            <a:ext cx="8934450" cy="2638425"/>
          </a:xfrm>
          <a:prstGeom prst="rect">
            <a:avLst/>
          </a:prstGeom>
        </p:spPr>
      </p:pic>
    </p:spTree>
    <p:extLst>
      <p:ext uri="{BB962C8B-B14F-4D97-AF65-F5344CB8AC3E}">
        <p14:creationId xmlns:p14="http://schemas.microsoft.com/office/powerpoint/2010/main" val="13187085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727632-D6E1-4943-9F42-DC0ADC0AC1D9}"/>
              </a:ext>
            </a:extLst>
          </p:cNvPr>
          <p:cNvSpPr>
            <a:spLocks noGrp="1"/>
          </p:cNvSpPr>
          <p:nvPr>
            <p:ph idx="1"/>
          </p:nvPr>
        </p:nvSpPr>
        <p:spPr>
          <a:xfrm>
            <a:off x="586410" y="1222513"/>
            <a:ext cx="8213610" cy="4929809"/>
          </a:xfrm>
        </p:spPr>
        <p:txBody>
          <a:bodyPr>
            <a:normAutofit fontScale="85000" lnSpcReduction="20000"/>
          </a:bodyPr>
          <a:lstStyle/>
          <a:p>
            <a:r>
              <a:rPr lang="en-US" dirty="0"/>
              <a:t>To make the model flexible, you can make an input for the percentage of equity funded up-front.</a:t>
            </a:r>
          </a:p>
          <a:p>
            <a:r>
              <a:rPr lang="en-US" dirty="0"/>
              <a:t>Funding is affected by whether the banks allow you to capitalize interest and fees. Capitalised Interest means that you do not pay interest to the bank during construction, but it rather accrues to the debt balance.</a:t>
            </a:r>
          </a:p>
          <a:p>
            <a:r>
              <a:rPr lang="en-US" dirty="0"/>
              <a:t>Note the difference between capitalised interest and IDC or Interest During Construction which is sometimes also called capitalised interest.  It is called capitalised interest.  Capitalised interest from an accounting standpoint just means that the interest (whether paid or accrued to the debt balance) is not accounted for as an expense, but rather as a part of the plant which will be depreciated after the COD.</a:t>
            </a:r>
          </a:p>
        </p:txBody>
      </p:sp>
      <p:sp>
        <p:nvSpPr>
          <p:cNvPr id="3" name="Title 2">
            <a:extLst>
              <a:ext uri="{FF2B5EF4-FFF2-40B4-BE49-F238E27FC236}">
                <a16:creationId xmlns:a16="http://schemas.microsoft.com/office/drawing/2014/main" id="{5C182F85-8359-4B1E-84AD-F3E3D3E41DBF}"/>
              </a:ext>
            </a:extLst>
          </p:cNvPr>
          <p:cNvSpPr>
            <a:spLocks noGrp="1"/>
          </p:cNvSpPr>
          <p:nvPr>
            <p:ph type="title"/>
          </p:nvPr>
        </p:nvSpPr>
        <p:spPr/>
        <p:txBody>
          <a:bodyPr>
            <a:normAutofit fontScale="90000"/>
          </a:bodyPr>
          <a:lstStyle/>
          <a:p>
            <a:r>
              <a:rPr lang="en-US" dirty="0"/>
              <a:t>Flexible Funding Inputs and Capitalised Interest</a:t>
            </a:r>
          </a:p>
        </p:txBody>
      </p:sp>
    </p:spTree>
    <p:extLst>
      <p:ext uri="{BB962C8B-B14F-4D97-AF65-F5344CB8AC3E}">
        <p14:creationId xmlns:p14="http://schemas.microsoft.com/office/powerpoint/2010/main" val="22056178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B6D44-311F-4876-B265-0246ADFC9D8C}"/>
              </a:ext>
            </a:extLst>
          </p:cNvPr>
          <p:cNvSpPr>
            <a:spLocks noGrp="1"/>
          </p:cNvSpPr>
          <p:nvPr>
            <p:ph idx="1"/>
          </p:nvPr>
        </p:nvSpPr>
        <p:spPr/>
        <p:txBody>
          <a:bodyPr/>
          <a:lstStyle/>
          <a:p>
            <a:r>
              <a:rPr lang="en-US" dirty="0"/>
              <a:t>The inputs for funding seem easy, but they can cause a lot of pain in modelling.</a:t>
            </a:r>
          </a:p>
          <a:p>
            <a:endParaRPr lang="en-US" dirty="0"/>
          </a:p>
          <a:p>
            <a:endParaRPr lang="en-US" dirty="0"/>
          </a:p>
          <a:p>
            <a:endParaRPr lang="en-US" dirty="0"/>
          </a:p>
          <a:p>
            <a:endParaRPr lang="en-US" dirty="0"/>
          </a:p>
          <a:p>
            <a:pPr marL="0" indent="0">
              <a:buNone/>
            </a:pPr>
            <a:r>
              <a:rPr lang="en-US" dirty="0"/>
              <a:t>From term sheet:</a:t>
            </a:r>
          </a:p>
          <a:p>
            <a:endParaRPr lang="en-US" dirty="0"/>
          </a:p>
        </p:txBody>
      </p:sp>
      <p:sp>
        <p:nvSpPr>
          <p:cNvPr id="3" name="Title 2">
            <a:extLst>
              <a:ext uri="{FF2B5EF4-FFF2-40B4-BE49-F238E27FC236}">
                <a16:creationId xmlns:a16="http://schemas.microsoft.com/office/drawing/2014/main" id="{41A3456F-9487-4AB1-A594-39C6A1F24A36}"/>
              </a:ext>
            </a:extLst>
          </p:cNvPr>
          <p:cNvSpPr>
            <a:spLocks noGrp="1"/>
          </p:cNvSpPr>
          <p:nvPr>
            <p:ph type="title"/>
          </p:nvPr>
        </p:nvSpPr>
        <p:spPr/>
        <p:txBody>
          <a:bodyPr/>
          <a:lstStyle/>
          <a:p>
            <a:r>
              <a:rPr lang="en-US" dirty="0"/>
              <a:t>Example of Inputs for Funding</a:t>
            </a:r>
          </a:p>
        </p:txBody>
      </p:sp>
      <p:pic>
        <p:nvPicPr>
          <p:cNvPr id="6" name="Picture 5">
            <a:extLst>
              <a:ext uri="{FF2B5EF4-FFF2-40B4-BE49-F238E27FC236}">
                <a16:creationId xmlns:a16="http://schemas.microsoft.com/office/drawing/2014/main" id="{26B356C5-4347-42F8-A63C-88FD75CE5703}"/>
              </a:ext>
            </a:extLst>
          </p:cNvPr>
          <p:cNvPicPr>
            <a:picLocks noChangeAspect="1"/>
          </p:cNvPicPr>
          <p:nvPr/>
        </p:nvPicPr>
        <p:blipFill>
          <a:blip r:embed="rId2"/>
          <a:stretch>
            <a:fillRect/>
          </a:stretch>
        </p:blipFill>
        <p:spPr>
          <a:xfrm>
            <a:off x="1462087" y="2667000"/>
            <a:ext cx="6219825" cy="1524000"/>
          </a:xfrm>
          <a:prstGeom prst="rect">
            <a:avLst/>
          </a:prstGeom>
        </p:spPr>
      </p:pic>
      <p:pic>
        <p:nvPicPr>
          <p:cNvPr id="7" name="Picture 6">
            <a:extLst>
              <a:ext uri="{FF2B5EF4-FFF2-40B4-BE49-F238E27FC236}">
                <a16:creationId xmlns:a16="http://schemas.microsoft.com/office/drawing/2014/main" id="{7632C572-C792-49F5-B7BA-D37943A18D5D}"/>
              </a:ext>
            </a:extLst>
          </p:cNvPr>
          <p:cNvPicPr>
            <a:picLocks noChangeAspect="1"/>
          </p:cNvPicPr>
          <p:nvPr/>
        </p:nvPicPr>
        <p:blipFill>
          <a:blip r:embed="rId3"/>
          <a:stretch>
            <a:fillRect/>
          </a:stretch>
        </p:blipFill>
        <p:spPr>
          <a:xfrm>
            <a:off x="732344" y="5036124"/>
            <a:ext cx="8067675" cy="933450"/>
          </a:xfrm>
          <a:prstGeom prst="rect">
            <a:avLst/>
          </a:prstGeom>
        </p:spPr>
      </p:pic>
    </p:spTree>
    <p:extLst>
      <p:ext uri="{BB962C8B-B14F-4D97-AF65-F5344CB8AC3E}">
        <p14:creationId xmlns:p14="http://schemas.microsoft.com/office/powerpoint/2010/main" val="34273243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889D7C6-AF27-4267-AB41-CDA0D604E0D3}"/>
              </a:ext>
            </a:extLst>
          </p:cNvPr>
          <p:cNvSpPr>
            <a:spLocks noGrp="1"/>
          </p:cNvSpPr>
          <p:nvPr>
            <p:ph idx="1"/>
          </p:nvPr>
        </p:nvSpPr>
        <p:spPr/>
        <p:txBody>
          <a:bodyPr>
            <a:normAutofit lnSpcReduction="10000"/>
          </a:bodyPr>
          <a:lstStyle/>
          <a:p>
            <a:r>
              <a:rPr lang="en-US" dirty="0"/>
              <a:t>After the debt size and funding are established, the inputs for repayment come next.</a:t>
            </a:r>
          </a:p>
          <a:p>
            <a:r>
              <a:rPr lang="en-US" dirty="0"/>
              <a:t>Subsequent sections will address sculpting and how to structure the repayment of debt.  For now, we are structuring the location of debt in a model and we assume that the repayment profile is given.</a:t>
            </a:r>
          </a:p>
          <a:p>
            <a:r>
              <a:rPr lang="en-US" dirty="0"/>
              <a:t>If the debt is used for risk analysis rather than structuring debt, the debt repayment will be given.</a:t>
            </a:r>
          </a:p>
        </p:txBody>
      </p:sp>
      <p:sp>
        <p:nvSpPr>
          <p:cNvPr id="3" name="Title 2">
            <a:extLst>
              <a:ext uri="{FF2B5EF4-FFF2-40B4-BE49-F238E27FC236}">
                <a16:creationId xmlns:a16="http://schemas.microsoft.com/office/drawing/2014/main" id="{E18780AC-73D8-4991-991B-4937B9216B77}"/>
              </a:ext>
            </a:extLst>
          </p:cNvPr>
          <p:cNvSpPr>
            <a:spLocks noGrp="1"/>
          </p:cNvSpPr>
          <p:nvPr>
            <p:ph type="title"/>
          </p:nvPr>
        </p:nvSpPr>
        <p:spPr/>
        <p:txBody>
          <a:bodyPr/>
          <a:lstStyle/>
          <a:p>
            <a:r>
              <a:rPr lang="en-US" dirty="0"/>
              <a:t>Basic Repayment with Fixed Scheduled</a:t>
            </a:r>
          </a:p>
        </p:txBody>
      </p:sp>
    </p:spTree>
    <p:extLst>
      <p:ext uri="{BB962C8B-B14F-4D97-AF65-F5344CB8AC3E}">
        <p14:creationId xmlns:p14="http://schemas.microsoft.com/office/powerpoint/2010/main" val="10594274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F43FE5-00B2-4EAF-B1BB-FD85F658FEE8}"/>
              </a:ext>
            </a:extLst>
          </p:cNvPr>
          <p:cNvSpPr>
            <a:spLocks noGrp="1"/>
          </p:cNvSpPr>
          <p:nvPr>
            <p:ph idx="1"/>
          </p:nvPr>
        </p:nvSpPr>
        <p:spPr/>
        <p:txBody>
          <a:bodyPr/>
          <a:lstStyle/>
          <a:p>
            <a:r>
              <a:rPr lang="en-US" dirty="0"/>
              <a:t>Debt repayment involves tenor and method. Details of this will be addressed in the later sections.</a:t>
            </a:r>
          </a:p>
          <a:p>
            <a:endParaRPr lang="en-US" dirty="0"/>
          </a:p>
        </p:txBody>
      </p:sp>
      <p:sp>
        <p:nvSpPr>
          <p:cNvPr id="3" name="Title 2">
            <a:extLst>
              <a:ext uri="{FF2B5EF4-FFF2-40B4-BE49-F238E27FC236}">
                <a16:creationId xmlns:a16="http://schemas.microsoft.com/office/drawing/2014/main" id="{D49E17DA-882D-4D4E-8A68-54BEF8AF8B89}"/>
              </a:ext>
            </a:extLst>
          </p:cNvPr>
          <p:cNvSpPr>
            <a:spLocks noGrp="1"/>
          </p:cNvSpPr>
          <p:nvPr>
            <p:ph type="title"/>
          </p:nvPr>
        </p:nvSpPr>
        <p:spPr/>
        <p:txBody>
          <a:bodyPr/>
          <a:lstStyle/>
          <a:p>
            <a:r>
              <a:rPr lang="en-US" dirty="0"/>
              <a:t>Term Sheet Inputs for Repayment of Debt</a:t>
            </a:r>
          </a:p>
        </p:txBody>
      </p:sp>
      <p:pic>
        <p:nvPicPr>
          <p:cNvPr id="5" name="Picture 4">
            <a:extLst>
              <a:ext uri="{FF2B5EF4-FFF2-40B4-BE49-F238E27FC236}">
                <a16:creationId xmlns:a16="http://schemas.microsoft.com/office/drawing/2014/main" id="{A5C097CF-0A2A-4633-BE92-D2C77B269441}"/>
              </a:ext>
            </a:extLst>
          </p:cNvPr>
          <p:cNvPicPr>
            <a:picLocks noChangeAspect="1"/>
          </p:cNvPicPr>
          <p:nvPr/>
        </p:nvPicPr>
        <p:blipFill>
          <a:blip r:embed="rId2"/>
          <a:stretch>
            <a:fillRect/>
          </a:stretch>
        </p:blipFill>
        <p:spPr>
          <a:xfrm>
            <a:off x="218661" y="2490452"/>
            <a:ext cx="8328991" cy="2234935"/>
          </a:xfrm>
          <a:prstGeom prst="rect">
            <a:avLst/>
          </a:prstGeom>
        </p:spPr>
      </p:pic>
      <p:pic>
        <p:nvPicPr>
          <p:cNvPr id="6" name="Picture 5">
            <a:extLst>
              <a:ext uri="{FF2B5EF4-FFF2-40B4-BE49-F238E27FC236}">
                <a16:creationId xmlns:a16="http://schemas.microsoft.com/office/drawing/2014/main" id="{8C41681F-3C74-408D-9967-2C81531DE3BE}"/>
              </a:ext>
            </a:extLst>
          </p:cNvPr>
          <p:cNvPicPr>
            <a:picLocks noChangeAspect="1"/>
          </p:cNvPicPr>
          <p:nvPr/>
        </p:nvPicPr>
        <p:blipFill>
          <a:blip r:embed="rId3"/>
          <a:stretch>
            <a:fillRect/>
          </a:stretch>
        </p:blipFill>
        <p:spPr>
          <a:xfrm>
            <a:off x="337930" y="5004807"/>
            <a:ext cx="8209722" cy="685346"/>
          </a:xfrm>
          <a:prstGeom prst="rect">
            <a:avLst/>
          </a:prstGeom>
        </p:spPr>
      </p:pic>
    </p:spTree>
    <p:extLst>
      <p:ext uri="{BB962C8B-B14F-4D97-AF65-F5344CB8AC3E}">
        <p14:creationId xmlns:p14="http://schemas.microsoft.com/office/powerpoint/2010/main" val="4753863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80797D-A5B3-4188-A88C-F9A39C5A9201}"/>
              </a:ext>
            </a:extLst>
          </p:cNvPr>
          <p:cNvSpPr>
            <a:spLocks noGrp="1"/>
          </p:cNvSpPr>
          <p:nvPr>
            <p:ph idx="1"/>
          </p:nvPr>
        </p:nvSpPr>
        <p:spPr>
          <a:xfrm>
            <a:off x="327991" y="1162878"/>
            <a:ext cx="8485865" cy="2713384"/>
          </a:xfrm>
        </p:spPr>
        <p:txBody>
          <a:bodyPr>
            <a:normAutofit/>
          </a:bodyPr>
          <a:lstStyle/>
          <a:p>
            <a:r>
              <a:rPr lang="en-US" dirty="0"/>
              <a:t>In this case, use MIN function for the smallest maturity</a:t>
            </a:r>
          </a:p>
          <a:p>
            <a:r>
              <a:rPr lang="en-US" dirty="0"/>
              <a:t>Also use MIN with opening accumulated balance to cap the amount (use 1-accumulated balance) and accumulate with calculation itself.</a:t>
            </a:r>
          </a:p>
          <a:p>
            <a:endParaRPr lang="en-US" dirty="0"/>
          </a:p>
        </p:txBody>
      </p:sp>
      <p:sp>
        <p:nvSpPr>
          <p:cNvPr id="3" name="Title 2">
            <a:extLst>
              <a:ext uri="{FF2B5EF4-FFF2-40B4-BE49-F238E27FC236}">
                <a16:creationId xmlns:a16="http://schemas.microsoft.com/office/drawing/2014/main" id="{980D272D-44CB-4422-AD8A-84B5D644A3B1}"/>
              </a:ext>
            </a:extLst>
          </p:cNvPr>
          <p:cNvSpPr>
            <a:spLocks noGrp="1"/>
          </p:cNvSpPr>
          <p:nvPr>
            <p:ph type="title"/>
          </p:nvPr>
        </p:nvSpPr>
        <p:spPr/>
        <p:txBody>
          <a:bodyPr>
            <a:normAutofit fontScale="90000"/>
          </a:bodyPr>
          <a:lstStyle/>
          <a:p>
            <a:r>
              <a:rPr lang="en-US" dirty="0"/>
              <a:t>Inputs for Maturity and Pre-Determined Repayment</a:t>
            </a:r>
          </a:p>
        </p:txBody>
      </p:sp>
      <p:pic>
        <p:nvPicPr>
          <p:cNvPr id="5" name="Picture 4">
            <a:extLst>
              <a:ext uri="{FF2B5EF4-FFF2-40B4-BE49-F238E27FC236}">
                <a16:creationId xmlns:a16="http://schemas.microsoft.com/office/drawing/2014/main" id="{8FA53368-83FD-43D0-9932-6C526410FD41}"/>
              </a:ext>
            </a:extLst>
          </p:cNvPr>
          <p:cNvPicPr>
            <a:picLocks noChangeAspect="1"/>
          </p:cNvPicPr>
          <p:nvPr/>
        </p:nvPicPr>
        <p:blipFill>
          <a:blip r:embed="rId2"/>
          <a:stretch>
            <a:fillRect/>
          </a:stretch>
        </p:blipFill>
        <p:spPr>
          <a:xfrm>
            <a:off x="178904" y="4586305"/>
            <a:ext cx="8634952" cy="2271695"/>
          </a:xfrm>
          <a:prstGeom prst="rect">
            <a:avLst/>
          </a:prstGeom>
        </p:spPr>
      </p:pic>
    </p:spTree>
    <p:extLst>
      <p:ext uri="{BB962C8B-B14F-4D97-AF65-F5344CB8AC3E}">
        <p14:creationId xmlns:p14="http://schemas.microsoft.com/office/powerpoint/2010/main" val="42297230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6195A2-568D-4197-8454-D464B2F17659}"/>
              </a:ext>
            </a:extLst>
          </p:cNvPr>
          <p:cNvSpPr>
            <a:spLocks noGrp="1"/>
          </p:cNvSpPr>
          <p:nvPr>
            <p:ph idx="1"/>
          </p:nvPr>
        </p:nvSpPr>
        <p:spPr/>
        <p:txBody>
          <a:bodyPr/>
          <a:lstStyle/>
          <a:p>
            <a:r>
              <a:rPr lang="en-US" dirty="0"/>
              <a:t>Interest rates include a base rate and a credit spread.</a:t>
            </a:r>
          </a:p>
          <a:p>
            <a:endParaRPr lang="en-US" dirty="0"/>
          </a:p>
          <a:p>
            <a:endParaRPr lang="en-US" dirty="0"/>
          </a:p>
          <a:p>
            <a:r>
              <a:rPr lang="en-US" dirty="0"/>
              <a:t>There is also a hedging requirement.</a:t>
            </a:r>
          </a:p>
          <a:p>
            <a:endParaRPr lang="en-US" dirty="0"/>
          </a:p>
          <a:p>
            <a:endParaRPr lang="en-US" dirty="0"/>
          </a:p>
        </p:txBody>
      </p:sp>
      <p:sp>
        <p:nvSpPr>
          <p:cNvPr id="3" name="Title 2">
            <a:extLst>
              <a:ext uri="{FF2B5EF4-FFF2-40B4-BE49-F238E27FC236}">
                <a16:creationId xmlns:a16="http://schemas.microsoft.com/office/drawing/2014/main" id="{73EEE910-680C-45EA-82EE-4A3EF72C9816}"/>
              </a:ext>
            </a:extLst>
          </p:cNvPr>
          <p:cNvSpPr>
            <a:spLocks noGrp="1"/>
          </p:cNvSpPr>
          <p:nvPr>
            <p:ph type="title"/>
          </p:nvPr>
        </p:nvSpPr>
        <p:spPr/>
        <p:txBody>
          <a:bodyPr>
            <a:normAutofit fontScale="90000"/>
          </a:bodyPr>
          <a:lstStyle/>
          <a:p>
            <a:r>
              <a:rPr lang="en-US" dirty="0"/>
              <a:t>Interest Rates in Term Sheet – Base Rate (LIBOR)</a:t>
            </a:r>
          </a:p>
        </p:txBody>
      </p:sp>
      <p:pic>
        <p:nvPicPr>
          <p:cNvPr id="6" name="Picture 5">
            <a:extLst>
              <a:ext uri="{FF2B5EF4-FFF2-40B4-BE49-F238E27FC236}">
                <a16:creationId xmlns:a16="http://schemas.microsoft.com/office/drawing/2014/main" id="{C64A0EC2-2DD8-4164-9535-17CCE74EBDCE}"/>
              </a:ext>
            </a:extLst>
          </p:cNvPr>
          <p:cNvPicPr>
            <a:picLocks noChangeAspect="1"/>
          </p:cNvPicPr>
          <p:nvPr/>
        </p:nvPicPr>
        <p:blipFill>
          <a:blip r:embed="rId2"/>
          <a:stretch>
            <a:fillRect/>
          </a:stretch>
        </p:blipFill>
        <p:spPr>
          <a:xfrm>
            <a:off x="129209" y="2222765"/>
            <a:ext cx="8634952" cy="514616"/>
          </a:xfrm>
          <a:prstGeom prst="rect">
            <a:avLst/>
          </a:prstGeom>
        </p:spPr>
      </p:pic>
      <p:pic>
        <p:nvPicPr>
          <p:cNvPr id="7" name="Picture 6">
            <a:extLst>
              <a:ext uri="{FF2B5EF4-FFF2-40B4-BE49-F238E27FC236}">
                <a16:creationId xmlns:a16="http://schemas.microsoft.com/office/drawing/2014/main" id="{E0B5E3DA-7438-41F9-978B-A664963B8EFF}"/>
              </a:ext>
            </a:extLst>
          </p:cNvPr>
          <p:cNvPicPr>
            <a:picLocks noChangeAspect="1"/>
          </p:cNvPicPr>
          <p:nvPr/>
        </p:nvPicPr>
        <p:blipFill>
          <a:blip r:embed="rId3"/>
          <a:stretch>
            <a:fillRect/>
          </a:stretch>
        </p:blipFill>
        <p:spPr>
          <a:xfrm>
            <a:off x="127056" y="4193912"/>
            <a:ext cx="8507896" cy="1608285"/>
          </a:xfrm>
          <a:prstGeom prst="rect">
            <a:avLst/>
          </a:prstGeom>
        </p:spPr>
      </p:pic>
    </p:spTree>
    <p:extLst>
      <p:ext uri="{BB962C8B-B14F-4D97-AF65-F5344CB8AC3E}">
        <p14:creationId xmlns:p14="http://schemas.microsoft.com/office/powerpoint/2010/main" val="26307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1D843DE7-3329-4237-BF96-755F00EB285E}"/>
              </a:ext>
            </a:extLst>
          </p:cNvPr>
          <p:cNvPicPr>
            <a:picLocks noChangeAspect="1"/>
          </p:cNvPicPr>
          <p:nvPr/>
        </p:nvPicPr>
        <p:blipFill rotWithShape="1">
          <a:blip r:embed="rId2"/>
          <a:srcRect l="30205" r="19674" b="2"/>
          <a:stretch/>
        </p:blipFill>
        <p:spPr>
          <a:xfrm>
            <a:off x="4567959" y="640082"/>
            <a:ext cx="4096293" cy="5577837"/>
          </a:xfrm>
          <a:prstGeom prst="rect">
            <a:avLst/>
          </a:prstGeom>
          <a:effectLst/>
        </p:spPr>
      </p:pic>
      <p:sp>
        <p:nvSpPr>
          <p:cNvPr id="4" name="Content Placeholder 3">
            <a:extLst>
              <a:ext uri="{FF2B5EF4-FFF2-40B4-BE49-F238E27FC236}">
                <a16:creationId xmlns:a16="http://schemas.microsoft.com/office/drawing/2014/main" id="{1B86BAA7-F80C-4A06-B417-E5B1BA596D8C}"/>
              </a:ext>
            </a:extLst>
          </p:cNvPr>
          <p:cNvSpPr>
            <a:spLocks noGrp="1"/>
          </p:cNvSpPr>
          <p:nvPr>
            <p:ph idx="1"/>
          </p:nvPr>
        </p:nvSpPr>
        <p:spPr>
          <a:xfrm>
            <a:off x="308113" y="1441174"/>
            <a:ext cx="3866322" cy="4782645"/>
          </a:xfrm>
        </p:spPr>
        <p:txBody>
          <a:bodyPr vert="horz" lIns="91440" tIns="45720" rIns="91440" bIns="45720" rtlCol="0">
            <a:normAutofit/>
          </a:bodyPr>
          <a:lstStyle/>
          <a:p>
            <a:r>
              <a:rPr lang="en-US" sz="2500" dirty="0">
                <a:latin typeface="+mn-lt"/>
                <a:cs typeface="+mn-cs"/>
              </a:rPr>
              <a:t>Appropriate – models should be geared to objectives. May want detail like in google maps when walking.  May not need detail.</a:t>
            </a:r>
          </a:p>
          <a:p>
            <a:r>
              <a:rPr lang="en-US" sz="2500" dirty="0">
                <a:latin typeface="+mn-lt"/>
                <a:cs typeface="+mn-cs"/>
              </a:rPr>
              <a:t>Accurate – the wonderful feeling of the balance sheet balancing and debt going down to zero.  But don’t overdo tests just to impress people with your excel skills.</a:t>
            </a:r>
          </a:p>
        </p:txBody>
      </p:sp>
      <p:sp>
        <p:nvSpPr>
          <p:cNvPr id="3" name="Title 2">
            <a:extLst>
              <a:ext uri="{FF2B5EF4-FFF2-40B4-BE49-F238E27FC236}">
                <a16:creationId xmlns:a16="http://schemas.microsoft.com/office/drawing/2014/main" id="{1ADD4710-E744-45CA-9AB5-0E36782AA0B8}"/>
              </a:ext>
            </a:extLst>
          </p:cNvPr>
          <p:cNvSpPr>
            <a:spLocks noGrp="1"/>
          </p:cNvSpPr>
          <p:nvPr>
            <p:ph type="title"/>
          </p:nvPr>
        </p:nvSpPr>
        <p:spPr>
          <a:xfrm>
            <a:off x="123918" y="644789"/>
            <a:ext cx="4413295" cy="593915"/>
          </a:xfrm>
        </p:spPr>
        <p:txBody>
          <a:bodyPr vert="horz" lIns="91440" tIns="45720" rIns="91440" bIns="45720" rtlCol="0" anchor="ctr">
            <a:normAutofit fontScale="90000"/>
          </a:bodyPr>
          <a:lstStyle/>
          <a:p>
            <a:pPr algn="l"/>
            <a:r>
              <a:rPr lang="en-US" sz="3100" b="1" dirty="0">
                <a:latin typeface="Arial" panose="020B0604020202020204" pitchFamily="34" charset="0"/>
                <a:cs typeface="Arial" panose="020B0604020202020204" pitchFamily="34" charset="0"/>
              </a:rPr>
              <a:t>Accurate and Appropriate</a:t>
            </a:r>
          </a:p>
        </p:txBody>
      </p:sp>
      <p:sp>
        <p:nvSpPr>
          <p:cNvPr id="6" name="TextBox 5">
            <a:extLst>
              <a:ext uri="{FF2B5EF4-FFF2-40B4-BE49-F238E27FC236}">
                <a16:creationId xmlns:a16="http://schemas.microsoft.com/office/drawing/2014/main" id="{6DF5518E-0125-4FE8-AD46-7272342E9430}"/>
              </a:ext>
            </a:extLst>
          </p:cNvPr>
          <p:cNvSpPr txBox="1"/>
          <p:nvPr/>
        </p:nvSpPr>
        <p:spPr>
          <a:xfrm>
            <a:off x="6076037" y="4702760"/>
            <a:ext cx="2912165" cy="2031325"/>
          </a:xfrm>
          <a:prstGeom prst="rect">
            <a:avLst/>
          </a:prstGeom>
          <a:solidFill>
            <a:srgbClr val="92D050"/>
          </a:solidFill>
        </p:spPr>
        <p:txBody>
          <a:bodyPr wrap="square" rtlCol="0">
            <a:spAutoFit/>
          </a:bodyPr>
          <a:lstStyle/>
          <a:p>
            <a:r>
              <a:rPr lang="en-US" dirty="0"/>
              <a:t>Google Maps is like a financial model – sometimes the time estimates are way off (especially if it is the first time).</a:t>
            </a:r>
          </a:p>
          <a:p>
            <a:endParaRPr lang="en-US" dirty="0"/>
          </a:p>
          <a:p>
            <a:r>
              <a:rPr lang="en-US" dirty="0"/>
              <a:t>Sometimes you still get lost.</a:t>
            </a:r>
          </a:p>
        </p:txBody>
      </p:sp>
    </p:spTree>
    <p:extLst>
      <p:ext uri="{BB962C8B-B14F-4D97-AF65-F5344CB8AC3E}">
        <p14:creationId xmlns:p14="http://schemas.microsoft.com/office/powerpoint/2010/main" val="8910119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C27FE7-5A6B-46D8-B851-D2A9910A0FE7}"/>
              </a:ext>
            </a:extLst>
          </p:cNvPr>
          <p:cNvSpPr>
            <a:spLocks noGrp="1"/>
          </p:cNvSpPr>
          <p:nvPr>
            <p:ph idx="1"/>
          </p:nvPr>
        </p:nvSpPr>
        <p:spPr/>
        <p:txBody>
          <a:bodyPr/>
          <a:lstStyle/>
          <a:p>
            <a:r>
              <a:rPr lang="en-US" dirty="0"/>
              <a:t>The up-front fee and the commitment fee can also be defined as below.</a:t>
            </a:r>
          </a:p>
          <a:p>
            <a:endParaRPr lang="en-US" dirty="0"/>
          </a:p>
        </p:txBody>
      </p:sp>
      <p:sp>
        <p:nvSpPr>
          <p:cNvPr id="3" name="Title 2">
            <a:extLst>
              <a:ext uri="{FF2B5EF4-FFF2-40B4-BE49-F238E27FC236}">
                <a16:creationId xmlns:a16="http://schemas.microsoft.com/office/drawing/2014/main" id="{042043F4-CD99-4FB2-900D-B86736DE80C8}"/>
              </a:ext>
            </a:extLst>
          </p:cNvPr>
          <p:cNvSpPr>
            <a:spLocks noGrp="1"/>
          </p:cNvSpPr>
          <p:nvPr>
            <p:ph type="title"/>
          </p:nvPr>
        </p:nvSpPr>
        <p:spPr/>
        <p:txBody>
          <a:bodyPr/>
          <a:lstStyle/>
          <a:p>
            <a:r>
              <a:rPr lang="en-US" dirty="0"/>
              <a:t>Capitalisation of Interest and Fees</a:t>
            </a:r>
          </a:p>
        </p:txBody>
      </p:sp>
      <p:pic>
        <p:nvPicPr>
          <p:cNvPr id="5" name="Picture 4">
            <a:extLst>
              <a:ext uri="{FF2B5EF4-FFF2-40B4-BE49-F238E27FC236}">
                <a16:creationId xmlns:a16="http://schemas.microsoft.com/office/drawing/2014/main" id="{F601D568-1839-4EDA-BED7-DBE532587E71}"/>
              </a:ext>
            </a:extLst>
          </p:cNvPr>
          <p:cNvPicPr>
            <a:picLocks noChangeAspect="1"/>
          </p:cNvPicPr>
          <p:nvPr/>
        </p:nvPicPr>
        <p:blipFill>
          <a:blip r:embed="rId2"/>
          <a:stretch>
            <a:fillRect/>
          </a:stretch>
        </p:blipFill>
        <p:spPr>
          <a:xfrm>
            <a:off x="473184" y="2018491"/>
            <a:ext cx="8269357" cy="1194536"/>
          </a:xfrm>
          <a:prstGeom prst="rect">
            <a:avLst/>
          </a:prstGeom>
        </p:spPr>
      </p:pic>
      <p:pic>
        <p:nvPicPr>
          <p:cNvPr id="7" name="Picture 6">
            <a:extLst>
              <a:ext uri="{FF2B5EF4-FFF2-40B4-BE49-F238E27FC236}">
                <a16:creationId xmlns:a16="http://schemas.microsoft.com/office/drawing/2014/main" id="{3EBB08D7-7ACA-4B63-A613-5628EEA6CC6D}"/>
              </a:ext>
            </a:extLst>
          </p:cNvPr>
          <p:cNvPicPr>
            <a:picLocks noChangeAspect="1"/>
          </p:cNvPicPr>
          <p:nvPr/>
        </p:nvPicPr>
        <p:blipFill>
          <a:blip r:embed="rId3"/>
          <a:stretch>
            <a:fillRect/>
          </a:stretch>
        </p:blipFill>
        <p:spPr>
          <a:xfrm>
            <a:off x="473184" y="3348816"/>
            <a:ext cx="7795430" cy="592316"/>
          </a:xfrm>
          <a:prstGeom prst="rect">
            <a:avLst/>
          </a:prstGeom>
        </p:spPr>
      </p:pic>
      <p:pic>
        <p:nvPicPr>
          <p:cNvPr id="8" name="Picture 7">
            <a:extLst>
              <a:ext uri="{FF2B5EF4-FFF2-40B4-BE49-F238E27FC236}">
                <a16:creationId xmlns:a16="http://schemas.microsoft.com/office/drawing/2014/main" id="{87E00719-799E-40AA-8A8F-4C7BC508A694}"/>
              </a:ext>
            </a:extLst>
          </p:cNvPr>
          <p:cNvPicPr>
            <a:picLocks noChangeAspect="1"/>
          </p:cNvPicPr>
          <p:nvPr/>
        </p:nvPicPr>
        <p:blipFill>
          <a:blip r:embed="rId4"/>
          <a:stretch>
            <a:fillRect/>
          </a:stretch>
        </p:blipFill>
        <p:spPr>
          <a:xfrm>
            <a:off x="509047" y="3982566"/>
            <a:ext cx="8197630" cy="599323"/>
          </a:xfrm>
          <a:prstGeom prst="rect">
            <a:avLst/>
          </a:prstGeom>
        </p:spPr>
      </p:pic>
      <p:pic>
        <p:nvPicPr>
          <p:cNvPr id="9" name="Picture 8">
            <a:extLst>
              <a:ext uri="{FF2B5EF4-FFF2-40B4-BE49-F238E27FC236}">
                <a16:creationId xmlns:a16="http://schemas.microsoft.com/office/drawing/2014/main" id="{6EE29700-2FA0-4F96-84AF-7DABE59EBCEB}"/>
              </a:ext>
            </a:extLst>
          </p:cNvPr>
          <p:cNvPicPr>
            <a:picLocks noChangeAspect="1"/>
          </p:cNvPicPr>
          <p:nvPr/>
        </p:nvPicPr>
        <p:blipFill>
          <a:blip r:embed="rId5"/>
          <a:stretch>
            <a:fillRect/>
          </a:stretch>
        </p:blipFill>
        <p:spPr>
          <a:xfrm>
            <a:off x="1389574" y="4982744"/>
            <a:ext cx="5962650" cy="914400"/>
          </a:xfrm>
          <a:prstGeom prst="rect">
            <a:avLst/>
          </a:prstGeom>
        </p:spPr>
      </p:pic>
    </p:spTree>
    <p:extLst>
      <p:ext uri="{BB962C8B-B14F-4D97-AF65-F5344CB8AC3E}">
        <p14:creationId xmlns:p14="http://schemas.microsoft.com/office/powerpoint/2010/main" val="4312393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0D81B3-8E65-411B-8B6E-F9EBC81ACC2B}"/>
              </a:ext>
            </a:extLst>
          </p:cNvPr>
          <p:cNvSpPr>
            <a:spLocks noGrp="1"/>
          </p:cNvSpPr>
          <p:nvPr>
            <p:ph idx="1"/>
          </p:nvPr>
        </p:nvSpPr>
        <p:spPr/>
        <p:txBody>
          <a:bodyPr/>
          <a:lstStyle/>
          <a:p>
            <a:r>
              <a:rPr lang="en-US" dirty="0"/>
              <a:t>These margins are extremely high.  They are increasing to encourage re-financing. Use of these margins in the base case is irrelevant.</a:t>
            </a:r>
          </a:p>
          <a:p>
            <a:endParaRPr lang="en-US" dirty="0"/>
          </a:p>
        </p:txBody>
      </p:sp>
      <p:sp>
        <p:nvSpPr>
          <p:cNvPr id="3" name="Title 2">
            <a:extLst>
              <a:ext uri="{FF2B5EF4-FFF2-40B4-BE49-F238E27FC236}">
                <a16:creationId xmlns:a16="http://schemas.microsoft.com/office/drawing/2014/main" id="{E36B0758-94A4-4445-B75D-22FC0FED5962}"/>
              </a:ext>
            </a:extLst>
          </p:cNvPr>
          <p:cNvSpPr>
            <a:spLocks noGrp="1"/>
          </p:cNvSpPr>
          <p:nvPr>
            <p:ph type="title"/>
          </p:nvPr>
        </p:nvSpPr>
        <p:spPr/>
        <p:txBody>
          <a:bodyPr>
            <a:normAutofit fontScale="90000"/>
          </a:bodyPr>
          <a:lstStyle/>
          <a:p>
            <a:r>
              <a:rPr lang="en-US" dirty="0"/>
              <a:t>Credit Spreads in the Term Sheet – The First Thing to Look For</a:t>
            </a:r>
          </a:p>
        </p:txBody>
      </p:sp>
      <p:pic>
        <p:nvPicPr>
          <p:cNvPr id="5" name="Picture 4">
            <a:extLst>
              <a:ext uri="{FF2B5EF4-FFF2-40B4-BE49-F238E27FC236}">
                <a16:creationId xmlns:a16="http://schemas.microsoft.com/office/drawing/2014/main" id="{2594A44E-2D7E-4309-A472-73058448BE02}"/>
              </a:ext>
            </a:extLst>
          </p:cNvPr>
          <p:cNvPicPr>
            <a:picLocks noChangeAspect="1"/>
          </p:cNvPicPr>
          <p:nvPr/>
        </p:nvPicPr>
        <p:blipFill>
          <a:blip r:embed="rId2"/>
          <a:stretch>
            <a:fillRect/>
          </a:stretch>
        </p:blipFill>
        <p:spPr>
          <a:xfrm>
            <a:off x="331950" y="2657475"/>
            <a:ext cx="8467725" cy="1543050"/>
          </a:xfrm>
          <a:prstGeom prst="rect">
            <a:avLst/>
          </a:prstGeom>
        </p:spPr>
      </p:pic>
      <p:pic>
        <p:nvPicPr>
          <p:cNvPr id="6" name="Picture 5">
            <a:extLst>
              <a:ext uri="{FF2B5EF4-FFF2-40B4-BE49-F238E27FC236}">
                <a16:creationId xmlns:a16="http://schemas.microsoft.com/office/drawing/2014/main" id="{646F0D9C-0AAF-4770-A52E-9FE21B44FE28}"/>
              </a:ext>
            </a:extLst>
          </p:cNvPr>
          <p:cNvPicPr>
            <a:picLocks noChangeAspect="1"/>
          </p:cNvPicPr>
          <p:nvPr/>
        </p:nvPicPr>
        <p:blipFill>
          <a:blip r:embed="rId3"/>
          <a:stretch>
            <a:fillRect/>
          </a:stretch>
        </p:blipFill>
        <p:spPr>
          <a:xfrm>
            <a:off x="648197" y="3965101"/>
            <a:ext cx="7193777" cy="1837096"/>
          </a:xfrm>
          <a:prstGeom prst="rect">
            <a:avLst/>
          </a:prstGeom>
        </p:spPr>
      </p:pic>
      <p:pic>
        <p:nvPicPr>
          <p:cNvPr id="7" name="Picture 6">
            <a:extLst>
              <a:ext uri="{FF2B5EF4-FFF2-40B4-BE49-F238E27FC236}">
                <a16:creationId xmlns:a16="http://schemas.microsoft.com/office/drawing/2014/main" id="{723A106C-8502-4FF0-9796-78B138856CBB}"/>
              </a:ext>
            </a:extLst>
          </p:cNvPr>
          <p:cNvPicPr>
            <a:picLocks noChangeAspect="1"/>
          </p:cNvPicPr>
          <p:nvPr/>
        </p:nvPicPr>
        <p:blipFill>
          <a:blip r:embed="rId4"/>
          <a:stretch>
            <a:fillRect/>
          </a:stretch>
        </p:blipFill>
        <p:spPr>
          <a:xfrm>
            <a:off x="174141" y="6132234"/>
            <a:ext cx="6867525" cy="638175"/>
          </a:xfrm>
          <a:prstGeom prst="rect">
            <a:avLst/>
          </a:prstGeom>
        </p:spPr>
      </p:pic>
    </p:spTree>
    <p:extLst>
      <p:ext uri="{BB962C8B-B14F-4D97-AF65-F5344CB8AC3E}">
        <p14:creationId xmlns:p14="http://schemas.microsoft.com/office/powerpoint/2010/main" val="32424718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B14829-9CB2-4763-9470-37BCEA4CC4A0}"/>
              </a:ext>
            </a:extLst>
          </p:cNvPr>
          <p:cNvSpPr>
            <a:spLocks noGrp="1"/>
          </p:cNvSpPr>
          <p:nvPr>
            <p:ph idx="1"/>
          </p:nvPr>
        </p:nvSpPr>
        <p:spPr/>
        <p:txBody>
          <a:bodyPr/>
          <a:lstStyle/>
          <a:p>
            <a:r>
              <a:rPr lang="en-US" dirty="0"/>
              <a:t>Put the credit spread from the time sheet even though it is inconsistent with the base case.</a:t>
            </a:r>
          </a:p>
          <a:p>
            <a:r>
              <a:rPr lang="en-US" dirty="0"/>
              <a:t>Will add alternative scenarios in scenario page.</a:t>
            </a:r>
          </a:p>
        </p:txBody>
      </p:sp>
      <p:sp>
        <p:nvSpPr>
          <p:cNvPr id="3" name="Title 2">
            <a:extLst>
              <a:ext uri="{FF2B5EF4-FFF2-40B4-BE49-F238E27FC236}">
                <a16:creationId xmlns:a16="http://schemas.microsoft.com/office/drawing/2014/main" id="{8A2BAF85-8503-46A0-B650-80BE88369AFB}"/>
              </a:ext>
            </a:extLst>
          </p:cNvPr>
          <p:cNvSpPr>
            <a:spLocks noGrp="1"/>
          </p:cNvSpPr>
          <p:nvPr>
            <p:ph type="title"/>
          </p:nvPr>
        </p:nvSpPr>
        <p:spPr/>
        <p:txBody>
          <a:bodyPr>
            <a:normAutofit fontScale="90000"/>
          </a:bodyPr>
          <a:lstStyle/>
          <a:p>
            <a:r>
              <a:rPr lang="en-US" dirty="0"/>
              <a:t>Inputs for Interest Rate and Credit Spread – Include Sensitivities in Separate Sheet</a:t>
            </a:r>
          </a:p>
        </p:txBody>
      </p:sp>
      <p:pic>
        <p:nvPicPr>
          <p:cNvPr id="5" name="Picture 4">
            <a:extLst>
              <a:ext uri="{FF2B5EF4-FFF2-40B4-BE49-F238E27FC236}">
                <a16:creationId xmlns:a16="http://schemas.microsoft.com/office/drawing/2014/main" id="{83279CA5-2EFD-4FD9-A606-01BFC9D43634}"/>
              </a:ext>
            </a:extLst>
          </p:cNvPr>
          <p:cNvPicPr>
            <a:picLocks noChangeAspect="1"/>
          </p:cNvPicPr>
          <p:nvPr/>
        </p:nvPicPr>
        <p:blipFill>
          <a:blip r:embed="rId2"/>
          <a:stretch>
            <a:fillRect/>
          </a:stretch>
        </p:blipFill>
        <p:spPr>
          <a:xfrm>
            <a:off x="223296" y="3429000"/>
            <a:ext cx="8411656" cy="2242618"/>
          </a:xfrm>
          <a:prstGeom prst="rect">
            <a:avLst/>
          </a:prstGeom>
        </p:spPr>
      </p:pic>
    </p:spTree>
    <p:extLst>
      <p:ext uri="{BB962C8B-B14F-4D97-AF65-F5344CB8AC3E}">
        <p14:creationId xmlns:p14="http://schemas.microsoft.com/office/powerpoint/2010/main" val="3776709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AC971-1977-4E58-AC84-22CFA98504E6}"/>
              </a:ext>
            </a:extLst>
          </p:cNvPr>
          <p:cNvSpPr>
            <a:spLocks noGrp="1"/>
          </p:cNvSpPr>
          <p:nvPr>
            <p:ph idx="1"/>
          </p:nvPr>
        </p:nvSpPr>
        <p:spPr>
          <a:xfrm>
            <a:off x="5565913" y="1055803"/>
            <a:ext cx="3299792" cy="4877857"/>
          </a:xfrm>
        </p:spPr>
        <p:txBody>
          <a:bodyPr>
            <a:normAutofit fontScale="92500" lnSpcReduction="20000"/>
          </a:bodyPr>
          <a:lstStyle/>
          <a:p>
            <a:r>
              <a:rPr lang="en-US" dirty="0"/>
              <a:t>The first step is adding rows to the summary sources and uses of funds statement.  Include IDC, Fees and Debt Amount as shown below.</a:t>
            </a:r>
          </a:p>
          <a:p>
            <a:r>
              <a:rPr lang="en-US" dirty="0"/>
              <a:t>Note that IDC and Fees are not entered yet and Capitalised Interest is part of funding sources.</a:t>
            </a:r>
          </a:p>
          <a:p>
            <a:endParaRPr lang="en-US" dirty="0"/>
          </a:p>
        </p:txBody>
      </p:sp>
      <p:sp>
        <p:nvSpPr>
          <p:cNvPr id="3" name="Title 2">
            <a:extLst>
              <a:ext uri="{FF2B5EF4-FFF2-40B4-BE49-F238E27FC236}">
                <a16:creationId xmlns:a16="http://schemas.microsoft.com/office/drawing/2014/main" id="{0CCDF9C9-1869-446F-BCB4-676AB4AA8B4B}"/>
              </a:ext>
            </a:extLst>
          </p:cNvPr>
          <p:cNvSpPr>
            <a:spLocks noGrp="1"/>
          </p:cNvSpPr>
          <p:nvPr>
            <p:ph type="title"/>
          </p:nvPr>
        </p:nvSpPr>
        <p:spPr/>
        <p:txBody>
          <a:bodyPr/>
          <a:lstStyle/>
          <a:p>
            <a:r>
              <a:rPr lang="en-US" dirty="0"/>
              <a:t>Step 1 - Entering Debt Into Model</a:t>
            </a:r>
          </a:p>
        </p:txBody>
      </p:sp>
      <p:sp>
        <p:nvSpPr>
          <p:cNvPr id="4" name="Slide Number Placeholder 3">
            <a:extLst>
              <a:ext uri="{FF2B5EF4-FFF2-40B4-BE49-F238E27FC236}">
                <a16:creationId xmlns:a16="http://schemas.microsoft.com/office/drawing/2014/main" id="{8A9E1454-3C18-4BB0-B547-11F7E1069F4B}"/>
              </a:ext>
            </a:extLst>
          </p:cNvPr>
          <p:cNvSpPr>
            <a:spLocks noGrp="1"/>
          </p:cNvSpPr>
          <p:nvPr>
            <p:ph type="sldNum" sz="quarter" idx="12"/>
          </p:nvPr>
        </p:nvSpPr>
        <p:spPr/>
        <p:txBody>
          <a:bodyPr/>
          <a:lstStyle/>
          <a:p>
            <a:pPr algn="ctr"/>
            <a:fld id="{0C3A1854-6B63-4059-B360-A3C4972BF0FC}" type="slidenum">
              <a:rPr lang="ko-KR" altLang="en-US" smtClean="0"/>
              <a:pPr algn="ctr"/>
              <a:t>163</a:t>
            </a:fld>
            <a:endParaRPr lang="ko-KR" altLang="en-US" dirty="0"/>
          </a:p>
        </p:txBody>
      </p:sp>
      <p:pic>
        <p:nvPicPr>
          <p:cNvPr id="7" name="Picture 6">
            <a:extLst>
              <a:ext uri="{FF2B5EF4-FFF2-40B4-BE49-F238E27FC236}">
                <a16:creationId xmlns:a16="http://schemas.microsoft.com/office/drawing/2014/main" id="{05AA0347-E789-4030-83AB-05B7589849D2}"/>
              </a:ext>
            </a:extLst>
          </p:cNvPr>
          <p:cNvPicPr>
            <a:picLocks noChangeAspect="1"/>
          </p:cNvPicPr>
          <p:nvPr/>
        </p:nvPicPr>
        <p:blipFill>
          <a:blip r:embed="rId2"/>
          <a:stretch>
            <a:fillRect/>
          </a:stretch>
        </p:blipFill>
        <p:spPr>
          <a:xfrm>
            <a:off x="198782" y="1467818"/>
            <a:ext cx="4571837" cy="5014783"/>
          </a:xfrm>
          <a:prstGeom prst="rect">
            <a:avLst/>
          </a:prstGeom>
        </p:spPr>
      </p:pic>
    </p:spTree>
    <p:extLst>
      <p:ext uri="{BB962C8B-B14F-4D97-AF65-F5344CB8AC3E}">
        <p14:creationId xmlns:p14="http://schemas.microsoft.com/office/powerpoint/2010/main" val="20457007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9E5327-99CF-43D8-AB2C-6505BCF43736}"/>
              </a:ext>
            </a:extLst>
          </p:cNvPr>
          <p:cNvSpPr>
            <a:spLocks noGrp="1"/>
          </p:cNvSpPr>
          <p:nvPr>
            <p:ph idx="1"/>
          </p:nvPr>
        </p:nvSpPr>
        <p:spPr>
          <a:xfrm>
            <a:off x="3130827" y="775252"/>
            <a:ext cx="5384524" cy="5118871"/>
          </a:xfrm>
        </p:spPr>
        <p:txBody>
          <a:bodyPr vert="horz" lIns="91440" tIns="45720" rIns="91440" bIns="45720" rtlCol="0" anchor="ctr">
            <a:noAutofit/>
          </a:bodyPr>
          <a:lstStyle/>
          <a:p>
            <a:r>
              <a:rPr lang="en-US" sz="2600" dirty="0">
                <a:latin typeface="+mn-lt"/>
                <a:cs typeface="+mn-cs"/>
              </a:rPr>
              <a:t>Include development fees as uses of funds even though may not be cash outflow</a:t>
            </a:r>
          </a:p>
          <a:p>
            <a:r>
              <a:rPr lang="en-US" sz="2600" dirty="0">
                <a:latin typeface="+mn-lt"/>
                <a:cs typeface="+mn-cs"/>
              </a:rPr>
              <a:t>But, include income from development fees as source of funds</a:t>
            </a:r>
          </a:p>
          <a:p>
            <a:r>
              <a:rPr lang="en-US" sz="2600" dirty="0">
                <a:latin typeface="+mn-lt"/>
                <a:cs typeface="+mn-cs"/>
              </a:rPr>
              <a:t>Include IDC and fees as uses of funds whether they are paid or capitalised</a:t>
            </a:r>
          </a:p>
          <a:p>
            <a:r>
              <a:rPr lang="en-US" sz="2600" dirty="0">
                <a:latin typeface="+mn-lt"/>
                <a:cs typeface="+mn-cs"/>
              </a:rPr>
              <a:t>If they are capitalised, include them as sources of funds and also make sure the debt balance is reduced by the capitalised amounts if the fixed debt is directly or indirectly input.</a:t>
            </a:r>
          </a:p>
        </p:txBody>
      </p:sp>
      <p:sp>
        <p:nvSpPr>
          <p:cNvPr id="3" name="Title 2">
            <a:extLst>
              <a:ext uri="{FF2B5EF4-FFF2-40B4-BE49-F238E27FC236}">
                <a16:creationId xmlns:a16="http://schemas.microsoft.com/office/drawing/2014/main" id="{1FFD83B0-8B90-4FCC-9835-9F44746EAEB5}"/>
              </a:ext>
            </a:extLst>
          </p:cNvPr>
          <p:cNvSpPr>
            <a:spLocks noGrp="1"/>
          </p:cNvSpPr>
          <p:nvPr>
            <p:ph type="title"/>
          </p:nvPr>
        </p:nvSpPr>
        <p:spPr>
          <a:xfrm>
            <a:off x="191328" y="963877"/>
            <a:ext cx="2620771" cy="4930246"/>
          </a:xfrm>
        </p:spPr>
        <p:txBody>
          <a:bodyPr vert="horz" lIns="91440" tIns="45720" rIns="91440" bIns="45720" rtlCol="0" anchor="ctr">
            <a:normAutofit/>
          </a:bodyPr>
          <a:lstStyle/>
          <a:p>
            <a:pPr algn="r"/>
            <a:r>
              <a:rPr lang="en-US" sz="4400" b="1" kern="1200" dirty="0">
                <a:solidFill>
                  <a:schemeClr val="accent1"/>
                </a:solidFill>
                <a:latin typeface="+mj-lt"/>
                <a:ea typeface="+mj-ea"/>
                <a:cs typeface="+mj-cs"/>
              </a:rPr>
              <a:t>Notion of Including Non-Cash Items in Sources and Uses</a:t>
            </a:r>
          </a:p>
        </p:txBody>
      </p:sp>
    </p:spTree>
    <p:extLst>
      <p:ext uri="{BB962C8B-B14F-4D97-AF65-F5344CB8AC3E}">
        <p14:creationId xmlns:p14="http://schemas.microsoft.com/office/powerpoint/2010/main" val="12435237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E58CD2-927F-45B2-8746-699D3B6605B3}"/>
              </a:ext>
            </a:extLst>
          </p:cNvPr>
          <p:cNvSpPr>
            <a:spLocks noGrp="1"/>
          </p:cNvSpPr>
          <p:nvPr>
            <p:ph idx="1"/>
          </p:nvPr>
        </p:nvSpPr>
        <p:spPr/>
        <p:txBody>
          <a:bodyPr>
            <a:normAutofit fontScale="85000" lnSpcReduction="20000"/>
          </a:bodyPr>
          <a:lstStyle/>
          <a:p>
            <a:r>
              <a:rPr lang="en-US" dirty="0"/>
              <a:t>Often, income during construction and development fee (income) are included as part of equity funding even though these items do not involve cash that has really been funded by equity holders.</a:t>
            </a:r>
          </a:p>
          <a:p>
            <a:r>
              <a:rPr lang="en-US" dirty="0"/>
              <a:t>The first step should be to count how much is in the equity funding obligation per the loan agreement.  This can be after the sources and uses of funds statement.</a:t>
            </a:r>
          </a:p>
          <a:p>
            <a:r>
              <a:rPr lang="en-US" dirty="0"/>
              <a:t>The second step is to make a detailed period by period funding analysis that is consistent with the equity funding requirement.</a:t>
            </a:r>
          </a:p>
          <a:p>
            <a:r>
              <a:rPr lang="en-US" dirty="0"/>
              <a:t>The final step is re-adjusting the funding analysis to determine the actual cash that equity holders contributed in order to compute equity IRR.</a:t>
            </a:r>
          </a:p>
        </p:txBody>
      </p:sp>
      <p:sp>
        <p:nvSpPr>
          <p:cNvPr id="3" name="Title 2">
            <a:extLst>
              <a:ext uri="{FF2B5EF4-FFF2-40B4-BE49-F238E27FC236}">
                <a16:creationId xmlns:a16="http://schemas.microsoft.com/office/drawing/2014/main" id="{3CE4385E-7718-4D6C-914B-8F709AC72C06}"/>
              </a:ext>
            </a:extLst>
          </p:cNvPr>
          <p:cNvSpPr>
            <a:spLocks noGrp="1"/>
          </p:cNvSpPr>
          <p:nvPr>
            <p:ph type="title"/>
          </p:nvPr>
        </p:nvSpPr>
        <p:spPr/>
        <p:txBody>
          <a:bodyPr/>
          <a:lstStyle/>
          <a:p>
            <a:r>
              <a:rPr lang="en-US" dirty="0"/>
              <a:t>Equity Adjustments</a:t>
            </a:r>
          </a:p>
        </p:txBody>
      </p:sp>
    </p:spTree>
    <p:extLst>
      <p:ext uri="{BB962C8B-B14F-4D97-AF65-F5344CB8AC3E}">
        <p14:creationId xmlns:p14="http://schemas.microsoft.com/office/powerpoint/2010/main" val="43129749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74F604-88B5-4840-990E-4D56677224BF}"/>
              </a:ext>
            </a:extLst>
          </p:cNvPr>
          <p:cNvSpPr>
            <a:spLocks noGrp="1"/>
          </p:cNvSpPr>
          <p:nvPr>
            <p:ph idx="1"/>
          </p:nvPr>
        </p:nvSpPr>
        <p:spPr/>
        <p:txBody>
          <a:bodyPr/>
          <a:lstStyle/>
          <a:p>
            <a:r>
              <a:rPr lang="en-US" dirty="0"/>
              <a:t>In addition to the sources and uses, compute the up-front equity from the total equity issued and the cash debt funded adjusted for capitalised interest and fees.</a:t>
            </a:r>
          </a:p>
          <a:p>
            <a:endParaRPr lang="en-US" dirty="0"/>
          </a:p>
        </p:txBody>
      </p:sp>
      <p:sp>
        <p:nvSpPr>
          <p:cNvPr id="3" name="Title 2">
            <a:extLst>
              <a:ext uri="{FF2B5EF4-FFF2-40B4-BE49-F238E27FC236}">
                <a16:creationId xmlns:a16="http://schemas.microsoft.com/office/drawing/2014/main" id="{2E2EF51C-F54B-461A-811B-60D762D1A654}"/>
              </a:ext>
            </a:extLst>
          </p:cNvPr>
          <p:cNvSpPr>
            <a:spLocks noGrp="1"/>
          </p:cNvSpPr>
          <p:nvPr>
            <p:ph type="title"/>
          </p:nvPr>
        </p:nvSpPr>
        <p:spPr/>
        <p:txBody>
          <a:bodyPr>
            <a:normAutofit fontScale="90000"/>
          </a:bodyPr>
          <a:lstStyle/>
          <a:p>
            <a:r>
              <a:rPr lang="en-US" dirty="0"/>
              <a:t>Step 2: After the Sources and Uses, Compute Cash Debt Issued and Up-Front Equity</a:t>
            </a:r>
          </a:p>
        </p:txBody>
      </p:sp>
      <p:pic>
        <p:nvPicPr>
          <p:cNvPr id="5" name="Picture 4">
            <a:extLst>
              <a:ext uri="{FF2B5EF4-FFF2-40B4-BE49-F238E27FC236}">
                <a16:creationId xmlns:a16="http://schemas.microsoft.com/office/drawing/2014/main" id="{C02C91ED-9344-47E6-A70D-56F05268B0C3}"/>
              </a:ext>
            </a:extLst>
          </p:cNvPr>
          <p:cNvPicPr>
            <a:picLocks noChangeAspect="1"/>
          </p:cNvPicPr>
          <p:nvPr/>
        </p:nvPicPr>
        <p:blipFill>
          <a:blip r:embed="rId2"/>
          <a:stretch>
            <a:fillRect/>
          </a:stretch>
        </p:blipFill>
        <p:spPr>
          <a:xfrm>
            <a:off x="1749287" y="3190461"/>
            <a:ext cx="5519375" cy="3667539"/>
          </a:xfrm>
          <a:prstGeom prst="rect">
            <a:avLst/>
          </a:prstGeom>
        </p:spPr>
      </p:pic>
    </p:spTree>
    <p:extLst>
      <p:ext uri="{BB962C8B-B14F-4D97-AF65-F5344CB8AC3E}">
        <p14:creationId xmlns:p14="http://schemas.microsoft.com/office/powerpoint/2010/main" val="6845285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7D0569-D92B-41DC-ACAD-13AC91BBBD33}"/>
              </a:ext>
            </a:extLst>
          </p:cNvPr>
          <p:cNvSpPr>
            <a:spLocks noGrp="1"/>
          </p:cNvSpPr>
          <p:nvPr>
            <p:ph idx="1"/>
          </p:nvPr>
        </p:nvSpPr>
        <p:spPr/>
        <p:txBody>
          <a:bodyPr/>
          <a:lstStyle/>
          <a:p>
            <a:r>
              <a:rPr lang="en-US" dirty="0"/>
              <a:t>Include capitalised interest and development fees as both a source and use like in the summary sources and uses.</a:t>
            </a:r>
          </a:p>
          <a:p>
            <a:endParaRPr lang="en-US" dirty="0"/>
          </a:p>
        </p:txBody>
      </p:sp>
      <p:sp>
        <p:nvSpPr>
          <p:cNvPr id="3" name="Title 2">
            <a:extLst>
              <a:ext uri="{FF2B5EF4-FFF2-40B4-BE49-F238E27FC236}">
                <a16:creationId xmlns:a16="http://schemas.microsoft.com/office/drawing/2014/main" id="{C3F3D191-47E4-4C9E-B4E5-A626EFA6CA93}"/>
              </a:ext>
            </a:extLst>
          </p:cNvPr>
          <p:cNvSpPr>
            <a:spLocks noGrp="1"/>
          </p:cNvSpPr>
          <p:nvPr>
            <p:ph type="title"/>
          </p:nvPr>
        </p:nvSpPr>
        <p:spPr/>
        <p:txBody>
          <a:bodyPr/>
          <a:lstStyle/>
          <a:p>
            <a:r>
              <a:rPr lang="en-US" dirty="0"/>
              <a:t>Step 3: Funding Needs and Sources</a:t>
            </a:r>
          </a:p>
        </p:txBody>
      </p:sp>
      <p:pic>
        <p:nvPicPr>
          <p:cNvPr id="5" name="Picture 4">
            <a:extLst>
              <a:ext uri="{FF2B5EF4-FFF2-40B4-BE49-F238E27FC236}">
                <a16:creationId xmlns:a16="http://schemas.microsoft.com/office/drawing/2014/main" id="{9E04FD51-3F2C-4787-9FCC-62E52FA8FCD5}"/>
              </a:ext>
            </a:extLst>
          </p:cNvPr>
          <p:cNvPicPr>
            <a:picLocks noChangeAspect="1"/>
          </p:cNvPicPr>
          <p:nvPr/>
        </p:nvPicPr>
        <p:blipFill>
          <a:blip r:embed="rId2"/>
          <a:stretch>
            <a:fillRect/>
          </a:stretch>
        </p:blipFill>
        <p:spPr>
          <a:xfrm>
            <a:off x="53564" y="2989033"/>
            <a:ext cx="8634952" cy="3786736"/>
          </a:xfrm>
          <a:prstGeom prst="rect">
            <a:avLst/>
          </a:prstGeom>
        </p:spPr>
      </p:pic>
    </p:spTree>
    <p:extLst>
      <p:ext uri="{BB962C8B-B14F-4D97-AF65-F5344CB8AC3E}">
        <p14:creationId xmlns:p14="http://schemas.microsoft.com/office/powerpoint/2010/main" val="11943657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A50734-EAB6-427A-B871-252130BCE23A}"/>
              </a:ext>
            </a:extLst>
          </p:cNvPr>
          <p:cNvSpPr>
            <a:spLocks noGrp="1"/>
          </p:cNvSpPr>
          <p:nvPr>
            <p:ph idx="1"/>
          </p:nvPr>
        </p:nvSpPr>
        <p:spPr>
          <a:xfrm>
            <a:off x="251431" y="1461052"/>
            <a:ext cx="8383521" cy="4508522"/>
          </a:xfrm>
        </p:spPr>
        <p:txBody>
          <a:bodyPr/>
          <a:lstStyle/>
          <a:p>
            <a:r>
              <a:rPr lang="en-US" dirty="0"/>
              <a:t>Use the MIN function with the funding needs and the remaining equity balance that has not been drawn.</a:t>
            </a:r>
          </a:p>
          <a:p>
            <a:endParaRPr lang="en-US" dirty="0"/>
          </a:p>
        </p:txBody>
      </p:sp>
      <p:sp>
        <p:nvSpPr>
          <p:cNvPr id="3" name="Title 2">
            <a:extLst>
              <a:ext uri="{FF2B5EF4-FFF2-40B4-BE49-F238E27FC236}">
                <a16:creationId xmlns:a16="http://schemas.microsoft.com/office/drawing/2014/main" id="{1250CA65-0E01-4D92-860C-8E5376FFCD0E}"/>
              </a:ext>
            </a:extLst>
          </p:cNvPr>
          <p:cNvSpPr>
            <a:spLocks noGrp="1"/>
          </p:cNvSpPr>
          <p:nvPr>
            <p:ph type="title"/>
          </p:nvPr>
        </p:nvSpPr>
        <p:spPr>
          <a:xfrm>
            <a:off x="417443" y="364088"/>
            <a:ext cx="8299174" cy="709338"/>
          </a:xfrm>
        </p:spPr>
        <p:txBody>
          <a:bodyPr>
            <a:normAutofit fontScale="90000"/>
          </a:bodyPr>
          <a:lstStyle/>
          <a:p>
            <a:r>
              <a:rPr lang="en-US" dirty="0"/>
              <a:t>Step 4: Compute the Equity Balance and the Remaining Equity to Find Debt and Equity Draws</a:t>
            </a:r>
          </a:p>
        </p:txBody>
      </p:sp>
      <p:pic>
        <p:nvPicPr>
          <p:cNvPr id="5" name="Picture 4">
            <a:extLst>
              <a:ext uri="{FF2B5EF4-FFF2-40B4-BE49-F238E27FC236}">
                <a16:creationId xmlns:a16="http://schemas.microsoft.com/office/drawing/2014/main" id="{D45337B8-9F4E-4DBC-A708-D3E9AEB7685F}"/>
              </a:ext>
            </a:extLst>
          </p:cNvPr>
          <p:cNvPicPr>
            <a:picLocks noChangeAspect="1"/>
          </p:cNvPicPr>
          <p:nvPr/>
        </p:nvPicPr>
        <p:blipFill>
          <a:blip r:embed="rId2"/>
          <a:stretch>
            <a:fillRect/>
          </a:stretch>
        </p:blipFill>
        <p:spPr>
          <a:xfrm>
            <a:off x="80312" y="2964305"/>
            <a:ext cx="8812257" cy="3218232"/>
          </a:xfrm>
          <a:prstGeom prst="rect">
            <a:avLst/>
          </a:prstGeom>
        </p:spPr>
      </p:pic>
    </p:spTree>
    <p:extLst>
      <p:ext uri="{BB962C8B-B14F-4D97-AF65-F5344CB8AC3E}">
        <p14:creationId xmlns:p14="http://schemas.microsoft.com/office/powerpoint/2010/main" val="31465607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B00F8F-3376-458C-86F6-420D9F3F1E21}"/>
              </a:ext>
            </a:extLst>
          </p:cNvPr>
          <p:cNvSpPr>
            <a:spLocks noGrp="1"/>
          </p:cNvSpPr>
          <p:nvPr>
            <p:ph idx="1"/>
          </p:nvPr>
        </p:nvSpPr>
        <p:spPr>
          <a:xfrm>
            <a:off x="218661" y="1133061"/>
            <a:ext cx="8756374" cy="4740965"/>
          </a:xfrm>
        </p:spPr>
        <p:txBody>
          <a:bodyPr/>
          <a:lstStyle/>
          <a:p>
            <a:r>
              <a:rPr lang="en-US" dirty="0"/>
              <a:t>The last step in the funding analysis is to put together the debt schedule.</a:t>
            </a:r>
          </a:p>
          <a:p>
            <a:endParaRPr lang="en-US" dirty="0"/>
          </a:p>
        </p:txBody>
      </p:sp>
      <p:sp>
        <p:nvSpPr>
          <p:cNvPr id="3" name="Title 2">
            <a:extLst>
              <a:ext uri="{FF2B5EF4-FFF2-40B4-BE49-F238E27FC236}">
                <a16:creationId xmlns:a16="http://schemas.microsoft.com/office/drawing/2014/main" id="{C006EACE-1D7B-42B6-B152-27CB66679B8E}"/>
              </a:ext>
            </a:extLst>
          </p:cNvPr>
          <p:cNvSpPr>
            <a:spLocks noGrp="1"/>
          </p:cNvSpPr>
          <p:nvPr>
            <p:ph type="title"/>
          </p:nvPr>
        </p:nvSpPr>
        <p:spPr/>
        <p:txBody>
          <a:bodyPr/>
          <a:lstStyle/>
          <a:p>
            <a:r>
              <a:rPr lang="en-US" dirty="0"/>
              <a:t>Step 5: Debt Schedule, Fees and IDC</a:t>
            </a:r>
          </a:p>
        </p:txBody>
      </p:sp>
      <p:sp>
        <p:nvSpPr>
          <p:cNvPr id="4" name="Slide Number Placeholder 3">
            <a:extLst>
              <a:ext uri="{FF2B5EF4-FFF2-40B4-BE49-F238E27FC236}">
                <a16:creationId xmlns:a16="http://schemas.microsoft.com/office/drawing/2014/main" id="{0BB4474E-CB2C-4176-A36B-560DC98B4234}"/>
              </a:ext>
            </a:extLst>
          </p:cNvPr>
          <p:cNvSpPr>
            <a:spLocks noGrp="1"/>
          </p:cNvSpPr>
          <p:nvPr>
            <p:ph type="sldNum" sz="quarter" idx="12"/>
          </p:nvPr>
        </p:nvSpPr>
        <p:spPr/>
        <p:txBody>
          <a:bodyPr/>
          <a:lstStyle/>
          <a:p>
            <a:pPr algn="ctr"/>
            <a:fld id="{0C3A1854-6B63-4059-B360-A3C4972BF0FC}" type="slidenum">
              <a:rPr lang="ko-KR" altLang="en-US" smtClean="0"/>
              <a:pPr algn="ctr"/>
              <a:t>169</a:t>
            </a:fld>
            <a:endParaRPr lang="ko-KR" altLang="en-US" dirty="0"/>
          </a:p>
        </p:txBody>
      </p:sp>
      <p:pic>
        <p:nvPicPr>
          <p:cNvPr id="5" name="Picture 4">
            <a:extLst>
              <a:ext uri="{FF2B5EF4-FFF2-40B4-BE49-F238E27FC236}">
                <a16:creationId xmlns:a16="http://schemas.microsoft.com/office/drawing/2014/main" id="{A1AF526E-4344-4094-86D8-E029230B85D7}"/>
              </a:ext>
            </a:extLst>
          </p:cNvPr>
          <p:cNvPicPr>
            <a:picLocks noChangeAspect="1"/>
          </p:cNvPicPr>
          <p:nvPr/>
        </p:nvPicPr>
        <p:blipFill>
          <a:blip r:embed="rId2"/>
          <a:stretch>
            <a:fillRect/>
          </a:stretch>
        </p:blipFill>
        <p:spPr>
          <a:xfrm>
            <a:off x="77531" y="2391853"/>
            <a:ext cx="8976564" cy="3749340"/>
          </a:xfrm>
          <a:prstGeom prst="rect">
            <a:avLst/>
          </a:prstGeom>
        </p:spPr>
      </p:pic>
    </p:spTree>
    <p:extLst>
      <p:ext uri="{BB962C8B-B14F-4D97-AF65-F5344CB8AC3E}">
        <p14:creationId xmlns:p14="http://schemas.microsoft.com/office/powerpoint/2010/main" val="237097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4254A-89C1-44B2-91C9-A6124EA1E242}"/>
              </a:ext>
            </a:extLst>
          </p:cNvPr>
          <p:cNvSpPr>
            <a:spLocks noGrp="1"/>
          </p:cNvSpPr>
          <p:nvPr>
            <p:ph idx="1"/>
          </p:nvPr>
        </p:nvSpPr>
        <p:spPr/>
        <p:txBody>
          <a:bodyPr>
            <a:normAutofit lnSpcReduction="10000"/>
          </a:bodyPr>
          <a:lstStyle/>
          <a:p>
            <a:r>
              <a:rPr lang="en-029" dirty="0"/>
              <a:t>The biggest idea about structuring is to separate the model into an operating section and a financing section (Modigliani and Miller).</a:t>
            </a:r>
          </a:p>
          <a:p>
            <a:r>
              <a:rPr lang="en-029" dirty="0"/>
              <a:t>Also separate the physical part of operations from revenues, expenses and capital expenditures.</a:t>
            </a:r>
          </a:p>
          <a:p>
            <a:r>
              <a:rPr lang="en-029" dirty="0"/>
              <a:t>Examine different cash flows starting with pre-tax operating cash flows, to after-tax cash flows, to debt cash flows, to after-tax equity cash flows.</a:t>
            </a:r>
          </a:p>
        </p:txBody>
      </p:sp>
      <p:sp>
        <p:nvSpPr>
          <p:cNvPr id="3" name="Title 2">
            <a:extLst>
              <a:ext uri="{FF2B5EF4-FFF2-40B4-BE49-F238E27FC236}">
                <a16:creationId xmlns:a16="http://schemas.microsoft.com/office/drawing/2014/main" id="{73AB7382-0801-4D26-8360-DD2A4E4A687B}"/>
              </a:ext>
            </a:extLst>
          </p:cNvPr>
          <p:cNvSpPr>
            <a:spLocks noGrp="1"/>
          </p:cNvSpPr>
          <p:nvPr>
            <p:ph type="title"/>
          </p:nvPr>
        </p:nvSpPr>
        <p:spPr/>
        <p:txBody>
          <a:bodyPr/>
          <a:lstStyle/>
          <a:p>
            <a:r>
              <a:rPr lang="en-029" dirty="0"/>
              <a:t>Structure - Summary</a:t>
            </a:r>
          </a:p>
        </p:txBody>
      </p:sp>
      <p:sp>
        <p:nvSpPr>
          <p:cNvPr id="4" name="Slide Number Placeholder 3">
            <a:extLst>
              <a:ext uri="{FF2B5EF4-FFF2-40B4-BE49-F238E27FC236}">
                <a16:creationId xmlns:a16="http://schemas.microsoft.com/office/drawing/2014/main" id="{8D7D250D-BF11-4EE9-A95A-56C446A5C55B}"/>
              </a:ext>
            </a:extLst>
          </p:cNvPr>
          <p:cNvSpPr>
            <a:spLocks noGrp="1"/>
          </p:cNvSpPr>
          <p:nvPr>
            <p:ph type="sldNum" sz="quarter" idx="12"/>
          </p:nvPr>
        </p:nvSpPr>
        <p:spPr/>
        <p:txBody>
          <a:bodyPr/>
          <a:lstStyle/>
          <a:p>
            <a:pPr algn="ctr"/>
            <a:fld id="{0C3A1854-6B63-4059-B360-A3C4972BF0FC}" type="slidenum">
              <a:rPr lang="ko-KR" altLang="en-US" smtClean="0"/>
              <a:pPr algn="ctr"/>
              <a:t>17</a:t>
            </a:fld>
            <a:endParaRPr lang="ko-KR" altLang="en-US" dirty="0"/>
          </a:p>
        </p:txBody>
      </p:sp>
    </p:spTree>
    <p:extLst>
      <p:ext uri="{BB962C8B-B14F-4D97-AF65-F5344CB8AC3E}">
        <p14:creationId xmlns:p14="http://schemas.microsoft.com/office/powerpoint/2010/main" val="327601679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97E4AC-054A-4BF2-9064-B2C993913EBF}"/>
              </a:ext>
            </a:extLst>
          </p:cNvPr>
          <p:cNvSpPr>
            <a:spLocks noGrp="1"/>
          </p:cNvSpPr>
          <p:nvPr>
            <p:ph idx="1"/>
          </p:nvPr>
        </p:nvSpPr>
        <p:spPr/>
        <p:txBody>
          <a:bodyPr/>
          <a:lstStyle/>
          <a:p>
            <a:r>
              <a:rPr lang="en-US" dirty="0"/>
              <a:t>Typical is to treat pre-COD income as equity.  This means that the equity that is committed includes the pre-COD income.</a:t>
            </a:r>
          </a:p>
          <a:p>
            <a:r>
              <a:rPr lang="en-US" dirty="0"/>
              <a:t>Development fees are also typically included in the equity balance.</a:t>
            </a:r>
          </a:p>
          <a:p>
            <a:r>
              <a:rPr lang="en-US" dirty="0"/>
              <a:t>For debt, if interest and/or fees are capitalised, then you need to distinguish between debt that funds cash and debt that must be repaid from the interest capitalisation.</a:t>
            </a:r>
          </a:p>
        </p:txBody>
      </p:sp>
      <p:sp>
        <p:nvSpPr>
          <p:cNvPr id="3" name="Title 2">
            <a:extLst>
              <a:ext uri="{FF2B5EF4-FFF2-40B4-BE49-F238E27FC236}">
                <a16:creationId xmlns:a16="http://schemas.microsoft.com/office/drawing/2014/main" id="{C87B49A0-3409-4DF5-BBEB-E292505D10E1}"/>
              </a:ext>
            </a:extLst>
          </p:cNvPr>
          <p:cNvSpPr>
            <a:spLocks noGrp="1"/>
          </p:cNvSpPr>
          <p:nvPr>
            <p:ph type="title"/>
          </p:nvPr>
        </p:nvSpPr>
        <p:spPr/>
        <p:txBody>
          <a:bodyPr/>
          <a:lstStyle/>
          <a:p>
            <a:r>
              <a:rPr lang="en-US" dirty="0"/>
              <a:t>Tricky Issues with Equity</a:t>
            </a:r>
          </a:p>
        </p:txBody>
      </p:sp>
    </p:spTree>
    <p:extLst>
      <p:ext uri="{BB962C8B-B14F-4D97-AF65-F5344CB8AC3E}">
        <p14:creationId xmlns:p14="http://schemas.microsoft.com/office/powerpoint/2010/main" val="27586724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DCF8E5-8218-4660-88D1-B4EB1CD9B757}"/>
              </a:ext>
            </a:extLst>
          </p:cNvPr>
          <p:cNvSpPr>
            <a:spLocks noGrp="1"/>
          </p:cNvSpPr>
          <p:nvPr>
            <p:ph idx="1"/>
          </p:nvPr>
        </p:nvSpPr>
        <p:spPr/>
        <p:txBody>
          <a:bodyPr/>
          <a:lstStyle/>
          <a:p>
            <a:r>
              <a:rPr lang="en-US" dirty="0"/>
              <a:t>There will be circular references from IDC and fees, but make sure everything is set-up first.</a:t>
            </a:r>
          </a:p>
          <a:p>
            <a:r>
              <a:rPr lang="en-US" dirty="0"/>
              <a:t>Do not include IDC and fees in the sources and uses statement.</a:t>
            </a:r>
          </a:p>
          <a:p>
            <a:r>
              <a:rPr lang="en-US" dirty="0"/>
              <a:t>Include debt in the balance sheet and check to make sure the balance sheet balances.</a:t>
            </a:r>
          </a:p>
        </p:txBody>
      </p:sp>
      <p:sp>
        <p:nvSpPr>
          <p:cNvPr id="3" name="Title 2">
            <a:extLst>
              <a:ext uri="{FF2B5EF4-FFF2-40B4-BE49-F238E27FC236}">
                <a16:creationId xmlns:a16="http://schemas.microsoft.com/office/drawing/2014/main" id="{2E20345F-42AD-4513-8ECD-840517350141}"/>
              </a:ext>
            </a:extLst>
          </p:cNvPr>
          <p:cNvSpPr>
            <a:spLocks noGrp="1"/>
          </p:cNvSpPr>
          <p:nvPr>
            <p:ph type="title"/>
          </p:nvPr>
        </p:nvSpPr>
        <p:spPr/>
        <p:txBody>
          <a:bodyPr>
            <a:normAutofit fontScale="90000"/>
          </a:bodyPr>
          <a:lstStyle/>
          <a:p>
            <a:r>
              <a:rPr lang="en-US" dirty="0"/>
              <a:t>Leave Out the IDC, Interest and Fees from Financials and Check the Balance Sheet</a:t>
            </a:r>
          </a:p>
        </p:txBody>
      </p:sp>
    </p:spTree>
    <p:extLst>
      <p:ext uri="{BB962C8B-B14F-4D97-AF65-F5344CB8AC3E}">
        <p14:creationId xmlns:p14="http://schemas.microsoft.com/office/powerpoint/2010/main" val="19917244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D9D1A9-14DB-4626-ACA1-F59921A226BF}"/>
              </a:ext>
            </a:extLst>
          </p:cNvPr>
          <p:cNvSpPr>
            <a:spLocks noGrp="1"/>
          </p:cNvSpPr>
          <p:nvPr>
            <p:ph idx="1"/>
          </p:nvPr>
        </p:nvSpPr>
        <p:spPr/>
        <p:txBody>
          <a:bodyPr/>
          <a:lstStyle/>
          <a:p>
            <a:r>
              <a:rPr lang="en-US" dirty="0"/>
              <a:t>Press CNTL ~ to get formulas</a:t>
            </a:r>
          </a:p>
          <a:p>
            <a:endParaRPr lang="en-US" dirty="0"/>
          </a:p>
          <a:p>
            <a:endParaRPr lang="en-US" dirty="0"/>
          </a:p>
        </p:txBody>
      </p:sp>
      <p:sp>
        <p:nvSpPr>
          <p:cNvPr id="3" name="Title 2">
            <a:extLst>
              <a:ext uri="{FF2B5EF4-FFF2-40B4-BE49-F238E27FC236}">
                <a16:creationId xmlns:a16="http://schemas.microsoft.com/office/drawing/2014/main" id="{2B3C0EAB-66AC-40E4-ADA5-E5A1C3F8848F}"/>
              </a:ext>
            </a:extLst>
          </p:cNvPr>
          <p:cNvSpPr>
            <a:spLocks noGrp="1"/>
          </p:cNvSpPr>
          <p:nvPr>
            <p:ph type="title"/>
          </p:nvPr>
        </p:nvSpPr>
        <p:spPr/>
        <p:txBody>
          <a:bodyPr>
            <a:normAutofit fontScale="90000"/>
          </a:bodyPr>
          <a:lstStyle/>
          <a:p>
            <a:r>
              <a:rPr lang="en-US" dirty="0"/>
              <a:t>Why Make Life So Painful with Different Sheets</a:t>
            </a:r>
          </a:p>
        </p:txBody>
      </p:sp>
      <p:pic>
        <p:nvPicPr>
          <p:cNvPr id="5" name="Picture 4">
            <a:extLst>
              <a:ext uri="{FF2B5EF4-FFF2-40B4-BE49-F238E27FC236}">
                <a16:creationId xmlns:a16="http://schemas.microsoft.com/office/drawing/2014/main" id="{8A5F503C-268F-46B4-9188-848D5998B8B1}"/>
              </a:ext>
            </a:extLst>
          </p:cNvPr>
          <p:cNvPicPr>
            <a:picLocks noChangeAspect="1"/>
          </p:cNvPicPr>
          <p:nvPr/>
        </p:nvPicPr>
        <p:blipFill>
          <a:blip r:embed="rId2"/>
          <a:stretch>
            <a:fillRect/>
          </a:stretch>
        </p:blipFill>
        <p:spPr>
          <a:xfrm>
            <a:off x="293615" y="1919922"/>
            <a:ext cx="8780065" cy="4049652"/>
          </a:xfrm>
          <a:prstGeom prst="rect">
            <a:avLst/>
          </a:prstGeom>
        </p:spPr>
      </p:pic>
    </p:spTree>
    <p:extLst>
      <p:ext uri="{BB962C8B-B14F-4D97-AF65-F5344CB8AC3E}">
        <p14:creationId xmlns:p14="http://schemas.microsoft.com/office/powerpoint/2010/main" val="41013405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FD1DC1-B472-4916-A3BB-84F83225C45A}"/>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000" kern="1200">
                <a:solidFill>
                  <a:schemeClr val="bg2"/>
                </a:solidFill>
                <a:latin typeface="+mj-lt"/>
                <a:ea typeface="+mj-ea"/>
                <a:cs typeface="+mj-cs"/>
              </a:rPr>
              <a:t>Section 7: First Circular Reference from Debt – Funding with Fixed Debt and Problems with IDC and Fees</a:t>
            </a:r>
          </a:p>
        </p:txBody>
      </p:sp>
    </p:spTree>
    <p:extLst>
      <p:ext uri="{BB962C8B-B14F-4D97-AF65-F5344CB8AC3E}">
        <p14:creationId xmlns:p14="http://schemas.microsoft.com/office/powerpoint/2010/main" val="1667277191"/>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E6796E-E200-40E3-978A-2EA1AC6AD7E0}"/>
              </a:ext>
            </a:extLst>
          </p:cNvPr>
          <p:cNvSpPr>
            <a:spLocks noGrp="1"/>
          </p:cNvSpPr>
          <p:nvPr>
            <p:ph idx="1"/>
          </p:nvPr>
        </p:nvSpPr>
        <p:spPr/>
        <p:txBody>
          <a:bodyPr/>
          <a:lstStyle/>
          <a:p>
            <a:r>
              <a:rPr lang="en-US" dirty="0"/>
              <a:t>Try and get straight to the point</a:t>
            </a:r>
          </a:p>
          <a:p>
            <a:r>
              <a:rPr lang="en-US" dirty="0"/>
              <a:t>Do not waste time with copy and paste macro</a:t>
            </a:r>
          </a:p>
          <a:p>
            <a:r>
              <a:rPr lang="en-US" dirty="0"/>
              <a:t>Do not waste time explaining technical details of the UDF function</a:t>
            </a:r>
          </a:p>
          <a:p>
            <a:r>
              <a:rPr lang="en-US" dirty="0"/>
              <a:t>Illustrate use of the function first</a:t>
            </a:r>
          </a:p>
          <a:p>
            <a:r>
              <a:rPr lang="en-US" dirty="0"/>
              <a:t>Demonstrate advantage of function with goal seek</a:t>
            </a:r>
          </a:p>
        </p:txBody>
      </p:sp>
      <p:sp>
        <p:nvSpPr>
          <p:cNvPr id="3" name="Title 2">
            <a:extLst>
              <a:ext uri="{FF2B5EF4-FFF2-40B4-BE49-F238E27FC236}">
                <a16:creationId xmlns:a16="http://schemas.microsoft.com/office/drawing/2014/main" id="{DFAC66C7-3597-4CB5-8951-96277D86BE44}"/>
              </a:ext>
            </a:extLst>
          </p:cNvPr>
          <p:cNvSpPr>
            <a:spLocks noGrp="1"/>
          </p:cNvSpPr>
          <p:nvPr>
            <p:ph type="title"/>
          </p:nvPr>
        </p:nvSpPr>
        <p:spPr/>
        <p:txBody>
          <a:bodyPr>
            <a:normAutofit fontScale="90000"/>
          </a:bodyPr>
          <a:lstStyle/>
          <a:p>
            <a:r>
              <a:rPr lang="en-US" dirty="0"/>
              <a:t>Skip Over the Copy and Past Macro or the Iteration Button and Move to UDF</a:t>
            </a:r>
          </a:p>
        </p:txBody>
      </p:sp>
    </p:spTree>
    <p:extLst>
      <p:ext uri="{BB962C8B-B14F-4D97-AF65-F5344CB8AC3E}">
        <p14:creationId xmlns:p14="http://schemas.microsoft.com/office/powerpoint/2010/main" val="27949876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1576AB-744B-4711-9C6E-509F13B0F329}"/>
              </a:ext>
            </a:extLst>
          </p:cNvPr>
          <p:cNvSpPr>
            <a:spLocks noGrp="1"/>
          </p:cNvSpPr>
          <p:nvPr>
            <p:ph idx="1"/>
          </p:nvPr>
        </p:nvSpPr>
        <p:spPr/>
        <p:txBody>
          <a:bodyPr/>
          <a:lstStyle/>
          <a:p>
            <a:r>
              <a:rPr lang="en-US" dirty="0"/>
              <a:t>Open your mind and try different ways</a:t>
            </a:r>
          </a:p>
          <a:p>
            <a:r>
              <a:rPr lang="en-US" dirty="0"/>
              <a:t>Don’t give up when something does not work perfectly</a:t>
            </a:r>
          </a:p>
          <a:p>
            <a:r>
              <a:rPr lang="en-US" dirty="0"/>
              <a:t>Redundancy is a good way to verify things</a:t>
            </a:r>
          </a:p>
          <a:p>
            <a:r>
              <a:rPr lang="en-US" dirty="0"/>
              <a:t>Apply FAST and efficiency principles in other aspects of modelling</a:t>
            </a:r>
          </a:p>
        </p:txBody>
      </p:sp>
      <p:sp>
        <p:nvSpPr>
          <p:cNvPr id="3" name="Title 2">
            <a:extLst>
              <a:ext uri="{FF2B5EF4-FFF2-40B4-BE49-F238E27FC236}">
                <a16:creationId xmlns:a16="http://schemas.microsoft.com/office/drawing/2014/main" id="{FE0BDC06-1492-463F-98F2-93B2D4027A7D}"/>
              </a:ext>
            </a:extLst>
          </p:cNvPr>
          <p:cNvSpPr>
            <a:spLocks noGrp="1"/>
          </p:cNvSpPr>
          <p:nvPr>
            <p:ph type="title"/>
          </p:nvPr>
        </p:nvSpPr>
        <p:spPr/>
        <p:txBody>
          <a:bodyPr/>
          <a:lstStyle/>
          <a:p>
            <a:r>
              <a:rPr lang="en-US" dirty="0"/>
              <a:t>Philosophy</a:t>
            </a:r>
          </a:p>
        </p:txBody>
      </p:sp>
    </p:spTree>
    <p:extLst>
      <p:ext uri="{BB962C8B-B14F-4D97-AF65-F5344CB8AC3E}">
        <p14:creationId xmlns:p14="http://schemas.microsoft.com/office/powerpoint/2010/main" val="879745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DB42F1-6472-4909-8D2D-67BDA98CDC0D}"/>
              </a:ext>
            </a:extLst>
          </p:cNvPr>
          <p:cNvSpPr>
            <a:spLocks noGrp="1"/>
          </p:cNvSpPr>
          <p:nvPr>
            <p:ph idx="1"/>
          </p:nvPr>
        </p:nvSpPr>
        <p:spPr>
          <a:xfrm>
            <a:off x="732345" y="1055803"/>
            <a:ext cx="4117952" cy="5086580"/>
          </a:xfrm>
        </p:spPr>
        <p:txBody>
          <a:bodyPr>
            <a:normAutofit fontScale="85000" lnSpcReduction="10000"/>
          </a:bodyPr>
          <a:lstStyle/>
          <a:p>
            <a:r>
              <a:rPr lang="en-US" dirty="0"/>
              <a:t>If equity is funded up-front, then (even if debt is given) there can be a circular reference. The amount of equity is driven in part by IDC, and fees.</a:t>
            </a:r>
          </a:p>
          <a:p>
            <a:r>
              <a:rPr lang="en-US" dirty="0"/>
              <a:t>But the IDC and fees are driven by the timing of debt.</a:t>
            </a:r>
          </a:p>
          <a:p>
            <a:r>
              <a:rPr lang="en-US" dirty="0"/>
              <a:t>The timing of debt is driven by the project cost and up-front equity.</a:t>
            </a:r>
          </a:p>
          <a:p>
            <a:r>
              <a:rPr lang="en-US" dirty="0"/>
              <a:t>…………………</a:t>
            </a:r>
          </a:p>
          <a:p>
            <a:endParaRPr lang="en-US" dirty="0"/>
          </a:p>
        </p:txBody>
      </p:sp>
      <p:sp>
        <p:nvSpPr>
          <p:cNvPr id="3" name="Title 2">
            <a:extLst>
              <a:ext uri="{FF2B5EF4-FFF2-40B4-BE49-F238E27FC236}">
                <a16:creationId xmlns:a16="http://schemas.microsoft.com/office/drawing/2014/main" id="{4974DEB7-6C36-4673-84DC-3BDD1CC1FBD2}"/>
              </a:ext>
            </a:extLst>
          </p:cNvPr>
          <p:cNvSpPr>
            <a:spLocks noGrp="1"/>
          </p:cNvSpPr>
          <p:nvPr>
            <p:ph type="title"/>
          </p:nvPr>
        </p:nvSpPr>
        <p:spPr/>
        <p:txBody>
          <a:bodyPr>
            <a:normAutofit fontScale="90000"/>
          </a:bodyPr>
          <a:lstStyle/>
          <a:p>
            <a:r>
              <a:rPr lang="en-US" dirty="0"/>
              <a:t>With IDC and Fees, Finally, a Circular Reference</a:t>
            </a:r>
          </a:p>
        </p:txBody>
      </p:sp>
      <p:pic>
        <p:nvPicPr>
          <p:cNvPr id="2" name="Picture 1">
            <a:extLst>
              <a:ext uri="{FF2B5EF4-FFF2-40B4-BE49-F238E27FC236}">
                <a16:creationId xmlns:a16="http://schemas.microsoft.com/office/drawing/2014/main" id="{E4A53406-6022-4903-9DE3-0A4C7C437CB9}"/>
              </a:ext>
            </a:extLst>
          </p:cNvPr>
          <p:cNvPicPr>
            <a:picLocks noChangeAspect="1"/>
          </p:cNvPicPr>
          <p:nvPr/>
        </p:nvPicPr>
        <p:blipFill>
          <a:blip r:embed="rId2"/>
          <a:stretch>
            <a:fillRect/>
          </a:stretch>
        </p:blipFill>
        <p:spPr>
          <a:xfrm>
            <a:off x="5105542" y="1873924"/>
            <a:ext cx="3968884" cy="2589143"/>
          </a:xfrm>
          <a:prstGeom prst="rect">
            <a:avLst/>
          </a:prstGeom>
        </p:spPr>
      </p:pic>
      <p:cxnSp>
        <p:nvCxnSpPr>
          <p:cNvPr id="6" name="Straight Arrow Connector 5">
            <a:extLst>
              <a:ext uri="{FF2B5EF4-FFF2-40B4-BE49-F238E27FC236}">
                <a16:creationId xmlns:a16="http://schemas.microsoft.com/office/drawing/2014/main" id="{2106CAFA-E3C4-4DD9-A1A6-FF1AF9ACEC0F}"/>
              </a:ext>
            </a:extLst>
          </p:cNvPr>
          <p:cNvCxnSpPr/>
          <p:nvPr/>
        </p:nvCxnSpPr>
        <p:spPr>
          <a:xfrm>
            <a:off x="8010939" y="3021496"/>
            <a:ext cx="89452" cy="1331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E33398-E572-4831-97B5-F7AB840C9BAC}"/>
              </a:ext>
            </a:extLst>
          </p:cNvPr>
          <p:cNvCxnSpPr/>
          <p:nvPr/>
        </p:nvCxnSpPr>
        <p:spPr>
          <a:xfrm flipH="1" flipV="1">
            <a:off x="8617226" y="3110948"/>
            <a:ext cx="109331" cy="1242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613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EFF3C7-31B1-454D-B2BF-982C8529BC04}"/>
              </a:ext>
            </a:extLst>
          </p:cNvPr>
          <p:cNvSpPr>
            <a:spLocks noGrp="1"/>
          </p:cNvSpPr>
          <p:nvPr>
            <p:ph idx="1"/>
          </p:nvPr>
        </p:nvSpPr>
        <p:spPr/>
        <p:txBody>
          <a:bodyPr/>
          <a:lstStyle/>
          <a:p>
            <a:r>
              <a:rPr lang="en-US" dirty="0"/>
              <a:t>The UDF is too complex</a:t>
            </a:r>
          </a:p>
          <a:p>
            <a:r>
              <a:rPr lang="en-US" dirty="0"/>
              <a:t>The auditors will not understand it</a:t>
            </a:r>
          </a:p>
          <a:p>
            <a:r>
              <a:rPr lang="en-US" dirty="0"/>
              <a:t>There are too many arguments in a function</a:t>
            </a:r>
          </a:p>
          <a:p>
            <a:r>
              <a:rPr lang="en-US" dirty="0"/>
              <a:t>You cannot verify the function</a:t>
            </a:r>
          </a:p>
          <a:p>
            <a:r>
              <a:rPr lang="en-US" dirty="0"/>
              <a:t>Writing the function from scratch is very difficult</a:t>
            </a:r>
          </a:p>
        </p:txBody>
      </p:sp>
      <p:sp>
        <p:nvSpPr>
          <p:cNvPr id="3" name="Title 2">
            <a:extLst>
              <a:ext uri="{FF2B5EF4-FFF2-40B4-BE49-F238E27FC236}">
                <a16:creationId xmlns:a16="http://schemas.microsoft.com/office/drawing/2014/main" id="{07003200-3C60-4001-AC53-A94A19C71591}"/>
              </a:ext>
            </a:extLst>
          </p:cNvPr>
          <p:cNvSpPr>
            <a:spLocks noGrp="1"/>
          </p:cNvSpPr>
          <p:nvPr>
            <p:ph type="title"/>
          </p:nvPr>
        </p:nvSpPr>
        <p:spPr/>
        <p:txBody>
          <a:bodyPr>
            <a:normAutofit fontScale="90000"/>
          </a:bodyPr>
          <a:lstStyle/>
          <a:p>
            <a:r>
              <a:rPr lang="en-US" dirty="0"/>
              <a:t>Excuses for Copy and Paste Macro Instead of a User Defined Function</a:t>
            </a:r>
          </a:p>
        </p:txBody>
      </p:sp>
    </p:spTree>
    <p:extLst>
      <p:ext uri="{BB962C8B-B14F-4D97-AF65-F5344CB8AC3E}">
        <p14:creationId xmlns:p14="http://schemas.microsoft.com/office/powerpoint/2010/main" val="20817109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5B42E7-9D9A-4145-B23A-686299A83D03}"/>
              </a:ext>
            </a:extLst>
          </p:cNvPr>
          <p:cNvSpPr>
            <a:spLocks noGrp="1"/>
          </p:cNvSpPr>
          <p:nvPr>
            <p:ph idx="1"/>
          </p:nvPr>
        </p:nvSpPr>
        <p:spPr/>
        <p:txBody>
          <a:bodyPr>
            <a:normAutofit fontScale="92500" lnSpcReduction="10000"/>
          </a:bodyPr>
          <a:lstStyle/>
          <a:p>
            <a:r>
              <a:rPr lang="en-US" dirty="0"/>
              <a:t>Make UDF same as the excel – as complex as the excel – no more, no less</a:t>
            </a:r>
          </a:p>
          <a:p>
            <a:r>
              <a:rPr lang="en-US" dirty="0"/>
              <a:t>The UDF is in fact an auditing tool – if the UDF is not consistent with the excel, there is a good chance that there is a mistake in excel.  Further, the UDF gives almost the same outputs and can be tested like a copy and paste macro.</a:t>
            </a:r>
          </a:p>
          <a:p>
            <a:r>
              <a:rPr lang="en-US" dirty="0"/>
              <a:t>You can verify the function by printing out all of the detail.</a:t>
            </a:r>
          </a:p>
          <a:p>
            <a:r>
              <a:rPr lang="en-US" dirty="0"/>
              <a:t>You do not have to re-write the function if it is written in a transparent way.  Further, you can write it so it can be easily modified.</a:t>
            </a:r>
          </a:p>
          <a:p>
            <a:endParaRPr lang="en-US" dirty="0"/>
          </a:p>
          <a:p>
            <a:endParaRPr lang="en-US" dirty="0"/>
          </a:p>
        </p:txBody>
      </p:sp>
      <p:sp>
        <p:nvSpPr>
          <p:cNvPr id="3" name="Title 2">
            <a:extLst>
              <a:ext uri="{FF2B5EF4-FFF2-40B4-BE49-F238E27FC236}">
                <a16:creationId xmlns:a16="http://schemas.microsoft.com/office/drawing/2014/main" id="{CC08D69E-87D6-410E-A714-1040BA0BF913}"/>
              </a:ext>
            </a:extLst>
          </p:cNvPr>
          <p:cNvSpPr>
            <a:spLocks noGrp="1"/>
          </p:cNvSpPr>
          <p:nvPr>
            <p:ph type="title"/>
          </p:nvPr>
        </p:nvSpPr>
        <p:spPr/>
        <p:txBody>
          <a:bodyPr/>
          <a:lstStyle/>
          <a:p>
            <a:r>
              <a:rPr lang="en-US" dirty="0"/>
              <a:t>This is like Africa Excuses</a:t>
            </a:r>
          </a:p>
        </p:txBody>
      </p:sp>
    </p:spTree>
    <p:extLst>
      <p:ext uri="{BB962C8B-B14F-4D97-AF65-F5344CB8AC3E}">
        <p14:creationId xmlns:p14="http://schemas.microsoft.com/office/powerpoint/2010/main" val="29844860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546303-EC31-4402-BA0B-C444012E951A}"/>
              </a:ext>
            </a:extLst>
          </p:cNvPr>
          <p:cNvSpPr>
            <a:spLocks noGrp="1"/>
          </p:cNvSpPr>
          <p:nvPr>
            <p:ph idx="1"/>
          </p:nvPr>
        </p:nvSpPr>
        <p:spPr/>
        <p:txBody>
          <a:bodyPr/>
          <a:lstStyle/>
          <a:p>
            <a:r>
              <a:rPr lang="en-US" dirty="0"/>
              <a:t>I generally do not like the idea of a template model.</a:t>
            </a:r>
          </a:p>
          <a:p>
            <a:pPr lvl="1"/>
            <a:r>
              <a:rPr lang="en-US" dirty="0"/>
              <a:t>Not flexible because difficult to change</a:t>
            </a:r>
          </a:p>
          <a:p>
            <a:pPr lvl="1"/>
            <a:r>
              <a:rPr lang="en-US" dirty="0"/>
              <a:t>Not structured and can mess up your structure</a:t>
            </a:r>
          </a:p>
          <a:p>
            <a:pPr lvl="1"/>
            <a:r>
              <a:rPr lang="en-US" dirty="0"/>
              <a:t>Not transparent because cannot understand all of the equations</a:t>
            </a:r>
          </a:p>
          <a:p>
            <a:r>
              <a:rPr lang="en-US" dirty="0"/>
              <a:t>Attempt to get around these issues with flexible and as transparent as possible structured </a:t>
            </a:r>
          </a:p>
        </p:txBody>
      </p:sp>
      <p:sp>
        <p:nvSpPr>
          <p:cNvPr id="3" name="Title 2">
            <a:extLst>
              <a:ext uri="{FF2B5EF4-FFF2-40B4-BE49-F238E27FC236}">
                <a16:creationId xmlns:a16="http://schemas.microsoft.com/office/drawing/2014/main" id="{B765C436-9E3D-4767-BDE8-40C1B9EBE4E8}"/>
              </a:ext>
            </a:extLst>
          </p:cNvPr>
          <p:cNvSpPr>
            <a:spLocks noGrp="1"/>
          </p:cNvSpPr>
          <p:nvPr>
            <p:ph type="title"/>
          </p:nvPr>
        </p:nvSpPr>
        <p:spPr/>
        <p:txBody>
          <a:bodyPr/>
          <a:lstStyle/>
          <a:p>
            <a:r>
              <a:rPr lang="en-US" dirty="0"/>
              <a:t>Template Issues</a:t>
            </a:r>
          </a:p>
        </p:txBody>
      </p:sp>
    </p:spTree>
    <p:extLst>
      <p:ext uri="{BB962C8B-B14F-4D97-AF65-F5344CB8AC3E}">
        <p14:creationId xmlns:p14="http://schemas.microsoft.com/office/powerpoint/2010/main" val="387450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ED9029-64A6-4BAE-BA25-DC2A13D43E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5"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1E17A99-1553-4633-ADFB-5CCDCF801D1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AFABACF-DDBE-415C-8EE1-F7DD68C632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Content Placeholder 3">
            <a:extLst>
              <a:ext uri="{FF2B5EF4-FFF2-40B4-BE49-F238E27FC236}">
                <a16:creationId xmlns:a16="http://schemas.microsoft.com/office/drawing/2014/main" id="{BE0F0761-6120-4BF2-9779-582FEA64B4A0}"/>
              </a:ext>
            </a:extLst>
          </p:cNvPr>
          <p:cNvSpPr>
            <a:spLocks noGrp="1"/>
          </p:cNvSpPr>
          <p:nvPr>
            <p:ph idx="1"/>
          </p:nvPr>
        </p:nvSpPr>
        <p:spPr>
          <a:xfrm>
            <a:off x="3732021" y="566531"/>
            <a:ext cx="4885205" cy="5533152"/>
          </a:xfrm>
        </p:spPr>
        <p:txBody>
          <a:bodyPr vert="horz" lIns="91440" tIns="45720" rIns="91440" bIns="45720" rtlCol="0">
            <a:noAutofit/>
          </a:bodyPr>
          <a:lstStyle/>
          <a:p>
            <a:pPr lvl="0"/>
            <a:r>
              <a:rPr lang="en-US" sz="2400" dirty="0">
                <a:solidFill>
                  <a:srgbClr val="FFFFFF"/>
                </a:solidFill>
                <a:latin typeface="+mn-lt"/>
                <a:cs typeface="+mn-cs"/>
              </a:rPr>
              <a:t>Steps in a Structured Model</a:t>
            </a:r>
          </a:p>
          <a:p>
            <a:pPr lvl="1"/>
            <a:r>
              <a:rPr lang="en-US" sz="2400" dirty="0">
                <a:solidFill>
                  <a:srgbClr val="FFFFFF"/>
                </a:solidFill>
                <a:latin typeface="+mn-lt"/>
                <a:cs typeface="+mn-cs"/>
              </a:rPr>
              <a:t>Using of efficient and transparent time line</a:t>
            </a:r>
          </a:p>
          <a:p>
            <a:pPr lvl="1"/>
            <a:r>
              <a:rPr lang="en-US" sz="2400" dirty="0">
                <a:solidFill>
                  <a:srgbClr val="FFFFFF"/>
                </a:solidFill>
                <a:latin typeface="+mn-lt"/>
                <a:cs typeface="+mn-cs"/>
              </a:rPr>
              <a:t>Setting up assumptions in same order as model</a:t>
            </a:r>
          </a:p>
          <a:p>
            <a:pPr lvl="1"/>
            <a:r>
              <a:rPr lang="en-US" sz="2400" dirty="0">
                <a:solidFill>
                  <a:srgbClr val="FFFFFF"/>
                </a:solidFill>
                <a:latin typeface="+mn-lt"/>
                <a:cs typeface="+mn-cs"/>
              </a:rPr>
              <a:t>Operating assumptions </a:t>
            </a:r>
            <a:r>
              <a:rPr lang="en-US" sz="2400" b="1" i="1" dirty="0">
                <a:solidFill>
                  <a:srgbClr val="FFFFFF"/>
                </a:solidFill>
                <a:latin typeface="+mn-lt"/>
                <a:cs typeface="+mn-cs"/>
              </a:rPr>
              <a:t>before any money</a:t>
            </a:r>
            <a:r>
              <a:rPr lang="en-US" sz="2400" dirty="0">
                <a:solidFill>
                  <a:srgbClr val="FFFFFF"/>
                </a:solidFill>
                <a:latin typeface="+mn-lt"/>
                <a:cs typeface="+mn-cs"/>
              </a:rPr>
              <a:t> including resource, capacity, capacity factor and efficiency (heat rate)</a:t>
            </a:r>
          </a:p>
          <a:p>
            <a:pPr lvl="1"/>
            <a:r>
              <a:rPr lang="en-US" sz="2400" dirty="0">
                <a:solidFill>
                  <a:srgbClr val="FFFFFF"/>
                </a:solidFill>
                <a:latin typeface="+mn-lt"/>
                <a:cs typeface="+mn-cs"/>
              </a:rPr>
              <a:t>Operating analysis which is modelling PPA, EPC and O&amp;M contracts overlaid with the operating MWH characteristics  in model to derive EBITDA, Capital Expenditures and Project IRR</a:t>
            </a:r>
          </a:p>
          <a:p>
            <a:endParaRPr lang="en-US" sz="2400" dirty="0">
              <a:solidFill>
                <a:srgbClr val="FFFFFF"/>
              </a:solidFill>
              <a:latin typeface="+mn-lt"/>
              <a:cs typeface="+mn-cs"/>
            </a:endParaRPr>
          </a:p>
        </p:txBody>
      </p:sp>
      <p:sp>
        <p:nvSpPr>
          <p:cNvPr id="3" name="Title 2">
            <a:extLst>
              <a:ext uri="{FF2B5EF4-FFF2-40B4-BE49-F238E27FC236}">
                <a16:creationId xmlns:a16="http://schemas.microsoft.com/office/drawing/2014/main" id="{1B679D6D-82CA-4B88-96F2-2308D51D072F}"/>
              </a:ext>
            </a:extLst>
          </p:cNvPr>
          <p:cNvSpPr>
            <a:spLocks noGrp="1"/>
          </p:cNvSpPr>
          <p:nvPr>
            <p:ph type="title"/>
          </p:nvPr>
        </p:nvSpPr>
        <p:spPr>
          <a:xfrm>
            <a:off x="159027" y="1490871"/>
            <a:ext cx="3090396" cy="4608812"/>
          </a:xfrm>
        </p:spPr>
        <p:txBody>
          <a:bodyPr vert="horz" lIns="91440" tIns="45720" rIns="91440" bIns="45720" rtlCol="0" anchor="t">
            <a:normAutofit/>
          </a:bodyPr>
          <a:lstStyle/>
          <a:p>
            <a:pPr algn="r"/>
            <a:r>
              <a:rPr lang="en-US" sz="4400" b="1" kern="1200" dirty="0">
                <a:solidFill>
                  <a:srgbClr val="FFFFFF"/>
                </a:solidFill>
                <a:latin typeface="+mj-lt"/>
                <a:ea typeface="+mj-ea"/>
                <a:cs typeface="+mj-cs"/>
              </a:rPr>
              <a:t>Structure of Model: Operations before Financing</a:t>
            </a:r>
          </a:p>
        </p:txBody>
      </p:sp>
    </p:spTree>
    <p:extLst>
      <p:ext uri="{BB962C8B-B14F-4D97-AF65-F5344CB8AC3E}">
        <p14:creationId xmlns:p14="http://schemas.microsoft.com/office/powerpoint/2010/main" val="2438508309"/>
      </p:ext>
    </p:extLst>
  </p:cSld>
  <p:clrMapOvr>
    <a:overrideClrMapping bg1="dk1" tx1="lt1" bg2="dk2"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46FD8F-16F5-4782-8AC2-71F30EF381F2}"/>
              </a:ext>
            </a:extLst>
          </p:cNvPr>
          <p:cNvSpPr>
            <a:spLocks noGrp="1"/>
          </p:cNvSpPr>
          <p:nvPr>
            <p:ph idx="1"/>
          </p:nvPr>
        </p:nvSpPr>
        <p:spPr/>
        <p:txBody>
          <a:bodyPr/>
          <a:lstStyle/>
          <a:p>
            <a:r>
              <a:rPr lang="en-US" dirty="0"/>
              <a:t>Flexibility</a:t>
            </a:r>
          </a:p>
          <a:p>
            <a:pPr lvl="1"/>
            <a:r>
              <a:rPr lang="en-US" dirty="0"/>
              <a:t>Inherent ability to test structuring sensitivities that are so difficult with copy and paste macros</a:t>
            </a:r>
          </a:p>
          <a:p>
            <a:r>
              <a:rPr lang="en-US" dirty="0"/>
              <a:t>Accuracy</a:t>
            </a:r>
          </a:p>
          <a:p>
            <a:pPr lvl="1"/>
            <a:r>
              <a:rPr lang="en-US" dirty="0"/>
              <a:t>Built in test for model.  Like Airplane with two engines – have two tests instead of one.</a:t>
            </a:r>
          </a:p>
          <a:p>
            <a:pPr lvl="1"/>
            <a:r>
              <a:rPr lang="en-US" dirty="0"/>
              <a:t>Built in auditing for the model</a:t>
            </a:r>
          </a:p>
          <a:p>
            <a:pPr lvl="1"/>
            <a:endParaRPr lang="en-US" dirty="0"/>
          </a:p>
        </p:txBody>
      </p:sp>
      <p:sp>
        <p:nvSpPr>
          <p:cNvPr id="3" name="Title 2">
            <a:extLst>
              <a:ext uri="{FF2B5EF4-FFF2-40B4-BE49-F238E27FC236}">
                <a16:creationId xmlns:a16="http://schemas.microsoft.com/office/drawing/2014/main" id="{9F82E900-FBFB-4D37-8459-19317803D498}"/>
              </a:ext>
            </a:extLst>
          </p:cNvPr>
          <p:cNvSpPr>
            <a:spLocks noGrp="1"/>
          </p:cNvSpPr>
          <p:nvPr>
            <p:ph type="title"/>
          </p:nvPr>
        </p:nvSpPr>
        <p:spPr/>
        <p:txBody>
          <a:bodyPr/>
          <a:lstStyle/>
          <a:p>
            <a:r>
              <a:rPr lang="en-US" dirty="0"/>
              <a:t>Other Advantages of Template</a:t>
            </a:r>
          </a:p>
        </p:txBody>
      </p:sp>
    </p:spTree>
    <p:extLst>
      <p:ext uri="{BB962C8B-B14F-4D97-AF65-F5344CB8AC3E}">
        <p14:creationId xmlns:p14="http://schemas.microsoft.com/office/powerpoint/2010/main" val="7383089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C5BC52-6E7D-4B76-BEDC-04211AA554B3}"/>
              </a:ext>
            </a:extLst>
          </p:cNvPr>
          <p:cNvSpPr>
            <a:spLocks noGrp="1"/>
          </p:cNvSpPr>
          <p:nvPr>
            <p:ph idx="1"/>
          </p:nvPr>
        </p:nvSpPr>
        <p:spPr/>
        <p:txBody>
          <a:bodyPr/>
          <a:lstStyle/>
          <a:p>
            <a:r>
              <a:rPr lang="en-US" dirty="0"/>
              <a:t>Copy the template with tables and instructions</a:t>
            </a:r>
          </a:p>
          <a:p>
            <a:pPr lvl="1"/>
            <a:r>
              <a:rPr lang="en-US" dirty="0"/>
              <a:t>Base table (optional)</a:t>
            </a:r>
          </a:p>
          <a:p>
            <a:pPr lvl="1"/>
            <a:r>
              <a:rPr lang="en-US" dirty="0"/>
              <a:t>Debt Options Table</a:t>
            </a:r>
          </a:p>
          <a:p>
            <a:pPr lvl="1"/>
            <a:r>
              <a:rPr lang="en-US" dirty="0"/>
              <a:t>Debt Structure Table</a:t>
            </a:r>
          </a:p>
          <a:p>
            <a:pPr lvl="1"/>
            <a:endParaRPr lang="en-US" dirty="0"/>
          </a:p>
          <a:p>
            <a:endParaRPr lang="en-US" dirty="0"/>
          </a:p>
        </p:txBody>
      </p:sp>
      <p:sp>
        <p:nvSpPr>
          <p:cNvPr id="3" name="Title 2">
            <a:extLst>
              <a:ext uri="{FF2B5EF4-FFF2-40B4-BE49-F238E27FC236}">
                <a16:creationId xmlns:a16="http://schemas.microsoft.com/office/drawing/2014/main" id="{9EB99864-E8D5-441C-91EA-DD2091E27AD9}"/>
              </a:ext>
            </a:extLst>
          </p:cNvPr>
          <p:cNvSpPr>
            <a:spLocks noGrp="1"/>
          </p:cNvSpPr>
          <p:nvPr>
            <p:ph type="title"/>
          </p:nvPr>
        </p:nvSpPr>
        <p:spPr/>
        <p:txBody>
          <a:bodyPr/>
          <a:lstStyle/>
          <a:p>
            <a:r>
              <a:rPr lang="en-US" dirty="0"/>
              <a:t>Copying Template</a:t>
            </a:r>
          </a:p>
        </p:txBody>
      </p:sp>
      <p:pic>
        <p:nvPicPr>
          <p:cNvPr id="5" name="Picture 4">
            <a:extLst>
              <a:ext uri="{FF2B5EF4-FFF2-40B4-BE49-F238E27FC236}">
                <a16:creationId xmlns:a16="http://schemas.microsoft.com/office/drawing/2014/main" id="{B0E1F55E-91B2-41E0-8E8A-F87A2506B80C}"/>
              </a:ext>
            </a:extLst>
          </p:cNvPr>
          <p:cNvPicPr>
            <a:picLocks noChangeAspect="1"/>
          </p:cNvPicPr>
          <p:nvPr/>
        </p:nvPicPr>
        <p:blipFill>
          <a:blip r:embed="rId2"/>
          <a:stretch>
            <a:fillRect/>
          </a:stretch>
        </p:blipFill>
        <p:spPr>
          <a:xfrm>
            <a:off x="0" y="3610897"/>
            <a:ext cx="6768548" cy="3174622"/>
          </a:xfrm>
          <a:prstGeom prst="rect">
            <a:avLst/>
          </a:prstGeom>
        </p:spPr>
      </p:pic>
      <p:cxnSp>
        <p:nvCxnSpPr>
          <p:cNvPr id="7" name="Straight Arrow Connector 6">
            <a:extLst>
              <a:ext uri="{FF2B5EF4-FFF2-40B4-BE49-F238E27FC236}">
                <a16:creationId xmlns:a16="http://schemas.microsoft.com/office/drawing/2014/main" id="{7066175D-2B11-485D-B2D2-0445AE98678D}"/>
              </a:ext>
            </a:extLst>
          </p:cNvPr>
          <p:cNvCxnSpPr/>
          <p:nvPr/>
        </p:nvCxnSpPr>
        <p:spPr>
          <a:xfrm flipH="1">
            <a:off x="2822713" y="2117035"/>
            <a:ext cx="4492487" cy="452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0398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8CC1F-3D8F-46CB-A246-13576737470E}"/>
              </a:ext>
            </a:extLst>
          </p:cNvPr>
          <p:cNvSpPr>
            <a:spLocks noGrp="1"/>
          </p:cNvSpPr>
          <p:nvPr>
            <p:ph idx="1"/>
          </p:nvPr>
        </p:nvSpPr>
        <p:spPr>
          <a:xfrm>
            <a:off x="732344" y="1055804"/>
            <a:ext cx="3054465" cy="5097136"/>
          </a:xfrm>
        </p:spPr>
        <p:txBody>
          <a:bodyPr>
            <a:normAutofit fontScale="85000" lnSpcReduction="20000"/>
          </a:bodyPr>
          <a:lstStyle/>
          <a:p>
            <a:r>
              <a:rPr lang="en-US" dirty="0"/>
              <a:t>You do have to enter any of the variables such as the development switch, working capital changes etc.</a:t>
            </a:r>
          </a:p>
          <a:p>
            <a:r>
              <a:rPr lang="en-US" dirty="0"/>
              <a:t>These variables are assigned to FALSE or zero in the function.</a:t>
            </a:r>
          </a:p>
          <a:p>
            <a:r>
              <a:rPr lang="en-US" dirty="0"/>
              <a:t>The optional variables hopefully allow a more flexible process.</a:t>
            </a:r>
          </a:p>
        </p:txBody>
      </p:sp>
      <p:sp>
        <p:nvSpPr>
          <p:cNvPr id="3" name="Title 2">
            <a:extLst>
              <a:ext uri="{FF2B5EF4-FFF2-40B4-BE49-F238E27FC236}">
                <a16:creationId xmlns:a16="http://schemas.microsoft.com/office/drawing/2014/main" id="{52FB24C1-72CB-49FA-83F2-3FAE5D962E54}"/>
              </a:ext>
            </a:extLst>
          </p:cNvPr>
          <p:cNvSpPr>
            <a:spLocks noGrp="1"/>
          </p:cNvSpPr>
          <p:nvPr>
            <p:ph type="title"/>
          </p:nvPr>
        </p:nvSpPr>
        <p:spPr/>
        <p:txBody>
          <a:bodyPr/>
          <a:lstStyle/>
          <a:p>
            <a:r>
              <a:rPr lang="en-US" dirty="0"/>
              <a:t>Notion of Optional Variables</a:t>
            </a:r>
          </a:p>
        </p:txBody>
      </p:sp>
      <p:sp>
        <p:nvSpPr>
          <p:cNvPr id="4" name="Slide Number Placeholder 3">
            <a:extLst>
              <a:ext uri="{FF2B5EF4-FFF2-40B4-BE49-F238E27FC236}">
                <a16:creationId xmlns:a16="http://schemas.microsoft.com/office/drawing/2014/main" id="{ED4C8F57-CC2B-4D64-9DFA-8BC26BA8E8BF}"/>
              </a:ext>
            </a:extLst>
          </p:cNvPr>
          <p:cNvSpPr>
            <a:spLocks noGrp="1"/>
          </p:cNvSpPr>
          <p:nvPr>
            <p:ph type="sldNum" sz="quarter" idx="12"/>
          </p:nvPr>
        </p:nvSpPr>
        <p:spPr/>
        <p:txBody>
          <a:bodyPr/>
          <a:lstStyle/>
          <a:p>
            <a:pPr algn="ctr"/>
            <a:fld id="{0C3A1854-6B63-4059-B360-A3C4972BF0FC}" type="slidenum">
              <a:rPr lang="ko-KR" altLang="en-US" smtClean="0"/>
              <a:pPr algn="ctr"/>
              <a:t>182</a:t>
            </a:fld>
            <a:endParaRPr lang="ko-KR" altLang="en-US" dirty="0"/>
          </a:p>
        </p:txBody>
      </p:sp>
      <p:pic>
        <p:nvPicPr>
          <p:cNvPr id="5" name="Picture 4">
            <a:extLst>
              <a:ext uri="{FF2B5EF4-FFF2-40B4-BE49-F238E27FC236}">
                <a16:creationId xmlns:a16="http://schemas.microsoft.com/office/drawing/2014/main" id="{597A5DE0-2D42-43EF-A3A4-ED9905CC0BB2}"/>
              </a:ext>
            </a:extLst>
          </p:cNvPr>
          <p:cNvPicPr>
            <a:picLocks noChangeAspect="1"/>
          </p:cNvPicPr>
          <p:nvPr/>
        </p:nvPicPr>
        <p:blipFill>
          <a:blip r:embed="rId2"/>
          <a:stretch>
            <a:fillRect/>
          </a:stretch>
        </p:blipFill>
        <p:spPr>
          <a:xfrm>
            <a:off x="4472608" y="3369784"/>
            <a:ext cx="4671391" cy="2783156"/>
          </a:xfrm>
          <a:prstGeom prst="rect">
            <a:avLst/>
          </a:prstGeom>
        </p:spPr>
      </p:pic>
      <p:sp>
        <p:nvSpPr>
          <p:cNvPr id="6" name="TextBox 5">
            <a:extLst>
              <a:ext uri="{FF2B5EF4-FFF2-40B4-BE49-F238E27FC236}">
                <a16:creationId xmlns:a16="http://schemas.microsoft.com/office/drawing/2014/main" id="{D43CDC23-72FF-41C7-901B-8FAF25AA92C6}"/>
              </a:ext>
            </a:extLst>
          </p:cNvPr>
          <p:cNvSpPr txBox="1"/>
          <p:nvPr/>
        </p:nvSpPr>
        <p:spPr>
          <a:xfrm>
            <a:off x="4840357" y="1252330"/>
            <a:ext cx="3571299" cy="1200329"/>
          </a:xfrm>
          <a:prstGeom prst="rect">
            <a:avLst/>
          </a:prstGeom>
          <a:noFill/>
        </p:spPr>
        <p:txBody>
          <a:bodyPr wrap="square" rtlCol="0">
            <a:spAutoFit/>
          </a:bodyPr>
          <a:lstStyle/>
          <a:p>
            <a:r>
              <a:rPr lang="en-US" dirty="0"/>
              <a:t>When an item is not bold it is an optional item.  You can skip over items and the process is more flexible.</a:t>
            </a:r>
          </a:p>
        </p:txBody>
      </p:sp>
    </p:spTree>
    <p:extLst>
      <p:ext uri="{BB962C8B-B14F-4D97-AF65-F5344CB8AC3E}">
        <p14:creationId xmlns:p14="http://schemas.microsoft.com/office/powerpoint/2010/main" val="42605421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1718F4-CE3F-4CB0-85B7-3DD3FA2E6B33}"/>
              </a:ext>
            </a:extLst>
          </p:cNvPr>
          <p:cNvSpPr>
            <a:spLocks noGrp="1"/>
          </p:cNvSpPr>
          <p:nvPr>
            <p:ph idx="1"/>
          </p:nvPr>
        </p:nvSpPr>
        <p:spPr>
          <a:xfrm>
            <a:off x="732344" y="1055803"/>
            <a:ext cx="4147769" cy="5066701"/>
          </a:xfrm>
        </p:spPr>
        <p:txBody>
          <a:bodyPr>
            <a:normAutofit fontScale="92500" lnSpcReduction="20000"/>
          </a:bodyPr>
          <a:lstStyle/>
          <a:p>
            <a:r>
              <a:rPr lang="en-US" dirty="0"/>
              <a:t>Copy the UDF with ALT-F8 like you do for other situations (e.g. Interpolated, Depreciation).</a:t>
            </a:r>
          </a:p>
          <a:p>
            <a:r>
              <a:rPr lang="en-US" dirty="0"/>
              <a:t>Set-up a Block as the Output for the Function</a:t>
            </a:r>
          </a:p>
          <a:p>
            <a:r>
              <a:rPr lang="en-US" dirty="0"/>
              <a:t>Copy any number to block and then enter the function</a:t>
            </a:r>
          </a:p>
          <a:p>
            <a:r>
              <a:rPr lang="en-US" dirty="0"/>
              <a:t>Use the SHIFT, CNTL, ENTER to put the function together</a:t>
            </a:r>
          </a:p>
        </p:txBody>
      </p:sp>
      <p:sp>
        <p:nvSpPr>
          <p:cNvPr id="3" name="Title 2">
            <a:extLst>
              <a:ext uri="{FF2B5EF4-FFF2-40B4-BE49-F238E27FC236}">
                <a16:creationId xmlns:a16="http://schemas.microsoft.com/office/drawing/2014/main" id="{C35915ED-5592-47E5-838B-E9BF0F106082}"/>
              </a:ext>
            </a:extLst>
          </p:cNvPr>
          <p:cNvSpPr>
            <a:spLocks noGrp="1"/>
          </p:cNvSpPr>
          <p:nvPr>
            <p:ph type="title"/>
          </p:nvPr>
        </p:nvSpPr>
        <p:spPr/>
        <p:txBody>
          <a:bodyPr/>
          <a:lstStyle/>
          <a:p>
            <a:r>
              <a:rPr lang="en-US" dirty="0"/>
              <a:t>Incorporating the UDF in Your File</a:t>
            </a:r>
          </a:p>
        </p:txBody>
      </p:sp>
      <p:pic>
        <p:nvPicPr>
          <p:cNvPr id="5" name="Picture 4">
            <a:extLst>
              <a:ext uri="{FF2B5EF4-FFF2-40B4-BE49-F238E27FC236}">
                <a16:creationId xmlns:a16="http://schemas.microsoft.com/office/drawing/2014/main" id="{783937C8-2CAB-47EC-B005-EEED3DAAC063}"/>
              </a:ext>
            </a:extLst>
          </p:cNvPr>
          <p:cNvPicPr>
            <a:picLocks noChangeAspect="1"/>
          </p:cNvPicPr>
          <p:nvPr/>
        </p:nvPicPr>
        <p:blipFill>
          <a:blip r:embed="rId2"/>
          <a:stretch>
            <a:fillRect/>
          </a:stretch>
        </p:blipFill>
        <p:spPr>
          <a:xfrm>
            <a:off x="5071640" y="1447714"/>
            <a:ext cx="3823882" cy="1981286"/>
          </a:xfrm>
          <a:prstGeom prst="rect">
            <a:avLst/>
          </a:prstGeom>
        </p:spPr>
      </p:pic>
    </p:spTree>
    <p:extLst>
      <p:ext uri="{BB962C8B-B14F-4D97-AF65-F5344CB8AC3E}">
        <p14:creationId xmlns:p14="http://schemas.microsoft.com/office/powerpoint/2010/main" val="19998795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1DB8C7-F563-4448-89DA-69F47863CDC5}"/>
              </a:ext>
            </a:extLst>
          </p:cNvPr>
          <p:cNvSpPr>
            <a:spLocks noGrp="1"/>
          </p:cNvSpPr>
          <p:nvPr>
            <p:ph idx="1"/>
          </p:nvPr>
        </p:nvSpPr>
        <p:spPr/>
        <p:txBody>
          <a:bodyPr/>
          <a:lstStyle/>
          <a:p>
            <a:r>
              <a:rPr lang="en-US" dirty="0"/>
              <a:t>Implement the UDF with entire rows and columns</a:t>
            </a:r>
          </a:p>
          <a:p>
            <a:endParaRPr lang="en-US" dirty="0"/>
          </a:p>
        </p:txBody>
      </p:sp>
      <p:sp>
        <p:nvSpPr>
          <p:cNvPr id="3" name="Title 2">
            <a:extLst>
              <a:ext uri="{FF2B5EF4-FFF2-40B4-BE49-F238E27FC236}">
                <a16:creationId xmlns:a16="http://schemas.microsoft.com/office/drawing/2014/main" id="{777CDF5B-CE96-4B5A-BDAE-E22A014A2500}"/>
              </a:ext>
            </a:extLst>
          </p:cNvPr>
          <p:cNvSpPr>
            <a:spLocks noGrp="1"/>
          </p:cNvSpPr>
          <p:nvPr>
            <p:ph type="title"/>
          </p:nvPr>
        </p:nvSpPr>
        <p:spPr/>
        <p:txBody>
          <a:bodyPr/>
          <a:lstStyle/>
          <a:p>
            <a:r>
              <a:rPr lang="en-US" dirty="0"/>
              <a:t>Implementing the UDF</a:t>
            </a:r>
          </a:p>
        </p:txBody>
      </p:sp>
      <p:pic>
        <p:nvPicPr>
          <p:cNvPr id="5" name="Picture 4">
            <a:extLst>
              <a:ext uri="{FF2B5EF4-FFF2-40B4-BE49-F238E27FC236}">
                <a16:creationId xmlns:a16="http://schemas.microsoft.com/office/drawing/2014/main" id="{2C9CAFDF-497D-4B36-8030-4AF1EA300455}"/>
              </a:ext>
            </a:extLst>
          </p:cNvPr>
          <p:cNvPicPr>
            <a:picLocks noChangeAspect="1"/>
          </p:cNvPicPr>
          <p:nvPr/>
        </p:nvPicPr>
        <p:blipFill>
          <a:blip r:embed="rId2"/>
          <a:stretch>
            <a:fillRect/>
          </a:stretch>
        </p:blipFill>
        <p:spPr>
          <a:xfrm>
            <a:off x="496674" y="2752423"/>
            <a:ext cx="7902608" cy="2690138"/>
          </a:xfrm>
          <a:prstGeom prst="rect">
            <a:avLst/>
          </a:prstGeom>
        </p:spPr>
      </p:pic>
    </p:spTree>
    <p:extLst>
      <p:ext uri="{BB962C8B-B14F-4D97-AF65-F5344CB8AC3E}">
        <p14:creationId xmlns:p14="http://schemas.microsoft.com/office/powerpoint/2010/main" val="403776318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24197E-AEE1-4C14-9ED1-E35D428DAF24}"/>
              </a:ext>
            </a:extLst>
          </p:cNvPr>
          <p:cNvSpPr>
            <a:spLocks noGrp="1"/>
          </p:cNvSpPr>
          <p:nvPr>
            <p:ph idx="1"/>
          </p:nvPr>
        </p:nvSpPr>
        <p:spPr/>
        <p:txBody>
          <a:bodyPr>
            <a:normAutofit lnSpcReduction="10000"/>
          </a:bodyPr>
          <a:lstStyle/>
          <a:p>
            <a:r>
              <a:rPr lang="en-US" dirty="0"/>
              <a:t>Try to make flexible to handle alternative structuring and debt techniques as well as multiple debt issues.</a:t>
            </a:r>
          </a:p>
          <a:p>
            <a:r>
              <a:rPr lang="en-US" dirty="0"/>
              <a:t>Try to make flexible so it is not difficult to add different calculations to the UDF</a:t>
            </a:r>
          </a:p>
          <a:p>
            <a:r>
              <a:rPr lang="en-US" dirty="0"/>
              <a:t>Make tests to verify the accuracy of the calculations</a:t>
            </a:r>
          </a:p>
          <a:p>
            <a:r>
              <a:rPr lang="en-US" dirty="0"/>
              <a:t>Make structured with different parts of the program</a:t>
            </a:r>
          </a:p>
          <a:p>
            <a:r>
              <a:rPr lang="en-US" dirty="0"/>
              <a:t>Try and document calculations and code so you can understand techniques</a:t>
            </a:r>
          </a:p>
        </p:txBody>
      </p:sp>
      <p:sp>
        <p:nvSpPr>
          <p:cNvPr id="3" name="Title 2">
            <a:extLst>
              <a:ext uri="{FF2B5EF4-FFF2-40B4-BE49-F238E27FC236}">
                <a16:creationId xmlns:a16="http://schemas.microsoft.com/office/drawing/2014/main" id="{48FD9BE4-A8EA-4BBA-8F1E-B70980C9F306}"/>
              </a:ext>
            </a:extLst>
          </p:cNvPr>
          <p:cNvSpPr>
            <a:spLocks noGrp="1"/>
          </p:cNvSpPr>
          <p:nvPr>
            <p:ph type="title"/>
          </p:nvPr>
        </p:nvSpPr>
        <p:spPr/>
        <p:txBody>
          <a:bodyPr/>
          <a:lstStyle/>
          <a:p>
            <a:r>
              <a:rPr lang="en-US" dirty="0"/>
              <a:t>FAST Principles and UDF Functions</a:t>
            </a:r>
          </a:p>
        </p:txBody>
      </p:sp>
      <p:sp>
        <p:nvSpPr>
          <p:cNvPr id="4" name="Slide Number Placeholder 3">
            <a:extLst>
              <a:ext uri="{FF2B5EF4-FFF2-40B4-BE49-F238E27FC236}">
                <a16:creationId xmlns:a16="http://schemas.microsoft.com/office/drawing/2014/main" id="{C169826A-82C2-425E-B280-58992AA2A241}"/>
              </a:ext>
            </a:extLst>
          </p:cNvPr>
          <p:cNvSpPr>
            <a:spLocks noGrp="1"/>
          </p:cNvSpPr>
          <p:nvPr>
            <p:ph type="sldNum" sz="quarter" idx="12"/>
          </p:nvPr>
        </p:nvSpPr>
        <p:spPr/>
        <p:txBody>
          <a:bodyPr/>
          <a:lstStyle/>
          <a:p>
            <a:pPr algn="ctr"/>
            <a:fld id="{0C3A1854-6B63-4059-B360-A3C4972BF0FC}" type="slidenum">
              <a:rPr lang="ko-KR" altLang="en-US" smtClean="0"/>
              <a:pPr algn="ctr"/>
              <a:t>185</a:t>
            </a:fld>
            <a:endParaRPr lang="ko-KR" altLang="en-US" dirty="0"/>
          </a:p>
        </p:txBody>
      </p:sp>
    </p:spTree>
    <p:extLst>
      <p:ext uri="{BB962C8B-B14F-4D97-AF65-F5344CB8AC3E}">
        <p14:creationId xmlns:p14="http://schemas.microsoft.com/office/powerpoint/2010/main" val="8244117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F1DFB4-0012-4311-8CD7-BCFD844CE419}"/>
              </a:ext>
            </a:extLst>
          </p:cNvPr>
          <p:cNvSpPr>
            <a:spLocks noGrp="1"/>
          </p:cNvSpPr>
          <p:nvPr>
            <p:ph idx="1"/>
          </p:nvPr>
        </p:nvSpPr>
        <p:spPr/>
        <p:txBody>
          <a:bodyPr/>
          <a:lstStyle/>
          <a:p>
            <a:r>
              <a:rPr lang="en-US" dirty="0"/>
              <a:t>The user-defined function requires you to define each input.</a:t>
            </a:r>
          </a:p>
          <a:p>
            <a:r>
              <a:rPr lang="en-US" dirty="0"/>
              <a:t>There is a limit on the number of variables that you can read into a user-defined function.</a:t>
            </a:r>
          </a:p>
          <a:p>
            <a:r>
              <a:rPr lang="en-US" dirty="0"/>
              <a:t>If there are many debt issues, you will run out of variables.</a:t>
            </a:r>
          </a:p>
          <a:p>
            <a:pPr lvl="1"/>
            <a:r>
              <a:rPr lang="en-US" dirty="0"/>
              <a:t>To resolve the issue, I use a table where you must re-enter the debt data.</a:t>
            </a:r>
          </a:p>
          <a:p>
            <a:pPr lvl="1"/>
            <a:r>
              <a:rPr lang="en-US" dirty="0"/>
              <a:t>This means that work is required to re-structure and define inputs.</a:t>
            </a:r>
          </a:p>
        </p:txBody>
      </p:sp>
      <p:sp>
        <p:nvSpPr>
          <p:cNvPr id="3" name="Title 2">
            <a:extLst>
              <a:ext uri="{FF2B5EF4-FFF2-40B4-BE49-F238E27FC236}">
                <a16:creationId xmlns:a16="http://schemas.microsoft.com/office/drawing/2014/main" id="{7D7D2B10-B626-4F81-9F3C-4C041228279C}"/>
              </a:ext>
            </a:extLst>
          </p:cNvPr>
          <p:cNvSpPr>
            <a:spLocks noGrp="1"/>
          </p:cNvSpPr>
          <p:nvPr>
            <p:ph type="title"/>
          </p:nvPr>
        </p:nvSpPr>
        <p:spPr/>
        <p:txBody>
          <a:bodyPr/>
          <a:lstStyle/>
          <a:p>
            <a:r>
              <a:rPr lang="en-US" dirty="0"/>
              <a:t>Difficulties with Function</a:t>
            </a:r>
          </a:p>
        </p:txBody>
      </p:sp>
    </p:spTree>
    <p:extLst>
      <p:ext uri="{BB962C8B-B14F-4D97-AF65-F5344CB8AC3E}">
        <p14:creationId xmlns:p14="http://schemas.microsoft.com/office/powerpoint/2010/main" val="1955663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36D786-F832-4C2A-BAFF-ADE770B0C57A}"/>
              </a:ext>
            </a:extLst>
          </p:cNvPr>
          <p:cNvSpPr>
            <a:spLocks noGrp="1"/>
          </p:cNvSpPr>
          <p:nvPr>
            <p:ph idx="1"/>
          </p:nvPr>
        </p:nvSpPr>
        <p:spPr/>
        <p:txBody>
          <a:bodyPr/>
          <a:lstStyle/>
          <a:p>
            <a:r>
              <a:rPr lang="en-US" dirty="0"/>
              <a:t>Just about to give up.</a:t>
            </a:r>
          </a:p>
          <a:p>
            <a:r>
              <a:rPr lang="en-US" dirty="0"/>
              <a:t>Horrible function with too many variables.</a:t>
            </a:r>
          </a:p>
          <a:p>
            <a:r>
              <a:rPr lang="en-US" dirty="0"/>
              <a:t>Found alternative solution with table at the very bottom of discussion.</a:t>
            </a:r>
          </a:p>
          <a:p>
            <a:endParaRPr lang="en-US" dirty="0"/>
          </a:p>
        </p:txBody>
      </p:sp>
      <p:sp>
        <p:nvSpPr>
          <p:cNvPr id="3" name="Title 2">
            <a:extLst>
              <a:ext uri="{FF2B5EF4-FFF2-40B4-BE49-F238E27FC236}">
                <a16:creationId xmlns:a16="http://schemas.microsoft.com/office/drawing/2014/main" id="{29A189F9-9C68-45DF-B9FC-C3EF3851FE3C}"/>
              </a:ext>
            </a:extLst>
          </p:cNvPr>
          <p:cNvSpPr>
            <a:spLocks noGrp="1"/>
          </p:cNvSpPr>
          <p:nvPr>
            <p:ph type="title"/>
          </p:nvPr>
        </p:nvSpPr>
        <p:spPr/>
        <p:txBody>
          <a:bodyPr>
            <a:normAutofit fontScale="90000"/>
          </a:bodyPr>
          <a:lstStyle/>
          <a:p>
            <a:r>
              <a:rPr lang="en-US" dirty="0"/>
              <a:t>Finding the Solution for Too Many Variables</a:t>
            </a:r>
          </a:p>
        </p:txBody>
      </p:sp>
      <p:pic>
        <p:nvPicPr>
          <p:cNvPr id="5" name="Picture 4">
            <a:extLst>
              <a:ext uri="{FF2B5EF4-FFF2-40B4-BE49-F238E27FC236}">
                <a16:creationId xmlns:a16="http://schemas.microsoft.com/office/drawing/2014/main" id="{7880E3ED-6C4E-48C0-9BFA-0BFAE2BDCF68}"/>
              </a:ext>
            </a:extLst>
          </p:cNvPr>
          <p:cNvPicPr>
            <a:picLocks noChangeAspect="1"/>
          </p:cNvPicPr>
          <p:nvPr/>
        </p:nvPicPr>
        <p:blipFill>
          <a:blip r:embed="rId2"/>
          <a:stretch>
            <a:fillRect/>
          </a:stretch>
        </p:blipFill>
        <p:spPr>
          <a:xfrm>
            <a:off x="460952" y="3675278"/>
            <a:ext cx="8209722" cy="2461038"/>
          </a:xfrm>
          <a:prstGeom prst="rect">
            <a:avLst/>
          </a:prstGeom>
        </p:spPr>
      </p:pic>
      <p:sp>
        <p:nvSpPr>
          <p:cNvPr id="8" name="Freeform: Shape 7">
            <a:extLst>
              <a:ext uri="{FF2B5EF4-FFF2-40B4-BE49-F238E27FC236}">
                <a16:creationId xmlns:a16="http://schemas.microsoft.com/office/drawing/2014/main" id="{96881C23-9EAD-473B-9F96-5FFE00156A46}"/>
              </a:ext>
            </a:extLst>
          </p:cNvPr>
          <p:cNvSpPr/>
          <p:nvPr/>
        </p:nvSpPr>
        <p:spPr>
          <a:xfrm>
            <a:off x="2027583" y="4084983"/>
            <a:ext cx="6559826" cy="2266121"/>
          </a:xfrm>
          <a:custGeom>
            <a:avLst/>
            <a:gdLst>
              <a:gd name="connsiteX0" fmla="*/ 198782 w 6559826"/>
              <a:gd name="connsiteY0" fmla="*/ 357808 h 2266121"/>
              <a:gd name="connsiteX1" fmla="*/ 149087 w 6559826"/>
              <a:gd name="connsiteY1" fmla="*/ 417443 h 2266121"/>
              <a:gd name="connsiteX2" fmla="*/ 99391 w 6559826"/>
              <a:gd name="connsiteY2" fmla="*/ 467139 h 2266121"/>
              <a:gd name="connsiteX3" fmla="*/ 49695 w 6559826"/>
              <a:gd name="connsiteY3" fmla="*/ 556591 h 2266121"/>
              <a:gd name="connsiteX4" fmla="*/ 29817 w 6559826"/>
              <a:gd name="connsiteY4" fmla="*/ 616226 h 2266121"/>
              <a:gd name="connsiteX5" fmla="*/ 0 w 6559826"/>
              <a:gd name="connsiteY5" fmla="*/ 685800 h 2266121"/>
              <a:gd name="connsiteX6" fmla="*/ 19878 w 6559826"/>
              <a:gd name="connsiteY6" fmla="*/ 954156 h 2266121"/>
              <a:gd name="connsiteX7" fmla="*/ 29817 w 6559826"/>
              <a:gd name="connsiteY7" fmla="*/ 1063487 h 2266121"/>
              <a:gd name="connsiteX8" fmla="*/ 39756 w 6559826"/>
              <a:gd name="connsiteY8" fmla="*/ 1152939 h 2266121"/>
              <a:gd name="connsiteX9" fmla="*/ 49695 w 6559826"/>
              <a:gd name="connsiteY9" fmla="*/ 1331843 h 2266121"/>
              <a:gd name="connsiteX10" fmla="*/ 59634 w 6559826"/>
              <a:gd name="connsiteY10" fmla="*/ 1719469 h 2266121"/>
              <a:gd name="connsiteX11" fmla="*/ 79513 w 6559826"/>
              <a:gd name="connsiteY11" fmla="*/ 1798982 h 2266121"/>
              <a:gd name="connsiteX12" fmla="*/ 109330 w 6559826"/>
              <a:gd name="connsiteY12" fmla="*/ 1938130 h 2266121"/>
              <a:gd name="connsiteX13" fmla="*/ 129208 w 6559826"/>
              <a:gd name="connsiteY13" fmla="*/ 1977887 h 2266121"/>
              <a:gd name="connsiteX14" fmla="*/ 159026 w 6559826"/>
              <a:gd name="connsiteY14" fmla="*/ 2037521 h 2266121"/>
              <a:gd name="connsiteX15" fmla="*/ 178904 w 6559826"/>
              <a:gd name="connsiteY15" fmla="*/ 2077278 h 2266121"/>
              <a:gd name="connsiteX16" fmla="*/ 208721 w 6559826"/>
              <a:gd name="connsiteY16" fmla="*/ 2097156 h 2266121"/>
              <a:gd name="connsiteX17" fmla="*/ 288234 w 6559826"/>
              <a:gd name="connsiteY17" fmla="*/ 2136913 h 2266121"/>
              <a:gd name="connsiteX18" fmla="*/ 337930 w 6559826"/>
              <a:gd name="connsiteY18" fmla="*/ 2166730 h 2266121"/>
              <a:gd name="connsiteX19" fmla="*/ 417443 w 6559826"/>
              <a:gd name="connsiteY19" fmla="*/ 2206487 h 2266121"/>
              <a:gd name="connsiteX20" fmla="*/ 467139 w 6559826"/>
              <a:gd name="connsiteY20" fmla="*/ 2236304 h 2266121"/>
              <a:gd name="connsiteX21" fmla="*/ 506895 w 6559826"/>
              <a:gd name="connsiteY21" fmla="*/ 2246243 h 2266121"/>
              <a:gd name="connsiteX22" fmla="*/ 646043 w 6559826"/>
              <a:gd name="connsiteY22" fmla="*/ 2266121 h 2266121"/>
              <a:gd name="connsiteX23" fmla="*/ 1381539 w 6559826"/>
              <a:gd name="connsiteY23" fmla="*/ 2246243 h 2266121"/>
              <a:gd name="connsiteX24" fmla="*/ 1659834 w 6559826"/>
              <a:gd name="connsiteY24" fmla="*/ 2236304 h 2266121"/>
              <a:gd name="connsiteX25" fmla="*/ 1789043 w 6559826"/>
              <a:gd name="connsiteY25" fmla="*/ 2216426 h 2266121"/>
              <a:gd name="connsiteX26" fmla="*/ 1908313 w 6559826"/>
              <a:gd name="connsiteY26" fmla="*/ 2206487 h 2266121"/>
              <a:gd name="connsiteX27" fmla="*/ 2027582 w 6559826"/>
              <a:gd name="connsiteY27" fmla="*/ 2186608 h 2266121"/>
              <a:gd name="connsiteX28" fmla="*/ 2445026 w 6559826"/>
              <a:gd name="connsiteY28" fmla="*/ 2156791 h 2266121"/>
              <a:gd name="connsiteX29" fmla="*/ 2912165 w 6559826"/>
              <a:gd name="connsiteY29" fmla="*/ 2126974 h 2266121"/>
              <a:gd name="connsiteX30" fmla="*/ 3051313 w 6559826"/>
              <a:gd name="connsiteY30" fmla="*/ 2107095 h 2266121"/>
              <a:gd name="connsiteX31" fmla="*/ 3170582 w 6559826"/>
              <a:gd name="connsiteY31" fmla="*/ 2077278 h 2266121"/>
              <a:gd name="connsiteX32" fmla="*/ 3289852 w 6559826"/>
              <a:gd name="connsiteY32" fmla="*/ 2067339 h 2266121"/>
              <a:gd name="connsiteX33" fmla="*/ 3419060 w 6559826"/>
              <a:gd name="connsiteY33" fmla="*/ 2047460 h 2266121"/>
              <a:gd name="connsiteX34" fmla="*/ 3518452 w 6559826"/>
              <a:gd name="connsiteY34" fmla="*/ 2037521 h 2266121"/>
              <a:gd name="connsiteX35" fmla="*/ 3617843 w 6559826"/>
              <a:gd name="connsiteY35" fmla="*/ 2017643 h 2266121"/>
              <a:gd name="connsiteX36" fmla="*/ 3727174 w 6559826"/>
              <a:gd name="connsiteY36" fmla="*/ 1987826 h 2266121"/>
              <a:gd name="connsiteX37" fmla="*/ 3826565 w 6559826"/>
              <a:gd name="connsiteY37" fmla="*/ 1977887 h 2266121"/>
              <a:gd name="connsiteX38" fmla="*/ 3935895 w 6559826"/>
              <a:gd name="connsiteY38" fmla="*/ 1958008 h 2266121"/>
              <a:gd name="connsiteX39" fmla="*/ 4015408 w 6559826"/>
              <a:gd name="connsiteY39" fmla="*/ 1928191 h 2266121"/>
              <a:gd name="connsiteX40" fmla="*/ 4045226 w 6559826"/>
              <a:gd name="connsiteY40" fmla="*/ 1918252 h 2266121"/>
              <a:gd name="connsiteX41" fmla="*/ 4114800 w 6559826"/>
              <a:gd name="connsiteY41" fmla="*/ 1908313 h 2266121"/>
              <a:gd name="connsiteX42" fmla="*/ 4174434 w 6559826"/>
              <a:gd name="connsiteY42" fmla="*/ 1898374 h 2266121"/>
              <a:gd name="connsiteX43" fmla="*/ 4224130 w 6559826"/>
              <a:gd name="connsiteY43" fmla="*/ 1868556 h 2266121"/>
              <a:gd name="connsiteX44" fmla="*/ 4333460 w 6559826"/>
              <a:gd name="connsiteY44" fmla="*/ 1848678 h 2266121"/>
              <a:gd name="connsiteX45" fmla="*/ 4472608 w 6559826"/>
              <a:gd name="connsiteY45" fmla="*/ 1808921 h 2266121"/>
              <a:gd name="connsiteX46" fmla="*/ 4512365 w 6559826"/>
              <a:gd name="connsiteY46" fmla="*/ 1789043 h 2266121"/>
              <a:gd name="connsiteX47" fmla="*/ 4621695 w 6559826"/>
              <a:gd name="connsiteY47" fmla="*/ 1769165 h 2266121"/>
              <a:gd name="connsiteX48" fmla="*/ 4770782 w 6559826"/>
              <a:gd name="connsiteY48" fmla="*/ 1719469 h 2266121"/>
              <a:gd name="connsiteX49" fmla="*/ 4830417 w 6559826"/>
              <a:gd name="connsiteY49" fmla="*/ 1689652 h 2266121"/>
              <a:gd name="connsiteX50" fmla="*/ 4929808 w 6559826"/>
              <a:gd name="connsiteY50" fmla="*/ 1659834 h 2266121"/>
              <a:gd name="connsiteX51" fmla="*/ 5039139 w 6559826"/>
              <a:gd name="connsiteY51" fmla="*/ 1620078 h 2266121"/>
              <a:gd name="connsiteX52" fmla="*/ 5108713 w 6559826"/>
              <a:gd name="connsiteY52" fmla="*/ 1590260 h 2266121"/>
              <a:gd name="connsiteX53" fmla="*/ 5198165 w 6559826"/>
              <a:gd name="connsiteY53" fmla="*/ 1580321 h 2266121"/>
              <a:gd name="connsiteX54" fmla="*/ 5237921 w 6559826"/>
              <a:gd name="connsiteY54" fmla="*/ 1570382 h 2266121"/>
              <a:gd name="connsiteX55" fmla="*/ 5307495 w 6559826"/>
              <a:gd name="connsiteY55" fmla="*/ 1560443 h 2266121"/>
              <a:gd name="connsiteX56" fmla="*/ 5436704 w 6559826"/>
              <a:gd name="connsiteY56" fmla="*/ 1530626 h 2266121"/>
              <a:gd name="connsiteX57" fmla="*/ 5565913 w 6559826"/>
              <a:gd name="connsiteY57" fmla="*/ 1500808 h 2266121"/>
              <a:gd name="connsiteX58" fmla="*/ 5724939 w 6559826"/>
              <a:gd name="connsiteY58" fmla="*/ 1490869 h 2266121"/>
              <a:gd name="connsiteX59" fmla="*/ 5883965 w 6559826"/>
              <a:gd name="connsiteY59" fmla="*/ 1421295 h 2266121"/>
              <a:gd name="connsiteX60" fmla="*/ 5883965 w 6559826"/>
              <a:gd name="connsiteY60" fmla="*/ 1421295 h 2266121"/>
              <a:gd name="connsiteX61" fmla="*/ 5973417 w 6559826"/>
              <a:gd name="connsiteY61" fmla="*/ 1381539 h 2266121"/>
              <a:gd name="connsiteX62" fmla="*/ 6023113 w 6559826"/>
              <a:gd name="connsiteY62" fmla="*/ 1351721 h 2266121"/>
              <a:gd name="connsiteX63" fmla="*/ 6062869 w 6559826"/>
              <a:gd name="connsiteY63" fmla="*/ 1331843 h 2266121"/>
              <a:gd name="connsiteX64" fmla="*/ 6152321 w 6559826"/>
              <a:gd name="connsiteY64" fmla="*/ 1272208 h 2266121"/>
              <a:gd name="connsiteX65" fmla="*/ 6182139 w 6559826"/>
              <a:gd name="connsiteY65" fmla="*/ 1252330 h 2266121"/>
              <a:gd name="connsiteX66" fmla="*/ 6211956 w 6559826"/>
              <a:gd name="connsiteY66" fmla="*/ 1232452 h 2266121"/>
              <a:gd name="connsiteX67" fmla="*/ 6261652 w 6559826"/>
              <a:gd name="connsiteY67" fmla="*/ 1172817 h 2266121"/>
              <a:gd name="connsiteX68" fmla="*/ 6291469 w 6559826"/>
              <a:gd name="connsiteY68" fmla="*/ 1152939 h 2266121"/>
              <a:gd name="connsiteX69" fmla="*/ 6351104 w 6559826"/>
              <a:gd name="connsiteY69" fmla="*/ 1093304 h 2266121"/>
              <a:gd name="connsiteX70" fmla="*/ 6450495 w 6559826"/>
              <a:gd name="connsiteY70" fmla="*/ 954156 h 2266121"/>
              <a:gd name="connsiteX71" fmla="*/ 6480313 w 6559826"/>
              <a:gd name="connsiteY71" fmla="*/ 914400 h 2266121"/>
              <a:gd name="connsiteX72" fmla="*/ 6510130 w 6559826"/>
              <a:gd name="connsiteY72" fmla="*/ 884582 h 2266121"/>
              <a:gd name="connsiteX73" fmla="*/ 6520069 w 6559826"/>
              <a:gd name="connsiteY73" fmla="*/ 854765 h 2266121"/>
              <a:gd name="connsiteX74" fmla="*/ 6559826 w 6559826"/>
              <a:gd name="connsiteY74" fmla="*/ 805069 h 2266121"/>
              <a:gd name="connsiteX75" fmla="*/ 6549887 w 6559826"/>
              <a:gd name="connsiteY75" fmla="*/ 775252 h 2266121"/>
              <a:gd name="connsiteX76" fmla="*/ 6490252 w 6559826"/>
              <a:gd name="connsiteY76" fmla="*/ 705678 h 2266121"/>
              <a:gd name="connsiteX77" fmla="*/ 6460434 w 6559826"/>
              <a:gd name="connsiteY77" fmla="*/ 685800 h 2266121"/>
              <a:gd name="connsiteX78" fmla="*/ 6440556 w 6559826"/>
              <a:gd name="connsiteY78" fmla="*/ 655982 h 2266121"/>
              <a:gd name="connsiteX79" fmla="*/ 6390860 w 6559826"/>
              <a:gd name="connsiteY79" fmla="*/ 606287 h 2266121"/>
              <a:gd name="connsiteX80" fmla="*/ 6370982 w 6559826"/>
              <a:gd name="connsiteY80" fmla="*/ 576469 h 2266121"/>
              <a:gd name="connsiteX81" fmla="*/ 6331226 w 6559826"/>
              <a:gd name="connsiteY81" fmla="*/ 556591 h 2266121"/>
              <a:gd name="connsiteX82" fmla="*/ 6281530 w 6559826"/>
              <a:gd name="connsiteY82" fmla="*/ 526774 h 2266121"/>
              <a:gd name="connsiteX83" fmla="*/ 6261652 w 6559826"/>
              <a:gd name="connsiteY83" fmla="*/ 506895 h 2266121"/>
              <a:gd name="connsiteX84" fmla="*/ 6192078 w 6559826"/>
              <a:gd name="connsiteY84" fmla="*/ 467139 h 2266121"/>
              <a:gd name="connsiteX85" fmla="*/ 6172200 w 6559826"/>
              <a:gd name="connsiteY85" fmla="*/ 447260 h 2266121"/>
              <a:gd name="connsiteX86" fmla="*/ 6132443 w 6559826"/>
              <a:gd name="connsiteY86" fmla="*/ 437321 h 2266121"/>
              <a:gd name="connsiteX87" fmla="*/ 6072808 w 6559826"/>
              <a:gd name="connsiteY87" fmla="*/ 417443 h 2266121"/>
              <a:gd name="connsiteX88" fmla="*/ 6023113 w 6559826"/>
              <a:gd name="connsiteY88" fmla="*/ 397565 h 2266121"/>
              <a:gd name="connsiteX89" fmla="*/ 5883965 w 6559826"/>
              <a:gd name="connsiteY89" fmla="*/ 367747 h 2266121"/>
              <a:gd name="connsiteX90" fmla="*/ 5844208 w 6559826"/>
              <a:gd name="connsiteY90" fmla="*/ 357808 h 2266121"/>
              <a:gd name="connsiteX91" fmla="*/ 5724939 w 6559826"/>
              <a:gd name="connsiteY91" fmla="*/ 347869 h 2266121"/>
              <a:gd name="connsiteX92" fmla="*/ 5655365 w 6559826"/>
              <a:gd name="connsiteY92" fmla="*/ 327991 h 2266121"/>
              <a:gd name="connsiteX93" fmla="*/ 5595730 w 6559826"/>
              <a:gd name="connsiteY93" fmla="*/ 318052 h 2266121"/>
              <a:gd name="connsiteX94" fmla="*/ 5546034 w 6559826"/>
              <a:gd name="connsiteY94" fmla="*/ 308113 h 2266121"/>
              <a:gd name="connsiteX95" fmla="*/ 5466521 w 6559826"/>
              <a:gd name="connsiteY95" fmla="*/ 298174 h 2266121"/>
              <a:gd name="connsiteX96" fmla="*/ 5168347 w 6559826"/>
              <a:gd name="connsiteY96" fmla="*/ 238539 h 2266121"/>
              <a:gd name="connsiteX97" fmla="*/ 4979504 w 6559826"/>
              <a:gd name="connsiteY97" fmla="*/ 198782 h 2266121"/>
              <a:gd name="connsiteX98" fmla="*/ 4880113 w 6559826"/>
              <a:gd name="connsiteY98" fmla="*/ 168965 h 2266121"/>
              <a:gd name="connsiteX99" fmla="*/ 4770782 w 6559826"/>
              <a:gd name="connsiteY99" fmla="*/ 149087 h 2266121"/>
              <a:gd name="connsiteX100" fmla="*/ 4522304 w 6559826"/>
              <a:gd name="connsiteY100" fmla="*/ 79513 h 2266121"/>
              <a:gd name="connsiteX101" fmla="*/ 4393095 w 6559826"/>
              <a:gd name="connsiteY101" fmla="*/ 59634 h 2266121"/>
              <a:gd name="connsiteX102" fmla="*/ 3756991 w 6559826"/>
              <a:gd name="connsiteY102" fmla="*/ 49695 h 2266121"/>
              <a:gd name="connsiteX103" fmla="*/ 3170582 w 6559826"/>
              <a:gd name="connsiteY103" fmla="*/ 29817 h 2266121"/>
              <a:gd name="connsiteX104" fmla="*/ 2733260 w 6559826"/>
              <a:gd name="connsiteY104" fmla="*/ 0 h 2266121"/>
              <a:gd name="connsiteX105" fmla="*/ 2445026 w 6559826"/>
              <a:gd name="connsiteY105" fmla="*/ 19878 h 2266121"/>
              <a:gd name="connsiteX106" fmla="*/ 2295939 w 6559826"/>
              <a:gd name="connsiteY106" fmla="*/ 39756 h 2266121"/>
              <a:gd name="connsiteX107" fmla="*/ 2146852 w 6559826"/>
              <a:gd name="connsiteY107" fmla="*/ 79513 h 2266121"/>
              <a:gd name="connsiteX108" fmla="*/ 1888434 w 6559826"/>
              <a:gd name="connsiteY108" fmla="*/ 119269 h 2266121"/>
              <a:gd name="connsiteX109" fmla="*/ 1828800 w 6559826"/>
              <a:gd name="connsiteY109" fmla="*/ 139147 h 2266121"/>
              <a:gd name="connsiteX110" fmla="*/ 1630017 w 6559826"/>
              <a:gd name="connsiteY110" fmla="*/ 168965 h 2266121"/>
              <a:gd name="connsiteX111" fmla="*/ 1580321 w 6559826"/>
              <a:gd name="connsiteY111" fmla="*/ 188843 h 2266121"/>
              <a:gd name="connsiteX112" fmla="*/ 1500808 w 6559826"/>
              <a:gd name="connsiteY112" fmla="*/ 198782 h 2266121"/>
              <a:gd name="connsiteX113" fmla="*/ 1431234 w 6559826"/>
              <a:gd name="connsiteY113" fmla="*/ 208721 h 2266121"/>
              <a:gd name="connsiteX114" fmla="*/ 1351721 w 6559826"/>
              <a:gd name="connsiteY114" fmla="*/ 228600 h 2266121"/>
              <a:gd name="connsiteX115" fmla="*/ 1172817 w 6559826"/>
              <a:gd name="connsiteY115" fmla="*/ 258417 h 2266121"/>
              <a:gd name="connsiteX116" fmla="*/ 1063487 w 6559826"/>
              <a:gd name="connsiteY116" fmla="*/ 288234 h 2266121"/>
              <a:gd name="connsiteX117" fmla="*/ 1023730 w 6559826"/>
              <a:gd name="connsiteY117" fmla="*/ 298174 h 2266121"/>
              <a:gd name="connsiteX118" fmla="*/ 864704 w 6559826"/>
              <a:gd name="connsiteY118" fmla="*/ 318052 h 2266121"/>
              <a:gd name="connsiteX119" fmla="*/ 775252 w 6559826"/>
              <a:gd name="connsiteY119" fmla="*/ 337930 h 2266121"/>
              <a:gd name="connsiteX120" fmla="*/ 735495 w 6559826"/>
              <a:gd name="connsiteY120" fmla="*/ 347869 h 2266121"/>
              <a:gd name="connsiteX121" fmla="*/ 586408 w 6559826"/>
              <a:gd name="connsiteY121" fmla="*/ 367747 h 2266121"/>
              <a:gd name="connsiteX122" fmla="*/ 496956 w 6559826"/>
              <a:gd name="connsiteY122" fmla="*/ 397565 h 2266121"/>
              <a:gd name="connsiteX123" fmla="*/ 437321 w 6559826"/>
              <a:gd name="connsiteY123" fmla="*/ 417443 h 2266121"/>
              <a:gd name="connsiteX124" fmla="*/ 407504 w 6559826"/>
              <a:gd name="connsiteY124" fmla="*/ 427382 h 2266121"/>
              <a:gd name="connsiteX125" fmla="*/ 308113 w 6559826"/>
              <a:gd name="connsiteY125" fmla="*/ 447260 h 2266121"/>
              <a:gd name="connsiteX126" fmla="*/ 238539 w 6559826"/>
              <a:gd name="connsiteY126" fmla="*/ 467139 h 2266121"/>
              <a:gd name="connsiteX127" fmla="*/ 208721 w 6559826"/>
              <a:gd name="connsiteY127" fmla="*/ 477078 h 2266121"/>
              <a:gd name="connsiteX128" fmla="*/ 159026 w 6559826"/>
              <a:gd name="connsiteY128" fmla="*/ 477078 h 226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559826" h="2266121">
                <a:moveTo>
                  <a:pt x="198782" y="357808"/>
                </a:moveTo>
                <a:cubicBezTo>
                  <a:pt x="182217" y="377686"/>
                  <a:pt x="166493" y="398297"/>
                  <a:pt x="149087" y="417443"/>
                </a:cubicBezTo>
                <a:cubicBezTo>
                  <a:pt x="133328" y="434778"/>
                  <a:pt x="99391" y="467139"/>
                  <a:pt x="99391" y="467139"/>
                </a:cubicBezTo>
                <a:cubicBezTo>
                  <a:pt x="71905" y="549596"/>
                  <a:pt x="118048" y="419885"/>
                  <a:pt x="49695" y="556591"/>
                </a:cubicBezTo>
                <a:cubicBezTo>
                  <a:pt x="40324" y="575332"/>
                  <a:pt x="39188" y="597485"/>
                  <a:pt x="29817" y="616226"/>
                </a:cubicBezTo>
                <a:cubicBezTo>
                  <a:pt x="5254" y="665353"/>
                  <a:pt x="14624" y="641926"/>
                  <a:pt x="0" y="685800"/>
                </a:cubicBezTo>
                <a:cubicBezTo>
                  <a:pt x="6626" y="775252"/>
                  <a:pt x="12819" y="864737"/>
                  <a:pt x="19878" y="954156"/>
                </a:cubicBezTo>
                <a:cubicBezTo>
                  <a:pt x="22758" y="990636"/>
                  <a:pt x="26176" y="1027075"/>
                  <a:pt x="29817" y="1063487"/>
                </a:cubicBezTo>
                <a:cubicBezTo>
                  <a:pt x="32802" y="1093339"/>
                  <a:pt x="37540" y="1123020"/>
                  <a:pt x="39756" y="1152939"/>
                </a:cubicBezTo>
                <a:cubicBezTo>
                  <a:pt x="44168" y="1212502"/>
                  <a:pt x="46382" y="1272208"/>
                  <a:pt x="49695" y="1331843"/>
                </a:cubicBezTo>
                <a:cubicBezTo>
                  <a:pt x="53008" y="1461052"/>
                  <a:pt x="51401" y="1590480"/>
                  <a:pt x="59634" y="1719469"/>
                </a:cubicBezTo>
                <a:cubicBezTo>
                  <a:pt x="61374" y="1746734"/>
                  <a:pt x="75022" y="1772034"/>
                  <a:pt x="79513" y="1798982"/>
                </a:cubicBezTo>
                <a:cubicBezTo>
                  <a:pt x="84809" y="1830760"/>
                  <a:pt x="96947" y="1913363"/>
                  <a:pt x="109330" y="1938130"/>
                </a:cubicBezTo>
                <a:cubicBezTo>
                  <a:pt x="115956" y="1951382"/>
                  <a:pt x="123372" y="1964268"/>
                  <a:pt x="129208" y="1977887"/>
                </a:cubicBezTo>
                <a:cubicBezTo>
                  <a:pt x="168256" y="2069000"/>
                  <a:pt x="104453" y="1942018"/>
                  <a:pt x="159026" y="2037521"/>
                </a:cubicBezTo>
                <a:cubicBezTo>
                  <a:pt x="166377" y="2050385"/>
                  <a:pt x="169419" y="2065896"/>
                  <a:pt x="178904" y="2077278"/>
                </a:cubicBezTo>
                <a:cubicBezTo>
                  <a:pt x="186551" y="2086455"/>
                  <a:pt x="198234" y="2091436"/>
                  <a:pt x="208721" y="2097156"/>
                </a:cubicBezTo>
                <a:cubicBezTo>
                  <a:pt x="234735" y="2111346"/>
                  <a:pt x="262824" y="2121667"/>
                  <a:pt x="288234" y="2136913"/>
                </a:cubicBezTo>
                <a:cubicBezTo>
                  <a:pt x="304799" y="2146852"/>
                  <a:pt x="320921" y="2157571"/>
                  <a:pt x="337930" y="2166730"/>
                </a:cubicBezTo>
                <a:cubicBezTo>
                  <a:pt x="364021" y="2180779"/>
                  <a:pt x="392033" y="2191241"/>
                  <a:pt x="417443" y="2206487"/>
                </a:cubicBezTo>
                <a:cubicBezTo>
                  <a:pt x="434008" y="2216426"/>
                  <a:pt x="449486" y="2228458"/>
                  <a:pt x="467139" y="2236304"/>
                </a:cubicBezTo>
                <a:cubicBezTo>
                  <a:pt x="479622" y="2241852"/>
                  <a:pt x="493500" y="2243564"/>
                  <a:pt x="506895" y="2246243"/>
                </a:cubicBezTo>
                <a:cubicBezTo>
                  <a:pt x="554662" y="2255796"/>
                  <a:pt x="597185" y="2260014"/>
                  <a:pt x="646043" y="2266121"/>
                </a:cubicBezTo>
                <a:lnTo>
                  <a:pt x="1381539" y="2246243"/>
                </a:lnTo>
                <a:cubicBezTo>
                  <a:pt x="1474323" y="2243514"/>
                  <a:pt x="1567257" y="2243078"/>
                  <a:pt x="1659834" y="2236304"/>
                </a:cubicBezTo>
                <a:cubicBezTo>
                  <a:pt x="1703294" y="2233124"/>
                  <a:pt x="1745777" y="2221618"/>
                  <a:pt x="1789043" y="2216426"/>
                </a:cubicBezTo>
                <a:cubicBezTo>
                  <a:pt x="1828653" y="2211673"/>
                  <a:pt x="1868556" y="2209800"/>
                  <a:pt x="1908313" y="2206487"/>
                </a:cubicBezTo>
                <a:cubicBezTo>
                  <a:pt x="1948069" y="2199861"/>
                  <a:pt x="1987449" y="2190324"/>
                  <a:pt x="2027582" y="2186608"/>
                </a:cubicBezTo>
                <a:cubicBezTo>
                  <a:pt x="2166490" y="2173746"/>
                  <a:pt x="2306479" y="2173090"/>
                  <a:pt x="2445026" y="2156791"/>
                </a:cubicBezTo>
                <a:cubicBezTo>
                  <a:pt x="2712756" y="2125294"/>
                  <a:pt x="2557312" y="2138802"/>
                  <a:pt x="2912165" y="2126974"/>
                </a:cubicBezTo>
                <a:cubicBezTo>
                  <a:pt x="2958548" y="2120348"/>
                  <a:pt x="3005302" y="2115943"/>
                  <a:pt x="3051313" y="2107095"/>
                </a:cubicBezTo>
                <a:cubicBezTo>
                  <a:pt x="3091555" y="2099356"/>
                  <a:pt x="3130160" y="2084015"/>
                  <a:pt x="3170582" y="2077278"/>
                </a:cubicBezTo>
                <a:cubicBezTo>
                  <a:pt x="3209934" y="2070719"/>
                  <a:pt x="3250242" y="2072092"/>
                  <a:pt x="3289852" y="2067339"/>
                </a:cubicBezTo>
                <a:cubicBezTo>
                  <a:pt x="3333118" y="2062147"/>
                  <a:pt x="3375850" y="2053096"/>
                  <a:pt x="3419060" y="2047460"/>
                </a:cubicBezTo>
                <a:cubicBezTo>
                  <a:pt x="3452076" y="2043153"/>
                  <a:pt x="3485321" y="2040834"/>
                  <a:pt x="3518452" y="2037521"/>
                </a:cubicBezTo>
                <a:cubicBezTo>
                  <a:pt x="3551582" y="2030895"/>
                  <a:pt x="3584975" y="2025469"/>
                  <a:pt x="3617843" y="2017643"/>
                </a:cubicBezTo>
                <a:cubicBezTo>
                  <a:pt x="3654590" y="2008894"/>
                  <a:pt x="3690066" y="1994894"/>
                  <a:pt x="3727174" y="1987826"/>
                </a:cubicBezTo>
                <a:cubicBezTo>
                  <a:pt x="3759882" y="1981596"/>
                  <a:pt x="3793604" y="1982596"/>
                  <a:pt x="3826565" y="1977887"/>
                </a:cubicBezTo>
                <a:cubicBezTo>
                  <a:pt x="3863234" y="1972649"/>
                  <a:pt x="3899452" y="1964634"/>
                  <a:pt x="3935895" y="1958008"/>
                </a:cubicBezTo>
                <a:lnTo>
                  <a:pt x="4015408" y="1928191"/>
                </a:lnTo>
                <a:cubicBezTo>
                  <a:pt x="4025254" y="1924611"/>
                  <a:pt x="4034953" y="1920307"/>
                  <a:pt x="4045226" y="1918252"/>
                </a:cubicBezTo>
                <a:cubicBezTo>
                  <a:pt x="4068198" y="1913658"/>
                  <a:pt x="4091646" y="1911875"/>
                  <a:pt x="4114800" y="1908313"/>
                </a:cubicBezTo>
                <a:cubicBezTo>
                  <a:pt x="4134718" y="1905249"/>
                  <a:pt x="4154556" y="1901687"/>
                  <a:pt x="4174434" y="1898374"/>
                </a:cubicBezTo>
                <a:cubicBezTo>
                  <a:pt x="4190999" y="1888435"/>
                  <a:pt x="4205803" y="1874665"/>
                  <a:pt x="4224130" y="1868556"/>
                </a:cubicBezTo>
                <a:cubicBezTo>
                  <a:pt x="4427680" y="1800705"/>
                  <a:pt x="4200742" y="1896940"/>
                  <a:pt x="4333460" y="1848678"/>
                </a:cubicBezTo>
                <a:cubicBezTo>
                  <a:pt x="4451363" y="1805804"/>
                  <a:pt x="4353177" y="1825982"/>
                  <a:pt x="4472608" y="1808921"/>
                </a:cubicBezTo>
                <a:cubicBezTo>
                  <a:pt x="4485860" y="1802295"/>
                  <a:pt x="4498309" y="1793728"/>
                  <a:pt x="4512365" y="1789043"/>
                </a:cubicBezTo>
                <a:cubicBezTo>
                  <a:pt x="4526257" y="1784412"/>
                  <a:pt x="4611681" y="1770834"/>
                  <a:pt x="4621695" y="1769165"/>
                </a:cubicBezTo>
                <a:cubicBezTo>
                  <a:pt x="4736772" y="1723134"/>
                  <a:pt x="4686097" y="1736406"/>
                  <a:pt x="4770782" y="1719469"/>
                </a:cubicBezTo>
                <a:cubicBezTo>
                  <a:pt x="4790660" y="1709530"/>
                  <a:pt x="4809782" y="1697906"/>
                  <a:pt x="4830417" y="1689652"/>
                </a:cubicBezTo>
                <a:cubicBezTo>
                  <a:pt x="4950560" y="1641596"/>
                  <a:pt x="4765091" y="1734706"/>
                  <a:pt x="4929808" y="1659834"/>
                </a:cubicBezTo>
                <a:cubicBezTo>
                  <a:pt x="5030621" y="1614010"/>
                  <a:pt x="4925151" y="1639076"/>
                  <a:pt x="5039139" y="1620078"/>
                </a:cubicBezTo>
                <a:cubicBezTo>
                  <a:pt x="5062330" y="1610139"/>
                  <a:pt x="5084235" y="1596380"/>
                  <a:pt x="5108713" y="1590260"/>
                </a:cubicBezTo>
                <a:cubicBezTo>
                  <a:pt x="5137818" y="1582984"/>
                  <a:pt x="5168513" y="1584883"/>
                  <a:pt x="5198165" y="1580321"/>
                </a:cubicBezTo>
                <a:cubicBezTo>
                  <a:pt x="5211666" y="1578244"/>
                  <a:pt x="5224481" y="1572826"/>
                  <a:pt x="5237921" y="1570382"/>
                </a:cubicBezTo>
                <a:cubicBezTo>
                  <a:pt x="5260970" y="1566191"/>
                  <a:pt x="5284304" y="1563756"/>
                  <a:pt x="5307495" y="1560443"/>
                </a:cubicBezTo>
                <a:cubicBezTo>
                  <a:pt x="5410128" y="1526233"/>
                  <a:pt x="5323162" y="1551270"/>
                  <a:pt x="5436704" y="1530626"/>
                </a:cubicBezTo>
                <a:cubicBezTo>
                  <a:pt x="5506613" y="1517915"/>
                  <a:pt x="5461962" y="1513282"/>
                  <a:pt x="5565913" y="1500808"/>
                </a:cubicBezTo>
                <a:cubicBezTo>
                  <a:pt x="5618647" y="1494480"/>
                  <a:pt x="5671930" y="1494182"/>
                  <a:pt x="5724939" y="1490869"/>
                </a:cubicBezTo>
                <a:cubicBezTo>
                  <a:pt x="5834774" y="1463411"/>
                  <a:pt x="5781285" y="1485471"/>
                  <a:pt x="5883965" y="1421295"/>
                </a:cubicBezTo>
                <a:lnTo>
                  <a:pt x="5883965" y="1421295"/>
                </a:lnTo>
                <a:cubicBezTo>
                  <a:pt x="5923452" y="1405500"/>
                  <a:pt x="5937605" y="1401435"/>
                  <a:pt x="5973417" y="1381539"/>
                </a:cubicBezTo>
                <a:cubicBezTo>
                  <a:pt x="5990304" y="1372157"/>
                  <a:pt x="6006226" y="1361103"/>
                  <a:pt x="6023113" y="1351721"/>
                </a:cubicBezTo>
                <a:cubicBezTo>
                  <a:pt x="6036065" y="1344526"/>
                  <a:pt x="6050164" y="1339466"/>
                  <a:pt x="6062869" y="1331843"/>
                </a:cubicBezTo>
                <a:cubicBezTo>
                  <a:pt x="6062928" y="1331808"/>
                  <a:pt x="6137384" y="1282166"/>
                  <a:pt x="6152321" y="1272208"/>
                </a:cubicBezTo>
                <a:lnTo>
                  <a:pt x="6182139" y="1252330"/>
                </a:lnTo>
                <a:lnTo>
                  <a:pt x="6211956" y="1232452"/>
                </a:lnTo>
                <a:cubicBezTo>
                  <a:pt x="6231503" y="1203131"/>
                  <a:pt x="6232951" y="1196734"/>
                  <a:pt x="6261652" y="1172817"/>
                </a:cubicBezTo>
                <a:cubicBezTo>
                  <a:pt x="6270829" y="1165170"/>
                  <a:pt x="6283022" y="1161386"/>
                  <a:pt x="6291469" y="1152939"/>
                </a:cubicBezTo>
                <a:cubicBezTo>
                  <a:pt x="6365438" y="1078970"/>
                  <a:pt x="6280835" y="1140150"/>
                  <a:pt x="6351104" y="1093304"/>
                </a:cubicBezTo>
                <a:cubicBezTo>
                  <a:pt x="6409233" y="1006109"/>
                  <a:pt x="6376531" y="1052773"/>
                  <a:pt x="6450495" y="954156"/>
                </a:cubicBezTo>
                <a:cubicBezTo>
                  <a:pt x="6460434" y="940904"/>
                  <a:pt x="6468600" y="926114"/>
                  <a:pt x="6480313" y="914400"/>
                </a:cubicBezTo>
                <a:lnTo>
                  <a:pt x="6510130" y="884582"/>
                </a:lnTo>
                <a:cubicBezTo>
                  <a:pt x="6513443" y="874643"/>
                  <a:pt x="6515384" y="864136"/>
                  <a:pt x="6520069" y="854765"/>
                </a:cubicBezTo>
                <a:cubicBezTo>
                  <a:pt x="6532608" y="829686"/>
                  <a:pt x="6541334" y="823560"/>
                  <a:pt x="6559826" y="805069"/>
                </a:cubicBezTo>
                <a:cubicBezTo>
                  <a:pt x="6556513" y="795130"/>
                  <a:pt x="6554572" y="784623"/>
                  <a:pt x="6549887" y="775252"/>
                </a:cubicBezTo>
                <a:cubicBezTo>
                  <a:pt x="6536698" y="748875"/>
                  <a:pt x="6511649" y="724018"/>
                  <a:pt x="6490252" y="705678"/>
                </a:cubicBezTo>
                <a:cubicBezTo>
                  <a:pt x="6481182" y="697904"/>
                  <a:pt x="6470373" y="692426"/>
                  <a:pt x="6460434" y="685800"/>
                </a:cubicBezTo>
                <a:cubicBezTo>
                  <a:pt x="6453808" y="675861"/>
                  <a:pt x="6448422" y="664972"/>
                  <a:pt x="6440556" y="655982"/>
                </a:cubicBezTo>
                <a:cubicBezTo>
                  <a:pt x="6425129" y="638352"/>
                  <a:pt x="6403854" y="625779"/>
                  <a:pt x="6390860" y="606287"/>
                </a:cubicBezTo>
                <a:cubicBezTo>
                  <a:pt x="6384234" y="596348"/>
                  <a:pt x="6380159" y="584116"/>
                  <a:pt x="6370982" y="576469"/>
                </a:cubicBezTo>
                <a:cubicBezTo>
                  <a:pt x="6359600" y="566984"/>
                  <a:pt x="6344178" y="563786"/>
                  <a:pt x="6331226" y="556591"/>
                </a:cubicBezTo>
                <a:cubicBezTo>
                  <a:pt x="6314339" y="547209"/>
                  <a:pt x="6297250" y="538003"/>
                  <a:pt x="6281530" y="526774"/>
                </a:cubicBezTo>
                <a:cubicBezTo>
                  <a:pt x="6273905" y="521327"/>
                  <a:pt x="6269449" y="512093"/>
                  <a:pt x="6261652" y="506895"/>
                </a:cubicBezTo>
                <a:cubicBezTo>
                  <a:pt x="6200437" y="466085"/>
                  <a:pt x="6242909" y="507805"/>
                  <a:pt x="6192078" y="467139"/>
                </a:cubicBezTo>
                <a:cubicBezTo>
                  <a:pt x="6184761" y="461285"/>
                  <a:pt x="6180581" y="451451"/>
                  <a:pt x="6172200" y="447260"/>
                </a:cubicBezTo>
                <a:cubicBezTo>
                  <a:pt x="6159982" y="441151"/>
                  <a:pt x="6145527" y="441246"/>
                  <a:pt x="6132443" y="437321"/>
                </a:cubicBezTo>
                <a:cubicBezTo>
                  <a:pt x="6112373" y="431300"/>
                  <a:pt x="6092263" y="425225"/>
                  <a:pt x="6072808" y="417443"/>
                </a:cubicBezTo>
                <a:cubicBezTo>
                  <a:pt x="6056243" y="410817"/>
                  <a:pt x="6040165" y="402812"/>
                  <a:pt x="6023113" y="397565"/>
                </a:cubicBezTo>
                <a:cubicBezTo>
                  <a:pt x="5940799" y="372238"/>
                  <a:pt x="5958193" y="382593"/>
                  <a:pt x="5883965" y="367747"/>
                </a:cubicBezTo>
                <a:cubicBezTo>
                  <a:pt x="5870570" y="365068"/>
                  <a:pt x="5857763" y="359502"/>
                  <a:pt x="5844208" y="357808"/>
                </a:cubicBezTo>
                <a:cubicBezTo>
                  <a:pt x="5804622" y="352860"/>
                  <a:pt x="5764695" y="351182"/>
                  <a:pt x="5724939" y="347869"/>
                </a:cubicBezTo>
                <a:cubicBezTo>
                  <a:pt x="5701748" y="341243"/>
                  <a:pt x="5678867" y="333414"/>
                  <a:pt x="5655365" y="327991"/>
                </a:cubicBezTo>
                <a:cubicBezTo>
                  <a:pt x="5635729" y="323460"/>
                  <a:pt x="5615557" y="321657"/>
                  <a:pt x="5595730" y="318052"/>
                </a:cubicBezTo>
                <a:cubicBezTo>
                  <a:pt x="5579109" y="315030"/>
                  <a:pt x="5562731" y="310682"/>
                  <a:pt x="5546034" y="308113"/>
                </a:cubicBezTo>
                <a:cubicBezTo>
                  <a:pt x="5519634" y="304052"/>
                  <a:pt x="5492678" y="303586"/>
                  <a:pt x="5466521" y="298174"/>
                </a:cubicBezTo>
                <a:cubicBezTo>
                  <a:pt x="5151125" y="232919"/>
                  <a:pt x="5361387" y="259987"/>
                  <a:pt x="5168347" y="238539"/>
                </a:cubicBezTo>
                <a:cubicBezTo>
                  <a:pt x="4954807" y="167357"/>
                  <a:pt x="5208160" y="244513"/>
                  <a:pt x="4979504" y="198782"/>
                </a:cubicBezTo>
                <a:cubicBezTo>
                  <a:pt x="4945587" y="191999"/>
                  <a:pt x="4913761" y="176976"/>
                  <a:pt x="4880113" y="168965"/>
                </a:cubicBezTo>
                <a:cubicBezTo>
                  <a:pt x="4844079" y="160386"/>
                  <a:pt x="4806838" y="157571"/>
                  <a:pt x="4770782" y="149087"/>
                </a:cubicBezTo>
                <a:cubicBezTo>
                  <a:pt x="4608249" y="110844"/>
                  <a:pt x="4859233" y="127645"/>
                  <a:pt x="4522304" y="79513"/>
                </a:cubicBezTo>
                <a:cubicBezTo>
                  <a:pt x="4432780" y="66724"/>
                  <a:pt x="4475838" y="73426"/>
                  <a:pt x="4393095" y="59634"/>
                </a:cubicBezTo>
                <a:cubicBezTo>
                  <a:pt x="4159548" y="-33785"/>
                  <a:pt x="4386842" y="49695"/>
                  <a:pt x="3756991" y="49695"/>
                </a:cubicBezTo>
                <a:cubicBezTo>
                  <a:pt x="3685308" y="49695"/>
                  <a:pt x="3286743" y="37231"/>
                  <a:pt x="3170582" y="29817"/>
                </a:cubicBezTo>
                <a:cubicBezTo>
                  <a:pt x="2436292" y="-17052"/>
                  <a:pt x="3368973" y="31785"/>
                  <a:pt x="2733260" y="0"/>
                </a:cubicBezTo>
                <a:lnTo>
                  <a:pt x="2445026" y="19878"/>
                </a:lnTo>
                <a:cubicBezTo>
                  <a:pt x="2417291" y="22068"/>
                  <a:pt x="2330255" y="31585"/>
                  <a:pt x="2295939" y="39756"/>
                </a:cubicBezTo>
                <a:cubicBezTo>
                  <a:pt x="2245905" y="51669"/>
                  <a:pt x="2197403" y="70035"/>
                  <a:pt x="2146852" y="79513"/>
                </a:cubicBezTo>
                <a:cubicBezTo>
                  <a:pt x="1955100" y="115466"/>
                  <a:pt x="2041491" y="103964"/>
                  <a:pt x="1888434" y="119269"/>
                </a:cubicBezTo>
                <a:cubicBezTo>
                  <a:pt x="1868556" y="125895"/>
                  <a:pt x="1849128" y="134065"/>
                  <a:pt x="1828800" y="139147"/>
                </a:cubicBezTo>
                <a:cubicBezTo>
                  <a:pt x="1740769" y="161155"/>
                  <a:pt x="1719657" y="160001"/>
                  <a:pt x="1630017" y="168965"/>
                </a:cubicBezTo>
                <a:cubicBezTo>
                  <a:pt x="1613452" y="175591"/>
                  <a:pt x="1597705" y="184831"/>
                  <a:pt x="1580321" y="188843"/>
                </a:cubicBezTo>
                <a:cubicBezTo>
                  <a:pt x="1554294" y="194849"/>
                  <a:pt x="1527284" y="195252"/>
                  <a:pt x="1500808" y="198782"/>
                </a:cubicBezTo>
                <a:cubicBezTo>
                  <a:pt x="1477587" y="201878"/>
                  <a:pt x="1454206" y="204127"/>
                  <a:pt x="1431234" y="208721"/>
                </a:cubicBezTo>
                <a:cubicBezTo>
                  <a:pt x="1404444" y="214079"/>
                  <a:pt x="1378341" y="222457"/>
                  <a:pt x="1351721" y="228600"/>
                </a:cubicBezTo>
                <a:cubicBezTo>
                  <a:pt x="1292814" y="242194"/>
                  <a:pt x="1232583" y="249879"/>
                  <a:pt x="1172817" y="258417"/>
                </a:cubicBezTo>
                <a:cubicBezTo>
                  <a:pt x="1079722" y="289448"/>
                  <a:pt x="1147784" y="269501"/>
                  <a:pt x="1063487" y="288234"/>
                </a:cubicBezTo>
                <a:cubicBezTo>
                  <a:pt x="1050152" y="291197"/>
                  <a:pt x="1037170" y="295730"/>
                  <a:pt x="1023730" y="298174"/>
                </a:cubicBezTo>
                <a:cubicBezTo>
                  <a:pt x="857037" y="328483"/>
                  <a:pt x="1063779" y="284873"/>
                  <a:pt x="864704" y="318052"/>
                </a:cubicBezTo>
                <a:cubicBezTo>
                  <a:pt x="834575" y="323073"/>
                  <a:pt x="805014" y="331062"/>
                  <a:pt x="775252" y="337930"/>
                </a:cubicBezTo>
                <a:cubicBezTo>
                  <a:pt x="761942" y="341002"/>
                  <a:pt x="748935" y="345425"/>
                  <a:pt x="735495" y="347869"/>
                </a:cubicBezTo>
                <a:cubicBezTo>
                  <a:pt x="705318" y="353356"/>
                  <a:pt x="614098" y="364286"/>
                  <a:pt x="586408" y="367747"/>
                </a:cubicBezTo>
                <a:cubicBezTo>
                  <a:pt x="513520" y="404193"/>
                  <a:pt x="581730" y="374445"/>
                  <a:pt x="496956" y="397565"/>
                </a:cubicBezTo>
                <a:cubicBezTo>
                  <a:pt x="476741" y="403078"/>
                  <a:pt x="457199" y="410817"/>
                  <a:pt x="437321" y="417443"/>
                </a:cubicBezTo>
                <a:cubicBezTo>
                  <a:pt x="427382" y="420756"/>
                  <a:pt x="417777" y="425327"/>
                  <a:pt x="407504" y="427382"/>
                </a:cubicBezTo>
                <a:cubicBezTo>
                  <a:pt x="374374" y="434008"/>
                  <a:pt x="340165" y="436575"/>
                  <a:pt x="308113" y="447260"/>
                </a:cubicBezTo>
                <a:cubicBezTo>
                  <a:pt x="236639" y="471086"/>
                  <a:pt x="325874" y="442186"/>
                  <a:pt x="238539" y="467139"/>
                </a:cubicBezTo>
                <a:cubicBezTo>
                  <a:pt x="228465" y="470017"/>
                  <a:pt x="219117" y="475779"/>
                  <a:pt x="208721" y="477078"/>
                </a:cubicBezTo>
                <a:cubicBezTo>
                  <a:pt x="192284" y="479133"/>
                  <a:pt x="175591" y="477078"/>
                  <a:pt x="159026" y="4770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16306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EB61ED-58B2-4370-BB8A-CE28378AD0DD}"/>
              </a:ext>
            </a:extLst>
          </p:cNvPr>
          <p:cNvSpPr>
            <a:spLocks noGrp="1"/>
          </p:cNvSpPr>
          <p:nvPr>
            <p:ph idx="1"/>
          </p:nvPr>
        </p:nvSpPr>
        <p:spPr/>
        <p:txBody>
          <a:bodyPr/>
          <a:lstStyle/>
          <a:p>
            <a:r>
              <a:rPr lang="en-US" dirty="0"/>
              <a:t>I have put in a general table for issues associated with debt and specific issue by issue items. The table below illustrates general items. Note there are some scalars and some time series variables.</a:t>
            </a:r>
          </a:p>
        </p:txBody>
      </p:sp>
      <p:sp>
        <p:nvSpPr>
          <p:cNvPr id="3" name="Title 2">
            <a:extLst>
              <a:ext uri="{FF2B5EF4-FFF2-40B4-BE49-F238E27FC236}">
                <a16:creationId xmlns:a16="http://schemas.microsoft.com/office/drawing/2014/main" id="{08F5252C-F17D-4EF2-AAFF-978CE092E293}"/>
              </a:ext>
            </a:extLst>
          </p:cNvPr>
          <p:cNvSpPr>
            <a:spLocks noGrp="1"/>
          </p:cNvSpPr>
          <p:nvPr>
            <p:ph type="title"/>
          </p:nvPr>
        </p:nvSpPr>
        <p:spPr/>
        <p:txBody>
          <a:bodyPr/>
          <a:lstStyle/>
          <a:p>
            <a:r>
              <a:rPr lang="en-US" dirty="0"/>
              <a:t>Reading In Tables</a:t>
            </a:r>
          </a:p>
        </p:txBody>
      </p:sp>
      <p:pic>
        <p:nvPicPr>
          <p:cNvPr id="5" name="Picture 4">
            <a:extLst>
              <a:ext uri="{FF2B5EF4-FFF2-40B4-BE49-F238E27FC236}">
                <a16:creationId xmlns:a16="http://schemas.microsoft.com/office/drawing/2014/main" id="{239CD0C0-98B0-4E83-822B-E11C6A8C805A}"/>
              </a:ext>
            </a:extLst>
          </p:cNvPr>
          <p:cNvPicPr>
            <a:picLocks noChangeAspect="1"/>
          </p:cNvPicPr>
          <p:nvPr/>
        </p:nvPicPr>
        <p:blipFill>
          <a:blip r:embed="rId2"/>
          <a:stretch>
            <a:fillRect/>
          </a:stretch>
        </p:blipFill>
        <p:spPr>
          <a:xfrm>
            <a:off x="0" y="3512688"/>
            <a:ext cx="8634952" cy="3280955"/>
          </a:xfrm>
          <a:prstGeom prst="rect">
            <a:avLst/>
          </a:prstGeom>
        </p:spPr>
      </p:pic>
    </p:spTree>
    <p:extLst>
      <p:ext uri="{BB962C8B-B14F-4D97-AF65-F5344CB8AC3E}">
        <p14:creationId xmlns:p14="http://schemas.microsoft.com/office/powerpoint/2010/main" val="33839257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B59CEB-4087-41A1-AC86-76881A1D8407}"/>
              </a:ext>
            </a:extLst>
          </p:cNvPr>
          <p:cNvSpPr>
            <a:spLocks noGrp="1"/>
          </p:cNvSpPr>
          <p:nvPr>
            <p:ph idx="1"/>
          </p:nvPr>
        </p:nvSpPr>
        <p:spPr/>
        <p:txBody>
          <a:bodyPr/>
          <a:lstStyle/>
          <a:p>
            <a:r>
              <a:rPr lang="en-US" dirty="0"/>
              <a:t>There can be a number of different parameters with debt facilities and there can be many different debt issues.  These can be modified.</a:t>
            </a:r>
          </a:p>
          <a:p>
            <a:endParaRPr lang="en-US" dirty="0"/>
          </a:p>
        </p:txBody>
      </p:sp>
      <p:sp>
        <p:nvSpPr>
          <p:cNvPr id="3" name="Title 2">
            <a:extLst>
              <a:ext uri="{FF2B5EF4-FFF2-40B4-BE49-F238E27FC236}">
                <a16:creationId xmlns:a16="http://schemas.microsoft.com/office/drawing/2014/main" id="{93E13606-2C7B-455C-B63A-B166C3B0D2C7}"/>
              </a:ext>
            </a:extLst>
          </p:cNvPr>
          <p:cNvSpPr>
            <a:spLocks noGrp="1"/>
          </p:cNvSpPr>
          <p:nvPr>
            <p:ph type="title"/>
          </p:nvPr>
        </p:nvSpPr>
        <p:spPr/>
        <p:txBody>
          <a:bodyPr/>
          <a:lstStyle/>
          <a:p>
            <a:r>
              <a:rPr lang="en-US" dirty="0"/>
              <a:t>Reading in Debt Issues</a:t>
            </a:r>
          </a:p>
        </p:txBody>
      </p:sp>
      <p:pic>
        <p:nvPicPr>
          <p:cNvPr id="5" name="Picture 4">
            <a:extLst>
              <a:ext uri="{FF2B5EF4-FFF2-40B4-BE49-F238E27FC236}">
                <a16:creationId xmlns:a16="http://schemas.microsoft.com/office/drawing/2014/main" id="{C0FE0F29-9321-4EC1-A82D-AFE882D5D29B}"/>
              </a:ext>
            </a:extLst>
          </p:cNvPr>
          <p:cNvPicPr>
            <a:picLocks noChangeAspect="1"/>
          </p:cNvPicPr>
          <p:nvPr/>
        </p:nvPicPr>
        <p:blipFill>
          <a:blip r:embed="rId2"/>
          <a:stretch>
            <a:fillRect/>
          </a:stretch>
        </p:blipFill>
        <p:spPr>
          <a:xfrm>
            <a:off x="129209" y="2981163"/>
            <a:ext cx="8706678" cy="2988411"/>
          </a:xfrm>
          <a:prstGeom prst="rect">
            <a:avLst/>
          </a:prstGeom>
        </p:spPr>
      </p:pic>
    </p:spTree>
    <p:extLst>
      <p:ext uri="{BB962C8B-B14F-4D97-AF65-F5344CB8AC3E}">
        <p14:creationId xmlns:p14="http://schemas.microsoft.com/office/powerpoint/2010/main" val="3429023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3"/>
          <p:cNvGraphicFramePr>
            <a:graphicFrameLocks noGrp="1"/>
          </p:cNvGraphicFramePr>
          <p:nvPr>
            <p:ph idx="1"/>
            <p:extLst>
              <p:ext uri="{D42A27DB-BD31-4B8C-83A1-F6EECF244321}">
                <p14:modId xmlns:p14="http://schemas.microsoft.com/office/powerpoint/2010/main" val="90180394"/>
              </p:ext>
            </p:extLst>
          </p:nvPr>
        </p:nvGraphicFramePr>
        <p:xfrm>
          <a:off x="119273" y="1499106"/>
          <a:ext cx="8905453" cy="511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7DF21AF2-5A0E-4BE2-A8DB-A6FDBB266421}"/>
              </a:ext>
            </a:extLst>
          </p:cNvPr>
          <p:cNvSpPr>
            <a:spLocks noGrp="1"/>
          </p:cNvSpPr>
          <p:nvPr>
            <p:ph type="title"/>
          </p:nvPr>
        </p:nvSpPr>
        <p:spPr>
          <a:xfrm>
            <a:off x="1134841" y="134098"/>
            <a:ext cx="6826402" cy="1365008"/>
          </a:xfrm>
          <a:solidFill>
            <a:srgbClr val="002060"/>
          </a:solidFill>
        </p:spPr>
        <p:txBody>
          <a:bodyPr vert="horz" lIns="91440" tIns="45720" rIns="91440" bIns="45720" rtlCol="0" anchor="ctr">
            <a:normAutofit/>
          </a:bodyPr>
          <a:lstStyle/>
          <a:p>
            <a:pPr algn="l"/>
            <a:r>
              <a:rPr lang="en-US" sz="4000" b="1" kern="1200" dirty="0">
                <a:solidFill>
                  <a:srgbClr val="FFFFFF"/>
                </a:solidFill>
                <a:latin typeface="+mj-lt"/>
                <a:ea typeface="+mj-ea"/>
                <a:cs typeface="+mj-cs"/>
              </a:rPr>
              <a:t>Keeping your Model (and your Life, and this course) Structured</a:t>
            </a:r>
          </a:p>
        </p:txBody>
      </p:sp>
    </p:spTree>
    <p:extLst>
      <p:ext uri="{BB962C8B-B14F-4D97-AF65-F5344CB8AC3E}">
        <p14:creationId xmlns:p14="http://schemas.microsoft.com/office/powerpoint/2010/main" val="4878942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5205A7-027A-48FC-916D-44F4DB786B4B}"/>
              </a:ext>
            </a:extLst>
          </p:cNvPr>
          <p:cNvSpPr>
            <a:spLocks noGrp="1"/>
          </p:cNvSpPr>
          <p:nvPr>
            <p:ph idx="1"/>
          </p:nvPr>
        </p:nvSpPr>
        <p:spPr/>
        <p:txBody>
          <a:bodyPr>
            <a:normAutofit lnSpcReduction="10000"/>
          </a:bodyPr>
          <a:lstStyle/>
          <a:p>
            <a:r>
              <a:rPr lang="en-US" dirty="0"/>
              <a:t>Part 1: Debt Options</a:t>
            </a:r>
          </a:p>
          <a:p>
            <a:pPr lvl="1"/>
            <a:r>
              <a:rPr lang="en-US" dirty="0"/>
              <a:t>Development Cost</a:t>
            </a:r>
          </a:p>
          <a:p>
            <a:pPr lvl="1"/>
            <a:r>
              <a:rPr lang="en-US" dirty="0"/>
              <a:t>Up-front Equity Percent</a:t>
            </a:r>
          </a:p>
          <a:p>
            <a:pPr lvl="1"/>
            <a:r>
              <a:rPr lang="en-US" dirty="0"/>
              <a:t>Total Senior Debt</a:t>
            </a:r>
          </a:p>
          <a:p>
            <a:pPr lvl="1"/>
            <a:r>
              <a:rPr lang="en-US" dirty="0"/>
              <a:t>DSRA parameters</a:t>
            </a:r>
          </a:p>
          <a:p>
            <a:pPr lvl="1"/>
            <a:r>
              <a:rPr lang="en-US" dirty="0"/>
              <a:t>MRA Parameters</a:t>
            </a:r>
          </a:p>
          <a:p>
            <a:r>
              <a:rPr lang="en-US" dirty="0"/>
              <a:t>Part 2: Debt Features by Issue</a:t>
            </a:r>
          </a:p>
          <a:p>
            <a:pPr lvl="1"/>
            <a:r>
              <a:rPr lang="en-US" dirty="0"/>
              <a:t>Percent of Senior/Sub Debt</a:t>
            </a:r>
          </a:p>
          <a:p>
            <a:pPr lvl="1"/>
            <a:r>
              <a:rPr lang="en-US" dirty="0"/>
              <a:t>Interest Rate</a:t>
            </a:r>
          </a:p>
          <a:p>
            <a:pPr lvl="1"/>
            <a:r>
              <a:rPr lang="en-US" dirty="0"/>
              <a:t>Up-Front and Commitment Fee</a:t>
            </a:r>
          </a:p>
          <a:p>
            <a:pPr lvl="1"/>
            <a:r>
              <a:rPr lang="en-US" dirty="0"/>
              <a:t>Repayment</a:t>
            </a:r>
          </a:p>
          <a:p>
            <a:pPr lvl="1"/>
            <a:endParaRPr lang="en-US" dirty="0"/>
          </a:p>
        </p:txBody>
      </p:sp>
      <p:sp>
        <p:nvSpPr>
          <p:cNvPr id="3" name="Title 2">
            <a:extLst>
              <a:ext uri="{FF2B5EF4-FFF2-40B4-BE49-F238E27FC236}">
                <a16:creationId xmlns:a16="http://schemas.microsoft.com/office/drawing/2014/main" id="{1FA7706A-E21D-441D-B7EA-E65725C301D7}"/>
              </a:ext>
            </a:extLst>
          </p:cNvPr>
          <p:cNvSpPr>
            <a:spLocks noGrp="1"/>
          </p:cNvSpPr>
          <p:nvPr>
            <p:ph type="title"/>
          </p:nvPr>
        </p:nvSpPr>
        <p:spPr/>
        <p:txBody>
          <a:bodyPr/>
          <a:lstStyle/>
          <a:p>
            <a:r>
              <a:rPr lang="en-US" dirty="0"/>
              <a:t>Link Inputs and Items in Model to Table</a:t>
            </a:r>
          </a:p>
        </p:txBody>
      </p:sp>
    </p:spTree>
    <p:extLst>
      <p:ext uri="{BB962C8B-B14F-4D97-AF65-F5344CB8AC3E}">
        <p14:creationId xmlns:p14="http://schemas.microsoft.com/office/powerpoint/2010/main" val="5141678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D1C6F5-AB20-4B48-963D-BEE6E4DF8EA7}"/>
              </a:ext>
            </a:extLst>
          </p:cNvPr>
          <p:cNvSpPr>
            <a:spLocks noGrp="1"/>
          </p:cNvSpPr>
          <p:nvPr>
            <p:ph idx="1"/>
          </p:nvPr>
        </p:nvSpPr>
        <p:spPr/>
        <p:txBody>
          <a:bodyPr/>
          <a:lstStyle/>
          <a:p>
            <a:r>
              <a:rPr lang="en-US" dirty="0"/>
              <a:t>Start with project uses and sources – equity is the remainder in the sources (do not know the IDC, fees, DSRA yet)</a:t>
            </a:r>
          </a:p>
          <a:p>
            <a:r>
              <a:rPr lang="en-US" dirty="0"/>
              <a:t>Move to financing during construction and mimic calculations with option for pro-rata or equity up-front</a:t>
            </a:r>
          </a:p>
          <a:p>
            <a:r>
              <a:rPr lang="en-US" dirty="0"/>
              <a:t>Next move to repayment with IDC depreciation and sculpting</a:t>
            </a:r>
          </a:p>
          <a:p>
            <a:r>
              <a:rPr lang="en-US" dirty="0"/>
              <a:t>As with excel sheet, do not use un-necessary functions and techniques</a:t>
            </a:r>
          </a:p>
        </p:txBody>
      </p:sp>
      <p:sp>
        <p:nvSpPr>
          <p:cNvPr id="3" name="Title 2">
            <a:extLst>
              <a:ext uri="{FF2B5EF4-FFF2-40B4-BE49-F238E27FC236}">
                <a16:creationId xmlns:a16="http://schemas.microsoft.com/office/drawing/2014/main" id="{7129C562-A6B4-42EC-972B-5ED84BAEFCE9}"/>
              </a:ext>
            </a:extLst>
          </p:cNvPr>
          <p:cNvSpPr>
            <a:spLocks noGrp="1"/>
          </p:cNvSpPr>
          <p:nvPr>
            <p:ph type="title"/>
          </p:nvPr>
        </p:nvSpPr>
        <p:spPr/>
        <p:txBody>
          <a:bodyPr/>
          <a:lstStyle/>
          <a:p>
            <a:r>
              <a:rPr lang="en-US" dirty="0"/>
              <a:t>Mimic Funding Calculations in the UDF</a:t>
            </a:r>
          </a:p>
        </p:txBody>
      </p:sp>
    </p:spTree>
    <p:extLst>
      <p:ext uri="{BB962C8B-B14F-4D97-AF65-F5344CB8AC3E}">
        <p14:creationId xmlns:p14="http://schemas.microsoft.com/office/powerpoint/2010/main" val="41282068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CDA92E-51E5-4BFD-B90B-FB5DE1403DDE}"/>
              </a:ext>
            </a:extLst>
          </p:cNvPr>
          <p:cNvSpPr>
            <a:spLocks noGrp="1"/>
          </p:cNvSpPr>
          <p:nvPr>
            <p:ph idx="1"/>
          </p:nvPr>
        </p:nvSpPr>
        <p:spPr/>
        <p:txBody>
          <a:bodyPr/>
          <a:lstStyle/>
          <a:p>
            <a:r>
              <a:rPr lang="en-US" dirty="0"/>
              <a:t>You can work through the function as it will be very similar to the file we have been using</a:t>
            </a:r>
          </a:p>
          <a:p>
            <a:endParaRPr lang="en-US" dirty="0"/>
          </a:p>
        </p:txBody>
      </p:sp>
      <p:sp>
        <p:nvSpPr>
          <p:cNvPr id="3" name="Title 2">
            <a:extLst>
              <a:ext uri="{FF2B5EF4-FFF2-40B4-BE49-F238E27FC236}">
                <a16:creationId xmlns:a16="http://schemas.microsoft.com/office/drawing/2014/main" id="{C708835B-751F-48B3-B21F-DAE2B42BE01F}"/>
              </a:ext>
            </a:extLst>
          </p:cNvPr>
          <p:cNvSpPr>
            <a:spLocks noGrp="1"/>
          </p:cNvSpPr>
          <p:nvPr>
            <p:ph type="title"/>
          </p:nvPr>
        </p:nvSpPr>
        <p:spPr/>
        <p:txBody>
          <a:bodyPr/>
          <a:lstStyle/>
          <a:p>
            <a:r>
              <a:rPr lang="en-US" dirty="0"/>
              <a:t>Illustration of the Function</a:t>
            </a:r>
          </a:p>
        </p:txBody>
      </p:sp>
      <p:pic>
        <p:nvPicPr>
          <p:cNvPr id="5" name="Picture 4">
            <a:extLst>
              <a:ext uri="{FF2B5EF4-FFF2-40B4-BE49-F238E27FC236}">
                <a16:creationId xmlns:a16="http://schemas.microsoft.com/office/drawing/2014/main" id="{4E8A4236-0723-4126-8676-280A6E4A1F95}"/>
              </a:ext>
            </a:extLst>
          </p:cNvPr>
          <p:cNvPicPr>
            <a:picLocks noChangeAspect="1"/>
          </p:cNvPicPr>
          <p:nvPr/>
        </p:nvPicPr>
        <p:blipFill>
          <a:blip r:embed="rId2"/>
          <a:stretch>
            <a:fillRect/>
          </a:stretch>
        </p:blipFill>
        <p:spPr>
          <a:xfrm>
            <a:off x="636104" y="2358317"/>
            <a:ext cx="7504043" cy="3688547"/>
          </a:xfrm>
          <a:prstGeom prst="rect">
            <a:avLst/>
          </a:prstGeom>
        </p:spPr>
      </p:pic>
    </p:spTree>
    <p:extLst>
      <p:ext uri="{BB962C8B-B14F-4D97-AF65-F5344CB8AC3E}">
        <p14:creationId xmlns:p14="http://schemas.microsoft.com/office/powerpoint/2010/main" val="18099330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3A712C-6694-4D96-ADEB-62510F24BD53}"/>
              </a:ext>
            </a:extLst>
          </p:cNvPr>
          <p:cNvSpPr>
            <a:spLocks noGrp="1"/>
          </p:cNvSpPr>
          <p:nvPr>
            <p:ph idx="1"/>
          </p:nvPr>
        </p:nvSpPr>
        <p:spPr>
          <a:xfrm>
            <a:off x="732344" y="1055803"/>
            <a:ext cx="7902608" cy="4913771"/>
          </a:xfrm>
        </p:spPr>
        <p:txBody>
          <a:bodyPr/>
          <a:lstStyle/>
          <a:p>
            <a:r>
              <a:rPr lang="en-US" dirty="0"/>
              <a:t>Use key variable like project cost</a:t>
            </a:r>
          </a:p>
          <a:p>
            <a:r>
              <a:rPr lang="en-US" dirty="0"/>
              <a:t>Remember the project cost from last iteration</a:t>
            </a:r>
          </a:p>
          <a:p>
            <a:pPr lvl="1"/>
            <a:r>
              <a:rPr lang="en-US" dirty="0"/>
              <a:t>Define as last project cost</a:t>
            </a:r>
          </a:p>
        </p:txBody>
      </p:sp>
      <p:sp>
        <p:nvSpPr>
          <p:cNvPr id="3" name="Title 2">
            <a:extLst>
              <a:ext uri="{FF2B5EF4-FFF2-40B4-BE49-F238E27FC236}">
                <a16:creationId xmlns:a16="http://schemas.microsoft.com/office/drawing/2014/main" id="{0878BCFA-C9E7-4FB5-9E4D-050060BECABD}"/>
              </a:ext>
            </a:extLst>
          </p:cNvPr>
          <p:cNvSpPr>
            <a:spLocks noGrp="1"/>
          </p:cNvSpPr>
          <p:nvPr>
            <p:ph type="title"/>
          </p:nvPr>
        </p:nvSpPr>
        <p:spPr/>
        <p:txBody>
          <a:bodyPr/>
          <a:lstStyle/>
          <a:p>
            <a:r>
              <a:rPr lang="en-US" dirty="0"/>
              <a:t>Diagram of Testing Process</a:t>
            </a:r>
          </a:p>
        </p:txBody>
      </p:sp>
      <p:sp>
        <p:nvSpPr>
          <p:cNvPr id="5" name="Flowchart: Data 4">
            <a:extLst>
              <a:ext uri="{FF2B5EF4-FFF2-40B4-BE49-F238E27FC236}">
                <a16:creationId xmlns:a16="http://schemas.microsoft.com/office/drawing/2014/main" id="{FA722A85-1644-4B49-AE1A-6685DAE297FC}"/>
              </a:ext>
            </a:extLst>
          </p:cNvPr>
          <p:cNvSpPr/>
          <p:nvPr/>
        </p:nvSpPr>
        <p:spPr>
          <a:xfrm>
            <a:off x="875552" y="2760841"/>
            <a:ext cx="3309731" cy="616226"/>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Assign last project cost to project cost</a:t>
            </a:r>
          </a:p>
        </p:txBody>
      </p:sp>
      <p:cxnSp>
        <p:nvCxnSpPr>
          <p:cNvPr id="7" name="Straight Connector 6">
            <a:extLst>
              <a:ext uri="{FF2B5EF4-FFF2-40B4-BE49-F238E27FC236}">
                <a16:creationId xmlns:a16="http://schemas.microsoft.com/office/drawing/2014/main" id="{CBEBEE5F-62BB-439F-B84B-BA0781C8940F}"/>
              </a:ext>
            </a:extLst>
          </p:cNvPr>
          <p:cNvCxnSpPr>
            <a:cxnSpLocks/>
          </p:cNvCxnSpPr>
          <p:nvPr/>
        </p:nvCxnSpPr>
        <p:spPr>
          <a:xfrm>
            <a:off x="2264091" y="3205687"/>
            <a:ext cx="0" cy="614002"/>
          </a:xfrm>
          <a:prstGeom prst="line">
            <a:avLst/>
          </a:prstGeom>
        </p:spPr>
        <p:style>
          <a:lnRef idx="1">
            <a:schemeClr val="accent1"/>
          </a:lnRef>
          <a:fillRef idx="0">
            <a:schemeClr val="accent1"/>
          </a:fillRef>
          <a:effectRef idx="0">
            <a:schemeClr val="accent1"/>
          </a:effectRef>
          <a:fontRef idx="minor">
            <a:schemeClr val="tx1"/>
          </a:fontRef>
        </p:style>
      </p:cxnSp>
      <p:sp>
        <p:nvSpPr>
          <p:cNvPr id="8" name="Hexagon 7">
            <a:extLst>
              <a:ext uri="{FF2B5EF4-FFF2-40B4-BE49-F238E27FC236}">
                <a16:creationId xmlns:a16="http://schemas.microsoft.com/office/drawing/2014/main" id="{569E8B73-4D4A-4431-964F-AF44C1E114F4}"/>
              </a:ext>
            </a:extLst>
          </p:cNvPr>
          <p:cNvSpPr/>
          <p:nvPr/>
        </p:nvSpPr>
        <p:spPr>
          <a:xfrm>
            <a:off x="1230421" y="3712789"/>
            <a:ext cx="2017644" cy="119269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Re-do all of the calculations</a:t>
            </a:r>
          </a:p>
        </p:txBody>
      </p:sp>
      <p:sp>
        <p:nvSpPr>
          <p:cNvPr id="12" name="Diamond 11">
            <a:extLst>
              <a:ext uri="{FF2B5EF4-FFF2-40B4-BE49-F238E27FC236}">
                <a16:creationId xmlns:a16="http://schemas.microsoft.com/office/drawing/2014/main" id="{9B1E1C0D-C1D6-41FF-B839-531DDB98180A}"/>
              </a:ext>
            </a:extLst>
          </p:cNvPr>
          <p:cNvSpPr/>
          <p:nvPr/>
        </p:nvSpPr>
        <p:spPr>
          <a:xfrm>
            <a:off x="3986382" y="3429000"/>
            <a:ext cx="2932035" cy="173715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 if new project cost is equal to last project cost</a:t>
            </a:r>
          </a:p>
        </p:txBody>
      </p:sp>
      <p:cxnSp>
        <p:nvCxnSpPr>
          <p:cNvPr id="14" name="Straight Connector 13">
            <a:extLst>
              <a:ext uri="{FF2B5EF4-FFF2-40B4-BE49-F238E27FC236}">
                <a16:creationId xmlns:a16="http://schemas.microsoft.com/office/drawing/2014/main" id="{EA0EB469-5765-4B11-A364-DBAF361BE569}"/>
              </a:ext>
            </a:extLst>
          </p:cNvPr>
          <p:cNvCxnSpPr>
            <a:stCxn id="12" idx="3"/>
          </p:cNvCxnSpPr>
          <p:nvPr/>
        </p:nvCxnSpPr>
        <p:spPr>
          <a:xfrm flipV="1">
            <a:off x="6918417" y="4297576"/>
            <a:ext cx="836983" cy="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ACCB8A-38D3-45CF-9C50-8215038A917D}"/>
              </a:ext>
            </a:extLst>
          </p:cNvPr>
          <p:cNvSpPr txBox="1"/>
          <p:nvPr/>
        </p:nvSpPr>
        <p:spPr>
          <a:xfrm>
            <a:off x="7418158" y="4064040"/>
            <a:ext cx="1125218" cy="369332"/>
          </a:xfrm>
          <a:prstGeom prst="rect">
            <a:avLst/>
          </a:prstGeom>
          <a:solidFill>
            <a:srgbClr val="FFFF00"/>
          </a:solidFill>
        </p:spPr>
        <p:txBody>
          <a:bodyPr wrap="square" rtlCol="0">
            <a:spAutoFit/>
          </a:bodyPr>
          <a:lstStyle/>
          <a:p>
            <a:r>
              <a:rPr lang="en-US" dirty="0"/>
              <a:t>Yes, stop</a:t>
            </a:r>
          </a:p>
        </p:txBody>
      </p:sp>
      <p:cxnSp>
        <p:nvCxnSpPr>
          <p:cNvPr id="17" name="Straight Connector 16">
            <a:extLst>
              <a:ext uri="{FF2B5EF4-FFF2-40B4-BE49-F238E27FC236}">
                <a16:creationId xmlns:a16="http://schemas.microsoft.com/office/drawing/2014/main" id="{95C5C425-CFC2-4CF0-9071-FBF243B92A02}"/>
              </a:ext>
            </a:extLst>
          </p:cNvPr>
          <p:cNvCxnSpPr>
            <a:stCxn id="8" idx="0"/>
            <a:endCxn id="12" idx="1"/>
          </p:cNvCxnSpPr>
          <p:nvPr/>
        </p:nvCxnSpPr>
        <p:spPr>
          <a:xfrm flipV="1">
            <a:off x="3248065" y="4297577"/>
            <a:ext cx="738317" cy="1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202407-984D-48E3-8B98-97D3DD1C077E}"/>
              </a:ext>
            </a:extLst>
          </p:cNvPr>
          <p:cNvCxnSpPr>
            <a:cxnSpLocks/>
            <a:stCxn id="12" idx="2"/>
          </p:cNvCxnSpPr>
          <p:nvPr/>
        </p:nvCxnSpPr>
        <p:spPr>
          <a:xfrm>
            <a:off x="5452400" y="5166153"/>
            <a:ext cx="0" cy="34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D5DCF7-E82C-4B3B-A21F-9075F248892F}"/>
              </a:ext>
            </a:extLst>
          </p:cNvPr>
          <p:cNvCxnSpPr>
            <a:cxnSpLocks/>
          </p:cNvCxnSpPr>
          <p:nvPr/>
        </p:nvCxnSpPr>
        <p:spPr>
          <a:xfrm flipH="1">
            <a:off x="2415209" y="5506278"/>
            <a:ext cx="3037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4DCF24-8457-41A5-BD72-06344BDAC358}"/>
              </a:ext>
            </a:extLst>
          </p:cNvPr>
          <p:cNvCxnSpPr/>
          <p:nvPr/>
        </p:nvCxnSpPr>
        <p:spPr>
          <a:xfrm flipV="1">
            <a:off x="2415209" y="4905485"/>
            <a:ext cx="0" cy="60079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DE4BF4-16EB-4FDD-A61D-40AB6AB943A9}"/>
              </a:ext>
            </a:extLst>
          </p:cNvPr>
          <p:cNvSpPr txBox="1"/>
          <p:nvPr/>
        </p:nvSpPr>
        <p:spPr>
          <a:xfrm>
            <a:off x="3001628" y="5040684"/>
            <a:ext cx="1570326" cy="369332"/>
          </a:xfrm>
          <a:prstGeom prst="rect">
            <a:avLst/>
          </a:prstGeom>
          <a:solidFill>
            <a:srgbClr val="FFFF00"/>
          </a:solidFill>
        </p:spPr>
        <p:txBody>
          <a:bodyPr wrap="square" rtlCol="0">
            <a:spAutoFit/>
          </a:bodyPr>
          <a:lstStyle/>
          <a:p>
            <a:r>
              <a:rPr lang="en-US" dirty="0"/>
              <a:t>No, continue</a:t>
            </a:r>
          </a:p>
        </p:txBody>
      </p:sp>
    </p:spTree>
    <p:extLst>
      <p:ext uri="{BB962C8B-B14F-4D97-AF65-F5344CB8AC3E}">
        <p14:creationId xmlns:p14="http://schemas.microsoft.com/office/powerpoint/2010/main" val="16715571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357F05-13D1-4263-8F7C-504DD5E8B009}"/>
              </a:ext>
            </a:extLst>
          </p:cNvPr>
          <p:cNvSpPr>
            <a:spLocks noGrp="1"/>
          </p:cNvSpPr>
          <p:nvPr>
            <p:ph idx="1"/>
          </p:nvPr>
        </p:nvSpPr>
        <p:spPr/>
        <p:txBody>
          <a:bodyPr/>
          <a:lstStyle/>
          <a:p>
            <a:r>
              <a:rPr lang="en-US" dirty="0"/>
              <a:t>Make sure do not pass in first iteration.</a:t>
            </a:r>
          </a:p>
          <a:p>
            <a:endParaRPr lang="en-US" dirty="0"/>
          </a:p>
        </p:txBody>
      </p:sp>
      <p:sp>
        <p:nvSpPr>
          <p:cNvPr id="3" name="Title 2">
            <a:extLst>
              <a:ext uri="{FF2B5EF4-FFF2-40B4-BE49-F238E27FC236}">
                <a16:creationId xmlns:a16="http://schemas.microsoft.com/office/drawing/2014/main" id="{56051566-0940-4DEA-9FBC-B0A53AC1F45E}"/>
              </a:ext>
            </a:extLst>
          </p:cNvPr>
          <p:cNvSpPr>
            <a:spLocks noGrp="1"/>
          </p:cNvSpPr>
          <p:nvPr>
            <p:ph type="title"/>
          </p:nvPr>
        </p:nvSpPr>
        <p:spPr/>
        <p:txBody>
          <a:bodyPr/>
          <a:lstStyle/>
          <a:p>
            <a:r>
              <a:rPr lang="en-US" dirty="0"/>
              <a:t>Illustration of Iteration Test</a:t>
            </a:r>
          </a:p>
        </p:txBody>
      </p:sp>
      <p:pic>
        <p:nvPicPr>
          <p:cNvPr id="5" name="Picture 4">
            <a:extLst>
              <a:ext uri="{FF2B5EF4-FFF2-40B4-BE49-F238E27FC236}">
                <a16:creationId xmlns:a16="http://schemas.microsoft.com/office/drawing/2014/main" id="{DD04E3F5-0298-4FD2-82D3-752D01177714}"/>
              </a:ext>
            </a:extLst>
          </p:cNvPr>
          <p:cNvPicPr>
            <a:picLocks noChangeAspect="1"/>
          </p:cNvPicPr>
          <p:nvPr/>
        </p:nvPicPr>
        <p:blipFill>
          <a:blip r:embed="rId2"/>
          <a:stretch>
            <a:fillRect/>
          </a:stretch>
        </p:blipFill>
        <p:spPr>
          <a:xfrm>
            <a:off x="331143" y="2286000"/>
            <a:ext cx="8197138" cy="3683574"/>
          </a:xfrm>
          <a:prstGeom prst="rect">
            <a:avLst/>
          </a:prstGeom>
        </p:spPr>
      </p:pic>
    </p:spTree>
    <p:extLst>
      <p:ext uri="{BB962C8B-B14F-4D97-AF65-F5344CB8AC3E}">
        <p14:creationId xmlns:p14="http://schemas.microsoft.com/office/powerpoint/2010/main" val="1528191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2D1AA4-B3C2-4557-96BF-6F818220E946}"/>
              </a:ext>
            </a:extLst>
          </p:cNvPr>
          <p:cNvSpPr>
            <a:spLocks noGrp="1"/>
          </p:cNvSpPr>
          <p:nvPr>
            <p:ph idx="1"/>
          </p:nvPr>
        </p:nvSpPr>
        <p:spPr/>
        <p:txBody>
          <a:bodyPr/>
          <a:lstStyle/>
          <a:p>
            <a:r>
              <a:rPr lang="en-US" dirty="0"/>
              <a:t>Read in variables with option to leave out items.</a:t>
            </a:r>
          </a:p>
          <a:p>
            <a:r>
              <a:rPr lang="en-US" dirty="0"/>
              <a:t>Define the timing and the column numbers</a:t>
            </a:r>
          </a:p>
          <a:p>
            <a:r>
              <a:rPr lang="en-US" dirty="0"/>
              <a:t>Begin with the uses of funds (even though you do not know IDC etc.)</a:t>
            </a:r>
          </a:p>
          <a:p>
            <a:r>
              <a:rPr lang="en-US" dirty="0"/>
              <a:t>Then loop through the construction period</a:t>
            </a:r>
          </a:p>
          <a:p>
            <a:pPr lvl="1"/>
            <a:r>
              <a:rPr lang="en-US" dirty="0"/>
              <a:t>Define IDC etc. from opening balance</a:t>
            </a:r>
          </a:p>
          <a:p>
            <a:pPr lvl="1"/>
            <a:r>
              <a:rPr lang="en-US" dirty="0"/>
              <a:t>Define the funding needs</a:t>
            </a:r>
          </a:p>
          <a:p>
            <a:pPr lvl="1"/>
            <a:r>
              <a:rPr lang="en-US" dirty="0"/>
              <a:t>Work through pro-rata and equity first funding</a:t>
            </a:r>
          </a:p>
          <a:p>
            <a:pPr lvl="1"/>
            <a:endParaRPr lang="en-US" dirty="0"/>
          </a:p>
        </p:txBody>
      </p:sp>
      <p:sp>
        <p:nvSpPr>
          <p:cNvPr id="3" name="Title 2">
            <a:extLst>
              <a:ext uri="{FF2B5EF4-FFF2-40B4-BE49-F238E27FC236}">
                <a16:creationId xmlns:a16="http://schemas.microsoft.com/office/drawing/2014/main" id="{913E84E5-43FB-4F05-8D34-640CC93BAC2F}"/>
              </a:ext>
            </a:extLst>
          </p:cNvPr>
          <p:cNvSpPr>
            <a:spLocks noGrp="1"/>
          </p:cNvSpPr>
          <p:nvPr>
            <p:ph type="title"/>
          </p:nvPr>
        </p:nvSpPr>
        <p:spPr/>
        <p:txBody>
          <a:bodyPr/>
          <a:lstStyle/>
          <a:p>
            <a:r>
              <a:rPr lang="en-US" dirty="0"/>
              <a:t>Structure of UDF</a:t>
            </a:r>
          </a:p>
        </p:txBody>
      </p:sp>
      <p:sp>
        <p:nvSpPr>
          <p:cNvPr id="4" name="Slide Number Placeholder 3">
            <a:extLst>
              <a:ext uri="{FF2B5EF4-FFF2-40B4-BE49-F238E27FC236}">
                <a16:creationId xmlns:a16="http://schemas.microsoft.com/office/drawing/2014/main" id="{FEE78C82-9584-4C21-AB38-9ABC562947B1}"/>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spTree>
    <p:extLst>
      <p:ext uri="{BB962C8B-B14F-4D97-AF65-F5344CB8AC3E}">
        <p14:creationId xmlns:p14="http://schemas.microsoft.com/office/powerpoint/2010/main" val="42264614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EACE51-F2B3-450B-BAE6-72957681A082}"/>
              </a:ext>
            </a:extLst>
          </p:cNvPr>
          <p:cNvSpPr>
            <a:spLocks noGrp="1"/>
          </p:cNvSpPr>
          <p:nvPr>
            <p:ph idx="1"/>
          </p:nvPr>
        </p:nvSpPr>
        <p:spPr/>
        <p:txBody>
          <a:bodyPr/>
          <a:lstStyle/>
          <a:p>
            <a:r>
              <a:rPr lang="en-US" dirty="0"/>
              <a:t>Attempt to be flexible</a:t>
            </a:r>
          </a:p>
          <a:p>
            <a:pPr lvl="1"/>
            <a:r>
              <a:rPr lang="en-US" dirty="0"/>
              <a:t>Different debt sizing</a:t>
            </a:r>
          </a:p>
          <a:p>
            <a:pPr lvl="1"/>
            <a:r>
              <a:rPr lang="en-US" dirty="0"/>
              <a:t>Different funding</a:t>
            </a:r>
          </a:p>
          <a:p>
            <a:pPr lvl="1"/>
            <a:r>
              <a:rPr lang="en-US" dirty="0"/>
              <a:t>Different repayment</a:t>
            </a:r>
          </a:p>
          <a:p>
            <a:pPr lvl="1"/>
            <a:r>
              <a:rPr lang="en-US" dirty="0"/>
              <a:t>Different interest rates</a:t>
            </a:r>
          </a:p>
          <a:p>
            <a:pPr lvl="1"/>
            <a:r>
              <a:rPr lang="en-US" dirty="0"/>
              <a:t>Multiple debt issues</a:t>
            </a:r>
          </a:p>
          <a:p>
            <a:pPr lvl="1"/>
            <a:r>
              <a:rPr lang="en-US" dirty="0"/>
              <a:t>Alternative tax rates</a:t>
            </a:r>
          </a:p>
          <a:p>
            <a:pPr lvl="1"/>
            <a:r>
              <a:rPr lang="en-US" dirty="0"/>
              <a:t>Alternative definition of CFADS</a:t>
            </a:r>
          </a:p>
          <a:p>
            <a:pPr lvl="1"/>
            <a:r>
              <a:rPr lang="en-US" dirty="0"/>
              <a:t>Allow balloon payments</a:t>
            </a:r>
          </a:p>
          <a:p>
            <a:pPr lvl="1"/>
            <a:endParaRPr lang="en-US" dirty="0"/>
          </a:p>
        </p:txBody>
      </p:sp>
      <p:sp>
        <p:nvSpPr>
          <p:cNvPr id="3" name="Title 2">
            <a:extLst>
              <a:ext uri="{FF2B5EF4-FFF2-40B4-BE49-F238E27FC236}">
                <a16:creationId xmlns:a16="http://schemas.microsoft.com/office/drawing/2014/main" id="{C7DFFC1E-C10A-4C6E-9DF0-D7FCB9DAE88A}"/>
              </a:ext>
            </a:extLst>
          </p:cNvPr>
          <p:cNvSpPr>
            <a:spLocks noGrp="1"/>
          </p:cNvSpPr>
          <p:nvPr>
            <p:ph type="title"/>
          </p:nvPr>
        </p:nvSpPr>
        <p:spPr/>
        <p:txBody>
          <a:bodyPr/>
          <a:lstStyle/>
          <a:p>
            <a:r>
              <a:rPr lang="en-US" dirty="0"/>
              <a:t>Getting Data into the Function</a:t>
            </a:r>
          </a:p>
        </p:txBody>
      </p:sp>
    </p:spTree>
    <p:extLst>
      <p:ext uri="{BB962C8B-B14F-4D97-AF65-F5344CB8AC3E}">
        <p14:creationId xmlns:p14="http://schemas.microsoft.com/office/powerpoint/2010/main" val="967988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D5CFDC8-2319-48AF-BB86-DFA70BE89127}"/>
              </a:ext>
            </a:extLst>
          </p:cNvPr>
          <p:cNvSpPr>
            <a:spLocks noGrp="1"/>
          </p:cNvSpPr>
          <p:nvPr>
            <p:ph idx="1"/>
          </p:nvPr>
        </p:nvSpPr>
        <p:spPr/>
        <p:txBody>
          <a:bodyPr/>
          <a:lstStyle/>
          <a:p>
            <a:r>
              <a:rPr lang="en-US" dirty="0"/>
              <a:t>The typical application of a function is to find a single variable or an array of variables.  In this function I print out a whole lot of variables so you can document problems.</a:t>
            </a:r>
          </a:p>
          <a:p>
            <a:endParaRPr lang="en-US" dirty="0"/>
          </a:p>
        </p:txBody>
      </p:sp>
      <p:sp>
        <p:nvSpPr>
          <p:cNvPr id="3" name="Title 2">
            <a:extLst>
              <a:ext uri="{FF2B5EF4-FFF2-40B4-BE49-F238E27FC236}">
                <a16:creationId xmlns:a16="http://schemas.microsoft.com/office/drawing/2014/main" id="{79878255-66F3-4DAB-AB7B-7A44328FFD59}"/>
              </a:ext>
            </a:extLst>
          </p:cNvPr>
          <p:cNvSpPr>
            <a:spLocks noGrp="1"/>
          </p:cNvSpPr>
          <p:nvPr>
            <p:ph type="title"/>
          </p:nvPr>
        </p:nvSpPr>
        <p:spPr/>
        <p:txBody>
          <a:bodyPr/>
          <a:lstStyle/>
          <a:p>
            <a:r>
              <a:rPr lang="en-US" dirty="0"/>
              <a:t>Issue of Reporting in Function</a:t>
            </a:r>
          </a:p>
        </p:txBody>
      </p:sp>
      <p:pic>
        <p:nvPicPr>
          <p:cNvPr id="5" name="Picture 4">
            <a:extLst>
              <a:ext uri="{FF2B5EF4-FFF2-40B4-BE49-F238E27FC236}">
                <a16:creationId xmlns:a16="http://schemas.microsoft.com/office/drawing/2014/main" id="{5A93C00C-8804-4D8E-A11F-3DF955FC54A6}"/>
              </a:ext>
            </a:extLst>
          </p:cNvPr>
          <p:cNvPicPr>
            <a:picLocks noChangeAspect="1"/>
          </p:cNvPicPr>
          <p:nvPr/>
        </p:nvPicPr>
        <p:blipFill>
          <a:blip r:embed="rId2"/>
          <a:stretch>
            <a:fillRect/>
          </a:stretch>
        </p:blipFill>
        <p:spPr>
          <a:xfrm>
            <a:off x="626164" y="3133678"/>
            <a:ext cx="5178288" cy="3525937"/>
          </a:xfrm>
          <a:prstGeom prst="rect">
            <a:avLst/>
          </a:prstGeom>
        </p:spPr>
      </p:pic>
      <p:sp>
        <p:nvSpPr>
          <p:cNvPr id="6" name="TextBox 5">
            <a:extLst>
              <a:ext uri="{FF2B5EF4-FFF2-40B4-BE49-F238E27FC236}">
                <a16:creationId xmlns:a16="http://schemas.microsoft.com/office/drawing/2014/main" id="{7F575B22-6D3F-44AE-A836-7ED4E690440A}"/>
              </a:ext>
            </a:extLst>
          </p:cNvPr>
          <p:cNvSpPr txBox="1"/>
          <p:nvPr/>
        </p:nvSpPr>
        <p:spPr>
          <a:xfrm>
            <a:off x="5695122" y="3269974"/>
            <a:ext cx="2216426" cy="923330"/>
          </a:xfrm>
          <a:prstGeom prst="rect">
            <a:avLst/>
          </a:prstGeom>
          <a:noFill/>
        </p:spPr>
        <p:txBody>
          <a:bodyPr wrap="square" rtlCol="0">
            <a:spAutoFit/>
          </a:bodyPr>
          <a:lstStyle/>
          <a:p>
            <a:r>
              <a:rPr lang="en-US" dirty="0"/>
              <a:t>When the array index is Count, the entire row is presented</a:t>
            </a:r>
          </a:p>
        </p:txBody>
      </p:sp>
    </p:spTree>
    <p:extLst>
      <p:ext uri="{BB962C8B-B14F-4D97-AF65-F5344CB8AC3E}">
        <p14:creationId xmlns:p14="http://schemas.microsoft.com/office/powerpoint/2010/main" val="26442374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DA8B84-9757-45BE-A210-DE1001CABDA2}"/>
              </a:ext>
            </a:extLst>
          </p:cNvPr>
          <p:cNvSpPr>
            <a:spLocks noGrp="1"/>
          </p:cNvSpPr>
          <p:nvPr>
            <p:ph idx="1"/>
          </p:nvPr>
        </p:nvSpPr>
        <p:spPr/>
        <p:txBody>
          <a:bodyPr/>
          <a:lstStyle/>
          <a:p>
            <a:r>
              <a:rPr lang="en-US" dirty="0"/>
              <a:t>Example of circular reference in model from a really really big bank.</a:t>
            </a:r>
          </a:p>
          <a:p>
            <a:endParaRPr lang="en-US" dirty="0"/>
          </a:p>
        </p:txBody>
      </p:sp>
      <p:sp>
        <p:nvSpPr>
          <p:cNvPr id="3" name="Title 2">
            <a:extLst>
              <a:ext uri="{FF2B5EF4-FFF2-40B4-BE49-F238E27FC236}">
                <a16:creationId xmlns:a16="http://schemas.microsoft.com/office/drawing/2014/main" id="{16463E1D-0CC2-4538-9ED4-697166C5D6E0}"/>
              </a:ext>
            </a:extLst>
          </p:cNvPr>
          <p:cNvSpPr>
            <a:spLocks noGrp="1"/>
          </p:cNvSpPr>
          <p:nvPr>
            <p:ph type="title"/>
          </p:nvPr>
        </p:nvSpPr>
        <p:spPr/>
        <p:txBody>
          <a:bodyPr>
            <a:normAutofit/>
          </a:bodyPr>
          <a:lstStyle/>
          <a:p>
            <a:r>
              <a:rPr lang="en-US" dirty="0"/>
              <a:t>Iteration Button in Some Models</a:t>
            </a:r>
          </a:p>
        </p:txBody>
      </p:sp>
      <p:pic>
        <p:nvPicPr>
          <p:cNvPr id="5" name="Picture 4">
            <a:extLst>
              <a:ext uri="{FF2B5EF4-FFF2-40B4-BE49-F238E27FC236}">
                <a16:creationId xmlns:a16="http://schemas.microsoft.com/office/drawing/2014/main" id="{A5E6A6D3-4B64-49E4-87AC-E429450D6CAB}"/>
              </a:ext>
            </a:extLst>
          </p:cNvPr>
          <p:cNvPicPr>
            <a:picLocks noChangeAspect="1"/>
          </p:cNvPicPr>
          <p:nvPr/>
        </p:nvPicPr>
        <p:blipFill>
          <a:blip r:embed="rId2"/>
          <a:stretch>
            <a:fillRect/>
          </a:stretch>
        </p:blipFill>
        <p:spPr>
          <a:xfrm>
            <a:off x="327991" y="2963798"/>
            <a:ext cx="8488017" cy="2107031"/>
          </a:xfrm>
          <a:prstGeom prst="rect">
            <a:avLst/>
          </a:prstGeom>
        </p:spPr>
      </p:pic>
    </p:spTree>
    <p:extLst>
      <p:ext uri="{BB962C8B-B14F-4D97-AF65-F5344CB8AC3E}">
        <p14:creationId xmlns:p14="http://schemas.microsoft.com/office/powerpoint/2010/main" val="42383429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DA8B84-9757-45BE-A210-DE1001CABDA2}"/>
              </a:ext>
            </a:extLst>
          </p:cNvPr>
          <p:cNvSpPr>
            <a:spLocks noGrp="1"/>
          </p:cNvSpPr>
          <p:nvPr>
            <p:ph idx="1"/>
          </p:nvPr>
        </p:nvSpPr>
        <p:spPr/>
        <p:txBody>
          <a:bodyPr/>
          <a:lstStyle/>
          <a:p>
            <a:r>
              <a:rPr lang="en-US" dirty="0"/>
              <a:t>Example of using solver with circular reference.</a:t>
            </a:r>
          </a:p>
          <a:p>
            <a:endParaRPr lang="en-US" dirty="0"/>
          </a:p>
        </p:txBody>
      </p:sp>
      <p:sp>
        <p:nvSpPr>
          <p:cNvPr id="3" name="Title 2">
            <a:extLst>
              <a:ext uri="{FF2B5EF4-FFF2-40B4-BE49-F238E27FC236}">
                <a16:creationId xmlns:a16="http://schemas.microsoft.com/office/drawing/2014/main" id="{16463E1D-0CC2-4538-9ED4-697166C5D6E0}"/>
              </a:ext>
            </a:extLst>
          </p:cNvPr>
          <p:cNvSpPr>
            <a:spLocks noGrp="1"/>
          </p:cNvSpPr>
          <p:nvPr>
            <p:ph type="title"/>
          </p:nvPr>
        </p:nvSpPr>
        <p:spPr/>
        <p:txBody>
          <a:bodyPr>
            <a:normAutofit fontScale="90000"/>
          </a:bodyPr>
          <a:lstStyle/>
          <a:p>
            <a:r>
              <a:rPr lang="en-US" dirty="0"/>
              <a:t>Bad Alternative to UDF – Macro with Solver</a:t>
            </a:r>
          </a:p>
        </p:txBody>
      </p:sp>
      <p:pic>
        <p:nvPicPr>
          <p:cNvPr id="2" name="Picture 1">
            <a:extLst>
              <a:ext uri="{FF2B5EF4-FFF2-40B4-BE49-F238E27FC236}">
                <a16:creationId xmlns:a16="http://schemas.microsoft.com/office/drawing/2014/main" id="{104372A9-AD87-4F54-935E-3F96298E4D3B}"/>
              </a:ext>
            </a:extLst>
          </p:cNvPr>
          <p:cNvPicPr>
            <a:picLocks noChangeAspect="1"/>
          </p:cNvPicPr>
          <p:nvPr/>
        </p:nvPicPr>
        <p:blipFill>
          <a:blip r:embed="rId2"/>
          <a:stretch>
            <a:fillRect/>
          </a:stretch>
        </p:blipFill>
        <p:spPr>
          <a:xfrm>
            <a:off x="69575" y="2257743"/>
            <a:ext cx="5103394" cy="4520743"/>
          </a:xfrm>
          <a:prstGeom prst="rect">
            <a:avLst/>
          </a:prstGeom>
        </p:spPr>
      </p:pic>
      <p:sp>
        <p:nvSpPr>
          <p:cNvPr id="6" name="TextBox 5">
            <a:extLst>
              <a:ext uri="{FF2B5EF4-FFF2-40B4-BE49-F238E27FC236}">
                <a16:creationId xmlns:a16="http://schemas.microsoft.com/office/drawing/2014/main" id="{8509DDF7-9D89-4433-8AF9-CB7A2E8EF708}"/>
              </a:ext>
            </a:extLst>
          </p:cNvPr>
          <p:cNvSpPr txBox="1"/>
          <p:nvPr/>
        </p:nvSpPr>
        <p:spPr>
          <a:xfrm>
            <a:off x="6142383" y="2604052"/>
            <a:ext cx="2037521" cy="1200329"/>
          </a:xfrm>
          <a:prstGeom prst="rect">
            <a:avLst/>
          </a:prstGeom>
          <a:noFill/>
        </p:spPr>
        <p:txBody>
          <a:bodyPr wrap="square" rtlCol="0">
            <a:spAutoFit/>
          </a:bodyPr>
          <a:lstStyle/>
          <a:p>
            <a:r>
              <a:rPr lang="en-US" dirty="0"/>
              <a:t>This is really not impressive (even though I used to do it).</a:t>
            </a:r>
          </a:p>
        </p:txBody>
      </p:sp>
    </p:spTree>
    <p:extLst>
      <p:ext uri="{BB962C8B-B14F-4D97-AF65-F5344CB8AC3E}">
        <p14:creationId xmlns:p14="http://schemas.microsoft.com/office/powerpoint/2010/main" val="316042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EECE0-8B08-4E4E-BA53-B4978079BAE5}"/>
              </a:ext>
            </a:extLst>
          </p:cNvPr>
          <p:cNvSpPr>
            <a:spLocks noGrp="1"/>
          </p:cNvSpPr>
          <p:nvPr>
            <p:ph idx="1"/>
          </p:nvPr>
        </p:nvSpPr>
        <p:spPr/>
        <p:txBody>
          <a:bodyPr vert="horz" lIns="91440" tIns="45720" rIns="91440" bIns="45720" rtlCol="0" anchor="ctr">
            <a:normAutofit/>
          </a:bodyPr>
          <a:lstStyle/>
          <a:p>
            <a:r>
              <a:rPr lang="en-US" sz="2100" dirty="0">
                <a:latin typeface="+mn-lt"/>
                <a:cs typeface="+mn-cs"/>
              </a:rPr>
              <a:t>Overall objective is to teach more complex project finance theory and concepts through modelling.</a:t>
            </a:r>
          </a:p>
          <a:p>
            <a:r>
              <a:rPr lang="en-US" sz="2100" dirty="0">
                <a:latin typeface="+mn-lt"/>
                <a:cs typeface="+mn-cs"/>
              </a:rPr>
              <a:t>Don’t use really big template models. Instead work from blank sheet and understand sophisticated issues.</a:t>
            </a:r>
          </a:p>
          <a:p>
            <a:pPr lvl="1"/>
            <a:r>
              <a:rPr lang="en-US" sz="2100" dirty="0">
                <a:latin typeface="+mn-lt"/>
                <a:cs typeface="+mn-cs"/>
              </a:rPr>
              <a:t>You can find models at </a:t>
            </a:r>
            <a:r>
              <a:rPr lang="en-US" sz="2100" dirty="0">
                <a:latin typeface="+mn-lt"/>
                <a:cs typeface="+mn-cs"/>
                <a:hlinkClick r:id="rId2"/>
              </a:rPr>
              <a:t>www.edbodmer.com</a:t>
            </a:r>
            <a:endParaRPr lang="en-US" sz="2100" dirty="0">
              <a:latin typeface="+mn-lt"/>
              <a:cs typeface="+mn-cs"/>
            </a:endParaRPr>
          </a:p>
          <a:p>
            <a:r>
              <a:rPr lang="en-US" sz="2100" dirty="0">
                <a:latin typeface="+mn-lt"/>
                <a:cs typeface="+mn-cs"/>
              </a:rPr>
              <a:t>Understanding the modelling concepts is much more important than typing formulas in excel.  </a:t>
            </a:r>
          </a:p>
          <a:p>
            <a:r>
              <a:rPr lang="en-US" sz="2100" dirty="0">
                <a:latin typeface="+mn-lt"/>
                <a:cs typeface="+mn-cs"/>
              </a:rPr>
              <a:t>Review real models and their problems in each section</a:t>
            </a:r>
          </a:p>
        </p:txBody>
      </p:sp>
      <p:sp>
        <p:nvSpPr>
          <p:cNvPr id="3" name="Title 2">
            <a:extLst>
              <a:ext uri="{FF2B5EF4-FFF2-40B4-BE49-F238E27FC236}">
                <a16:creationId xmlns:a16="http://schemas.microsoft.com/office/drawing/2014/main" id="{FA2B1ACF-061D-456A-92FF-D7B020F6A8B5}"/>
              </a:ext>
            </a:extLst>
          </p:cNvPr>
          <p:cNvSpPr>
            <a:spLocks noGrp="1"/>
          </p:cNvSpPr>
          <p:nvPr>
            <p:ph type="title"/>
          </p:nvPr>
        </p:nvSpPr>
        <p:spPr/>
        <p:txBody>
          <a:bodyPr vert="horz" lIns="91440" tIns="45720" rIns="91440" bIns="45720" rtlCol="0" anchor="ctr">
            <a:normAutofit fontScale="90000"/>
          </a:bodyPr>
          <a:lstStyle/>
          <a:p>
            <a:pPr algn="r"/>
            <a:r>
              <a:rPr lang="en-US" sz="4400" kern="1200" dirty="0">
                <a:solidFill>
                  <a:schemeClr val="accent1"/>
                </a:solidFill>
                <a:latin typeface="+mj-lt"/>
                <a:ea typeface="+mj-ea"/>
                <a:cs typeface="+mj-cs"/>
              </a:rPr>
              <a:t>Teaching Style for Modelling</a:t>
            </a:r>
          </a:p>
        </p:txBody>
      </p:sp>
      <p:sp>
        <p:nvSpPr>
          <p:cNvPr id="4" name="Slide Number Placeholder 3">
            <a:extLst>
              <a:ext uri="{FF2B5EF4-FFF2-40B4-BE49-F238E27FC236}">
                <a16:creationId xmlns:a16="http://schemas.microsoft.com/office/drawing/2014/main" id="{168C5148-FC81-4C8E-A5EC-B7F531E00E6C}"/>
              </a:ext>
            </a:extLst>
          </p:cNvPr>
          <p:cNvSpPr>
            <a:spLocks noGrp="1"/>
          </p:cNvSpPr>
          <p:nvPr>
            <p:ph type="sldNum" sz="quarter" idx="12"/>
          </p:nvPr>
        </p:nvSpPr>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2</a:t>
            </a:fld>
            <a:endParaRPr lang="en-US" altLang="ko-KR" sz="900" dirty="0">
              <a:solidFill>
                <a:schemeClr val="tx1">
                  <a:alpha val="80000"/>
                </a:schemeClr>
              </a:solidFill>
            </a:endParaRPr>
          </a:p>
        </p:txBody>
      </p:sp>
    </p:spTree>
    <p:extLst>
      <p:ext uri="{BB962C8B-B14F-4D97-AF65-F5344CB8AC3E}">
        <p14:creationId xmlns:p14="http://schemas.microsoft.com/office/powerpoint/2010/main" val="1618800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215579615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E2AA3F7-5F58-4093-94FE-D49D23B325E4}"/>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100" b="1" kern="1200" dirty="0">
                <a:solidFill>
                  <a:schemeClr val="tx1"/>
                </a:solidFill>
                <a:latin typeface="+mj-lt"/>
                <a:ea typeface="+mj-ea"/>
                <a:cs typeface="+mj-cs"/>
              </a:rPr>
              <a:t>Structure: Inputs (Assumptions), Financial Calculations and Outputs</a:t>
            </a:r>
          </a:p>
        </p:txBody>
      </p:sp>
    </p:spTree>
    <p:extLst>
      <p:ext uri="{BB962C8B-B14F-4D97-AF65-F5344CB8AC3E}">
        <p14:creationId xmlns:p14="http://schemas.microsoft.com/office/powerpoint/2010/main" val="39374561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01AFAA-6F6F-4196-A8AF-865059048290}"/>
              </a:ext>
            </a:extLst>
          </p:cNvPr>
          <p:cNvSpPr>
            <a:spLocks noGrp="1"/>
          </p:cNvSpPr>
          <p:nvPr>
            <p:ph idx="1"/>
          </p:nvPr>
        </p:nvSpPr>
        <p:spPr/>
        <p:txBody>
          <a:bodyPr/>
          <a:lstStyle/>
          <a:p>
            <a:r>
              <a:rPr lang="en-US" dirty="0"/>
              <a:t>To many macro buttons ruin transparency and flexibility</a:t>
            </a:r>
          </a:p>
          <a:p>
            <a:endParaRPr lang="en-US" dirty="0"/>
          </a:p>
        </p:txBody>
      </p:sp>
      <p:sp>
        <p:nvSpPr>
          <p:cNvPr id="3" name="Title 2">
            <a:extLst>
              <a:ext uri="{FF2B5EF4-FFF2-40B4-BE49-F238E27FC236}">
                <a16:creationId xmlns:a16="http://schemas.microsoft.com/office/drawing/2014/main" id="{9D71D585-0349-46A2-815F-EDD88B4DEFBC}"/>
              </a:ext>
            </a:extLst>
          </p:cNvPr>
          <p:cNvSpPr>
            <a:spLocks noGrp="1"/>
          </p:cNvSpPr>
          <p:nvPr>
            <p:ph type="title"/>
          </p:nvPr>
        </p:nvSpPr>
        <p:spPr/>
        <p:txBody>
          <a:bodyPr/>
          <a:lstStyle/>
          <a:p>
            <a:r>
              <a:rPr lang="en-US" dirty="0"/>
              <a:t>Addiction to Macro Buttons</a:t>
            </a:r>
          </a:p>
        </p:txBody>
      </p:sp>
      <p:pic>
        <p:nvPicPr>
          <p:cNvPr id="5" name="Picture 4">
            <a:extLst>
              <a:ext uri="{FF2B5EF4-FFF2-40B4-BE49-F238E27FC236}">
                <a16:creationId xmlns:a16="http://schemas.microsoft.com/office/drawing/2014/main" id="{D20AED39-A15A-4B8F-964D-C86E20C6EEA7}"/>
              </a:ext>
            </a:extLst>
          </p:cNvPr>
          <p:cNvPicPr>
            <a:picLocks noChangeAspect="1"/>
          </p:cNvPicPr>
          <p:nvPr/>
        </p:nvPicPr>
        <p:blipFill>
          <a:blip r:embed="rId2"/>
          <a:stretch>
            <a:fillRect/>
          </a:stretch>
        </p:blipFill>
        <p:spPr>
          <a:xfrm>
            <a:off x="-6187" y="2025116"/>
            <a:ext cx="9144000" cy="2549350"/>
          </a:xfrm>
          <a:prstGeom prst="rect">
            <a:avLst/>
          </a:prstGeom>
        </p:spPr>
      </p:pic>
      <p:pic>
        <p:nvPicPr>
          <p:cNvPr id="6" name="Picture 5">
            <a:extLst>
              <a:ext uri="{FF2B5EF4-FFF2-40B4-BE49-F238E27FC236}">
                <a16:creationId xmlns:a16="http://schemas.microsoft.com/office/drawing/2014/main" id="{C12BCD29-D16A-4559-B684-6C6B76937866}"/>
              </a:ext>
            </a:extLst>
          </p:cNvPr>
          <p:cNvPicPr>
            <a:picLocks noChangeAspect="1"/>
          </p:cNvPicPr>
          <p:nvPr/>
        </p:nvPicPr>
        <p:blipFill>
          <a:blip r:embed="rId3"/>
          <a:stretch>
            <a:fillRect/>
          </a:stretch>
        </p:blipFill>
        <p:spPr>
          <a:xfrm>
            <a:off x="985217" y="4807524"/>
            <a:ext cx="6915150" cy="1162050"/>
          </a:xfrm>
          <a:prstGeom prst="rect">
            <a:avLst/>
          </a:prstGeom>
        </p:spPr>
      </p:pic>
    </p:spTree>
    <p:extLst>
      <p:ext uri="{BB962C8B-B14F-4D97-AF65-F5344CB8AC3E}">
        <p14:creationId xmlns:p14="http://schemas.microsoft.com/office/powerpoint/2010/main" val="28718352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7BA535-6C13-46CC-8A2D-F67572B1BFEC}"/>
              </a:ext>
            </a:extLst>
          </p:cNvPr>
          <p:cNvSpPr>
            <a:spLocks noGrp="1"/>
          </p:cNvSpPr>
          <p:nvPr>
            <p:ph idx="1"/>
          </p:nvPr>
        </p:nvSpPr>
        <p:spPr>
          <a:xfrm>
            <a:off x="732344" y="976289"/>
            <a:ext cx="7902608" cy="4913771"/>
          </a:xfrm>
        </p:spPr>
        <p:txBody>
          <a:bodyPr>
            <a:normAutofit/>
          </a:bodyPr>
          <a:lstStyle/>
          <a:p>
            <a:r>
              <a:rPr lang="en-US" dirty="0"/>
              <a:t>Copy and paste becomes longer and longer</a:t>
            </a:r>
          </a:p>
          <a:p>
            <a:endParaRPr lang="en-US" dirty="0"/>
          </a:p>
        </p:txBody>
      </p:sp>
      <p:sp>
        <p:nvSpPr>
          <p:cNvPr id="3" name="Title 2">
            <a:extLst>
              <a:ext uri="{FF2B5EF4-FFF2-40B4-BE49-F238E27FC236}">
                <a16:creationId xmlns:a16="http://schemas.microsoft.com/office/drawing/2014/main" id="{E67CE676-6B7A-4DC2-A1E5-A54DF85502D4}"/>
              </a:ext>
            </a:extLst>
          </p:cNvPr>
          <p:cNvSpPr>
            <a:spLocks noGrp="1"/>
          </p:cNvSpPr>
          <p:nvPr>
            <p:ph type="title"/>
          </p:nvPr>
        </p:nvSpPr>
        <p:spPr/>
        <p:txBody>
          <a:bodyPr/>
          <a:lstStyle/>
          <a:p>
            <a:r>
              <a:rPr lang="en-US" dirty="0"/>
              <a:t>Example of Long Copy and Paste</a:t>
            </a:r>
          </a:p>
        </p:txBody>
      </p:sp>
      <p:pic>
        <p:nvPicPr>
          <p:cNvPr id="2" name="Picture 1">
            <a:extLst>
              <a:ext uri="{FF2B5EF4-FFF2-40B4-BE49-F238E27FC236}">
                <a16:creationId xmlns:a16="http://schemas.microsoft.com/office/drawing/2014/main" id="{99B9A7FA-1E5C-4F56-9875-A73BD3C70FED}"/>
              </a:ext>
            </a:extLst>
          </p:cNvPr>
          <p:cNvPicPr>
            <a:picLocks noChangeAspect="1"/>
          </p:cNvPicPr>
          <p:nvPr/>
        </p:nvPicPr>
        <p:blipFill>
          <a:blip r:embed="rId2"/>
          <a:stretch>
            <a:fillRect/>
          </a:stretch>
        </p:blipFill>
        <p:spPr>
          <a:xfrm>
            <a:off x="253508" y="1968253"/>
            <a:ext cx="8636984" cy="4804135"/>
          </a:xfrm>
          <a:prstGeom prst="rect">
            <a:avLst/>
          </a:prstGeom>
        </p:spPr>
      </p:pic>
    </p:spTree>
    <p:extLst>
      <p:ext uri="{BB962C8B-B14F-4D97-AF65-F5344CB8AC3E}">
        <p14:creationId xmlns:p14="http://schemas.microsoft.com/office/powerpoint/2010/main" val="24838607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9DB2C9-D38A-4187-AFF4-815EBDCBCCB6}"/>
              </a:ext>
            </a:extLst>
          </p:cNvPr>
          <p:cNvPicPr>
            <a:picLocks noGrp="1" noChangeAspect="1"/>
          </p:cNvPicPr>
          <p:nvPr>
            <p:ph idx="1"/>
          </p:nvPr>
        </p:nvPicPr>
        <p:blipFill>
          <a:blip r:embed="rId2"/>
          <a:stretch>
            <a:fillRect/>
          </a:stretch>
        </p:blipFill>
        <p:spPr>
          <a:xfrm>
            <a:off x="731838" y="2087667"/>
            <a:ext cx="7902575" cy="2849353"/>
          </a:xfrm>
          <a:prstGeom prst="rect">
            <a:avLst/>
          </a:prstGeom>
        </p:spPr>
      </p:pic>
      <p:sp>
        <p:nvSpPr>
          <p:cNvPr id="3" name="Title 2">
            <a:extLst>
              <a:ext uri="{FF2B5EF4-FFF2-40B4-BE49-F238E27FC236}">
                <a16:creationId xmlns:a16="http://schemas.microsoft.com/office/drawing/2014/main" id="{6A04F427-EFD5-4DA9-909D-5F8BCB1C53BB}"/>
              </a:ext>
            </a:extLst>
          </p:cNvPr>
          <p:cNvSpPr>
            <a:spLocks noGrp="1"/>
          </p:cNvSpPr>
          <p:nvPr>
            <p:ph type="title"/>
          </p:nvPr>
        </p:nvSpPr>
        <p:spPr/>
        <p:txBody>
          <a:bodyPr/>
          <a:lstStyle/>
          <a:p>
            <a:r>
              <a:rPr lang="en-US" dirty="0"/>
              <a:t>Macro for Copy and Paste</a:t>
            </a:r>
          </a:p>
        </p:txBody>
      </p:sp>
    </p:spTree>
    <p:extLst>
      <p:ext uri="{BB962C8B-B14F-4D97-AF65-F5344CB8AC3E}">
        <p14:creationId xmlns:p14="http://schemas.microsoft.com/office/powerpoint/2010/main" val="18812527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451E77-45DA-4D5E-A991-82DDFF2A8E92}"/>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500" kern="1200" dirty="0">
                <a:solidFill>
                  <a:schemeClr val="bg2"/>
                </a:solidFill>
                <a:latin typeface="+mj-lt"/>
                <a:ea typeface="+mj-ea"/>
                <a:cs typeface="+mj-cs"/>
              </a:rPr>
              <a:t>Section 8: Cash Flow Waterfall – Sweeps, Traps, Defaults, LLCR and PLCR</a:t>
            </a:r>
          </a:p>
        </p:txBody>
      </p:sp>
    </p:spTree>
    <p:extLst>
      <p:ext uri="{BB962C8B-B14F-4D97-AF65-F5344CB8AC3E}">
        <p14:creationId xmlns:p14="http://schemas.microsoft.com/office/powerpoint/2010/main" val="4261648958"/>
      </p:ext>
    </p:extLst>
  </p:cSld>
  <p:clrMapOvr>
    <a:overrideClrMapping bg1="dk1" tx1="lt1" bg2="dk2" tx2="lt2" accent1="accent1" accent2="accent2" accent3="accent3" accent4="accent4" accent5="accent5" accent6="accent6" hlink="hlink" folHlink="folHlink"/>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D31275-5EF5-4795-86BE-2B60BB48CB27}"/>
              </a:ext>
            </a:extLst>
          </p:cNvPr>
          <p:cNvSpPr>
            <a:spLocks noGrp="1"/>
          </p:cNvSpPr>
          <p:nvPr>
            <p:ph idx="1"/>
          </p:nvPr>
        </p:nvSpPr>
        <p:spPr/>
        <p:txBody>
          <a:bodyPr>
            <a:normAutofit fontScale="92500" lnSpcReduction="20000"/>
          </a:bodyPr>
          <a:lstStyle/>
          <a:p>
            <a:r>
              <a:rPr lang="en-US" dirty="0"/>
              <a:t>Another chapter will address debt repayment and sculpting in the context of structuring analysis.</a:t>
            </a:r>
          </a:p>
          <a:p>
            <a:r>
              <a:rPr lang="en-US" dirty="0"/>
              <a:t>The fundamental aspect of risk analysis in this chapter is connection of debt schedule to cash flow statement. This connection can be in the form of:</a:t>
            </a:r>
          </a:p>
          <a:p>
            <a:pPr lvl="1"/>
            <a:r>
              <a:rPr lang="en-US" dirty="0"/>
              <a:t>Cash Sweep</a:t>
            </a:r>
          </a:p>
          <a:p>
            <a:pPr lvl="1"/>
            <a:r>
              <a:rPr lang="en-US" dirty="0"/>
              <a:t>Default and Repayment of Default</a:t>
            </a:r>
          </a:p>
          <a:p>
            <a:pPr lvl="1"/>
            <a:r>
              <a:rPr lang="en-US" dirty="0"/>
              <a:t>Cash Traps with Covenants</a:t>
            </a:r>
          </a:p>
          <a:p>
            <a:pPr lvl="1"/>
            <a:r>
              <a:rPr lang="en-US" dirty="0"/>
              <a:t>Cash used from MRA and DSRA’s</a:t>
            </a:r>
          </a:p>
          <a:p>
            <a:r>
              <a:rPr lang="en-US" dirty="0"/>
              <a:t>The mechanics other than the MRA and the DSRA are addressed in this context.</a:t>
            </a:r>
          </a:p>
          <a:p>
            <a:endParaRPr lang="en-US" dirty="0"/>
          </a:p>
          <a:p>
            <a:pPr lvl="1"/>
            <a:endParaRPr lang="en-US" dirty="0"/>
          </a:p>
        </p:txBody>
      </p:sp>
      <p:sp>
        <p:nvSpPr>
          <p:cNvPr id="3" name="Title 2">
            <a:extLst>
              <a:ext uri="{FF2B5EF4-FFF2-40B4-BE49-F238E27FC236}">
                <a16:creationId xmlns:a16="http://schemas.microsoft.com/office/drawing/2014/main" id="{BCD9818E-AD42-4066-A322-5DA6C598A698}"/>
              </a:ext>
            </a:extLst>
          </p:cNvPr>
          <p:cNvSpPr>
            <a:spLocks noGrp="1"/>
          </p:cNvSpPr>
          <p:nvPr>
            <p:ph type="title"/>
          </p:nvPr>
        </p:nvSpPr>
        <p:spPr/>
        <p:txBody>
          <a:bodyPr/>
          <a:lstStyle/>
          <a:p>
            <a:r>
              <a:rPr lang="en-US" dirty="0"/>
              <a:t>Repayment in Risk Analysis</a:t>
            </a:r>
          </a:p>
        </p:txBody>
      </p:sp>
    </p:spTree>
    <p:extLst>
      <p:ext uri="{BB962C8B-B14F-4D97-AF65-F5344CB8AC3E}">
        <p14:creationId xmlns:p14="http://schemas.microsoft.com/office/powerpoint/2010/main" val="15464256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DCB88E-1E06-404F-841E-79A1E1E1A01D}"/>
              </a:ext>
            </a:extLst>
          </p:cNvPr>
          <p:cNvSpPr>
            <a:spLocks noGrp="1"/>
          </p:cNvSpPr>
          <p:nvPr>
            <p:ph idx="1"/>
          </p:nvPr>
        </p:nvSpPr>
        <p:spPr/>
        <p:txBody>
          <a:bodyPr/>
          <a:lstStyle/>
          <a:p>
            <a:r>
              <a:rPr lang="en-US" dirty="0"/>
              <a:t>Cash sweeps are at the bottom of the waterfall and can employ complicated formulas.  Note the term “cash flow available for distribution.”</a:t>
            </a:r>
          </a:p>
        </p:txBody>
      </p:sp>
      <p:sp>
        <p:nvSpPr>
          <p:cNvPr id="3" name="Title 2">
            <a:extLst>
              <a:ext uri="{FF2B5EF4-FFF2-40B4-BE49-F238E27FC236}">
                <a16:creationId xmlns:a16="http://schemas.microsoft.com/office/drawing/2014/main" id="{3A39FC11-AB8B-4B01-8535-7E611493EBE5}"/>
              </a:ext>
            </a:extLst>
          </p:cNvPr>
          <p:cNvSpPr>
            <a:spLocks noGrp="1"/>
          </p:cNvSpPr>
          <p:nvPr>
            <p:ph type="title"/>
          </p:nvPr>
        </p:nvSpPr>
        <p:spPr/>
        <p:txBody>
          <a:bodyPr>
            <a:normAutofit/>
          </a:bodyPr>
          <a:lstStyle/>
          <a:p>
            <a:r>
              <a:rPr lang="en-US" dirty="0"/>
              <a:t>Examples of Sweep in Term Sheet</a:t>
            </a:r>
          </a:p>
        </p:txBody>
      </p:sp>
      <p:pic>
        <p:nvPicPr>
          <p:cNvPr id="2" name="Picture 1">
            <a:extLst>
              <a:ext uri="{FF2B5EF4-FFF2-40B4-BE49-F238E27FC236}">
                <a16:creationId xmlns:a16="http://schemas.microsoft.com/office/drawing/2014/main" id="{B2F7D3F7-3BDC-4494-9E85-12CF9098CD80}"/>
              </a:ext>
            </a:extLst>
          </p:cNvPr>
          <p:cNvPicPr>
            <a:picLocks noChangeAspect="1"/>
          </p:cNvPicPr>
          <p:nvPr/>
        </p:nvPicPr>
        <p:blipFill>
          <a:blip r:embed="rId2"/>
          <a:stretch>
            <a:fillRect/>
          </a:stretch>
        </p:blipFill>
        <p:spPr>
          <a:xfrm>
            <a:off x="91605" y="3722219"/>
            <a:ext cx="8634951" cy="2247355"/>
          </a:xfrm>
          <a:prstGeom prst="rect">
            <a:avLst/>
          </a:prstGeom>
        </p:spPr>
      </p:pic>
    </p:spTree>
    <p:extLst>
      <p:ext uri="{BB962C8B-B14F-4D97-AF65-F5344CB8AC3E}">
        <p14:creationId xmlns:p14="http://schemas.microsoft.com/office/powerpoint/2010/main" val="153436694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81BCBE-83F3-43D7-8110-7AAC34608E5B}"/>
              </a:ext>
            </a:extLst>
          </p:cNvPr>
          <p:cNvSpPr>
            <a:spLocks noGrp="1"/>
          </p:cNvSpPr>
          <p:nvPr>
            <p:ph idx="1"/>
          </p:nvPr>
        </p:nvSpPr>
        <p:spPr/>
        <p:txBody>
          <a:bodyPr/>
          <a:lstStyle/>
          <a:p>
            <a:r>
              <a:rPr lang="en-US" dirty="0"/>
              <a:t>A cash trap uses the DSCR to limit distributions.  Note that after monies are trapped in a reserve account, they are used to pre-pay debt in the same way as the cash sweep.   </a:t>
            </a:r>
          </a:p>
          <a:p>
            <a:endParaRPr lang="en-US" dirty="0"/>
          </a:p>
        </p:txBody>
      </p:sp>
      <p:sp>
        <p:nvSpPr>
          <p:cNvPr id="3" name="Title 2">
            <a:extLst>
              <a:ext uri="{FF2B5EF4-FFF2-40B4-BE49-F238E27FC236}">
                <a16:creationId xmlns:a16="http://schemas.microsoft.com/office/drawing/2014/main" id="{DE8A4EAA-B79A-45CB-99C4-C52325565696}"/>
              </a:ext>
            </a:extLst>
          </p:cNvPr>
          <p:cNvSpPr>
            <a:spLocks noGrp="1"/>
          </p:cNvSpPr>
          <p:nvPr>
            <p:ph type="title"/>
          </p:nvPr>
        </p:nvSpPr>
        <p:spPr/>
        <p:txBody>
          <a:bodyPr/>
          <a:lstStyle/>
          <a:p>
            <a:r>
              <a:rPr lang="en-US" dirty="0"/>
              <a:t>Example of Cash Trap in Term Sheet</a:t>
            </a:r>
          </a:p>
        </p:txBody>
      </p:sp>
      <p:pic>
        <p:nvPicPr>
          <p:cNvPr id="5" name="Picture 4">
            <a:extLst>
              <a:ext uri="{FF2B5EF4-FFF2-40B4-BE49-F238E27FC236}">
                <a16:creationId xmlns:a16="http://schemas.microsoft.com/office/drawing/2014/main" id="{6B906685-5740-4A6E-9282-396355EA075E}"/>
              </a:ext>
            </a:extLst>
          </p:cNvPr>
          <p:cNvPicPr>
            <a:picLocks noChangeAspect="1"/>
          </p:cNvPicPr>
          <p:nvPr/>
        </p:nvPicPr>
        <p:blipFill>
          <a:blip r:embed="rId2"/>
          <a:stretch>
            <a:fillRect/>
          </a:stretch>
        </p:blipFill>
        <p:spPr>
          <a:xfrm>
            <a:off x="248337" y="4354112"/>
            <a:ext cx="8634952" cy="1223519"/>
          </a:xfrm>
          <a:prstGeom prst="rect">
            <a:avLst/>
          </a:prstGeom>
        </p:spPr>
      </p:pic>
    </p:spTree>
    <p:extLst>
      <p:ext uri="{BB962C8B-B14F-4D97-AF65-F5344CB8AC3E}">
        <p14:creationId xmlns:p14="http://schemas.microsoft.com/office/powerpoint/2010/main" val="22759133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A6A98A-5323-4BE1-B1E6-FD26ABD6723E}"/>
              </a:ext>
            </a:extLst>
          </p:cNvPr>
          <p:cNvSpPr>
            <a:spLocks noGrp="1"/>
          </p:cNvSpPr>
          <p:nvPr>
            <p:ph idx="1"/>
          </p:nvPr>
        </p:nvSpPr>
        <p:spPr/>
        <p:txBody>
          <a:bodyPr/>
          <a:lstStyle/>
          <a:p>
            <a:r>
              <a:rPr lang="en-US" dirty="0"/>
              <a:t>The DSRA and MRA are cash accounts that are used to further protect creditors.</a:t>
            </a:r>
          </a:p>
        </p:txBody>
      </p:sp>
      <p:sp>
        <p:nvSpPr>
          <p:cNvPr id="3" name="Title 2">
            <a:extLst>
              <a:ext uri="{FF2B5EF4-FFF2-40B4-BE49-F238E27FC236}">
                <a16:creationId xmlns:a16="http://schemas.microsoft.com/office/drawing/2014/main" id="{C351E49B-0C76-4432-857D-609BC33C2518}"/>
              </a:ext>
            </a:extLst>
          </p:cNvPr>
          <p:cNvSpPr>
            <a:spLocks noGrp="1"/>
          </p:cNvSpPr>
          <p:nvPr>
            <p:ph type="title"/>
          </p:nvPr>
        </p:nvSpPr>
        <p:spPr/>
        <p:txBody>
          <a:bodyPr/>
          <a:lstStyle/>
          <a:p>
            <a:r>
              <a:rPr lang="en-US" dirty="0"/>
              <a:t>DSRA and MRA</a:t>
            </a:r>
          </a:p>
        </p:txBody>
      </p:sp>
      <p:pic>
        <p:nvPicPr>
          <p:cNvPr id="5" name="Picture 4">
            <a:extLst>
              <a:ext uri="{FF2B5EF4-FFF2-40B4-BE49-F238E27FC236}">
                <a16:creationId xmlns:a16="http://schemas.microsoft.com/office/drawing/2014/main" id="{64571260-7054-47C4-B072-228AA6A81ACC}"/>
              </a:ext>
            </a:extLst>
          </p:cNvPr>
          <p:cNvPicPr>
            <a:picLocks noChangeAspect="1"/>
          </p:cNvPicPr>
          <p:nvPr/>
        </p:nvPicPr>
        <p:blipFill>
          <a:blip r:embed="rId2"/>
          <a:stretch>
            <a:fillRect/>
          </a:stretch>
        </p:blipFill>
        <p:spPr>
          <a:xfrm>
            <a:off x="509048" y="2502923"/>
            <a:ext cx="7902608" cy="3299274"/>
          </a:xfrm>
          <a:prstGeom prst="rect">
            <a:avLst/>
          </a:prstGeom>
        </p:spPr>
      </p:pic>
    </p:spTree>
    <p:extLst>
      <p:ext uri="{BB962C8B-B14F-4D97-AF65-F5344CB8AC3E}">
        <p14:creationId xmlns:p14="http://schemas.microsoft.com/office/powerpoint/2010/main" val="352326300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C91E8F-BE55-457A-868F-B76119F06357}"/>
              </a:ext>
            </a:extLst>
          </p:cNvPr>
          <p:cNvSpPr>
            <a:spLocks noGrp="1"/>
          </p:cNvSpPr>
          <p:nvPr>
            <p:ph idx="1"/>
          </p:nvPr>
        </p:nvSpPr>
        <p:spPr/>
        <p:txBody>
          <a:bodyPr/>
          <a:lstStyle/>
          <a:p>
            <a:r>
              <a:rPr lang="en-US" dirty="0"/>
              <a:t>First, get the repayment of debt using a fixed repayment schedule</a:t>
            </a:r>
          </a:p>
          <a:p>
            <a:r>
              <a:rPr lang="en-US" dirty="0"/>
              <a:t>Make sure the closing balance goes to zero</a:t>
            </a:r>
          </a:p>
          <a:p>
            <a:r>
              <a:rPr lang="en-US" dirty="0"/>
              <a:t>Scheduled repayment in cash flow and balance the balance sheet.</a:t>
            </a:r>
          </a:p>
          <a:p>
            <a:endParaRPr lang="en-US" dirty="0"/>
          </a:p>
        </p:txBody>
      </p:sp>
      <p:sp>
        <p:nvSpPr>
          <p:cNvPr id="3" name="Title 2">
            <a:extLst>
              <a:ext uri="{FF2B5EF4-FFF2-40B4-BE49-F238E27FC236}">
                <a16:creationId xmlns:a16="http://schemas.microsoft.com/office/drawing/2014/main" id="{F17D213B-6693-4C8D-AE51-5A9429AF219B}"/>
              </a:ext>
            </a:extLst>
          </p:cNvPr>
          <p:cNvSpPr>
            <a:spLocks noGrp="1"/>
          </p:cNvSpPr>
          <p:nvPr>
            <p:ph type="title"/>
          </p:nvPr>
        </p:nvSpPr>
        <p:spPr/>
        <p:txBody>
          <a:bodyPr/>
          <a:lstStyle/>
          <a:p>
            <a:r>
              <a:rPr lang="en-US" dirty="0"/>
              <a:t>Modelling Issues</a:t>
            </a:r>
          </a:p>
        </p:txBody>
      </p:sp>
      <p:pic>
        <p:nvPicPr>
          <p:cNvPr id="5" name="Picture 4">
            <a:extLst>
              <a:ext uri="{FF2B5EF4-FFF2-40B4-BE49-F238E27FC236}">
                <a16:creationId xmlns:a16="http://schemas.microsoft.com/office/drawing/2014/main" id="{10C2D476-8A0C-45FF-8C57-B6A16078E7CC}"/>
              </a:ext>
            </a:extLst>
          </p:cNvPr>
          <p:cNvPicPr>
            <a:picLocks noChangeAspect="1"/>
          </p:cNvPicPr>
          <p:nvPr/>
        </p:nvPicPr>
        <p:blipFill>
          <a:blip r:embed="rId2"/>
          <a:stretch>
            <a:fillRect/>
          </a:stretch>
        </p:blipFill>
        <p:spPr>
          <a:xfrm>
            <a:off x="76361" y="3794224"/>
            <a:ext cx="8411656" cy="2945011"/>
          </a:xfrm>
          <a:prstGeom prst="rect">
            <a:avLst/>
          </a:prstGeom>
        </p:spPr>
      </p:pic>
    </p:spTree>
    <p:extLst>
      <p:ext uri="{BB962C8B-B14F-4D97-AF65-F5344CB8AC3E}">
        <p14:creationId xmlns:p14="http://schemas.microsoft.com/office/powerpoint/2010/main" val="34255878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F85C0A-1AEB-43F8-BA95-4C2BF96EC2B8}"/>
              </a:ext>
            </a:extLst>
          </p:cNvPr>
          <p:cNvSpPr>
            <a:spLocks noGrp="1"/>
          </p:cNvSpPr>
          <p:nvPr>
            <p:ph idx="1"/>
          </p:nvPr>
        </p:nvSpPr>
        <p:spPr/>
        <p:txBody>
          <a:bodyPr/>
          <a:lstStyle/>
          <a:p>
            <a:r>
              <a:rPr lang="en-US" dirty="0"/>
              <a:t>Step 1: Create sub-totals in the cash flow</a:t>
            </a:r>
          </a:p>
          <a:p>
            <a:r>
              <a:rPr lang="en-US" dirty="0"/>
              <a:t>Step 2: Use the MAX and MIN functions in the cash flow statement to cap the cash flow (the MIN function) and to do one thing if cash flow is negative and another thing if cash flow is positive.</a:t>
            </a:r>
          </a:p>
          <a:p>
            <a:r>
              <a:rPr lang="en-US" dirty="0"/>
              <a:t>Step 3: Connect various amounts in cash flow statement with the debt (or MRA/DSRA) schedules</a:t>
            </a:r>
          </a:p>
        </p:txBody>
      </p:sp>
      <p:sp>
        <p:nvSpPr>
          <p:cNvPr id="3" name="Title 2">
            <a:extLst>
              <a:ext uri="{FF2B5EF4-FFF2-40B4-BE49-F238E27FC236}">
                <a16:creationId xmlns:a16="http://schemas.microsoft.com/office/drawing/2014/main" id="{1A65580F-D8F1-400D-B3D5-7A2588F20806}"/>
              </a:ext>
            </a:extLst>
          </p:cNvPr>
          <p:cNvSpPr>
            <a:spLocks noGrp="1"/>
          </p:cNvSpPr>
          <p:nvPr>
            <p:ph type="title"/>
          </p:nvPr>
        </p:nvSpPr>
        <p:spPr/>
        <p:txBody>
          <a:bodyPr/>
          <a:lstStyle/>
          <a:p>
            <a:r>
              <a:rPr lang="en-US" dirty="0"/>
              <a:t>Cash Flow Waterfall Modelling Issues</a:t>
            </a:r>
          </a:p>
        </p:txBody>
      </p:sp>
    </p:spTree>
    <p:extLst>
      <p:ext uri="{BB962C8B-B14F-4D97-AF65-F5344CB8AC3E}">
        <p14:creationId xmlns:p14="http://schemas.microsoft.com/office/powerpoint/2010/main" val="2258721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4F209C-C20E-4FA7-B241-1EF4F8D19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4564234-45B0-4ED8-A9E2-199C001732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9144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80B84055-FAF2-45B5-81FE-FA7AB21E1CCB}"/>
              </a:ext>
            </a:extLst>
          </p:cNvPr>
          <p:cNvSpPr>
            <a:spLocks noGrp="1"/>
          </p:cNvSpPr>
          <p:nvPr>
            <p:ph idx="1"/>
          </p:nvPr>
        </p:nvSpPr>
        <p:spPr>
          <a:xfrm>
            <a:off x="628650" y="2015406"/>
            <a:ext cx="7886700" cy="4065986"/>
          </a:xfrm>
        </p:spPr>
        <p:txBody>
          <a:bodyPr vert="horz" lIns="91440" tIns="45720" rIns="91440" bIns="45720" rtlCol="0" anchor="ctr">
            <a:normAutofit/>
          </a:bodyPr>
          <a:lstStyle/>
          <a:p>
            <a:r>
              <a:rPr lang="en-US" sz="2000" dirty="0">
                <a:latin typeface="+mn-lt"/>
                <a:cs typeface="+mn-cs"/>
              </a:rPr>
              <a:t>Understand what is best timing in model</a:t>
            </a:r>
          </a:p>
          <a:p>
            <a:pPr lvl="1"/>
            <a:r>
              <a:rPr lang="en-US" sz="2000" dirty="0">
                <a:latin typeface="+mn-lt"/>
                <a:cs typeface="+mn-cs"/>
              </a:rPr>
              <a:t>Project finance is a form of debt and interest expense depends on how you borrow or repay money.  Model should often correspond to monthly draws where interest is increasing each month and semi-annual repayments where the stays the same for six months and then declines after a repayment is made.</a:t>
            </a:r>
          </a:p>
          <a:p>
            <a:pPr lvl="1"/>
            <a:r>
              <a:rPr lang="en-US" sz="2000" dirty="0">
                <a:latin typeface="+mn-lt"/>
                <a:cs typeface="+mn-cs"/>
              </a:rPr>
              <a:t>If you are modelling a tax equity transaction, then the quarterly payments of taxes may drive the model and you need to make all cash flow, income and balance sheets on a quarterly basis.</a:t>
            </a:r>
          </a:p>
        </p:txBody>
      </p:sp>
      <p:sp>
        <p:nvSpPr>
          <p:cNvPr id="3" name="Title 2">
            <a:extLst>
              <a:ext uri="{FF2B5EF4-FFF2-40B4-BE49-F238E27FC236}">
                <a16:creationId xmlns:a16="http://schemas.microsoft.com/office/drawing/2014/main" id="{2556EB34-405F-4A99-9136-32A491216D26}"/>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algn="l"/>
            <a:r>
              <a:rPr lang="en-US" sz="4400" b="1" kern="1200" dirty="0">
                <a:solidFill>
                  <a:schemeClr val="bg1">
                    <a:lumMod val="95000"/>
                    <a:lumOff val="5000"/>
                  </a:schemeClr>
                </a:solidFill>
                <a:latin typeface="+mj-lt"/>
                <a:ea typeface="+mj-ea"/>
                <a:cs typeface="+mj-cs"/>
              </a:rPr>
              <a:t>Structure of Time Lines – Use Logic and not horrible rules given to you</a:t>
            </a:r>
          </a:p>
        </p:txBody>
      </p:sp>
    </p:spTree>
    <p:extLst>
      <p:ext uri="{BB962C8B-B14F-4D97-AF65-F5344CB8AC3E}">
        <p14:creationId xmlns:p14="http://schemas.microsoft.com/office/powerpoint/2010/main" val="2123742176"/>
      </p:ext>
    </p:extLst>
  </p:cSld>
  <p:clrMapOvr>
    <a:overrideClrMapping bg1="dk1" tx1="lt1" bg2="dk2" tx2="lt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7B3BCE-B4B7-4678-87F5-E42C9FE8C339}"/>
              </a:ext>
            </a:extLst>
          </p:cNvPr>
          <p:cNvSpPr>
            <a:spLocks noGrp="1"/>
          </p:cNvSpPr>
          <p:nvPr>
            <p:ph idx="1"/>
          </p:nvPr>
        </p:nvSpPr>
        <p:spPr/>
        <p:txBody>
          <a:bodyPr/>
          <a:lstStyle/>
          <a:p>
            <a:r>
              <a:rPr lang="en-US" dirty="0"/>
              <a:t>Include sub-totals so can program MIN/MAX</a:t>
            </a:r>
          </a:p>
        </p:txBody>
      </p:sp>
      <p:sp>
        <p:nvSpPr>
          <p:cNvPr id="3" name="Title 2">
            <a:extLst>
              <a:ext uri="{FF2B5EF4-FFF2-40B4-BE49-F238E27FC236}">
                <a16:creationId xmlns:a16="http://schemas.microsoft.com/office/drawing/2014/main" id="{7333273A-24EA-4BAA-9A97-5D87E976AE7B}"/>
              </a:ext>
            </a:extLst>
          </p:cNvPr>
          <p:cNvSpPr>
            <a:spLocks noGrp="1"/>
          </p:cNvSpPr>
          <p:nvPr>
            <p:ph type="title"/>
          </p:nvPr>
        </p:nvSpPr>
        <p:spPr/>
        <p:txBody>
          <a:bodyPr/>
          <a:lstStyle/>
          <a:p>
            <a:r>
              <a:rPr lang="en-US" dirty="0"/>
              <a:t>Illustration of Cash Flow</a:t>
            </a:r>
          </a:p>
        </p:txBody>
      </p:sp>
      <p:pic>
        <p:nvPicPr>
          <p:cNvPr id="5" name="Picture 4">
            <a:extLst>
              <a:ext uri="{FF2B5EF4-FFF2-40B4-BE49-F238E27FC236}">
                <a16:creationId xmlns:a16="http://schemas.microsoft.com/office/drawing/2014/main" id="{5B4789BE-B23F-480B-8270-629C0D74D3B0}"/>
              </a:ext>
            </a:extLst>
          </p:cNvPr>
          <p:cNvPicPr>
            <a:picLocks noChangeAspect="1"/>
          </p:cNvPicPr>
          <p:nvPr/>
        </p:nvPicPr>
        <p:blipFill>
          <a:blip r:embed="rId2"/>
          <a:stretch>
            <a:fillRect/>
          </a:stretch>
        </p:blipFill>
        <p:spPr>
          <a:xfrm>
            <a:off x="89451" y="2606320"/>
            <a:ext cx="8855765" cy="4145810"/>
          </a:xfrm>
          <a:prstGeom prst="rect">
            <a:avLst/>
          </a:prstGeom>
        </p:spPr>
      </p:pic>
    </p:spTree>
    <p:extLst>
      <p:ext uri="{BB962C8B-B14F-4D97-AF65-F5344CB8AC3E}">
        <p14:creationId xmlns:p14="http://schemas.microsoft.com/office/powerpoint/2010/main" val="42240840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8B78B1-A692-4258-9FF0-5118431FBB57}"/>
              </a:ext>
            </a:extLst>
          </p:cNvPr>
          <p:cNvSpPr>
            <a:spLocks noGrp="1"/>
          </p:cNvSpPr>
          <p:nvPr>
            <p:ph idx="1"/>
          </p:nvPr>
        </p:nvSpPr>
        <p:spPr/>
        <p:txBody>
          <a:bodyPr>
            <a:normAutofit lnSpcReduction="10000"/>
          </a:bodyPr>
          <a:lstStyle/>
          <a:p>
            <a:r>
              <a:rPr lang="en-US" dirty="0"/>
              <a:t>First, compute the repayments using PPMT function or simple level repayment.</a:t>
            </a:r>
          </a:p>
          <a:p>
            <a:r>
              <a:rPr lang="en-US" dirty="0"/>
              <a:t>Next, calculate the debt service and the required debt service reserve that is either the basis for the DSRA or the letter of credit that is the basis for the DSRA.</a:t>
            </a:r>
          </a:p>
          <a:p>
            <a:r>
              <a:rPr lang="en-US" dirty="0"/>
              <a:t>If the DSRA account is funded with cash (i.e. not an LC), then compute the funding during the pre-COD and the post-COD period.</a:t>
            </a:r>
          </a:p>
          <a:p>
            <a:r>
              <a:rPr lang="en-US" dirty="0"/>
              <a:t>I do the same thing in the UDF function using a second and third loop</a:t>
            </a:r>
          </a:p>
          <a:p>
            <a:endParaRPr lang="en-US" dirty="0"/>
          </a:p>
        </p:txBody>
      </p:sp>
      <p:sp>
        <p:nvSpPr>
          <p:cNvPr id="3" name="Title 2">
            <a:extLst>
              <a:ext uri="{FF2B5EF4-FFF2-40B4-BE49-F238E27FC236}">
                <a16:creationId xmlns:a16="http://schemas.microsoft.com/office/drawing/2014/main" id="{333CFCC0-79A2-4236-BA25-CB7E811240DC}"/>
              </a:ext>
            </a:extLst>
          </p:cNvPr>
          <p:cNvSpPr>
            <a:spLocks noGrp="1"/>
          </p:cNvSpPr>
          <p:nvPr>
            <p:ph type="title"/>
          </p:nvPr>
        </p:nvSpPr>
        <p:spPr/>
        <p:txBody>
          <a:bodyPr/>
          <a:lstStyle/>
          <a:p>
            <a:r>
              <a:rPr lang="en-US" dirty="0"/>
              <a:t>DSRA Calculations</a:t>
            </a:r>
          </a:p>
        </p:txBody>
      </p:sp>
    </p:spTree>
    <p:extLst>
      <p:ext uri="{BB962C8B-B14F-4D97-AF65-F5344CB8AC3E}">
        <p14:creationId xmlns:p14="http://schemas.microsoft.com/office/powerpoint/2010/main" val="34729015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A84D8-F185-4BA8-89CB-FA13E3638BF3}"/>
              </a:ext>
            </a:extLst>
          </p:cNvPr>
          <p:cNvSpPr>
            <a:spLocks noGrp="1"/>
          </p:cNvSpPr>
          <p:nvPr>
            <p:ph idx="1"/>
          </p:nvPr>
        </p:nvSpPr>
        <p:spPr/>
        <p:txBody>
          <a:bodyPr>
            <a:normAutofit fontScale="92500" lnSpcReduction="20000"/>
          </a:bodyPr>
          <a:lstStyle/>
          <a:p>
            <a:r>
              <a:rPr lang="en-US" dirty="0"/>
              <a:t>Three types of circular references from the DSRA:</a:t>
            </a:r>
          </a:p>
          <a:p>
            <a:pPr lvl="1"/>
            <a:r>
              <a:rPr lang="en-US" dirty="0"/>
              <a:t>1. With cash sweep because:</a:t>
            </a:r>
          </a:p>
          <a:p>
            <a:pPr lvl="2"/>
            <a:r>
              <a:rPr lang="en-US" dirty="0"/>
              <a:t>Cash sweep affects interest expenses and debt service</a:t>
            </a:r>
          </a:p>
          <a:p>
            <a:pPr lvl="2"/>
            <a:r>
              <a:rPr lang="en-US" dirty="0"/>
              <a:t>DSRA driven by debt service</a:t>
            </a:r>
          </a:p>
          <a:p>
            <a:pPr lvl="2"/>
            <a:r>
              <a:rPr lang="en-US" dirty="0"/>
              <a:t>DSRA affects the cash sweep</a:t>
            </a:r>
          </a:p>
          <a:p>
            <a:pPr lvl="1"/>
            <a:r>
              <a:rPr lang="en-US" dirty="0"/>
              <a:t>2. If the debt level is driven by project cost because:</a:t>
            </a:r>
          </a:p>
          <a:p>
            <a:pPr lvl="2"/>
            <a:r>
              <a:rPr lang="en-US" dirty="0"/>
              <a:t>DSRA affects project cost</a:t>
            </a:r>
          </a:p>
          <a:p>
            <a:pPr lvl="2"/>
            <a:r>
              <a:rPr lang="en-US" dirty="0"/>
              <a:t>Project cost drives debt</a:t>
            </a:r>
          </a:p>
          <a:p>
            <a:pPr lvl="2"/>
            <a:r>
              <a:rPr lang="en-US" dirty="0"/>
              <a:t>Debt drives the DSRA</a:t>
            </a:r>
          </a:p>
          <a:p>
            <a:pPr lvl="1"/>
            <a:r>
              <a:rPr lang="en-US" dirty="0"/>
              <a:t>3. Pro-rata funding</a:t>
            </a:r>
          </a:p>
          <a:p>
            <a:pPr lvl="2"/>
            <a:r>
              <a:rPr lang="en-US" dirty="0"/>
              <a:t>DSRA is part of funding needs</a:t>
            </a:r>
          </a:p>
          <a:p>
            <a:pPr lvl="2"/>
            <a:r>
              <a:rPr lang="en-US" dirty="0"/>
              <a:t>Funding needs drive the debt and equity issuances and IDC</a:t>
            </a:r>
          </a:p>
          <a:p>
            <a:pPr lvl="2"/>
            <a:r>
              <a:rPr lang="en-US" dirty="0"/>
              <a:t>IDC drives the debt funding available</a:t>
            </a:r>
          </a:p>
        </p:txBody>
      </p:sp>
      <p:sp>
        <p:nvSpPr>
          <p:cNvPr id="3" name="Title 2">
            <a:extLst>
              <a:ext uri="{FF2B5EF4-FFF2-40B4-BE49-F238E27FC236}">
                <a16:creationId xmlns:a16="http://schemas.microsoft.com/office/drawing/2014/main" id="{4F2EFA83-B7F3-4E7A-B6B3-E8DD5C1BFBF0}"/>
              </a:ext>
            </a:extLst>
          </p:cNvPr>
          <p:cNvSpPr>
            <a:spLocks noGrp="1"/>
          </p:cNvSpPr>
          <p:nvPr>
            <p:ph type="title"/>
          </p:nvPr>
        </p:nvSpPr>
        <p:spPr/>
        <p:txBody>
          <a:bodyPr/>
          <a:lstStyle/>
          <a:p>
            <a:r>
              <a:rPr lang="en-US" dirty="0"/>
              <a:t>Circular References and DSRA</a:t>
            </a:r>
          </a:p>
        </p:txBody>
      </p:sp>
      <p:sp>
        <p:nvSpPr>
          <p:cNvPr id="4" name="Slide Number Placeholder 3">
            <a:extLst>
              <a:ext uri="{FF2B5EF4-FFF2-40B4-BE49-F238E27FC236}">
                <a16:creationId xmlns:a16="http://schemas.microsoft.com/office/drawing/2014/main" id="{48591A2C-931E-484B-8E58-DFCB7BC767EC}"/>
              </a:ext>
            </a:extLst>
          </p:cNvPr>
          <p:cNvSpPr>
            <a:spLocks noGrp="1"/>
          </p:cNvSpPr>
          <p:nvPr>
            <p:ph type="sldNum" sz="quarter" idx="12"/>
          </p:nvPr>
        </p:nvSpPr>
        <p:spPr/>
        <p:txBody>
          <a:bodyPr/>
          <a:lstStyle/>
          <a:p>
            <a:pPr algn="ctr"/>
            <a:fld id="{0C3A1854-6B63-4059-B360-A3C4972BF0FC}" type="slidenum">
              <a:rPr lang="ko-KR" altLang="en-US" smtClean="0"/>
              <a:pPr algn="ctr"/>
              <a:t>212</a:t>
            </a:fld>
            <a:endParaRPr lang="ko-KR" altLang="en-US" dirty="0"/>
          </a:p>
        </p:txBody>
      </p:sp>
    </p:spTree>
    <p:extLst>
      <p:ext uri="{BB962C8B-B14F-4D97-AF65-F5344CB8AC3E}">
        <p14:creationId xmlns:p14="http://schemas.microsoft.com/office/powerpoint/2010/main" val="37063573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8" name="Content Placeholder 3"/>
          <p:cNvGraphicFramePr>
            <a:graphicFrameLocks noGrp="1"/>
          </p:cNvGraphicFramePr>
          <p:nvPr>
            <p:ph idx="1"/>
            <p:extLst>
              <p:ext uri="{D42A27DB-BD31-4B8C-83A1-F6EECF244321}">
                <p14:modId xmlns:p14="http://schemas.microsoft.com/office/powerpoint/2010/main" val="2161359710"/>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206F3CA-2A0A-4DD2-99CC-87BF37CA440C}"/>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a:solidFill>
                  <a:schemeClr val="tx1"/>
                </a:solidFill>
                <a:latin typeface="+mj-lt"/>
                <a:ea typeface="+mj-ea"/>
                <a:cs typeface="+mj-cs"/>
              </a:rPr>
              <a:t>Resolution of Cash Sweep Problem</a:t>
            </a:r>
          </a:p>
        </p:txBody>
      </p:sp>
    </p:spTree>
    <p:extLst>
      <p:ext uri="{BB962C8B-B14F-4D97-AF65-F5344CB8AC3E}">
        <p14:creationId xmlns:p14="http://schemas.microsoft.com/office/powerpoint/2010/main" val="77798966"/>
      </p:ext>
    </p:extLst>
  </p:cSld>
  <p:clrMapOvr>
    <a:overrideClrMapping bg1="dk1" tx1="lt1" bg2="dk2" tx2="lt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C672BB-76DE-48FA-822E-42CF44B08A52}"/>
              </a:ext>
            </a:extLst>
          </p:cNvPr>
          <p:cNvSpPr>
            <a:spLocks noGrp="1"/>
          </p:cNvSpPr>
          <p:nvPr>
            <p:ph idx="1"/>
          </p:nvPr>
        </p:nvSpPr>
        <p:spPr/>
        <p:txBody>
          <a:bodyPr/>
          <a:lstStyle/>
          <a:p>
            <a:r>
              <a:rPr lang="en-US" dirty="0"/>
              <a:t>Go backwards and re-compute interest on previous debt balance that does not include the effects of the cash sweep.</a:t>
            </a:r>
          </a:p>
        </p:txBody>
      </p:sp>
      <p:sp>
        <p:nvSpPr>
          <p:cNvPr id="3" name="Title 2">
            <a:extLst>
              <a:ext uri="{FF2B5EF4-FFF2-40B4-BE49-F238E27FC236}">
                <a16:creationId xmlns:a16="http://schemas.microsoft.com/office/drawing/2014/main" id="{777C9A3B-7239-4D29-B122-FA297BDEF998}"/>
              </a:ext>
            </a:extLst>
          </p:cNvPr>
          <p:cNvSpPr>
            <a:spLocks noGrp="1"/>
          </p:cNvSpPr>
          <p:nvPr>
            <p:ph type="title"/>
          </p:nvPr>
        </p:nvSpPr>
        <p:spPr/>
        <p:txBody>
          <a:bodyPr>
            <a:normAutofit fontScale="90000"/>
          </a:bodyPr>
          <a:lstStyle/>
          <a:p>
            <a:r>
              <a:rPr lang="en-US" dirty="0"/>
              <a:t>Illustration of Debt Service without Prospective Interest on Cash Sweep</a:t>
            </a:r>
          </a:p>
        </p:txBody>
      </p:sp>
      <p:pic>
        <p:nvPicPr>
          <p:cNvPr id="5" name="Picture 4">
            <a:extLst>
              <a:ext uri="{FF2B5EF4-FFF2-40B4-BE49-F238E27FC236}">
                <a16:creationId xmlns:a16="http://schemas.microsoft.com/office/drawing/2014/main" id="{CE630386-398F-4199-932B-CD821858D011}"/>
              </a:ext>
            </a:extLst>
          </p:cNvPr>
          <p:cNvPicPr>
            <a:picLocks noChangeAspect="1"/>
          </p:cNvPicPr>
          <p:nvPr/>
        </p:nvPicPr>
        <p:blipFill>
          <a:blip r:embed="rId2"/>
          <a:stretch>
            <a:fillRect/>
          </a:stretch>
        </p:blipFill>
        <p:spPr>
          <a:xfrm>
            <a:off x="210598" y="2837450"/>
            <a:ext cx="8722804" cy="3298866"/>
          </a:xfrm>
          <a:prstGeom prst="rect">
            <a:avLst/>
          </a:prstGeom>
        </p:spPr>
      </p:pic>
    </p:spTree>
    <p:extLst>
      <p:ext uri="{BB962C8B-B14F-4D97-AF65-F5344CB8AC3E}">
        <p14:creationId xmlns:p14="http://schemas.microsoft.com/office/powerpoint/2010/main" val="28265416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6A4E74-98D1-4173-8BE3-F01085511244}"/>
              </a:ext>
            </a:extLst>
          </p:cNvPr>
          <p:cNvSpPr>
            <a:spLocks noGrp="1"/>
          </p:cNvSpPr>
          <p:nvPr>
            <p:ph idx="1"/>
          </p:nvPr>
        </p:nvSpPr>
        <p:spPr/>
        <p:txBody>
          <a:bodyPr/>
          <a:lstStyle/>
          <a:p>
            <a:r>
              <a:rPr lang="en-US" dirty="0"/>
              <a:t>You could cheat and put the DSRA below the cash sweep.  In this case the interest expense is not affected by the DSRA moves which go straight to dividends.</a:t>
            </a:r>
          </a:p>
        </p:txBody>
      </p:sp>
      <p:sp>
        <p:nvSpPr>
          <p:cNvPr id="3" name="Title 2">
            <a:extLst>
              <a:ext uri="{FF2B5EF4-FFF2-40B4-BE49-F238E27FC236}">
                <a16:creationId xmlns:a16="http://schemas.microsoft.com/office/drawing/2014/main" id="{A9148CC3-DA42-4070-9D81-DF2E02B3FDFE}"/>
              </a:ext>
            </a:extLst>
          </p:cNvPr>
          <p:cNvSpPr>
            <a:spLocks noGrp="1"/>
          </p:cNvSpPr>
          <p:nvPr>
            <p:ph type="title"/>
          </p:nvPr>
        </p:nvSpPr>
        <p:spPr/>
        <p:txBody>
          <a:bodyPr>
            <a:normAutofit fontScale="90000"/>
          </a:bodyPr>
          <a:lstStyle/>
          <a:p>
            <a:r>
              <a:rPr lang="en-US" dirty="0"/>
              <a:t>Illustration of Method Moving Cash Flow Items</a:t>
            </a:r>
          </a:p>
        </p:txBody>
      </p:sp>
      <p:pic>
        <p:nvPicPr>
          <p:cNvPr id="5" name="Picture 4">
            <a:extLst>
              <a:ext uri="{FF2B5EF4-FFF2-40B4-BE49-F238E27FC236}">
                <a16:creationId xmlns:a16="http://schemas.microsoft.com/office/drawing/2014/main" id="{DA66E43F-CEE7-4375-AFC0-259E3919547A}"/>
              </a:ext>
            </a:extLst>
          </p:cNvPr>
          <p:cNvPicPr>
            <a:picLocks noChangeAspect="1"/>
          </p:cNvPicPr>
          <p:nvPr/>
        </p:nvPicPr>
        <p:blipFill>
          <a:blip r:embed="rId2"/>
          <a:stretch>
            <a:fillRect/>
          </a:stretch>
        </p:blipFill>
        <p:spPr>
          <a:xfrm>
            <a:off x="0" y="2986988"/>
            <a:ext cx="8861952" cy="3801438"/>
          </a:xfrm>
          <a:prstGeom prst="rect">
            <a:avLst/>
          </a:prstGeom>
        </p:spPr>
      </p:pic>
    </p:spTree>
    <p:extLst>
      <p:ext uri="{BB962C8B-B14F-4D97-AF65-F5344CB8AC3E}">
        <p14:creationId xmlns:p14="http://schemas.microsoft.com/office/powerpoint/2010/main" val="32694592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153D0E-83A5-4CF0-9314-7BA7AA6B638C}"/>
              </a:ext>
            </a:extLst>
          </p:cNvPr>
          <p:cNvSpPr>
            <a:spLocks noGrp="1"/>
          </p:cNvSpPr>
          <p:nvPr>
            <p:ph idx="1"/>
          </p:nvPr>
        </p:nvSpPr>
        <p:spPr/>
        <p:txBody>
          <a:bodyPr>
            <a:normAutofit lnSpcReduction="10000"/>
          </a:bodyPr>
          <a:lstStyle/>
          <a:p>
            <a:r>
              <a:rPr lang="en-US" dirty="0"/>
              <a:t>The funding of the DSRA can cause problems with circular reference, because:</a:t>
            </a:r>
          </a:p>
          <a:p>
            <a:pPr lvl="1"/>
            <a:r>
              <a:rPr lang="en-US" dirty="0"/>
              <a:t>The DSRA affects the total funding needs</a:t>
            </a:r>
          </a:p>
          <a:p>
            <a:pPr lvl="1"/>
            <a:r>
              <a:rPr lang="en-US" dirty="0"/>
              <a:t>The percent of debt is affected by the DSRA</a:t>
            </a:r>
          </a:p>
          <a:p>
            <a:pPr lvl="1"/>
            <a:r>
              <a:rPr lang="en-US" dirty="0"/>
              <a:t>The DSRA changes when the amount of debt changes.</a:t>
            </a:r>
          </a:p>
          <a:p>
            <a:r>
              <a:rPr lang="en-US" dirty="0"/>
              <a:t>This circular reference can be resolved by:</a:t>
            </a:r>
          </a:p>
          <a:p>
            <a:pPr lvl="1"/>
            <a:r>
              <a:rPr lang="en-US" dirty="0"/>
              <a:t>The iteration button – disaster</a:t>
            </a:r>
          </a:p>
          <a:p>
            <a:pPr lvl="1"/>
            <a:r>
              <a:rPr lang="en-US" dirty="0"/>
              <a:t>The copy and paste – even worse</a:t>
            </a:r>
          </a:p>
          <a:p>
            <a:pPr lvl="1"/>
            <a:r>
              <a:rPr lang="en-US" dirty="0"/>
              <a:t>The UDF function without template</a:t>
            </a:r>
          </a:p>
          <a:p>
            <a:pPr lvl="1"/>
            <a:r>
              <a:rPr lang="en-US" dirty="0"/>
              <a:t>The UDF template</a:t>
            </a:r>
          </a:p>
        </p:txBody>
      </p:sp>
      <p:sp>
        <p:nvSpPr>
          <p:cNvPr id="3" name="Title 2">
            <a:extLst>
              <a:ext uri="{FF2B5EF4-FFF2-40B4-BE49-F238E27FC236}">
                <a16:creationId xmlns:a16="http://schemas.microsoft.com/office/drawing/2014/main" id="{21825FA0-2239-4C8E-BDA0-A21ED417E4A2}"/>
              </a:ext>
            </a:extLst>
          </p:cNvPr>
          <p:cNvSpPr>
            <a:spLocks noGrp="1"/>
          </p:cNvSpPr>
          <p:nvPr>
            <p:ph type="title"/>
          </p:nvPr>
        </p:nvSpPr>
        <p:spPr/>
        <p:txBody>
          <a:bodyPr>
            <a:normAutofit fontScale="90000"/>
          </a:bodyPr>
          <a:lstStyle/>
          <a:p>
            <a:r>
              <a:rPr lang="en-US" dirty="0"/>
              <a:t>Circular Reference with DSRA and Funding</a:t>
            </a:r>
          </a:p>
        </p:txBody>
      </p:sp>
    </p:spTree>
    <p:extLst>
      <p:ext uri="{BB962C8B-B14F-4D97-AF65-F5344CB8AC3E}">
        <p14:creationId xmlns:p14="http://schemas.microsoft.com/office/powerpoint/2010/main" val="288013194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7BC8-55A1-4DBC-AC54-5ADC988481ED}"/>
              </a:ext>
            </a:extLst>
          </p:cNvPr>
          <p:cNvSpPr>
            <a:spLocks noGrp="1"/>
          </p:cNvSpPr>
          <p:nvPr>
            <p:ph type="title"/>
          </p:nvPr>
        </p:nvSpPr>
        <p:spPr/>
        <p:txBody>
          <a:bodyPr/>
          <a:lstStyle/>
          <a:p>
            <a:r>
              <a:rPr lang="en-US" dirty="0"/>
              <a:t>DSCR, LLCR and PLCR to Gauge Credit Quality</a:t>
            </a:r>
          </a:p>
        </p:txBody>
      </p:sp>
    </p:spTree>
    <p:extLst>
      <p:ext uri="{BB962C8B-B14F-4D97-AF65-F5344CB8AC3E}">
        <p14:creationId xmlns:p14="http://schemas.microsoft.com/office/powerpoint/2010/main" val="40384336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t>Risk allocation matrices will be used to demonstrate how the DSCR and LLCR can be used to determine acceptable unmitigated risks:</a:t>
            </a:r>
          </a:p>
          <a:p>
            <a:pPr lvl="1"/>
            <a:r>
              <a:rPr lang="en-US" dirty="0"/>
              <a:t>The formula: </a:t>
            </a:r>
          </a:p>
          <a:p>
            <a:pPr lvl="1"/>
            <a:r>
              <a:rPr lang="en-US" dirty="0"/>
              <a:t>break-even cash flow reduction = (DSCR-1)/DSCR.</a:t>
            </a:r>
          </a:p>
          <a:p>
            <a:pPr lvl="1"/>
            <a:r>
              <a:rPr lang="en-US" dirty="0"/>
              <a:t>Also break-even cash flow over life of loan</a:t>
            </a:r>
          </a:p>
          <a:p>
            <a:pPr lvl="1"/>
            <a:r>
              <a:rPr lang="en-US" dirty="0"/>
              <a:t>BE reduction = (LLCR-1)/LLCR</a:t>
            </a:r>
          </a:p>
          <a:p>
            <a:pPr lvl="1"/>
            <a:r>
              <a:rPr lang="en-US" dirty="0"/>
              <a:t>BE reduction for Project Life = (PLCR-1)/PLCR</a:t>
            </a:r>
          </a:p>
          <a:p>
            <a:r>
              <a:rPr lang="en-US" dirty="0"/>
              <a:t>Different project finance structures that involve:</a:t>
            </a:r>
          </a:p>
          <a:p>
            <a:pPr lvl="1"/>
            <a:r>
              <a:rPr lang="en-US" dirty="0"/>
              <a:t> availability payments versus output-based revenues; </a:t>
            </a:r>
          </a:p>
          <a:p>
            <a:pPr lvl="1"/>
            <a:r>
              <a:rPr lang="en-US" dirty="0"/>
              <a:t>commodity price (merchant) risk; </a:t>
            </a:r>
          </a:p>
          <a:p>
            <a:pPr lvl="1"/>
            <a:r>
              <a:rPr lang="en-US" dirty="0"/>
              <a:t>traffic or volume risk (pipelines), and </a:t>
            </a:r>
          </a:p>
          <a:p>
            <a:pPr lvl="1"/>
            <a:r>
              <a:rPr lang="en-US" dirty="0"/>
              <a:t>resource risk (wind, solar and run of river hydro) will be derived. </a:t>
            </a:r>
          </a:p>
          <a:p>
            <a:r>
              <a:rPr lang="en-US" dirty="0"/>
              <a:t>For each of the project finance types, an illustrative risk allocation matrix and project diagram will be developed. </a:t>
            </a:r>
          </a:p>
        </p:txBody>
      </p:sp>
      <p:sp>
        <p:nvSpPr>
          <p:cNvPr id="2" name="Title 1"/>
          <p:cNvSpPr>
            <a:spLocks noGrp="1"/>
          </p:cNvSpPr>
          <p:nvPr>
            <p:ph type="title"/>
          </p:nvPr>
        </p:nvSpPr>
        <p:spPr/>
        <p:txBody>
          <a:bodyPr>
            <a:normAutofit fontScale="90000"/>
          </a:bodyPr>
          <a:lstStyle/>
          <a:p>
            <a:r>
              <a:rPr lang="en-US" dirty="0"/>
              <a:t>Idea of Risk Allocation Matrix and Use of DSCR, PLCR and LLCR to Measure Break-Even</a:t>
            </a:r>
          </a:p>
        </p:txBody>
      </p:sp>
      <p:sp>
        <p:nvSpPr>
          <p:cNvPr id="4" name="Slide Number Placeholder 3"/>
          <p:cNvSpPr>
            <a:spLocks noGrp="1"/>
          </p:cNvSpPr>
          <p:nvPr>
            <p:ph type="sldNum" sz="quarter" idx="12"/>
          </p:nvPr>
        </p:nvSpPr>
        <p:spPr/>
        <p:txBody>
          <a:bodyPr/>
          <a:lstStyle/>
          <a:p>
            <a:fld id="{EB241CD2-1E45-42A3-B213-66A034DF9A3B}" type="slidenum">
              <a:rPr lang="en-GB" smtClean="0"/>
              <a:t>218</a:t>
            </a:fld>
            <a:endParaRPr lang="en-GB" dirty="0"/>
          </a:p>
        </p:txBody>
      </p:sp>
    </p:spTree>
    <p:extLst>
      <p:ext uri="{BB962C8B-B14F-4D97-AF65-F5344CB8AC3E}">
        <p14:creationId xmlns:p14="http://schemas.microsoft.com/office/powerpoint/2010/main" val="126709242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FB27FC-7D9F-48B2-9B1B-BD34AE6A8CBB}"/>
              </a:ext>
            </a:extLst>
          </p:cNvPr>
          <p:cNvSpPr>
            <a:spLocks noGrp="1"/>
          </p:cNvSpPr>
          <p:nvPr>
            <p:ph idx="1"/>
          </p:nvPr>
        </p:nvSpPr>
        <p:spPr/>
        <p:txBody>
          <a:bodyPr/>
          <a:lstStyle/>
          <a:p>
            <a:r>
              <a:rPr lang="en-US" dirty="0"/>
              <a:t>If interest rates are the same for different debt issues – even if they change, then the PLCR can be computed prospectively with the SUMPRODUCT or SUM method.</a:t>
            </a:r>
          </a:p>
          <a:p>
            <a:r>
              <a:rPr lang="en-US" dirty="0"/>
              <a:t>Computing the LLCR is similar, but the LLCR is different for different debt issues.</a:t>
            </a:r>
          </a:p>
        </p:txBody>
      </p:sp>
      <p:sp>
        <p:nvSpPr>
          <p:cNvPr id="3" name="Title 2">
            <a:extLst>
              <a:ext uri="{FF2B5EF4-FFF2-40B4-BE49-F238E27FC236}">
                <a16:creationId xmlns:a16="http://schemas.microsoft.com/office/drawing/2014/main" id="{B8109810-B39B-474A-830B-FA09D6F3654F}"/>
              </a:ext>
            </a:extLst>
          </p:cNvPr>
          <p:cNvSpPr>
            <a:spLocks noGrp="1"/>
          </p:cNvSpPr>
          <p:nvPr>
            <p:ph type="title"/>
          </p:nvPr>
        </p:nvSpPr>
        <p:spPr/>
        <p:txBody>
          <a:bodyPr/>
          <a:lstStyle/>
          <a:p>
            <a:r>
              <a:rPr lang="en-US" dirty="0"/>
              <a:t>LLCR Problems with Different Maturities</a:t>
            </a:r>
          </a:p>
        </p:txBody>
      </p:sp>
    </p:spTree>
    <p:extLst>
      <p:ext uri="{BB962C8B-B14F-4D97-AF65-F5344CB8AC3E}">
        <p14:creationId xmlns:p14="http://schemas.microsoft.com/office/powerpoint/2010/main" val="84418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946144578"/>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9CF4296-E4FB-4AA6-8396-FA9C9D359B98}"/>
              </a:ext>
            </a:extLst>
          </p:cNvPr>
          <p:cNvSpPr>
            <a:spLocks noGrp="1"/>
          </p:cNvSpPr>
          <p:nvPr>
            <p:ph type="title"/>
          </p:nvPr>
        </p:nvSpPr>
        <p:spPr>
          <a:xfrm>
            <a:off x="624751" y="345460"/>
            <a:ext cx="7890527" cy="1325563"/>
          </a:xfrm>
        </p:spPr>
        <p:txBody>
          <a:bodyPr vert="horz" lIns="91440" tIns="45720" rIns="91440" bIns="45720" rtlCol="0" anchor="ctr">
            <a:normAutofit/>
          </a:bodyPr>
          <a:lstStyle/>
          <a:p>
            <a:pPr algn="l"/>
            <a:r>
              <a:rPr lang="en-US" sz="4400" b="1" kern="1200" dirty="0">
                <a:solidFill>
                  <a:schemeClr val="tx1"/>
                </a:solidFill>
                <a:latin typeface="+mj-lt"/>
                <a:ea typeface="+mj-ea"/>
                <a:cs typeface="+mj-cs"/>
              </a:rPr>
              <a:t>Structure – Keep Scenarios Separate</a:t>
            </a:r>
          </a:p>
        </p:txBody>
      </p:sp>
    </p:spTree>
    <p:extLst>
      <p:ext uri="{BB962C8B-B14F-4D97-AF65-F5344CB8AC3E}">
        <p14:creationId xmlns:p14="http://schemas.microsoft.com/office/powerpoint/2010/main" val="3275429643"/>
      </p:ext>
    </p:extLst>
  </p:cSld>
  <p:clrMapOvr>
    <a:overrideClrMapping bg1="dk1" tx1="lt1" bg2="dk2" tx2="lt2" accent1="accent1" accent2="accent2" accent3="accent3" accent4="accent4" accent5="accent5" accent6="accent6" hlink="hlink" folHlink="folHlink"/>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8F1976-1596-4541-ADE2-35BE625E264B}"/>
              </a:ext>
            </a:extLst>
          </p:cNvPr>
          <p:cNvSpPr>
            <a:spLocks noGrp="1"/>
          </p:cNvSpPr>
          <p:nvPr>
            <p:ph idx="1"/>
          </p:nvPr>
        </p:nvSpPr>
        <p:spPr/>
        <p:txBody>
          <a:bodyPr/>
          <a:lstStyle/>
          <a:p>
            <a:r>
              <a:rPr lang="en-US" dirty="0"/>
              <a:t>I suggest putting the closing balances in separate accounts and use sub-totals in the cash flow.</a:t>
            </a:r>
          </a:p>
          <a:p>
            <a:endParaRPr lang="en-US" dirty="0"/>
          </a:p>
        </p:txBody>
      </p:sp>
      <p:sp>
        <p:nvSpPr>
          <p:cNvPr id="3" name="Title 2">
            <a:extLst>
              <a:ext uri="{FF2B5EF4-FFF2-40B4-BE49-F238E27FC236}">
                <a16:creationId xmlns:a16="http://schemas.microsoft.com/office/drawing/2014/main" id="{1D7DA700-01D5-4F19-917B-12D3A19E3383}"/>
              </a:ext>
            </a:extLst>
          </p:cNvPr>
          <p:cNvSpPr>
            <a:spLocks noGrp="1"/>
          </p:cNvSpPr>
          <p:nvPr>
            <p:ph type="title"/>
          </p:nvPr>
        </p:nvSpPr>
        <p:spPr/>
        <p:txBody>
          <a:bodyPr/>
          <a:lstStyle/>
          <a:p>
            <a:r>
              <a:rPr lang="en-US" dirty="0"/>
              <a:t>Sub-totals in Cash Flow</a:t>
            </a:r>
          </a:p>
        </p:txBody>
      </p:sp>
      <p:pic>
        <p:nvPicPr>
          <p:cNvPr id="5" name="Picture 4">
            <a:extLst>
              <a:ext uri="{FF2B5EF4-FFF2-40B4-BE49-F238E27FC236}">
                <a16:creationId xmlns:a16="http://schemas.microsoft.com/office/drawing/2014/main" id="{0F251C26-861A-4C5C-A25F-3D0207A54CF0}"/>
              </a:ext>
            </a:extLst>
          </p:cNvPr>
          <p:cNvPicPr>
            <a:picLocks noChangeAspect="1"/>
          </p:cNvPicPr>
          <p:nvPr/>
        </p:nvPicPr>
        <p:blipFill>
          <a:blip r:embed="rId2"/>
          <a:stretch>
            <a:fillRect/>
          </a:stretch>
        </p:blipFill>
        <p:spPr>
          <a:xfrm>
            <a:off x="-6187" y="3217700"/>
            <a:ext cx="8991161" cy="2391441"/>
          </a:xfrm>
          <a:prstGeom prst="rect">
            <a:avLst/>
          </a:prstGeom>
        </p:spPr>
      </p:pic>
    </p:spTree>
    <p:extLst>
      <p:ext uri="{BB962C8B-B14F-4D97-AF65-F5344CB8AC3E}">
        <p14:creationId xmlns:p14="http://schemas.microsoft.com/office/powerpoint/2010/main" val="176058156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9350E-1319-4E69-BE19-18313026717C}"/>
              </a:ext>
            </a:extLst>
          </p:cNvPr>
          <p:cNvSpPr>
            <a:spLocks noGrp="1"/>
          </p:cNvSpPr>
          <p:nvPr>
            <p:ph type="title"/>
          </p:nvPr>
        </p:nvSpPr>
        <p:spPr/>
        <p:txBody>
          <a:bodyPr/>
          <a:lstStyle/>
          <a:p>
            <a:r>
              <a:rPr lang="en-US" dirty="0"/>
              <a:t>Cash Sweeps and Not Connecting the </a:t>
            </a:r>
          </a:p>
        </p:txBody>
      </p:sp>
      <p:pic>
        <p:nvPicPr>
          <p:cNvPr id="5" name="Picture 4">
            <a:extLst>
              <a:ext uri="{FF2B5EF4-FFF2-40B4-BE49-F238E27FC236}">
                <a16:creationId xmlns:a16="http://schemas.microsoft.com/office/drawing/2014/main" id="{DE402696-9208-4CE9-98FC-053566EE9D13}"/>
              </a:ext>
            </a:extLst>
          </p:cNvPr>
          <p:cNvPicPr>
            <a:picLocks noChangeAspect="1"/>
          </p:cNvPicPr>
          <p:nvPr/>
        </p:nvPicPr>
        <p:blipFill>
          <a:blip r:embed="rId2"/>
          <a:stretch>
            <a:fillRect/>
          </a:stretch>
        </p:blipFill>
        <p:spPr>
          <a:xfrm>
            <a:off x="140306" y="2812774"/>
            <a:ext cx="8745687" cy="1832757"/>
          </a:xfrm>
          <a:prstGeom prst="rect">
            <a:avLst/>
          </a:prstGeom>
        </p:spPr>
      </p:pic>
      <p:sp>
        <p:nvSpPr>
          <p:cNvPr id="7" name="Content Placeholder 6">
            <a:extLst>
              <a:ext uri="{FF2B5EF4-FFF2-40B4-BE49-F238E27FC236}">
                <a16:creationId xmlns:a16="http://schemas.microsoft.com/office/drawing/2014/main" id="{F6857D5E-7BE1-4A5F-B924-3A04E1E9124A}"/>
              </a:ext>
            </a:extLst>
          </p:cNvPr>
          <p:cNvSpPr>
            <a:spLocks noGrp="1"/>
          </p:cNvSpPr>
          <p:nvPr>
            <p:ph idx="1"/>
          </p:nvPr>
        </p:nvSpPr>
        <p:spPr>
          <a:xfrm>
            <a:off x="730306" y="972114"/>
            <a:ext cx="7902608" cy="4913771"/>
          </a:xfrm>
        </p:spPr>
        <p:txBody>
          <a:bodyPr/>
          <a:lstStyle/>
          <a:p>
            <a:r>
              <a:rPr lang="en-US" dirty="0"/>
              <a:t>Long formulas and not connecting to correct sheet.</a:t>
            </a:r>
          </a:p>
        </p:txBody>
      </p:sp>
    </p:spTree>
    <p:extLst>
      <p:ext uri="{BB962C8B-B14F-4D97-AF65-F5344CB8AC3E}">
        <p14:creationId xmlns:p14="http://schemas.microsoft.com/office/powerpoint/2010/main" val="11505208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5D22D7-47C0-4716-8011-DB3CC944B4B2}"/>
              </a:ext>
            </a:extLst>
          </p:cNvPr>
          <p:cNvSpPr>
            <a:spLocks noGrp="1"/>
          </p:cNvSpPr>
          <p:nvPr>
            <p:ph idx="1"/>
          </p:nvPr>
        </p:nvSpPr>
        <p:spPr>
          <a:xfrm>
            <a:off x="628650" y="1263192"/>
            <a:ext cx="7883754" cy="2337847"/>
          </a:xfrm>
        </p:spPr>
        <p:txBody>
          <a:bodyPr>
            <a:normAutofit fontScale="47500" lnSpcReduction="20000"/>
          </a:bodyPr>
          <a:lstStyle/>
          <a:p>
            <a:r>
              <a:rPr lang="en-US" dirty="0"/>
              <a:t>Enter simple debt structure</a:t>
            </a:r>
          </a:p>
          <a:p>
            <a:pPr lvl="1"/>
            <a:r>
              <a:rPr lang="en-US" dirty="0"/>
              <a:t>Fixed Debt to Capital</a:t>
            </a:r>
          </a:p>
          <a:p>
            <a:pPr lvl="1"/>
            <a:r>
              <a:rPr lang="en-US" dirty="0"/>
              <a:t>Level Repayments</a:t>
            </a:r>
          </a:p>
          <a:p>
            <a:pPr lvl="1"/>
            <a:r>
              <a:rPr lang="en-US" dirty="0"/>
              <a:t>Fixed Interest Rate</a:t>
            </a:r>
          </a:p>
          <a:p>
            <a:r>
              <a:rPr lang="en-US" dirty="0"/>
              <a:t>Use the MIN function for testing debt repayment</a:t>
            </a:r>
          </a:p>
          <a:p>
            <a:r>
              <a:rPr lang="en-US" dirty="0"/>
              <a:t>First, make sources and uses</a:t>
            </a:r>
          </a:p>
          <a:p>
            <a:r>
              <a:rPr lang="en-US" dirty="0"/>
              <a:t>Second, make corkscrew</a:t>
            </a:r>
          </a:p>
          <a:p>
            <a:r>
              <a:rPr lang="en-US" dirty="0"/>
              <a:t>Third, make simple cash flow</a:t>
            </a:r>
          </a:p>
          <a:p>
            <a:r>
              <a:rPr lang="en-US" dirty="0"/>
              <a:t>Fourth, compute the Equity IRR</a:t>
            </a:r>
          </a:p>
        </p:txBody>
      </p:sp>
      <p:sp>
        <p:nvSpPr>
          <p:cNvPr id="3" name="Title 2">
            <a:extLst>
              <a:ext uri="{FF2B5EF4-FFF2-40B4-BE49-F238E27FC236}">
                <a16:creationId xmlns:a16="http://schemas.microsoft.com/office/drawing/2014/main" id="{2BEDB9F8-14DF-44D2-A85F-13EB95E4E191}"/>
              </a:ext>
            </a:extLst>
          </p:cNvPr>
          <p:cNvSpPr>
            <a:spLocks noGrp="1"/>
          </p:cNvSpPr>
          <p:nvPr>
            <p:ph type="title"/>
          </p:nvPr>
        </p:nvSpPr>
        <p:spPr/>
        <p:txBody>
          <a:bodyPr/>
          <a:lstStyle/>
          <a:p>
            <a:r>
              <a:rPr lang="en-US" dirty="0"/>
              <a:t>Enter Simple Debt Structure in Model</a:t>
            </a:r>
          </a:p>
        </p:txBody>
      </p:sp>
      <p:pic>
        <p:nvPicPr>
          <p:cNvPr id="5" name="Picture 4">
            <a:extLst>
              <a:ext uri="{FF2B5EF4-FFF2-40B4-BE49-F238E27FC236}">
                <a16:creationId xmlns:a16="http://schemas.microsoft.com/office/drawing/2014/main" id="{BD5FE9CB-F42C-4079-A1AD-ACC7DA084F49}"/>
              </a:ext>
            </a:extLst>
          </p:cNvPr>
          <p:cNvPicPr>
            <a:picLocks noChangeAspect="1"/>
          </p:cNvPicPr>
          <p:nvPr/>
        </p:nvPicPr>
        <p:blipFill>
          <a:blip r:embed="rId2"/>
          <a:stretch>
            <a:fillRect/>
          </a:stretch>
        </p:blipFill>
        <p:spPr>
          <a:xfrm>
            <a:off x="467138" y="3746836"/>
            <a:ext cx="7792278" cy="3011773"/>
          </a:xfrm>
          <a:prstGeom prst="rect">
            <a:avLst/>
          </a:prstGeom>
        </p:spPr>
      </p:pic>
    </p:spTree>
    <p:extLst>
      <p:ext uri="{BB962C8B-B14F-4D97-AF65-F5344CB8AC3E}">
        <p14:creationId xmlns:p14="http://schemas.microsoft.com/office/powerpoint/2010/main" val="9450411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39B631-01C8-4BB1-A912-49A799A11DDE}"/>
              </a:ext>
            </a:extLst>
          </p:cNvPr>
          <p:cNvSpPr>
            <a:spLocks noGrp="1"/>
          </p:cNvSpPr>
          <p:nvPr>
            <p:ph idx="1"/>
          </p:nvPr>
        </p:nvSpPr>
        <p:spPr/>
        <p:txBody>
          <a:bodyPr/>
          <a:lstStyle/>
          <a:p>
            <a:r>
              <a:rPr lang="en-US" dirty="0"/>
              <a:t>Keep in one page and formulas should only have MAX and/or MIN</a:t>
            </a:r>
          </a:p>
          <a:p>
            <a:endParaRPr lang="en-US" dirty="0"/>
          </a:p>
        </p:txBody>
      </p:sp>
      <p:sp>
        <p:nvSpPr>
          <p:cNvPr id="3" name="Title 2">
            <a:extLst>
              <a:ext uri="{FF2B5EF4-FFF2-40B4-BE49-F238E27FC236}">
                <a16:creationId xmlns:a16="http://schemas.microsoft.com/office/drawing/2014/main" id="{C82B99D5-0343-4F1D-A5D6-4EE1645B07A0}"/>
              </a:ext>
            </a:extLst>
          </p:cNvPr>
          <p:cNvSpPr>
            <a:spLocks noGrp="1"/>
          </p:cNvSpPr>
          <p:nvPr>
            <p:ph type="title"/>
          </p:nvPr>
        </p:nvSpPr>
        <p:spPr/>
        <p:txBody>
          <a:bodyPr/>
          <a:lstStyle/>
          <a:p>
            <a:r>
              <a:rPr lang="en-US" dirty="0"/>
              <a:t>Too Complex Formulas in Cash Flow</a:t>
            </a:r>
          </a:p>
        </p:txBody>
      </p:sp>
      <p:sp>
        <p:nvSpPr>
          <p:cNvPr id="4" name="Slide Number Placeholder 3">
            <a:extLst>
              <a:ext uri="{FF2B5EF4-FFF2-40B4-BE49-F238E27FC236}">
                <a16:creationId xmlns:a16="http://schemas.microsoft.com/office/drawing/2014/main" id="{DFA67E8D-E5DB-4287-97A7-C1EEAA438839}"/>
              </a:ext>
            </a:extLst>
          </p:cNvPr>
          <p:cNvSpPr>
            <a:spLocks noGrp="1"/>
          </p:cNvSpPr>
          <p:nvPr>
            <p:ph type="sldNum" sz="quarter" idx="12"/>
          </p:nvPr>
        </p:nvSpPr>
        <p:spPr/>
        <p:txBody>
          <a:bodyPr/>
          <a:lstStyle/>
          <a:p>
            <a:pPr algn="ctr"/>
            <a:fld id="{0C3A1854-6B63-4059-B360-A3C4972BF0FC}" type="slidenum">
              <a:rPr lang="ko-KR" altLang="en-US" smtClean="0"/>
              <a:pPr algn="ctr"/>
              <a:t>223</a:t>
            </a:fld>
            <a:endParaRPr lang="ko-KR" altLang="en-US" dirty="0"/>
          </a:p>
        </p:txBody>
      </p:sp>
      <p:pic>
        <p:nvPicPr>
          <p:cNvPr id="5" name="Picture 4">
            <a:extLst>
              <a:ext uri="{FF2B5EF4-FFF2-40B4-BE49-F238E27FC236}">
                <a16:creationId xmlns:a16="http://schemas.microsoft.com/office/drawing/2014/main" id="{61BD2DC6-2EA4-4626-9517-CF9A3E42ABE4}"/>
              </a:ext>
            </a:extLst>
          </p:cNvPr>
          <p:cNvPicPr>
            <a:picLocks noChangeAspect="1"/>
          </p:cNvPicPr>
          <p:nvPr/>
        </p:nvPicPr>
        <p:blipFill>
          <a:blip r:embed="rId2"/>
          <a:stretch>
            <a:fillRect/>
          </a:stretch>
        </p:blipFill>
        <p:spPr>
          <a:xfrm>
            <a:off x="109096" y="2648982"/>
            <a:ext cx="8913433" cy="3320592"/>
          </a:xfrm>
          <a:prstGeom prst="rect">
            <a:avLst/>
          </a:prstGeom>
        </p:spPr>
      </p:pic>
    </p:spTree>
    <p:extLst>
      <p:ext uri="{BB962C8B-B14F-4D97-AF65-F5344CB8AC3E}">
        <p14:creationId xmlns:p14="http://schemas.microsoft.com/office/powerpoint/2010/main" val="284434918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451E77-45DA-4D5E-A991-82DDFF2A8E9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Section 9: Risk Analysis with Model –  Defaults, LLCR and PLCR</a:t>
            </a:r>
          </a:p>
        </p:txBody>
      </p:sp>
    </p:spTree>
    <p:extLst>
      <p:ext uri="{BB962C8B-B14F-4D97-AF65-F5344CB8AC3E}">
        <p14:creationId xmlns:p14="http://schemas.microsoft.com/office/powerpoint/2010/main" val="2895546454"/>
      </p:ext>
    </p:extLst>
  </p:cSld>
  <p:clrMapOvr>
    <a:overrideClrMapping bg1="dk1" tx1="lt1" bg2="dk2"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7F33937-4710-4238-83E6-2E256D35E6A3}"/>
              </a:ext>
            </a:extLst>
          </p:cNvPr>
          <p:cNvSpPr>
            <a:spLocks noGrp="1" noChangeArrowheads="1"/>
          </p:cNvSpPr>
          <p:nvPr>
            <p:ph type="title"/>
          </p:nvPr>
        </p:nvSpPr>
        <p:spPr/>
        <p:txBody>
          <a:bodyPr>
            <a:normAutofit fontScale="90000"/>
          </a:bodyPr>
          <a:lstStyle/>
          <a:p>
            <a:r>
              <a:rPr lang="en-US" altLang="en-US" dirty="0"/>
              <a:t>Fundamental Formulas for Credit in Project Finance for DSCR, LLCR and PLCR</a:t>
            </a:r>
          </a:p>
        </p:txBody>
      </p:sp>
      <p:sp>
        <p:nvSpPr>
          <p:cNvPr id="120835" name="Rectangle 3">
            <a:extLst>
              <a:ext uri="{FF2B5EF4-FFF2-40B4-BE49-F238E27FC236}">
                <a16:creationId xmlns:a16="http://schemas.microsoft.com/office/drawing/2014/main" id="{8D7C7F07-1895-4465-90E9-0DE4FB92AFB9}"/>
              </a:ext>
            </a:extLst>
          </p:cNvPr>
          <p:cNvSpPr>
            <a:spLocks noGrp="1" noChangeArrowheads="1"/>
          </p:cNvSpPr>
          <p:nvPr>
            <p:ph type="body" idx="1"/>
          </p:nvPr>
        </p:nvSpPr>
        <p:spPr/>
        <p:txBody>
          <a:bodyPr>
            <a:normAutofit fontScale="62500" lnSpcReduction="20000"/>
          </a:bodyPr>
          <a:lstStyle/>
          <a:p>
            <a:r>
              <a:rPr lang="en-US" altLang="en-US" dirty="0"/>
              <a:t>DSCR = Cash Flow </a:t>
            </a:r>
            <a:r>
              <a:rPr lang="en-029" altLang="en-US" dirty="0"/>
              <a:t>Available</a:t>
            </a:r>
            <a:r>
              <a:rPr lang="en-US" altLang="en-US" dirty="0"/>
              <a:t> for Debt Service/[Debt Service]</a:t>
            </a:r>
          </a:p>
          <a:p>
            <a:r>
              <a:rPr lang="en-US" altLang="en-US" dirty="0"/>
              <a:t>PLCR = PV(Cash Flow Available for Debt Service)/PV(Debt Service)</a:t>
            </a:r>
          </a:p>
          <a:p>
            <a:r>
              <a:rPr lang="en-US" altLang="en-US" dirty="0"/>
              <a:t>LLCR = PV(Cash Flow Available for Debt Service over loan life)/PV(Debt Service)</a:t>
            </a:r>
          </a:p>
          <a:p>
            <a:r>
              <a:rPr lang="en-US" altLang="en-US" dirty="0"/>
              <a:t>Debt at COD = PV(Debt Service using Debt Interest Rate)</a:t>
            </a:r>
          </a:p>
          <a:p>
            <a:r>
              <a:rPr lang="en-US" altLang="en-US" dirty="0"/>
              <a:t>Therefore,</a:t>
            </a:r>
          </a:p>
          <a:p>
            <a:r>
              <a:rPr lang="en-US" altLang="en-US" dirty="0"/>
              <a:t>PLCR = PV(Cash Flow Available for Debt Service)/Debt - DSRA</a:t>
            </a:r>
          </a:p>
          <a:p>
            <a:r>
              <a:rPr lang="en-US" altLang="en-US" dirty="0"/>
              <a:t>LLCR = PV(Cash Flow Available for Debt Service over loan life)/Debt – DSRA</a:t>
            </a:r>
          </a:p>
          <a:p>
            <a:endParaRPr lang="en-US" altLang="en-US" dirty="0"/>
          </a:p>
          <a:p>
            <a:r>
              <a:rPr lang="en-US" altLang="en-US" dirty="0"/>
              <a:t>Theory</a:t>
            </a:r>
          </a:p>
          <a:p>
            <a:r>
              <a:rPr lang="en-US" altLang="en-US" dirty="0"/>
              <a:t>Minimum DSCR measures probability of default in one year</a:t>
            </a:r>
          </a:p>
          <a:p>
            <a:r>
              <a:rPr lang="en-US" altLang="en-US" dirty="0"/>
              <a:t>LLCR measures coverage over the entire loan life even if project must be re-structured</a:t>
            </a:r>
          </a:p>
          <a:p>
            <a:r>
              <a:rPr lang="en-US" altLang="en-US" dirty="0"/>
              <a:t>PLCR measures coverage over the entire project life and the value of the tail</a:t>
            </a:r>
          </a:p>
        </p:txBody>
      </p:sp>
    </p:spTree>
    <p:extLst>
      <p:ext uri="{BB962C8B-B14F-4D97-AF65-F5344CB8AC3E}">
        <p14:creationId xmlns:p14="http://schemas.microsoft.com/office/powerpoint/2010/main" val="18571209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47799" y="2747785"/>
            <a:ext cx="3239703" cy="1831144"/>
          </a:xfrm>
          <a:noFill/>
        </p:spPr>
      </p:pic>
      <p:sp>
        <p:nvSpPr>
          <p:cNvPr id="117762" name="Title 1">
            <a:extLst>
              <a:ext uri="{FF2B5EF4-FFF2-40B4-BE49-F238E27FC236}">
                <a16:creationId xmlns:a16="http://schemas.microsoft.com/office/drawing/2014/main" id="{0B3D6C90-9D93-4452-B3D4-D014685C54F2}"/>
              </a:ext>
            </a:extLst>
          </p:cNvPr>
          <p:cNvSpPr>
            <a:spLocks noGrp="1"/>
          </p:cNvSpPr>
          <p:nvPr>
            <p:ph type="title"/>
          </p:nvPr>
        </p:nvSpPr>
        <p:spPr/>
        <p:txBody>
          <a:bodyPr/>
          <a:lstStyle/>
          <a:p>
            <a:r>
              <a:rPr lang="en-US" altLang="en-US" dirty="0"/>
              <a:t>DSCR versus LLCR versus PLCR</a:t>
            </a:r>
          </a:p>
        </p:txBody>
      </p:sp>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182803"/>
            <a:ext cx="3239703" cy="145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716379"/>
            <a:ext cx="3239703" cy="145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5655707" y="5444289"/>
            <a:ext cx="2626308" cy="369332"/>
          </a:xfrm>
          <a:prstGeom prst="rect">
            <a:avLst/>
          </a:prstGeom>
          <a:noFill/>
        </p:spPr>
        <p:txBody>
          <a:bodyPr wrap="square" rtlCol="0">
            <a:spAutoFit/>
          </a:bodyPr>
          <a:lstStyle/>
          <a:p>
            <a:r>
              <a:rPr lang="en-US"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5669280" y="3842340"/>
            <a:ext cx="2626308" cy="369332"/>
          </a:xfrm>
          <a:prstGeom prst="rect">
            <a:avLst/>
          </a:prstGeom>
          <a:noFill/>
        </p:spPr>
        <p:txBody>
          <a:bodyPr wrap="square" rtlCol="0">
            <a:spAutoFit/>
          </a:bodyPr>
          <a:lstStyle/>
          <a:p>
            <a:r>
              <a:rPr lang="en-US"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5655707" y="1954219"/>
            <a:ext cx="2626308" cy="369332"/>
          </a:xfrm>
          <a:prstGeom prst="rect">
            <a:avLst/>
          </a:prstGeom>
          <a:noFill/>
        </p:spPr>
        <p:txBody>
          <a:bodyPr wrap="square" rtlCol="0">
            <a:spAutoFit/>
          </a:bodyPr>
          <a:lstStyle/>
          <a:p>
            <a:r>
              <a:rPr lang="en-US"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5655707" y="1198449"/>
            <a:ext cx="2626308" cy="369332"/>
          </a:xfrm>
          <a:prstGeom prst="rect">
            <a:avLst/>
          </a:prstGeom>
          <a:solidFill>
            <a:srgbClr val="FFC000"/>
          </a:solidFill>
          <a:ln>
            <a:solidFill>
              <a:srgbClr val="FFC000"/>
            </a:solidFill>
          </a:ln>
        </p:spPr>
        <p:txBody>
          <a:bodyPr wrap="square" rtlCol="0">
            <a:spAutoFit/>
          </a:bodyPr>
          <a:lstStyle/>
          <a:p>
            <a:r>
              <a:rPr lang="en-US"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5669280" y="2967771"/>
            <a:ext cx="2626308" cy="369332"/>
          </a:xfrm>
          <a:prstGeom prst="rect">
            <a:avLst/>
          </a:prstGeom>
          <a:solidFill>
            <a:srgbClr val="FFC000"/>
          </a:solidFill>
          <a:ln>
            <a:solidFill>
              <a:srgbClr val="FFC000"/>
            </a:solidFill>
          </a:ln>
        </p:spPr>
        <p:txBody>
          <a:bodyPr wrap="square" rtlCol="0">
            <a:spAutoFit/>
          </a:bodyPr>
          <a:lstStyle/>
          <a:p>
            <a:r>
              <a:rPr lang="en-US"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5655707" y="4855892"/>
            <a:ext cx="2626308" cy="369332"/>
          </a:xfrm>
          <a:prstGeom prst="rect">
            <a:avLst/>
          </a:prstGeom>
          <a:solidFill>
            <a:srgbClr val="FFC000"/>
          </a:solidFill>
          <a:ln>
            <a:solidFill>
              <a:srgbClr val="FFC000"/>
            </a:solidFill>
          </a:ln>
        </p:spPr>
        <p:txBody>
          <a:bodyPr wrap="square" rtlCol="0">
            <a:spAutoFit/>
          </a:bodyPr>
          <a:lstStyle/>
          <a:p>
            <a:r>
              <a:rPr lang="en-US" dirty="0"/>
              <a:t>Sculpting and No Tail</a:t>
            </a:r>
          </a:p>
        </p:txBody>
      </p:sp>
    </p:spTree>
    <p:extLst>
      <p:ext uri="{BB962C8B-B14F-4D97-AF65-F5344CB8AC3E}">
        <p14:creationId xmlns:p14="http://schemas.microsoft.com/office/powerpoint/2010/main" val="16834010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7ED37BDC-99DB-4995-B854-A40D4DBF1657}"/>
              </a:ext>
            </a:extLst>
          </p:cNvPr>
          <p:cNvSpPr>
            <a:spLocks noGrp="1" noChangeArrowheads="1"/>
          </p:cNvSpPr>
          <p:nvPr>
            <p:ph idx="1"/>
          </p:nvPr>
        </p:nvSpPr>
        <p:spPr/>
        <p:txBody>
          <a:bodyPr>
            <a:normAutofit/>
          </a:bodyPr>
          <a:lstStyle/>
          <a:p>
            <a:pPr marL="177800" indent="-177800"/>
            <a:endParaRPr lang="en-US" altLang="en-US" sz="2000" dirty="0"/>
          </a:p>
          <a:p>
            <a:pPr marL="177800" indent="-177800"/>
            <a:r>
              <a:rPr lang="en-US" altLang="en-US" sz="2000" dirty="0"/>
              <a:t>Project Finance Investment</a:t>
            </a:r>
          </a:p>
          <a:p>
            <a:pPr marL="635000" lvl="1" indent="-177800"/>
            <a:r>
              <a:rPr lang="en-US" altLang="en-US" sz="2000" dirty="0"/>
              <a:t>Equity IRR</a:t>
            </a:r>
          </a:p>
          <a:p>
            <a:pPr marL="635000" lvl="1" indent="-177800"/>
            <a:r>
              <a:rPr lang="en-US" altLang="en-US" sz="2000" dirty="0"/>
              <a:t>Project IRR</a:t>
            </a:r>
          </a:p>
          <a:p>
            <a:pPr marL="635000" lvl="1" indent="-177800"/>
            <a:r>
              <a:rPr lang="en-US" altLang="en-US" sz="2000" dirty="0"/>
              <a:t>Equity NPV</a:t>
            </a:r>
          </a:p>
          <a:p>
            <a:pPr marL="635000" lvl="1" indent="-177800"/>
            <a:r>
              <a:rPr lang="en-US" altLang="en-US" sz="2000" dirty="0"/>
              <a:t>Project NPV</a:t>
            </a:r>
          </a:p>
          <a:p>
            <a:pPr marL="177800" indent="-177800"/>
            <a:r>
              <a:rPr lang="en-US" altLang="en-US" sz="2000" dirty="0"/>
              <a:t>Project Finance Debt</a:t>
            </a:r>
          </a:p>
          <a:p>
            <a:pPr marL="635000" lvl="1" indent="-177800"/>
            <a:r>
              <a:rPr lang="en-US" altLang="en-US" sz="2000" dirty="0"/>
              <a:t>DSCR</a:t>
            </a:r>
          </a:p>
          <a:p>
            <a:pPr marL="635000" lvl="1" indent="-177800"/>
            <a:r>
              <a:rPr lang="en-US" altLang="en-US" sz="2000" dirty="0"/>
              <a:t>LLCR</a:t>
            </a:r>
          </a:p>
          <a:p>
            <a:pPr marL="635000" lvl="1" indent="-177800"/>
            <a:r>
              <a:rPr lang="en-US" altLang="en-US" sz="2000" dirty="0"/>
              <a:t>PLCR</a:t>
            </a:r>
          </a:p>
          <a:p>
            <a:pPr marL="177800" indent="-177800"/>
            <a:r>
              <a:rPr lang="en-US" altLang="en-US" sz="2000" dirty="0"/>
              <a:t>Liquidity</a:t>
            </a:r>
          </a:p>
          <a:p>
            <a:pPr marL="635000" lvl="1" indent="-177800"/>
            <a:r>
              <a:rPr lang="en-US" altLang="en-US" sz="2000" dirty="0"/>
              <a:t>Debt Service Reserve</a:t>
            </a:r>
          </a:p>
        </p:txBody>
      </p:sp>
      <p:sp>
        <p:nvSpPr>
          <p:cNvPr id="41986" name="Rectangle 2">
            <a:extLst>
              <a:ext uri="{FF2B5EF4-FFF2-40B4-BE49-F238E27FC236}">
                <a16:creationId xmlns:a16="http://schemas.microsoft.com/office/drawing/2014/main" id="{3A4C6B3B-3024-4ACF-83CE-1063B2447805}"/>
              </a:ext>
            </a:extLst>
          </p:cNvPr>
          <p:cNvSpPr>
            <a:spLocks noGrp="1" noChangeArrowheads="1"/>
          </p:cNvSpPr>
          <p:nvPr>
            <p:ph type="title"/>
          </p:nvPr>
        </p:nvSpPr>
        <p:spPr/>
        <p:txBody>
          <a:bodyPr>
            <a:noAutofit/>
          </a:bodyPr>
          <a:lstStyle/>
          <a:p>
            <a:r>
              <a:rPr lang="en-US" altLang="en-US" dirty="0"/>
              <a:t>Valuation Metrics in Project Finance and Corporate Finance</a:t>
            </a:r>
          </a:p>
        </p:txBody>
      </p:sp>
      <p:sp>
        <p:nvSpPr>
          <p:cNvPr id="41988" name="Rectangle 4">
            <a:extLst>
              <a:ext uri="{FF2B5EF4-FFF2-40B4-BE49-F238E27FC236}">
                <a16:creationId xmlns:a16="http://schemas.microsoft.com/office/drawing/2014/main" id="{EE9CCEAD-AEF1-4E34-940E-45072C9F4014}"/>
              </a:ext>
            </a:extLst>
          </p:cNvPr>
          <p:cNvSpPr>
            <a:spLocks noGrp="1" noChangeArrowheads="1"/>
          </p:cNvSpPr>
          <p:nvPr>
            <p:ph type="body" sz="half" idx="4294967295"/>
          </p:nvPr>
        </p:nvSpPr>
        <p:spPr>
          <a:xfrm>
            <a:off x="4870383" y="1559292"/>
            <a:ext cx="4273617" cy="4536707"/>
          </a:xfrm>
        </p:spPr>
        <p:txBody>
          <a:bodyPr>
            <a:normAutofit/>
          </a:bodyPr>
          <a:lstStyle/>
          <a:p>
            <a:pPr marL="228600" indent="-228600"/>
            <a:r>
              <a:rPr lang="en-US" altLang="en-US" sz="2000" dirty="0">
                <a:latin typeface="Times New Roman" panose="02020603050405020304" pitchFamily="18" charset="0"/>
                <a:cs typeface="Times New Roman" panose="02020603050405020304" pitchFamily="18" charset="0"/>
              </a:rPr>
              <a:t>Corporate Finance Valuation</a:t>
            </a:r>
          </a:p>
          <a:p>
            <a:pPr marL="457200" lvl="1" indent="114300"/>
            <a:r>
              <a:rPr lang="en-US" altLang="en-US" sz="2000" dirty="0">
                <a:latin typeface="Times New Roman" panose="02020603050405020304" pitchFamily="18" charset="0"/>
                <a:cs typeface="Times New Roman" panose="02020603050405020304" pitchFamily="18" charset="0"/>
              </a:rPr>
              <a:t>P/E Ratio</a:t>
            </a:r>
          </a:p>
          <a:p>
            <a:pPr marL="457200" lvl="1" indent="114300"/>
            <a:r>
              <a:rPr lang="en-US" altLang="en-US" sz="2000" dirty="0">
                <a:latin typeface="Times New Roman" panose="02020603050405020304" pitchFamily="18" charset="0"/>
                <a:cs typeface="Times New Roman" panose="02020603050405020304" pitchFamily="18" charset="0"/>
              </a:rPr>
              <a:t>EV/EBITDA </a:t>
            </a:r>
          </a:p>
          <a:p>
            <a:pPr marL="457200" lvl="1" indent="114300"/>
            <a:r>
              <a:rPr lang="en-US" altLang="en-US" sz="2000" dirty="0">
                <a:latin typeface="Times New Roman" panose="02020603050405020304" pitchFamily="18" charset="0"/>
                <a:cs typeface="Times New Roman" panose="02020603050405020304" pitchFamily="18" charset="0"/>
              </a:rPr>
              <a:t>Projected Dividend and Earnings</a:t>
            </a:r>
          </a:p>
          <a:p>
            <a:pPr marL="457200" lvl="1" indent="114300"/>
            <a:r>
              <a:rPr lang="en-US" altLang="en-US" sz="2000" dirty="0">
                <a:latin typeface="Times New Roman" panose="02020603050405020304" pitchFamily="18" charset="0"/>
                <a:cs typeface="Times New Roman" panose="02020603050405020304" pitchFamily="18" charset="0"/>
              </a:rPr>
              <a:t>Free Cash Flow</a:t>
            </a:r>
          </a:p>
          <a:p>
            <a:pPr marL="228600" indent="-228600"/>
            <a:r>
              <a:rPr lang="en-US" altLang="en-US" sz="2000" dirty="0">
                <a:latin typeface="Times New Roman" panose="02020603050405020304" pitchFamily="18" charset="0"/>
                <a:cs typeface="Times New Roman" panose="02020603050405020304" pitchFamily="18" charset="0"/>
              </a:rPr>
              <a:t>Corporate Finance Debt</a:t>
            </a:r>
          </a:p>
          <a:p>
            <a:pPr marL="457200" lvl="1" indent="114300"/>
            <a:r>
              <a:rPr lang="en-US" altLang="en-US" sz="2000" dirty="0">
                <a:latin typeface="Times New Roman" panose="02020603050405020304" pitchFamily="18" charset="0"/>
                <a:cs typeface="Times New Roman" panose="02020603050405020304" pitchFamily="18" charset="0"/>
              </a:rPr>
              <a:t>Times Interest Earned</a:t>
            </a:r>
          </a:p>
          <a:p>
            <a:pPr marL="457200" lvl="1" indent="114300"/>
            <a:r>
              <a:rPr lang="en-US" altLang="en-US" sz="2000" dirty="0">
                <a:latin typeface="Times New Roman" panose="02020603050405020304" pitchFamily="18" charset="0"/>
                <a:cs typeface="Times New Roman" panose="02020603050405020304" pitchFamily="18" charset="0"/>
              </a:rPr>
              <a:t>Debt to EBITDA</a:t>
            </a:r>
          </a:p>
          <a:p>
            <a:pPr marL="457200" lvl="1" indent="114300"/>
            <a:r>
              <a:rPr lang="en-US" altLang="en-US" sz="2000" dirty="0">
                <a:latin typeface="Times New Roman" panose="02020603050405020304" pitchFamily="18" charset="0"/>
                <a:cs typeface="Times New Roman" panose="02020603050405020304" pitchFamily="18" charset="0"/>
              </a:rPr>
              <a:t>Debt to Capital</a:t>
            </a:r>
          </a:p>
          <a:p>
            <a:pPr marL="228600" indent="-228600"/>
            <a:r>
              <a:rPr lang="en-US" altLang="en-US" sz="2000" dirty="0">
                <a:latin typeface="Times New Roman" panose="02020603050405020304" pitchFamily="18" charset="0"/>
                <a:cs typeface="Times New Roman" panose="02020603050405020304" pitchFamily="18" charset="0"/>
              </a:rPr>
              <a:t>Corporate Finance Liquidity</a:t>
            </a:r>
          </a:p>
          <a:p>
            <a:pPr marL="457200" lvl="1" indent="114300"/>
            <a:r>
              <a:rPr lang="en-US" altLang="en-US" sz="2000" dirty="0">
                <a:latin typeface="Times New Roman" panose="02020603050405020304" pitchFamily="18" charset="0"/>
                <a:cs typeface="Times New Roman" panose="02020603050405020304" pitchFamily="18" charset="0"/>
              </a:rPr>
              <a:t>Current Ratio; Quick Ratio</a:t>
            </a:r>
          </a:p>
        </p:txBody>
      </p:sp>
    </p:spTree>
    <p:extLst>
      <p:ext uri="{BB962C8B-B14F-4D97-AF65-F5344CB8AC3E}">
        <p14:creationId xmlns:p14="http://schemas.microsoft.com/office/powerpoint/2010/main" val="8759135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9270" y="2745735"/>
            <a:ext cx="2774103" cy="1366528"/>
          </a:xfrm>
          <a:solidFill>
            <a:schemeClr val="bg1">
              <a:alpha val="50000"/>
            </a:schemeClr>
          </a:solidFill>
          <a:ln w="25400" cap="sq">
            <a:solidFill>
              <a:schemeClr val="tx1"/>
            </a:solidFill>
            <a:miter lim="800000"/>
          </a:ln>
        </p:spPr>
        <p:txBody>
          <a:bodyPr>
            <a:normAutofit/>
          </a:bodyPr>
          <a:lstStyle/>
          <a:p>
            <a:pPr algn="ctr"/>
            <a:r>
              <a:rPr lang="en-US" sz="2800" dirty="0"/>
              <a:t>Time to Repay and Debt/EBITDA</a:t>
            </a:r>
          </a:p>
        </p:txBody>
      </p:sp>
      <p:sp>
        <p:nvSpPr>
          <p:cNvPr id="3" name="Content Placeholder 2"/>
          <p:cNvSpPr>
            <a:spLocks noGrp="1"/>
          </p:cNvSpPr>
          <p:nvPr>
            <p:ph idx="1"/>
          </p:nvPr>
        </p:nvSpPr>
        <p:spPr>
          <a:xfrm>
            <a:off x="3051313" y="0"/>
            <a:ext cx="5973417" cy="6857999"/>
          </a:xfrm>
          <a:solidFill>
            <a:schemeClr val="tx1"/>
          </a:solidFill>
        </p:spPr>
        <p:txBody>
          <a:bodyPr anchor="ctr">
            <a:normAutofit/>
          </a:bodyPr>
          <a:lstStyle/>
          <a:p>
            <a:pPr latinLnBrk="0" hangingPunct="0"/>
            <a:r>
              <a:rPr lang="en-US" sz="1300" dirty="0">
                <a:solidFill>
                  <a:schemeClr val="bg1"/>
                </a:solidFill>
              </a:rPr>
              <a:t>If there is no interest, taxes or capital expenditures, then the Debt/EBITDA measures the time to repay the loan.</a:t>
            </a:r>
          </a:p>
          <a:p>
            <a:pPr latinLnBrk="0" hangingPunct="0"/>
            <a:r>
              <a:rPr lang="en-US" sz="1300" dirty="0">
                <a:solidFill>
                  <a:schemeClr val="bg1"/>
                </a:solidFill>
              </a:rPr>
              <a:t>Eurotunnel 2003:</a:t>
            </a:r>
          </a:p>
          <a:p>
            <a:pPr lvl="1" eaLnBrk="0" latinLnBrk="0" hangingPunct="0"/>
            <a:r>
              <a:rPr lang="en-US" sz="1300" dirty="0">
                <a:solidFill>
                  <a:schemeClr val="bg1"/>
                </a:solidFill>
              </a:rPr>
              <a:t>Debt		             	             6,365,028</a:t>
            </a:r>
          </a:p>
          <a:p>
            <a:pPr lvl="1" eaLnBrk="0" latinLnBrk="0" hangingPunct="0"/>
            <a:r>
              <a:rPr lang="en-US" sz="1300" dirty="0">
                <a:solidFill>
                  <a:schemeClr val="bg1"/>
                </a:solidFill>
              </a:rPr>
              <a:t>EBITDA			                298,619</a:t>
            </a:r>
          </a:p>
          <a:p>
            <a:pPr marL="422041" lvl="1" indent="0" eaLnBrk="0" latinLnBrk="0" hangingPunct="0">
              <a:buNone/>
            </a:pPr>
            <a:r>
              <a:rPr lang="en-US" sz="1300" b="1" dirty="0">
                <a:solidFill>
                  <a:schemeClr val="bg1"/>
                </a:solidFill>
              </a:rPr>
              <a:t>Debt to EBITDA                                     	                   23.10</a:t>
            </a:r>
          </a:p>
          <a:p>
            <a:pPr marL="422041" lvl="1" indent="0" eaLnBrk="0" latinLnBrk="0" hangingPunct="0">
              <a:buNone/>
            </a:pPr>
            <a:endParaRPr lang="en-US" sz="1300" b="1" dirty="0">
              <a:solidFill>
                <a:schemeClr val="bg1"/>
              </a:solidFill>
            </a:endParaRPr>
          </a:p>
          <a:p>
            <a:pPr lvl="1" eaLnBrk="0" latinLnBrk="0" hangingPunct="0"/>
            <a:r>
              <a:rPr lang="en-US" sz="1300" dirty="0">
                <a:solidFill>
                  <a:schemeClr val="bg1"/>
                </a:solidFill>
              </a:rPr>
              <a:t>Interest 		                                      340,386</a:t>
            </a:r>
          </a:p>
          <a:p>
            <a:pPr lvl="1" eaLnBrk="0" latinLnBrk="0" hangingPunct="0"/>
            <a:r>
              <a:rPr lang="en-US" sz="1300" dirty="0">
                <a:solidFill>
                  <a:schemeClr val="bg1"/>
                </a:solidFill>
              </a:rPr>
              <a:t>Capital Expenditures 	              	                  41,118</a:t>
            </a:r>
          </a:p>
          <a:p>
            <a:pPr lvl="1" eaLnBrk="0" latinLnBrk="0" hangingPunct="0"/>
            <a:r>
              <a:rPr lang="en-US" sz="1300" dirty="0">
                <a:solidFill>
                  <a:schemeClr val="bg1"/>
                </a:solidFill>
              </a:rPr>
              <a:t>Working Capital Change       		                    2,360</a:t>
            </a:r>
          </a:p>
          <a:p>
            <a:pPr lvl="1" eaLnBrk="0" latinLnBrk="0" hangingPunct="0"/>
            <a:r>
              <a:rPr lang="en-US" sz="1300" dirty="0">
                <a:solidFill>
                  <a:schemeClr val="bg1"/>
                </a:solidFill>
              </a:rPr>
              <a:t>Taxes                                                                                          0</a:t>
            </a:r>
          </a:p>
          <a:p>
            <a:pPr marL="422041" lvl="1" indent="0" eaLnBrk="0" latinLnBrk="0" hangingPunct="0">
              <a:buNone/>
            </a:pPr>
            <a:r>
              <a:rPr lang="en-US" sz="1300" b="1" dirty="0">
                <a:solidFill>
                  <a:schemeClr val="bg1"/>
                </a:solidFill>
              </a:rPr>
              <a:t>Free Operating Cash Flow to Debt                                    (61,850)</a:t>
            </a:r>
          </a:p>
          <a:p>
            <a:pPr marL="422041" lvl="1" indent="0" eaLnBrk="0" latinLnBrk="0" hangingPunct="0">
              <a:buNone/>
            </a:pPr>
            <a:r>
              <a:rPr lang="en-US" sz="1300" b="1" dirty="0">
                <a:solidFill>
                  <a:schemeClr val="bg1"/>
                </a:solidFill>
              </a:rPr>
              <a:t>Debt to Free Operating Cash Flow                                     Infinity</a:t>
            </a:r>
          </a:p>
          <a:p>
            <a:pPr marL="422041" lvl="1" indent="0" eaLnBrk="0" latinLnBrk="0" hangingPunct="0">
              <a:buNone/>
            </a:pPr>
            <a:endParaRPr lang="en-US" sz="1300" b="1" dirty="0">
              <a:solidFill>
                <a:schemeClr val="bg1"/>
              </a:solidFill>
            </a:endParaRPr>
          </a:p>
          <a:p>
            <a:pPr marL="422041" lvl="1" indent="0" eaLnBrk="0" latinLnBrk="0" hangingPunct="0">
              <a:buNone/>
            </a:pPr>
            <a:r>
              <a:rPr lang="en-US" sz="1300" b="1" dirty="0">
                <a:solidFill>
                  <a:schemeClr val="bg1"/>
                </a:solidFill>
              </a:rPr>
              <a:t>Implication: Debt to EBITDA does not really measure how long it takes to repay debt</a:t>
            </a:r>
          </a:p>
          <a:p>
            <a:pPr lvl="1" eaLnBrk="0" latinLnBrk="0" hangingPunct="0"/>
            <a:endParaRPr lang="en-US" sz="1300" dirty="0">
              <a:solidFill>
                <a:schemeClr val="bg1"/>
              </a:solidFill>
            </a:endParaRPr>
          </a:p>
          <a:p>
            <a:pPr lvl="1" eaLnBrk="0" latinLnBrk="0" hangingPunct="0"/>
            <a:endParaRPr lang="en-US" sz="1300" dirty="0">
              <a:solidFill>
                <a:schemeClr val="bg1"/>
              </a:solidFill>
            </a:endParaRPr>
          </a:p>
        </p:txBody>
      </p:sp>
    </p:spTree>
    <p:extLst>
      <p:ext uri="{BB962C8B-B14F-4D97-AF65-F5344CB8AC3E}">
        <p14:creationId xmlns:p14="http://schemas.microsoft.com/office/powerpoint/2010/main" val="387954105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a:xfrm>
            <a:off x="3091070" y="-39758"/>
            <a:ext cx="5943601" cy="6897758"/>
          </a:xfrm>
          <a:solidFill>
            <a:schemeClr val="tx1"/>
          </a:solidFill>
        </p:spPr>
        <p:txBody>
          <a:bodyPr vert="horz" lIns="91440" tIns="45720" rIns="91440" bIns="45720" rtlCol="0" anchor="ctr">
            <a:normAutofit/>
          </a:bodyPr>
          <a:lstStyle/>
          <a:p>
            <a:r>
              <a:rPr lang="en-US" sz="2400" dirty="0">
                <a:solidFill>
                  <a:schemeClr val="bg1"/>
                </a:solidFill>
                <a:latin typeface="+mn-lt"/>
                <a:cs typeface="+mn-cs"/>
              </a:rPr>
              <a:t>Formulas for Break-Even: Say that you want to know how big the DSCR should be to cover for an availability payment that could be reduced by 20%.</a:t>
            </a:r>
          </a:p>
          <a:p>
            <a:r>
              <a:rPr lang="en-US" sz="2400" dirty="0">
                <a:solidFill>
                  <a:schemeClr val="bg1"/>
                </a:solidFill>
                <a:latin typeface="+mn-lt"/>
                <a:cs typeface="+mn-cs"/>
              </a:rPr>
              <a:t>The formulas below are for DSCR; you could also use LLCR and PLCR</a:t>
            </a:r>
          </a:p>
          <a:p>
            <a:pPr lvl="1"/>
            <a:r>
              <a:rPr lang="en-US" sz="2400" dirty="0">
                <a:solidFill>
                  <a:schemeClr val="bg1"/>
                </a:solidFill>
                <a:latin typeface="+mn-lt"/>
                <a:cs typeface="+mn-cs"/>
              </a:rPr>
              <a:t>Break-even cash flow = (DSCR-1)/DSCR</a:t>
            </a:r>
          </a:p>
          <a:p>
            <a:pPr lvl="1"/>
            <a:r>
              <a:rPr lang="en-US" sz="2400" dirty="0">
                <a:solidFill>
                  <a:schemeClr val="bg1"/>
                </a:solidFill>
                <a:latin typeface="+mn-lt"/>
                <a:cs typeface="+mn-cs"/>
              </a:rPr>
              <a:t>BE = (DSCR-1)/DSCR</a:t>
            </a:r>
          </a:p>
          <a:p>
            <a:pPr lvl="1"/>
            <a:r>
              <a:rPr lang="en-US" sz="2400" dirty="0">
                <a:solidFill>
                  <a:schemeClr val="bg1"/>
                </a:solidFill>
                <a:latin typeface="+mn-lt"/>
                <a:cs typeface="+mn-cs"/>
              </a:rPr>
              <a:t>BE x DSCR = DSCR – 1</a:t>
            </a:r>
          </a:p>
          <a:p>
            <a:pPr lvl="1"/>
            <a:r>
              <a:rPr lang="en-US" sz="2400" dirty="0">
                <a:solidFill>
                  <a:schemeClr val="bg1"/>
                </a:solidFill>
                <a:latin typeface="+mn-lt"/>
                <a:cs typeface="+mn-cs"/>
              </a:rPr>
              <a:t>DSCR – BE x DSCR = 1</a:t>
            </a:r>
          </a:p>
          <a:p>
            <a:pPr lvl="1"/>
            <a:r>
              <a:rPr lang="en-US" sz="2400" dirty="0">
                <a:solidFill>
                  <a:schemeClr val="bg1"/>
                </a:solidFill>
                <a:latin typeface="+mn-lt"/>
                <a:cs typeface="+mn-cs"/>
              </a:rPr>
              <a:t>DSCR * (1-BE) = 1</a:t>
            </a:r>
          </a:p>
          <a:p>
            <a:pPr lvl="1"/>
            <a:r>
              <a:rPr lang="en-US" sz="2400" dirty="0">
                <a:solidFill>
                  <a:schemeClr val="bg1"/>
                </a:solidFill>
                <a:latin typeface="+mn-lt"/>
                <a:cs typeface="+mn-cs"/>
              </a:rPr>
              <a:t>DSCR = 1/(1-BE) or 1/.8 or 1.25</a:t>
            </a:r>
          </a:p>
          <a:p>
            <a:r>
              <a:rPr lang="en-US" sz="2400" dirty="0">
                <a:solidFill>
                  <a:schemeClr val="bg1"/>
                </a:solidFill>
                <a:latin typeface="+mn-lt"/>
                <a:cs typeface="+mn-cs"/>
              </a:rPr>
              <a:t>Note: Be careful with fixed costs.  If an oil project has fixed costs you have to make a more complex formula</a:t>
            </a:r>
          </a:p>
        </p:txBody>
      </p:sp>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a:xfrm>
            <a:off x="109329" y="2745735"/>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dirty="0">
                <a:latin typeface="+mj-lt"/>
                <a:ea typeface="+mj-ea"/>
                <a:cs typeface="+mj-cs"/>
              </a:rPr>
              <a:t>You Can Go the Other Way to Find the DSCR</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229</a:t>
            </a:fld>
            <a:endParaRPr lang="en-US" altLang="ko-KR" sz="900" dirty="0">
              <a:solidFill>
                <a:schemeClr val="tx1">
                  <a:tint val="75000"/>
                </a:schemeClr>
              </a:solidFill>
            </a:endParaRPr>
          </a:p>
        </p:txBody>
      </p:sp>
    </p:spTree>
    <p:extLst>
      <p:ext uri="{BB962C8B-B14F-4D97-AF65-F5344CB8AC3E}">
        <p14:creationId xmlns:p14="http://schemas.microsoft.com/office/powerpoint/2010/main" val="2430111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06B39-F295-44ED-AAFA-D4D724DA0D16}"/>
              </a:ext>
            </a:extLst>
          </p:cNvPr>
          <p:cNvSpPr>
            <a:spLocks noGrp="1"/>
          </p:cNvSpPr>
          <p:nvPr>
            <p:ph idx="1"/>
          </p:nvPr>
        </p:nvSpPr>
        <p:spPr/>
        <p:txBody>
          <a:bodyPr>
            <a:normAutofit lnSpcReduction="10000"/>
          </a:bodyPr>
          <a:lstStyle/>
          <a:p>
            <a:r>
              <a:rPr lang="en-029" dirty="0"/>
              <a:t>Idea of transparency – make the model easy to read for other people and for you when you re-open your workbook.</a:t>
            </a:r>
          </a:p>
          <a:p>
            <a:r>
              <a:rPr lang="en-029" dirty="0"/>
              <a:t>The biggest thing about transparency is to keep formulas simple.  There is no excuse for long formulas – you can always add rows and explain what you are doing.</a:t>
            </a:r>
          </a:p>
          <a:p>
            <a:r>
              <a:rPr lang="en-029" dirty="0"/>
              <a:t>Other points about making models transparent include using TRUE/FALSE switches and putting drivers of formulas in columns at the left of the modelling rows.</a:t>
            </a:r>
          </a:p>
        </p:txBody>
      </p:sp>
      <p:sp>
        <p:nvSpPr>
          <p:cNvPr id="3" name="Title 2">
            <a:extLst>
              <a:ext uri="{FF2B5EF4-FFF2-40B4-BE49-F238E27FC236}">
                <a16:creationId xmlns:a16="http://schemas.microsoft.com/office/drawing/2014/main" id="{2E148A95-C64E-4A87-922D-80ED5206D301}"/>
              </a:ext>
            </a:extLst>
          </p:cNvPr>
          <p:cNvSpPr>
            <a:spLocks noGrp="1"/>
          </p:cNvSpPr>
          <p:nvPr>
            <p:ph type="title"/>
          </p:nvPr>
        </p:nvSpPr>
        <p:spPr/>
        <p:txBody>
          <a:bodyPr/>
          <a:lstStyle/>
          <a:p>
            <a:r>
              <a:rPr lang="en-029" dirty="0"/>
              <a:t>Transparency</a:t>
            </a:r>
          </a:p>
        </p:txBody>
      </p:sp>
      <p:sp>
        <p:nvSpPr>
          <p:cNvPr id="4" name="Slide Number Placeholder 3">
            <a:extLst>
              <a:ext uri="{FF2B5EF4-FFF2-40B4-BE49-F238E27FC236}">
                <a16:creationId xmlns:a16="http://schemas.microsoft.com/office/drawing/2014/main" id="{49E9BE4F-6360-4B86-86D2-B0F0AB95B6BB}"/>
              </a:ext>
            </a:extLst>
          </p:cNvPr>
          <p:cNvSpPr>
            <a:spLocks noGrp="1"/>
          </p:cNvSpPr>
          <p:nvPr>
            <p:ph type="sldNum" sz="quarter" idx="12"/>
          </p:nvPr>
        </p:nvSpPr>
        <p:spPr/>
        <p:txBody>
          <a:bodyPr/>
          <a:lstStyle/>
          <a:p>
            <a:pPr algn="ctr"/>
            <a:fld id="{0C3A1854-6B63-4059-B360-A3C4972BF0FC}" type="slidenum">
              <a:rPr lang="ko-KR" altLang="en-US" smtClean="0"/>
              <a:pPr algn="ctr"/>
              <a:t>23</a:t>
            </a:fld>
            <a:endParaRPr lang="ko-KR" altLang="en-US" dirty="0"/>
          </a:p>
        </p:txBody>
      </p:sp>
    </p:spTree>
    <p:extLst>
      <p:ext uri="{BB962C8B-B14F-4D97-AF65-F5344CB8AC3E}">
        <p14:creationId xmlns:p14="http://schemas.microsoft.com/office/powerpoint/2010/main" val="29925587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06A0EA-0654-41C7-AA29-46B6470FFC52}"/>
              </a:ext>
            </a:extLst>
          </p:cNvPr>
          <p:cNvSpPr>
            <a:spLocks noGrp="1"/>
          </p:cNvSpPr>
          <p:nvPr>
            <p:ph idx="1"/>
          </p:nvPr>
        </p:nvSpPr>
        <p:spPr/>
        <p:txBody>
          <a:bodyPr/>
          <a:lstStyle/>
          <a:p>
            <a:r>
              <a:rPr lang="en-US" dirty="0"/>
              <a:t>Assume cash flow available for debt service is the EBITDA</a:t>
            </a:r>
          </a:p>
          <a:p>
            <a:endParaRPr lang="en-US" dirty="0"/>
          </a:p>
        </p:txBody>
      </p:sp>
      <p:sp>
        <p:nvSpPr>
          <p:cNvPr id="3" name="Title 2">
            <a:extLst>
              <a:ext uri="{FF2B5EF4-FFF2-40B4-BE49-F238E27FC236}">
                <a16:creationId xmlns:a16="http://schemas.microsoft.com/office/drawing/2014/main" id="{FE9BFBBA-D734-41FE-A1CC-A5DF9861BED5}"/>
              </a:ext>
            </a:extLst>
          </p:cNvPr>
          <p:cNvSpPr>
            <a:spLocks noGrp="1"/>
          </p:cNvSpPr>
          <p:nvPr>
            <p:ph type="title"/>
          </p:nvPr>
        </p:nvSpPr>
        <p:spPr/>
        <p:txBody>
          <a:bodyPr/>
          <a:lstStyle/>
          <a:p>
            <a:r>
              <a:rPr lang="en-US" dirty="0"/>
              <a:t>Compute DSCR, LLCR and PLCR</a:t>
            </a:r>
          </a:p>
        </p:txBody>
      </p:sp>
      <p:pic>
        <p:nvPicPr>
          <p:cNvPr id="5" name="Picture 4">
            <a:extLst>
              <a:ext uri="{FF2B5EF4-FFF2-40B4-BE49-F238E27FC236}">
                <a16:creationId xmlns:a16="http://schemas.microsoft.com/office/drawing/2014/main" id="{DCB7BBDC-1CFB-4D59-B58F-31D58B046146}"/>
              </a:ext>
            </a:extLst>
          </p:cNvPr>
          <p:cNvPicPr>
            <a:picLocks noChangeAspect="1"/>
          </p:cNvPicPr>
          <p:nvPr/>
        </p:nvPicPr>
        <p:blipFill>
          <a:blip r:embed="rId2"/>
          <a:stretch>
            <a:fillRect/>
          </a:stretch>
        </p:blipFill>
        <p:spPr>
          <a:xfrm>
            <a:off x="1462499" y="2120881"/>
            <a:ext cx="6206627" cy="4538734"/>
          </a:xfrm>
          <a:prstGeom prst="rect">
            <a:avLst/>
          </a:prstGeom>
        </p:spPr>
      </p:pic>
    </p:spTree>
    <p:extLst>
      <p:ext uri="{BB962C8B-B14F-4D97-AF65-F5344CB8AC3E}">
        <p14:creationId xmlns:p14="http://schemas.microsoft.com/office/powerpoint/2010/main" val="93826406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1CB612-986D-4369-B415-CF17DDBA13A3}"/>
              </a:ext>
            </a:extLst>
          </p:cNvPr>
          <p:cNvSpPr>
            <a:spLocks noGrp="1"/>
          </p:cNvSpPr>
          <p:nvPr>
            <p:ph idx="1"/>
          </p:nvPr>
        </p:nvSpPr>
        <p:spPr/>
        <p:txBody>
          <a:bodyPr/>
          <a:lstStyle/>
          <a:p>
            <a:r>
              <a:rPr lang="en-US" dirty="0"/>
              <a:t>The problem is that you need to continue re-starting the PV factor in each prospective period.</a:t>
            </a:r>
          </a:p>
          <a:p>
            <a:r>
              <a:rPr lang="en-US" dirty="0"/>
              <a:t>You could do this with a big matrix but this would take up a lot of space and be painful.</a:t>
            </a:r>
          </a:p>
          <a:p>
            <a:r>
              <a:rPr lang="en-US" dirty="0"/>
              <a:t>Instead, can make a function that moves forward.</a:t>
            </a:r>
          </a:p>
          <a:p>
            <a:r>
              <a:rPr lang="en-US" dirty="0"/>
              <a:t>If the interest rate does not change, this is not necessary. </a:t>
            </a:r>
          </a:p>
        </p:txBody>
      </p:sp>
      <p:sp>
        <p:nvSpPr>
          <p:cNvPr id="3" name="Title 2">
            <a:extLst>
              <a:ext uri="{FF2B5EF4-FFF2-40B4-BE49-F238E27FC236}">
                <a16:creationId xmlns:a16="http://schemas.microsoft.com/office/drawing/2014/main" id="{EA4D7BDF-E6AB-4218-87BD-EEAFB0B4A796}"/>
              </a:ext>
            </a:extLst>
          </p:cNvPr>
          <p:cNvSpPr>
            <a:spLocks noGrp="1"/>
          </p:cNvSpPr>
          <p:nvPr>
            <p:ph type="title"/>
          </p:nvPr>
        </p:nvSpPr>
        <p:spPr/>
        <p:txBody>
          <a:bodyPr/>
          <a:lstStyle/>
          <a:p>
            <a:r>
              <a:rPr lang="en-US" dirty="0"/>
              <a:t>Issue with Prospective LLCR and DSCR</a:t>
            </a:r>
          </a:p>
        </p:txBody>
      </p:sp>
    </p:spTree>
    <p:extLst>
      <p:ext uri="{BB962C8B-B14F-4D97-AF65-F5344CB8AC3E}">
        <p14:creationId xmlns:p14="http://schemas.microsoft.com/office/powerpoint/2010/main" val="158375311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0846680-8795-4EE6-BEA1-4CF0C5E51874}"/>
              </a:ext>
            </a:extLst>
          </p:cNvPr>
          <p:cNvSpPr>
            <a:spLocks noGrp="1"/>
          </p:cNvSpPr>
          <p:nvPr>
            <p:ph idx="1"/>
          </p:nvPr>
        </p:nvSpPr>
        <p:spPr/>
        <p:txBody>
          <a:bodyPr/>
          <a:lstStyle/>
          <a:p>
            <a:r>
              <a:rPr lang="en-US" dirty="0"/>
              <a:t>LLCR and effective interest rate</a:t>
            </a:r>
          </a:p>
          <a:p>
            <a:endParaRPr lang="en-US" dirty="0"/>
          </a:p>
        </p:txBody>
      </p:sp>
      <p:sp>
        <p:nvSpPr>
          <p:cNvPr id="3" name="Title 2">
            <a:extLst>
              <a:ext uri="{FF2B5EF4-FFF2-40B4-BE49-F238E27FC236}">
                <a16:creationId xmlns:a16="http://schemas.microsoft.com/office/drawing/2014/main" id="{711151BD-D3BB-4CED-8735-8B84EA887F91}"/>
              </a:ext>
            </a:extLst>
          </p:cNvPr>
          <p:cNvSpPr>
            <a:spLocks noGrp="1"/>
          </p:cNvSpPr>
          <p:nvPr>
            <p:ph type="title"/>
          </p:nvPr>
        </p:nvSpPr>
        <p:spPr/>
        <p:txBody>
          <a:bodyPr/>
          <a:lstStyle/>
          <a:p>
            <a:r>
              <a:rPr lang="en-US" dirty="0"/>
              <a:t>Complex LLCR in Models</a:t>
            </a:r>
          </a:p>
        </p:txBody>
      </p:sp>
      <p:pic>
        <p:nvPicPr>
          <p:cNvPr id="5" name="Picture 4">
            <a:extLst>
              <a:ext uri="{FF2B5EF4-FFF2-40B4-BE49-F238E27FC236}">
                <a16:creationId xmlns:a16="http://schemas.microsoft.com/office/drawing/2014/main" id="{833857D7-3005-4EFF-88BC-286C0FB37ECF}"/>
              </a:ext>
            </a:extLst>
          </p:cNvPr>
          <p:cNvPicPr>
            <a:picLocks noChangeAspect="1"/>
          </p:cNvPicPr>
          <p:nvPr/>
        </p:nvPicPr>
        <p:blipFill>
          <a:blip r:embed="rId2"/>
          <a:stretch>
            <a:fillRect/>
          </a:stretch>
        </p:blipFill>
        <p:spPr>
          <a:xfrm>
            <a:off x="0" y="2501153"/>
            <a:ext cx="9144000" cy="1855694"/>
          </a:xfrm>
          <a:prstGeom prst="rect">
            <a:avLst/>
          </a:prstGeom>
        </p:spPr>
      </p:pic>
    </p:spTree>
    <p:extLst>
      <p:ext uri="{BB962C8B-B14F-4D97-AF65-F5344CB8AC3E}">
        <p14:creationId xmlns:p14="http://schemas.microsoft.com/office/powerpoint/2010/main" val="259248356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91172B-A871-4DB7-AB58-5A0DF48B7B48}"/>
              </a:ext>
            </a:extLst>
          </p:cNvPr>
          <p:cNvSpPr>
            <a:spLocks noGrp="1"/>
          </p:cNvSpPr>
          <p:nvPr>
            <p:ph idx="1"/>
          </p:nvPr>
        </p:nvSpPr>
        <p:spPr/>
        <p:txBody>
          <a:bodyPr/>
          <a:lstStyle/>
          <a:p>
            <a:r>
              <a:rPr lang="en-US" dirty="0"/>
              <a:t>How could anybody understand this thing with XNPV inside the formula and then raised to a power.</a:t>
            </a:r>
          </a:p>
          <a:p>
            <a:endParaRPr lang="en-US" dirty="0"/>
          </a:p>
          <a:p>
            <a:endParaRPr lang="en-US" dirty="0"/>
          </a:p>
        </p:txBody>
      </p:sp>
      <p:sp>
        <p:nvSpPr>
          <p:cNvPr id="3" name="Title 2">
            <a:extLst>
              <a:ext uri="{FF2B5EF4-FFF2-40B4-BE49-F238E27FC236}">
                <a16:creationId xmlns:a16="http://schemas.microsoft.com/office/drawing/2014/main" id="{F8755068-2CD0-4078-9B4C-EB8D96690C7D}"/>
              </a:ext>
            </a:extLst>
          </p:cNvPr>
          <p:cNvSpPr>
            <a:spLocks noGrp="1"/>
          </p:cNvSpPr>
          <p:nvPr>
            <p:ph type="title"/>
          </p:nvPr>
        </p:nvSpPr>
        <p:spPr>
          <a:xfrm>
            <a:off x="732344" y="158629"/>
            <a:ext cx="7666938" cy="690676"/>
          </a:xfrm>
        </p:spPr>
        <p:txBody>
          <a:bodyPr>
            <a:normAutofit fontScale="90000"/>
          </a:bodyPr>
          <a:lstStyle/>
          <a:p>
            <a:r>
              <a:rPr lang="en-US" dirty="0"/>
              <a:t>Example of Using IF statements in Waterfall</a:t>
            </a:r>
          </a:p>
        </p:txBody>
      </p:sp>
    </p:spTree>
    <p:extLst>
      <p:ext uri="{BB962C8B-B14F-4D97-AF65-F5344CB8AC3E}">
        <p14:creationId xmlns:p14="http://schemas.microsoft.com/office/powerpoint/2010/main" val="125608967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828D-2425-4967-923D-550B60F1BD0F}"/>
              </a:ext>
            </a:extLst>
          </p:cNvPr>
          <p:cNvSpPr>
            <a:spLocks noGrp="1"/>
          </p:cNvSpPr>
          <p:nvPr>
            <p:ph type="title"/>
          </p:nvPr>
        </p:nvSpPr>
        <p:spPr/>
        <p:txBody>
          <a:bodyPr/>
          <a:lstStyle/>
          <a:p>
            <a:r>
              <a:rPr lang="en-US" dirty="0"/>
              <a:t>Section 9: DSRA and MRA</a:t>
            </a:r>
          </a:p>
        </p:txBody>
      </p:sp>
    </p:spTree>
    <p:extLst>
      <p:ext uri="{BB962C8B-B14F-4D97-AF65-F5344CB8AC3E}">
        <p14:creationId xmlns:p14="http://schemas.microsoft.com/office/powerpoint/2010/main" val="28995241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DAE1B3-0E93-482A-97FA-2EACC0646354}"/>
              </a:ext>
            </a:extLst>
          </p:cNvPr>
          <p:cNvSpPr>
            <a:spLocks noGrp="1"/>
          </p:cNvSpPr>
          <p:nvPr>
            <p:ph idx="1"/>
          </p:nvPr>
        </p:nvSpPr>
        <p:spPr/>
        <p:txBody>
          <a:bodyPr/>
          <a:lstStyle/>
          <a:p>
            <a:r>
              <a:rPr lang="en-US" dirty="0"/>
              <a:t>Fundamental set-up not so difficult</a:t>
            </a:r>
          </a:p>
          <a:p>
            <a:r>
              <a:rPr lang="en-US" dirty="0"/>
              <a:t>DSRA issues together with a cash flow sweep</a:t>
            </a:r>
          </a:p>
          <a:p>
            <a:r>
              <a:rPr lang="en-US" dirty="0"/>
              <a:t>MRA issues with taxes</a:t>
            </a:r>
          </a:p>
        </p:txBody>
      </p:sp>
      <p:sp>
        <p:nvSpPr>
          <p:cNvPr id="3" name="Title 2">
            <a:extLst>
              <a:ext uri="{FF2B5EF4-FFF2-40B4-BE49-F238E27FC236}">
                <a16:creationId xmlns:a16="http://schemas.microsoft.com/office/drawing/2014/main" id="{6E5DA805-DC88-45AD-8571-E3B678216140}"/>
              </a:ext>
            </a:extLst>
          </p:cNvPr>
          <p:cNvSpPr>
            <a:spLocks noGrp="1"/>
          </p:cNvSpPr>
          <p:nvPr>
            <p:ph type="title"/>
          </p:nvPr>
        </p:nvSpPr>
        <p:spPr/>
        <p:txBody>
          <a:bodyPr/>
          <a:lstStyle/>
          <a:p>
            <a:r>
              <a:rPr lang="en-US" dirty="0"/>
              <a:t>Selected Issues with DSRA and MRA</a:t>
            </a:r>
          </a:p>
        </p:txBody>
      </p:sp>
    </p:spTree>
    <p:extLst>
      <p:ext uri="{BB962C8B-B14F-4D97-AF65-F5344CB8AC3E}">
        <p14:creationId xmlns:p14="http://schemas.microsoft.com/office/powerpoint/2010/main" val="130616803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D9C-D426-4C81-9945-B18ED1F6698A}"/>
              </a:ext>
            </a:extLst>
          </p:cNvPr>
          <p:cNvSpPr>
            <a:spLocks noGrp="1"/>
          </p:cNvSpPr>
          <p:nvPr>
            <p:ph type="title"/>
          </p:nvPr>
        </p:nvSpPr>
        <p:spPr/>
        <p:txBody>
          <a:bodyPr/>
          <a:lstStyle/>
          <a:p>
            <a:r>
              <a:rPr lang="en-US" dirty="0"/>
              <a:t>Section 10: Debt Sculpting and Circular References from CFADS</a:t>
            </a:r>
          </a:p>
        </p:txBody>
      </p:sp>
    </p:spTree>
    <p:extLst>
      <p:ext uri="{BB962C8B-B14F-4D97-AF65-F5344CB8AC3E}">
        <p14:creationId xmlns:p14="http://schemas.microsoft.com/office/powerpoint/2010/main" val="14459107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E7524D-1F51-46FA-894A-EFFF30DFE417}"/>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b="1" kern="1200" dirty="0">
                <a:solidFill>
                  <a:schemeClr val="bg2"/>
                </a:solidFill>
                <a:latin typeface="+mj-lt"/>
                <a:ea typeface="+mj-ea"/>
                <a:cs typeface="+mj-cs"/>
              </a:rPr>
              <a:t>Session 10:  Debt Size from DSCR or Debt to Capital</a:t>
            </a:r>
          </a:p>
        </p:txBody>
      </p:sp>
    </p:spTree>
    <p:extLst>
      <p:ext uri="{BB962C8B-B14F-4D97-AF65-F5344CB8AC3E}">
        <p14:creationId xmlns:p14="http://schemas.microsoft.com/office/powerpoint/2010/main" val="999412598"/>
      </p:ext>
    </p:extLst>
  </p:cSld>
  <p:clrMapOvr>
    <a:overrideClrMapping bg1="dk1" tx1="lt1" bg2="dk2"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2A51CE-371C-4E06-814C-18D53CBA206E}"/>
              </a:ext>
            </a:extLst>
          </p:cNvPr>
          <p:cNvSpPr>
            <a:spLocks noGrp="1"/>
          </p:cNvSpPr>
          <p:nvPr>
            <p:ph idx="1"/>
          </p:nvPr>
        </p:nvSpPr>
        <p:spPr/>
        <p:txBody>
          <a:bodyPr>
            <a:normAutofit lnSpcReduction="10000"/>
          </a:bodyPr>
          <a:lstStyle/>
          <a:p>
            <a:pPr marL="0" indent="0">
              <a:lnSpc>
                <a:spcPct val="120000"/>
              </a:lnSpc>
              <a:spcBef>
                <a:spcPts val="0"/>
              </a:spcBef>
              <a:buNone/>
            </a:pPr>
            <a:r>
              <a:rPr lang="en-US" sz="1100" dirty="0"/>
              <a:t> Case 1:  ' Case 1 is when senior debt is given; senior </a:t>
            </a:r>
            <a:r>
              <a:rPr lang="en-US" sz="1100" dirty="0" err="1"/>
              <a:t>fixed_total</a:t>
            </a:r>
            <a:r>
              <a:rPr lang="en-US" sz="1100" dirty="0"/>
              <a:t> defined in funding</a:t>
            </a:r>
          </a:p>
          <a:p>
            <a:pPr marL="0" indent="0">
              <a:lnSpc>
                <a:spcPct val="120000"/>
              </a:lnSpc>
              <a:spcBef>
                <a:spcPts val="0"/>
              </a:spcBef>
              <a:buNone/>
            </a:pPr>
            <a:r>
              <a:rPr lang="en-US" sz="1100" dirty="0"/>
              <a:t>            If </a:t>
            </a:r>
            <a:r>
              <a:rPr lang="en-US" sz="1100" dirty="0" err="1"/>
              <a:t>senior_fixed_total</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senior_fixed_total</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LLCR    ' </a:t>
            </a:r>
            <a:r>
              <a:rPr lang="en-US" sz="1100" dirty="0" err="1"/>
              <a:t>DSCR_Applied</a:t>
            </a:r>
            <a:r>
              <a:rPr lang="en-US" sz="1100" dirty="0"/>
              <a:t> is used in sculpting</a:t>
            </a:r>
          </a:p>
          <a:p>
            <a:pPr marL="0" indent="0">
              <a:lnSpc>
                <a:spcPct val="120000"/>
              </a:lnSpc>
              <a:spcBef>
                <a:spcPts val="0"/>
              </a:spcBef>
              <a:buNone/>
            </a:pPr>
            <a:r>
              <a:rPr lang="en-US" sz="1100" dirty="0"/>
              <a:t>        </a:t>
            </a:r>
          </a:p>
          <a:p>
            <a:pPr marL="0" indent="0">
              <a:lnSpc>
                <a:spcPct val="120000"/>
              </a:lnSpc>
              <a:spcBef>
                <a:spcPts val="0"/>
              </a:spcBef>
              <a:buNone/>
            </a:pPr>
            <a:r>
              <a:rPr lang="en-US" sz="1100" dirty="0"/>
              <a:t>        Case 2:  ' Case 2 is where the debt comes from a debt percentage</a:t>
            </a:r>
          </a:p>
          <a:p>
            <a:pPr marL="0" indent="0">
              <a:lnSpc>
                <a:spcPct val="120000"/>
              </a:lnSpc>
              <a:spcBef>
                <a:spcPts val="0"/>
              </a:spcBef>
              <a:buNone/>
            </a:pPr>
            <a:r>
              <a:rPr lang="en-US" sz="1100" dirty="0"/>
              <a:t>            If </a:t>
            </a:r>
            <a:r>
              <a:rPr lang="en-US" sz="1100" dirty="0" err="1"/>
              <a:t>senior_debt</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senior_debt</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LLCR</a:t>
            </a:r>
          </a:p>
          <a:p>
            <a:pPr marL="0" indent="0">
              <a:lnSpc>
                <a:spcPct val="120000"/>
              </a:lnSpc>
              <a:spcBef>
                <a:spcPts val="0"/>
              </a:spcBef>
              <a:buNone/>
            </a:pPr>
            <a:r>
              <a:rPr lang="en-US" sz="1100" dirty="0"/>
              <a:t>                            </a:t>
            </a:r>
          </a:p>
          <a:p>
            <a:pPr marL="0" indent="0">
              <a:lnSpc>
                <a:spcPct val="120000"/>
              </a:lnSpc>
              <a:spcBef>
                <a:spcPts val="0"/>
              </a:spcBef>
              <a:buNone/>
            </a:pPr>
            <a:r>
              <a:rPr lang="en-US" sz="1100" dirty="0"/>
              <a:t>        Case 3:  ' Case 3 is from the input DSCR for sculpting</a:t>
            </a:r>
          </a:p>
          <a:p>
            <a:pPr marL="0" indent="0">
              <a:lnSpc>
                <a:spcPct val="120000"/>
              </a:lnSpc>
              <a:spcBef>
                <a:spcPts val="0"/>
              </a:spcBef>
              <a:buNone/>
            </a:pPr>
            <a:r>
              <a:rPr lang="en-US" sz="1100" dirty="0"/>
              <a:t>            </a:t>
            </a:r>
            <a:r>
              <a:rPr lang="en-US" sz="1100" dirty="0" err="1"/>
              <a:t>senior_debt</a:t>
            </a:r>
            <a:r>
              <a:rPr lang="en-US" sz="1100" dirty="0"/>
              <a:t> = </a:t>
            </a:r>
            <a:r>
              <a:rPr lang="en-US" sz="1100" dirty="0" err="1"/>
              <a:t>pv_debt_service</a:t>
            </a:r>
            <a:endParaRPr lang="en-US" sz="1100" dirty="0"/>
          </a:p>
          <a:p>
            <a:pPr marL="0" indent="0">
              <a:lnSpc>
                <a:spcPct val="120000"/>
              </a:lnSpc>
              <a:spcBef>
                <a:spcPts val="0"/>
              </a:spcBef>
              <a:buNone/>
            </a:pPr>
            <a:r>
              <a:rPr lang="en-US" sz="1100" dirty="0"/>
              <a:t>            </a:t>
            </a:r>
            <a:r>
              <a:rPr lang="en-US" sz="1100" dirty="0" err="1"/>
              <a:t>DSCR_Applied</a:t>
            </a:r>
            <a:r>
              <a:rPr lang="en-US" sz="1100" dirty="0"/>
              <a:t> = </a:t>
            </a:r>
            <a:r>
              <a:rPr lang="en-US" sz="1100" dirty="0" err="1"/>
              <a:t>DSCR_Input</a:t>
            </a:r>
            <a:endParaRPr lang="en-US" sz="1100" dirty="0"/>
          </a:p>
          <a:p>
            <a:pPr marL="0" indent="0">
              <a:lnSpc>
                <a:spcPct val="120000"/>
              </a:lnSpc>
              <a:spcBef>
                <a:spcPts val="0"/>
              </a:spcBef>
              <a:buNone/>
            </a:pPr>
            <a:r>
              <a:rPr lang="en-US" sz="1100" dirty="0"/>
              <a:t>                                        </a:t>
            </a:r>
          </a:p>
          <a:p>
            <a:pPr marL="0" indent="0">
              <a:lnSpc>
                <a:spcPct val="120000"/>
              </a:lnSpc>
              <a:spcBef>
                <a:spcPts val="0"/>
              </a:spcBef>
              <a:buNone/>
            </a:pPr>
            <a:r>
              <a:rPr lang="en-US" sz="1100" dirty="0"/>
              <a:t>        Case 4:  ' Case 4 is the tricky one where different constraints are used</a:t>
            </a:r>
          </a:p>
          <a:p>
            <a:pPr marL="0" indent="0">
              <a:lnSpc>
                <a:spcPct val="120000"/>
              </a:lnSpc>
              <a:spcBef>
                <a:spcPts val="0"/>
              </a:spcBef>
              <a:buNone/>
            </a:pPr>
            <a:r>
              <a:rPr lang="en-US" sz="1100" dirty="0"/>
              <a:t>            If </a:t>
            </a:r>
            <a:r>
              <a:rPr lang="en-US" sz="1100" dirty="0" err="1"/>
              <a:t>senior_debt</a:t>
            </a:r>
            <a:r>
              <a:rPr lang="en-US" sz="1100" dirty="0"/>
              <a:t> &lt;&gt; 0 Then</a:t>
            </a:r>
          </a:p>
          <a:p>
            <a:pPr marL="0" indent="0">
              <a:lnSpc>
                <a:spcPct val="120000"/>
              </a:lnSpc>
              <a:spcBef>
                <a:spcPts val="0"/>
              </a:spcBef>
              <a:buNone/>
            </a:pPr>
            <a:r>
              <a:rPr lang="en-US" sz="1100" dirty="0"/>
              <a:t>                LLCR = </a:t>
            </a:r>
            <a:r>
              <a:rPr lang="en-US" sz="1100" dirty="0" err="1"/>
              <a:t>pv_cfads</a:t>
            </a:r>
            <a:r>
              <a:rPr lang="en-US" sz="1100" dirty="0"/>
              <a:t> / </a:t>
            </a:r>
            <a:r>
              <a:rPr lang="en-US" sz="1100" dirty="0" err="1"/>
              <a:t>senior_debt</a:t>
            </a:r>
            <a:endParaRPr lang="en-US" sz="1100" dirty="0"/>
          </a:p>
          <a:p>
            <a:pPr marL="0" indent="0">
              <a:lnSpc>
                <a:spcPct val="120000"/>
              </a:lnSpc>
              <a:spcBef>
                <a:spcPts val="0"/>
              </a:spcBef>
              <a:buNone/>
            </a:pPr>
            <a:r>
              <a:rPr lang="en-US" sz="1100" dirty="0"/>
              <a:t>            End If                                                                ' Only if did not enter fixed debt</a:t>
            </a:r>
          </a:p>
          <a:p>
            <a:pPr marL="0" indent="0">
              <a:lnSpc>
                <a:spcPct val="120000"/>
              </a:lnSpc>
              <a:spcBef>
                <a:spcPts val="0"/>
              </a:spcBef>
              <a:buNone/>
            </a:pPr>
            <a:r>
              <a:rPr lang="en-US" sz="1100" dirty="0"/>
              <a:t>            If LLCR = 0 Then LLCR = 1</a:t>
            </a:r>
          </a:p>
          <a:p>
            <a:pPr marL="0" indent="0">
              <a:lnSpc>
                <a:spcPct val="120000"/>
              </a:lnSpc>
              <a:spcBef>
                <a:spcPts val="0"/>
              </a:spcBef>
              <a:buNone/>
            </a:pPr>
            <a:r>
              <a:rPr lang="en-US" sz="1100" dirty="0"/>
              <a:t>            </a:t>
            </a:r>
            <a:r>
              <a:rPr lang="en-US" sz="1100" dirty="0" err="1"/>
              <a:t>DSCR_Applied</a:t>
            </a:r>
            <a:r>
              <a:rPr lang="en-US" sz="1100" dirty="0"/>
              <a:t> = </a:t>
            </a:r>
            <a:r>
              <a:rPr lang="en-US" sz="1100" dirty="0" err="1"/>
              <a:t>WorksheetFunction.Max</a:t>
            </a:r>
            <a:r>
              <a:rPr lang="en-US" sz="1100" dirty="0"/>
              <a:t>(LLCR, </a:t>
            </a:r>
            <a:r>
              <a:rPr lang="en-US" sz="1100" dirty="0" err="1"/>
              <a:t>DSCR_Input</a:t>
            </a:r>
            <a:r>
              <a:rPr lang="en-US" sz="1100" dirty="0"/>
              <a:t>)</a:t>
            </a:r>
          </a:p>
          <a:p>
            <a:pPr marL="0" indent="0">
              <a:lnSpc>
                <a:spcPct val="120000"/>
              </a:lnSpc>
              <a:spcBef>
                <a:spcPts val="0"/>
              </a:spcBef>
              <a:buNone/>
            </a:pPr>
            <a:r>
              <a:rPr lang="en-US" sz="1100" dirty="0"/>
              <a:t>       End Select</a:t>
            </a:r>
          </a:p>
        </p:txBody>
      </p:sp>
      <p:sp>
        <p:nvSpPr>
          <p:cNvPr id="3" name="Title 2">
            <a:extLst>
              <a:ext uri="{FF2B5EF4-FFF2-40B4-BE49-F238E27FC236}">
                <a16:creationId xmlns:a16="http://schemas.microsoft.com/office/drawing/2014/main" id="{3774403D-0A2F-4761-B62E-348E964993D3}"/>
              </a:ext>
            </a:extLst>
          </p:cNvPr>
          <p:cNvSpPr>
            <a:spLocks noGrp="1"/>
          </p:cNvSpPr>
          <p:nvPr>
            <p:ph type="title"/>
          </p:nvPr>
        </p:nvSpPr>
        <p:spPr/>
        <p:txBody>
          <a:bodyPr>
            <a:normAutofit fontScale="90000"/>
          </a:bodyPr>
          <a:lstStyle/>
          <a:p>
            <a:r>
              <a:rPr lang="en-US" dirty="0"/>
              <a:t>Different Debt Sizing Options – Need to Work Through Sculpting</a:t>
            </a:r>
          </a:p>
        </p:txBody>
      </p:sp>
      <p:sp>
        <p:nvSpPr>
          <p:cNvPr id="4" name="Slide Number Placeholder 3">
            <a:extLst>
              <a:ext uri="{FF2B5EF4-FFF2-40B4-BE49-F238E27FC236}">
                <a16:creationId xmlns:a16="http://schemas.microsoft.com/office/drawing/2014/main" id="{F428F5C7-A881-48B1-A59F-0A7A138DBD83}"/>
              </a:ext>
            </a:extLst>
          </p:cNvPr>
          <p:cNvSpPr>
            <a:spLocks noGrp="1"/>
          </p:cNvSpPr>
          <p:nvPr>
            <p:ph type="sldNum" sz="quarter" idx="12"/>
          </p:nvPr>
        </p:nvSpPr>
        <p:spPr/>
        <p:txBody>
          <a:bodyPr/>
          <a:lstStyle/>
          <a:p>
            <a:pPr algn="ctr"/>
            <a:fld id="{0C3A1854-6B63-4059-B360-A3C4972BF0FC}" type="slidenum">
              <a:rPr lang="ko-KR" altLang="en-US" smtClean="0"/>
              <a:pPr algn="ctr"/>
              <a:t>238</a:t>
            </a:fld>
            <a:endParaRPr lang="ko-KR" altLang="en-US" dirty="0"/>
          </a:p>
        </p:txBody>
      </p:sp>
    </p:spTree>
    <p:extLst>
      <p:ext uri="{BB962C8B-B14F-4D97-AF65-F5344CB8AC3E}">
        <p14:creationId xmlns:p14="http://schemas.microsoft.com/office/powerpoint/2010/main" val="26979361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3" y="1055803"/>
            <a:ext cx="7984274" cy="1829029"/>
          </a:xfrm>
        </p:spPr>
        <p:txBody>
          <a:bodyPr>
            <a:normAutofit lnSpcReduction="10000"/>
          </a:bodyPr>
          <a:lstStyle/>
          <a:p>
            <a:r>
              <a:rPr lang="en-US" dirty="0"/>
              <a:t>The general idea the project finance debt falls somewhere around BBB- and how credit spreads are driven by the probability that the DSCR will fall below 1.0.</a:t>
            </a:r>
          </a:p>
          <a:p>
            <a:endParaRPr lang="en-US" dirty="0"/>
          </a:p>
        </p:txBody>
      </p:sp>
      <p:sp>
        <p:nvSpPr>
          <p:cNvPr id="2" name="Title 1"/>
          <p:cNvSpPr>
            <a:spLocks noGrp="1"/>
          </p:cNvSpPr>
          <p:nvPr>
            <p:ph type="title"/>
          </p:nvPr>
        </p:nvSpPr>
        <p:spPr/>
        <p:txBody>
          <a:bodyPr>
            <a:normAutofit fontScale="90000"/>
          </a:bodyPr>
          <a:lstStyle/>
          <a:p>
            <a:r>
              <a:rPr lang="en-US" dirty="0"/>
              <a:t>General Idea of Optimising Project Finance Debt</a:t>
            </a:r>
          </a:p>
        </p:txBody>
      </p:sp>
      <p:sp>
        <p:nvSpPr>
          <p:cNvPr id="4" name="Slide Number Placeholder 3"/>
          <p:cNvSpPr>
            <a:spLocks noGrp="1"/>
          </p:cNvSpPr>
          <p:nvPr>
            <p:ph type="sldNum" sz="quarter" idx="12"/>
          </p:nvPr>
        </p:nvSpPr>
        <p:spPr/>
        <p:txBody>
          <a:bodyPr/>
          <a:lstStyle/>
          <a:p>
            <a:fld id="{EB241CD2-1E45-42A3-B213-66A034DF9A3B}" type="slidenum">
              <a:rPr lang="en-GB" smtClean="0"/>
              <a:t>239</a:t>
            </a:fld>
            <a:endParaRPr lang="en-GB" dirty="0"/>
          </a:p>
        </p:txBody>
      </p:sp>
      <p:pic>
        <p:nvPicPr>
          <p:cNvPr id="5" name="Picture 4"/>
          <p:cNvPicPr>
            <a:picLocks noChangeAspect="1"/>
          </p:cNvPicPr>
          <p:nvPr/>
        </p:nvPicPr>
        <p:blipFill>
          <a:blip r:embed="rId2"/>
          <a:stretch>
            <a:fillRect/>
          </a:stretch>
        </p:blipFill>
        <p:spPr>
          <a:xfrm>
            <a:off x="1776110" y="3229452"/>
            <a:ext cx="5081890" cy="3520139"/>
          </a:xfrm>
          <a:prstGeom prst="rect">
            <a:avLst/>
          </a:prstGeom>
        </p:spPr>
      </p:pic>
    </p:spTree>
    <p:extLst>
      <p:ext uri="{BB962C8B-B14F-4D97-AF65-F5344CB8AC3E}">
        <p14:creationId xmlns:p14="http://schemas.microsoft.com/office/powerpoint/2010/main" val="281468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72D0E35-2F1E-4131-BC49-5C9FCC4DFDA0}"/>
              </a:ext>
            </a:extLst>
          </p:cNvPr>
          <p:cNvPicPr>
            <a:picLocks noChangeAspect="1"/>
          </p:cNvPicPr>
          <p:nvPr/>
        </p:nvPicPr>
        <p:blipFill rotWithShape="1">
          <a:blip r:embed="rId2"/>
          <a:srcRect/>
          <a:stretch/>
        </p:blipFill>
        <p:spPr>
          <a:xfrm>
            <a:off x="5872163" y="3826106"/>
            <a:ext cx="3031807" cy="1394631"/>
          </a:xfrm>
          <a:prstGeom prst="rect">
            <a:avLst/>
          </a:prstGeom>
        </p:spPr>
      </p:pic>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rotWithShape="1">
          <a:blip r:embed="rId3"/>
          <a:srcRect/>
          <a:stretch/>
        </p:blipFill>
        <p:spPr>
          <a:xfrm>
            <a:off x="4293705" y="736708"/>
            <a:ext cx="4770782" cy="1049571"/>
          </a:xfrm>
          <a:prstGeom prst="rect">
            <a:avLst/>
          </a:prstGeom>
        </p:spPr>
      </p:pic>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a:xfrm>
            <a:off x="616136" y="2121762"/>
            <a:ext cx="4653738" cy="3626917"/>
          </a:xfrm>
        </p:spPr>
        <p:txBody>
          <a:bodyPr vert="horz" lIns="91440" tIns="45720" rIns="91440" bIns="45720" rtlCol="0">
            <a:normAutofit/>
          </a:bodyPr>
          <a:lstStyle/>
          <a:p>
            <a:r>
              <a:rPr lang="en-US" sz="2100" dirty="0">
                <a:latin typeface="+mn-lt"/>
                <a:cs typeface="+mn-cs"/>
              </a:rPr>
              <a:t>Keep the formulas simple</a:t>
            </a:r>
          </a:p>
          <a:p>
            <a:r>
              <a:rPr lang="en-US" sz="2100" dirty="0">
                <a:latin typeface="+mn-lt"/>
                <a:cs typeface="+mn-cs"/>
              </a:rPr>
              <a:t>No excuse at all for long formulas because it makes the concepts difficult to explain to somebody not familiar with the model.</a:t>
            </a:r>
          </a:p>
          <a:p>
            <a:r>
              <a:rPr lang="en-US" sz="2100" dirty="0">
                <a:latin typeface="+mn-lt"/>
                <a:cs typeface="+mn-cs"/>
              </a:rPr>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a:xfrm>
            <a:off x="616137" y="640263"/>
            <a:ext cx="4653738" cy="1344975"/>
          </a:xfrm>
        </p:spPr>
        <p:txBody>
          <a:bodyPr vert="horz" lIns="91440" tIns="45720" rIns="91440" bIns="45720" rtlCol="0" anchor="ctr">
            <a:normAutofit/>
          </a:bodyPr>
          <a:lstStyle/>
          <a:p>
            <a:pPr algn="l"/>
            <a:r>
              <a:rPr lang="en-US" sz="4400" b="1" dirty="0">
                <a:latin typeface="+mj-lt"/>
                <a:cs typeface="+mj-cs"/>
              </a:rPr>
              <a:t>Transparency</a:t>
            </a:r>
          </a:p>
        </p:txBody>
      </p:sp>
    </p:spTree>
    <p:extLst>
      <p:ext uri="{BB962C8B-B14F-4D97-AF65-F5344CB8AC3E}">
        <p14:creationId xmlns:p14="http://schemas.microsoft.com/office/powerpoint/2010/main" val="388150170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a:extLst>
              <a:ext uri="{FF2B5EF4-FFF2-40B4-BE49-F238E27FC236}">
                <a16:creationId xmlns:a16="http://schemas.microsoft.com/office/drawing/2014/main" id="{4D604A87-5B54-407E-833F-4B798DD556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1324" y="3480674"/>
            <a:ext cx="8501590" cy="1627766"/>
          </a:xfrm>
          <a:noFill/>
        </p:spPr>
      </p:pic>
      <p:sp>
        <p:nvSpPr>
          <p:cNvPr id="95234" name="Rectangle 2">
            <a:extLst>
              <a:ext uri="{FF2B5EF4-FFF2-40B4-BE49-F238E27FC236}">
                <a16:creationId xmlns:a16="http://schemas.microsoft.com/office/drawing/2014/main" id="{3A788DD2-9CD9-40EF-805B-27CC2878921B}"/>
              </a:ext>
            </a:extLst>
          </p:cNvPr>
          <p:cNvSpPr>
            <a:spLocks noGrp="1" noChangeArrowheads="1"/>
          </p:cNvSpPr>
          <p:nvPr>
            <p:ph type="title"/>
          </p:nvPr>
        </p:nvSpPr>
        <p:spPr/>
        <p:txBody>
          <a:bodyPr>
            <a:normAutofit fontScale="90000"/>
          </a:bodyPr>
          <a:lstStyle/>
          <a:p>
            <a:r>
              <a:rPr lang="en-US" altLang="en-US" dirty="0"/>
              <a:t>Examples of Target DSCR for Alternative Industries</a:t>
            </a:r>
          </a:p>
        </p:txBody>
      </p:sp>
      <p:sp>
        <p:nvSpPr>
          <p:cNvPr id="2" name="TextBox 1">
            <a:extLst>
              <a:ext uri="{FF2B5EF4-FFF2-40B4-BE49-F238E27FC236}">
                <a16:creationId xmlns:a16="http://schemas.microsoft.com/office/drawing/2014/main" id="{D1E48E9C-4E54-4A98-8F99-A445F4ECDA52}"/>
              </a:ext>
            </a:extLst>
          </p:cNvPr>
          <p:cNvSpPr txBox="1"/>
          <p:nvPr/>
        </p:nvSpPr>
        <p:spPr>
          <a:xfrm>
            <a:off x="327992" y="1451113"/>
            <a:ext cx="8299174"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 DSCR standards or benchmarks should have an footnote that says “to meet BBB- criteria”</a:t>
            </a:r>
          </a:p>
        </p:txBody>
      </p:sp>
    </p:spTree>
    <p:extLst>
      <p:ext uri="{BB962C8B-B14F-4D97-AF65-F5344CB8AC3E}">
        <p14:creationId xmlns:p14="http://schemas.microsoft.com/office/powerpoint/2010/main" val="232046215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E7524D-1F51-46FA-894A-EFFF30DFE417}"/>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Session 11:  Identifying risks when building and Analysing a model</a:t>
            </a:r>
          </a:p>
        </p:txBody>
      </p:sp>
    </p:spTree>
    <p:extLst>
      <p:ext uri="{BB962C8B-B14F-4D97-AF65-F5344CB8AC3E}">
        <p14:creationId xmlns:p14="http://schemas.microsoft.com/office/powerpoint/2010/main" val="56384265"/>
      </p:ext>
    </p:extLst>
  </p:cSld>
  <p:clrMapOvr>
    <a:overrideClrMapping bg1="dk1" tx1="lt1" bg2="dk2"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4D834E-CA30-4757-8A15-9CB064C0E290}"/>
              </a:ext>
            </a:extLst>
          </p:cNvPr>
          <p:cNvSpPr>
            <a:spLocks noGrp="1"/>
          </p:cNvSpPr>
          <p:nvPr>
            <p:ph idx="1"/>
          </p:nvPr>
        </p:nvSpPr>
        <p:spPr/>
        <p:txBody>
          <a:bodyPr/>
          <a:lstStyle/>
          <a:p>
            <a:r>
              <a:rPr lang="en-US" dirty="0"/>
              <a:t>No Equity or Debt IRR</a:t>
            </a:r>
          </a:p>
          <a:p>
            <a:endParaRPr lang="en-US" dirty="0"/>
          </a:p>
        </p:txBody>
      </p:sp>
      <p:sp>
        <p:nvSpPr>
          <p:cNvPr id="3" name="Title 2">
            <a:extLst>
              <a:ext uri="{FF2B5EF4-FFF2-40B4-BE49-F238E27FC236}">
                <a16:creationId xmlns:a16="http://schemas.microsoft.com/office/drawing/2014/main" id="{C1EAFD2D-7F03-4762-B0C9-77A8578DC4C1}"/>
              </a:ext>
            </a:extLst>
          </p:cNvPr>
          <p:cNvSpPr>
            <a:spLocks noGrp="1"/>
          </p:cNvSpPr>
          <p:nvPr>
            <p:ph type="title"/>
          </p:nvPr>
        </p:nvSpPr>
        <p:spPr/>
        <p:txBody>
          <a:bodyPr/>
          <a:lstStyle/>
          <a:p>
            <a:r>
              <a:rPr lang="en-US" dirty="0"/>
              <a:t>Presentation</a:t>
            </a:r>
          </a:p>
        </p:txBody>
      </p:sp>
      <p:pic>
        <p:nvPicPr>
          <p:cNvPr id="5" name="Picture 4">
            <a:extLst>
              <a:ext uri="{FF2B5EF4-FFF2-40B4-BE49-F238E27FC236}">
                <a16:creationId xmlns:a16="http://schemas.microsoft.com/office/drawing/2014/main" id="{53BB77A9-FD88-479A-A74F-89455EC1F120}"/>
              </a:ext>
            </a:extLst>
          </p:cNvPr>
          <p:cNvPicPr>
            <a:picLocks noChangeAspect="1"/>
          </p:cNvPicPr>
          <p:nvPr/>
        </p:nvPicPr>
        <p:blipFill>
          <a:blip r:embed="rId2"/>
          <a:stretch>
            <a:fillRect/>
          </a:stretch>
        </p:blipFill>
        <p:spPr>
          <a:xfrm>
            <a:off x="0" y="2356889"/>
            <a:ext cx="9144000" cy="2144222"/>
          </a:xfrm>
          <a:prstGeom prst="rect">
            <a:avLst/>
          </a:prstGeom>
        </p:spPr>
      </p:pic>
    </p:spTree>
    <p:extLst>
      <p:ext uri="{BB962C8B-B14F-4D97-AF65-F5344CB8AC3E}">
        <p14:creationId xmlns:p14="http://schemas.microsoft.com/office/powerpoint/2010/main" val="2851621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C901E-81C2-40EF-83E4-8943A28AFD53}"/>
              </a:ext>
            </a:extLst>
          </p:cNvPr>
          <p:cNvSpPr>
            <a:spLocks noGrp="1"/>
          </p:cNvSpPr>
          <p:nvPr>
            <p:ph idx="1"/>
          </p:nvPr>
        </p:nvSpPr>
        <p:spPr/>
        <p:txBody>
          <a:bodyPr/>
          <a:lstStyle/>
          <a:p>
            <a:r>
              <a:rPr lang="en-US" dirty="0"/>
              <a:t>Why use the OFFSET</a:t>
            </a:r>
          </a:p>
          <a:p>
            <a:endParaRPr lang="en-US" dirty="0"/>
          </a:p>
        </p:txBody>
      </p:sp>
      <p:sp>
        <p:nvSpPr>
          <p:cNvPr id="3" name="Title 2">
            <a:extLst>
              <a:ext uri="{FF2B5EF4-FFF2-40B4-BE49-F238E27FC236}">
                <a16:creationId xmlns:a16="http://schemas.microsoft.com/office/drawing/2014/main" id="{F9DC303E-330A-4399-B971-B08D4FE4CBA0}"/>
              </a:ext>
            </a:extLst>
          </p:cNvPr>
          <p:cNvSpPr>
            <a:spLocks noGrp="1"/>
          </p:cNvSpPr>
          <p:nvPr>
            <p:ph type="title"/>
          </p:nvPr>
        </p:nvSpPr>
        <p:spPr/>
        <p:txBody>
          <a:bodyPr/>
          <a:lstStyle/>
          <a:p>
            <a:r>
              <a:rPr lang="en-US" dirty="0"/>
              <a:t>Sensitivity Analysis</a:t>
            </a:r>
          </a:p>
        </p:txBody>
      </p:sp>
      <p:pic>
        <p:nvPicPr>
          <p:cNvPr id="5" name="Picture 4">
            <a:extLst>
              <a:ext uri="{FF2B5EF4-FFF2-40B4-BE49-F238E27FC236}">
                <a16:creationId xmlns:a16="http://schemas.microsoft.com/office/drawing/2014/main" id="{8E3543E2-65E2-4187-8D54-0F5C53D2FB25}"/>
              </a:ext>
            </a:extLst>
          </p:cNvPr>
          <p:cNvPicPr>
            <a:picLocks noChangeAspect="1"/>
          </p:cNvPicPr>
          <p:nvPr/>
        </p:nvPicPr>
        <p:blipFill>
          <a:blip r:embed="rId2"/>
          <a:stretch>
            <a:fillRect/>
          </a:stretch>
        </p:blipFill>
        <p:spPr>
          <a:xfrm>
            <a:off x="159027" y="2743200"/>
            <a:ext cx="8505508" cy="2330629"/>
          </a:xfrm>
          <a:prstGeom prst="rect">
            <a:avLst/>
          </a:prstGeom>
        </p:spPr>
      </p:pic>
    </p:spTree>
    <p:extLst>
      <p:ext uri="{BB962C8B-B14F-4D97-AF65-F5344CB8AC3E}">
        <p14:creationId xmlns:p14="http://schemas.microsoft.com/office/powerpoint/2010/main" val="23450897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947E8B-144E-49C5-B25A-325A48670695}"/>
              </a:ext>
            </a:extLst>
          </p:cNvPr>
          <p:cNvSpPr>
            <a:spLocks noGrp="1"/>
          </p:cNvSpPr>
          <p:nvPr>
            <p:ph idx="1"/>
          </p:nvPr>
        </p:nvSpPr>
        <p:spPr/>
        <p:txBody>
          <a:bodyPr/>
          <a:lstStyle/>
          <a:p>
            <a:r>
              <a:rPr lang="en-US" dirty="0"/>
              <a:t>The input sheet can become a bit mixed-up. Either use range names or show sheet colour.</a:t>
            </a:r>
          </a:p>
          <a:p>
            <a:endParaRPr lang="en-US" dirty="0"/>
          </a:p>
        </p:txBody>
      </p:sp>
      <p:sp>
        <p:nvSpPr>
          <p:cNvPr id="3" name="Title 2">
            <a:extLst>
              <a:ext uri="{FF2B5EF4-FFF2-40B4-BE49-F238E27FC236}">
                <a16:creationId xmlns:a16="http://schemas.microsoft.com/office/drawing/2014/main" id="{55BE1954-CEA6-4C26-8675-5710BA53C0F8}"/>
              </a:ext>
            </a:extLst>
          </p:cNvPr>
          <p:cNvSpPr>
            <a:spLocks noGrp="1"/>
          </p:cNvSpPr>
          <p:nvPr>
            <p:ph type="title"/>
          </p:nvPr>
        </p:nvSpPr>
        <p:spPr/>
        <p:txBody>
          <a:bodyPr/>
          <a:lstStyle/>
          <a:p>
            <a:r>
              <a:rPr lang="en-US" dirty="0"/>
              <a:t>Show where Sensitivity Comes From</a:t>
            </a:r>
          </a:p>
        </p:txBody>
      </p:sp>
      <p:pic>
        <p:nvPicPr>
          <p:cNvPr id="5" name="Picture 4">
            <a:extLst>
              <a:ext uri="{FF2B5EF4-FFF2-40B4-BE49-F238E27FC236}">
                <a16:creationId xmlns:a16="http://schemas.microsoft.com/office/drawing/2014/main" id="{5D0EEA87-FE64-4727-8402-034008B4AC0A}"/>
              </a:ext>
            </a:extLst>
          </p:cNvPr>
          <p:cNvPicPr>
            <a:picLocks noChangeAspect="1"/>
          </p:cNvPicPr>
          <p:nvPr/>
        </p:nvPicPr>
        <p:blipFill>
          <a:blip r:embed="rId2"/>
          <a:stretch>
            <a:fillRect/>
          </a:stretch>
        </p:blipFill>
        <p:spPr>
          <a:xfrm>
            <a:off x="436143" y="2434060"/>
            <a:ext cx="5745995" cy="4323719"/>
          </a:xfrm>
          <a:prstGeom prst="rect">
            <a:avLst/>
          </a:prstGeom>
        </p:spPr>
      </p:pic>
      <p:cxnSp>
        <p:nvCxnSpPr>
          <p:cNvPr id="7" name="Straight Arrow Connector 6">
            <a:extLst>
              <a:ext uri="{FF2B5EF4-FFF2-40B4-BE49-F238E27FC236}">
                <a16:creationId xmlns:a16="http://schemas.microsoft.com/office/drawing/2014/main" id="{3B43FF29-AA77-404D-BE16-88CB9858958D}"/>
              </a:ext>
            </a:extLst>
          </p:cNvPr>
          <p:cNvCxnSpPr/>
          <p:nvPr/>
        </p:nvCxnSpPr>
        <p:spPr>
          <a:xfrm>
            <a:off x="3856383" y="2971800"/>
            <a:ext cx="709430" cy="2997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7CC56-E5C2-4DD7-BDB7-A29AAE672B36}"/>
              </a:ext>
            </a:extLst>
          </p:cNvPr>
          <p:cNvSpPr txBox="1"/>
          <p:nvPr/>
        </p:nvSpPr>
        <p:spPr>
          <a:xfrm>
            <a:off x="6748670" y="2971800"/>
            <a:ext cx="1560443" cy="1477328"/>
          </a:xfrm>
          <a:prstGeom prst="rect">
            <a:avLst/>
          </a:prstGeom>
          <a:noFill/>
        </p:spPr>
        <p:txBody>
          <a:bodyPr wrap="square" rtlCol="0">
            <a:spAutoFit/>
          </a:bodyPr>
          <a:lstStyle/>
          <a:p>
            <a:r>
              <a:rPr lang="en-US" dirty="0"/>
              <a:t>Some are inputs and others come from different places</a:t>
            </a:r>
          </a:p>
        </p:txBody>
      </p:sp>
    </p:spTree>
    <p:extLst>
      <p:ext uri="{BB962C8B-B14F-4D97-AF65-F5344CB8AC3E}">
        <p14:creationId xmlns:p14="http://schemas.microsoft.com/office/powerpoint/2010/main" val="226180729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773210-6BF9-4362-9FA6-19CAA45A2ED8}"/>
              </a:ext>
            </a:extLst>
          </p:cNvPr>
          <p:cNvSpPr>
            <a:spLocks noGrp="1"/>
          </p:cNvSpPr>
          <p:nvPr>
            <p:ph idx="1"/>
          </p:nvPr>
        </p:nvSpPr>
        <p:spPr/>
        <p:txBody>
          <a:bodyPr>
            <a:normAutofit fontScale="85000" lnSpcReduction="20000"/>
          </a:bodyPr>
          <a:lstStyle/>
          <a:p>
            <a:r>
              <a:rPr lang="en-US" dirty="0"/>
              <a:t>The average life of debt measures something like a simple payback.  It does not depend on the interest rate and it measures the time at which the debt will be paid off in half.</a:t>
            </a:r>
          </a:p>
          <a:p>
            <a:r>
              <a:rPr lang="en-US" dirty="0"/>
              <a:t>For 10 year debt with equal installment repayments, the average life would be 5.</a:t>
            </a:r>
          </a:p>
          <a:p>
            <a:r>
              <a:rPr lang="en-US" dirty="0"/>
              <a:t>In this case you could make 10 swaps, each with a different swap maturity.</a:t>
            </a:r>
          </a:p>
          <a:p>
            <a:r>
              <a:rPr lang="en-US" dirty="0"/>
              <a:t>To approximate this you could use a 5 year swap.</a:t>
            </a:r>
          </a:p>
          <a:p>
            <a:r>
              <a:rPr lang="en-US" dirty="0"/>
              <a:t>The average life can be computed two ways:</a:t>
            </a:r>
          </a:p>
          <a:p>
            <a:pPr lvl="1"/>
            <a:r>
              <a:rPr lang="en-US" dirty="0"/>
              <a:t>∑ Repayment x Period of Repayment/Total Debt</a:t>
            </a:r>
          </a:p>
          <a:p>
            <a:pPr lvl="1"/>
            <a:r>
              <a:rPr lang="en-US" dirty="0"/>
              <a:t>or</a:t>
            </a:r>
          </a:p>
          <a:p>
            <a:pPr lvl="1"/>
            <a:r>
              <a:rPr lang="en-US" dirty="0"/>
              <a:t>∑ Debt Balance/Total Debt</a:t>
            </a:r>
          </a:p>
        </p:txBody>
      </p:sp>
      <p:sp>
        <p:nvSpPr>
          <p:cNvPr id="3" name="Title 2">
            <a:extLst>
              <a:ext uri="{FF2B5EF4-FFF2-40B4-BE49-F238E27FC236}">
                <a16:creationId xmlns:a16="http://schemas.microsoft.com/office/drawing/2014/main" id="{4DE25E96-4A34-4518-94F2-3646E7A7F88E}"/>
              </a:ext>
            </a:extLst>
          </p:cNvPr>
          <p:cNvSpPr>
            <a:spLocks noGrp="1"/>
          </p:cNvSpPr>
          <p:nvPr>
            <p:ph type="title"/>
          </p:nvPr>
        </p:nvSpPr>
        <p:spPr/>
        <p:txBody>
          <a:bodyPr/>
          <a:lstStyle/>
          <a:p>
            <a:r>
              <a:rPr lang="en-US" dirty="0"/>
              <a:t>Swaps and Average Life</a:t>
            </a:r>
          </a:p>
        </p:txBody>
      </p:sp>
    </p:spTree>
    <p:extLst>
      <p:ext uri="{BB962C8B-B14F-4D97-AF65-F5344CB8AC3E}">
        <p14:creationId xmlns:p14="http://schemas.microsoft.com/office/powerpoint/2010/main" val="286062747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291E9A-5BD7-4402-9B43-BC2256974199}"/>
              </a:ext>
            </a:extLst>
          </p:cNvPr>
          <p:cNvSpPr>
            <a:spLocks noGrp="1"/>
          </p:cNvSpPr>
          <p:nvPr>
            <p:ph idx="1"/>
          </p:nvPr>
        </p:nvSpPr>
        <p:spPr>
          <a:xfrm>
            <a:off x="278297" y="1202635"/>
            <a:ext cx="3876260" cy="5009321"/>
          </a:xfrm>
        </p:spPr>
        <p:txBody>
          <a:bodyPr>
            <a:normAutofit fontScale="92500"/>
          </a:bodyPr>
          <a:lstStyle/>
          <a:p>
            <a:r>
              <a:rPr lang="en-US" dirty="0"/>
              <a:t>To make forward interest rate projections, you could theoretically compute forward rates.</a:t>
            </a:r>
          </a:p>
          <a:p>
            <a:endParaRPr lang="en-US" dirty="0"/>
          </a:p>
          <a:p>
            <a:r>
              <a:rPr lang="en-US" dirty="0"/>
              <a:t>Take one example with one and two year yields.  Begin with interest rates from the interest rate file.</a:t>
            </a:r>
          </a:p>
          <a:p>
            <a:endParaRPr lang="en-US" dirty="0"/>
          </a:p>
        </p:txBody>
      </p:sp>
      <p:sp>
        <p:nvSpPr>
          <p:cNvPr id="3" name="Title 2">
            <a:extLst>
              <a:ext uri="{FF2B5EF4-FFF2-40B4-BE49-F238E27FC236}">
                <a16:creationId xmlns:a16="http://schemas.microsoft.com/office/drawing/2014/main" id="{D29D5678-97B2-49F5-8CB6-5ABEFBC2EC37}"/>
              </a:ext>
            </a:extLst>
          </p:cNvPr>
          <p:cNvSpPr>
            <a:spLocks noGrp="1"/>
          </p:cNvSpPr>
          <p:nvPr>
            <p:ph type="title"/>
          </p:nvPr>
        </p:nvSpPr>
        <p:spPr/>
        <p:txBody>
          <a:bodyPr>
            <a:normAutofit fontScale="90000"/>
          </a:bodyPr>
          <a:lstStyle/>
          <a:p>
            <a:r>
              <a:rPr lang="en-US" dirty="0"/>
              <a:t>Use of Interest Rate File and Forward Interest Rates</a:t>
            </a:r>
          </a:p>
        </p:txBody>
      </p:sp>
      <p:pic>
        <p:nvPicPr>
          <p:cNvPr id="5" name="Picture 4">
            <a:extLst>
              <a:ext uri="{FF2B5EF4-FFF2-40B4-BE49-F238E27FC236}">
                <a16:creationId xmlns:a16="http://schemas.microsoft.com/office/drawing/2014/main" id="{947AE314-DA6D-487B-A0FF-602AFA1C22A7}"/>
              </a:ext>
            </a:extLst>
          </p:cNvPr>
          <p:cNvPicPr>
            <a:picLocks noChangeAspect="1"/>
          </p:cNvPicPr>
          <p:nvPr/>
        </p:nvPicPr>
        <p:blipFill>
          <a:blip r:embed="rId2"/>
          <a:stretch>
            <a:fillRect/>
          </a:stretch>
        </p:blipFill>
        <p:spPr>
          <a:xfrm>
            <a:off x="4154557" y="1943462"/>
            <a:ext cx="4827330" cy="2971076"/>
          </a:xfrm>
          <a:prstGeom prst="rect">
            <a:avLst/>
          </a:prstGeom>
        </p:spPr>
      </p:pic>
    </p:spTree>
    <p:extLst>
      <p:ext uri="{BB962C8B-B14F-4D97-AF65-F5344CB8AC3E}">
        <p14:creationId xmlns:p14="http://schemas.microsoft.com/office/powerpoint/2010/main" val="159713325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2ECC58-E100-4E6C-B147-7C233F2E002B}"/>
              </a:ext>
            </a:extLst>
          </p:cNvPr>
          <p:cNvPicPr>
            <a:picLocks noChangeAspect="1"/>
          </p:cNvPicPr>
          <p:nvPr/>
        </p:nvPicPr>
        <p:blipFill>
          <a:blip r:embed="rId2"/>
          <a:stretch>
            <a:fillRect/>
          </a:stretch>
        </p:blipFill>
        <p:spPr>
          <a:xfrm>
            <a:off x="3842766" y="2005295"/>
            <a:ext cx="4814536" cy="2847409"/>
          </a:xfrm>
          <a:prstGeom prst="rect">
            <a:avLst/>
          </a:prstGeom>
          <a:effectLst/>
        </p:spPr>
      </p:pic>
      <p:sp>
        <p:nvSpPr>
          <p:cNvPr id="4" name="Content Placeholder 3">
            <a:extLst>
              <a:ext uri="{FF2B5EF4-FFF2-40B4-BE49-F238E27FC236}">
                <a16:creationId xmlns:a16="http://schemas.microsoft.com/office/drawing/2014/main" id="{E9AA6F31-3208-47CB-8F3B-8CD1E13535E8}"/>
              </a:ext>
            </a:extLst>
          </p:cNvPr>
          <p:cNvSpPr>
            <a:spLocks noGrp="1"/>
          </p:cNvSpPr>
          <p:nvPr>
            <p:ph idx="1"/>
          </p:nvPr>
        </p:nvSpPr>
        <p:spPr>
          <a:xfrm>
            <a:off x="486697" y="2438400"/>
            <a:ext cx="3429319" cy="3790334"/>
          </a:xfrm>
        </p:spPr>
        <p:txBody>
          <a:bodyPr vert="horz" lIns="91440" tIns="45720" rIns="91440" bIns="45720" rtlCol="0">
            <a:normAutofit/>
          </a:bodyPr>
          <a:lstStyle/>
          <a:p>
            <a:r>
              <a:rPr lang="en-US" sz="1800" dirty="0">
                <a:latin typeface="+mn-lt"/>
                <a:cs typeface="+mn-cs"/>
              </a:rPr>
              <a:t>To compute forward rate if have one year and two year yield:</a:t>
            </a:r>
          </a:p>
          <a:p>
            <a:r>
              <a:rPr lang="en-US" sz="1800" dirty="0">
                <a:latin typeface="+mn-lt"/>
                <a:cs typeface="+mn-cs"/>
              </a:rPr>
              <a:t>One year yield = 1yr  is given</a:t>
            </a:r>
          </a:p>
          <a:p>
            <a:r>
              <a:rPr lang="en-US" sz="1800" dirty="0">
                <a:latin typeface="+mn-lt"/>
                <a:cs typeface="+mn-cs"/>
              </a:rPr>
              <a:t>Two year yield = 2yr is given</a:t>
            </a:r>
          </a:p>
          <a:p>
            <a:r>
              <a:rPr lang="en-US" sz="1800" dirty="0">
                <a:latin typeface="+mn-lt"/>
                <a:cs typeface="+mn-cs"/>
              </a:rPr>
              <a:t>Implied forward rate is from:</a:t>
            </a:r>
          </a:p>
          <a:p>
            <a:r>
              <a:rPr lang="en-US" sz="1800" dirty="0">
                <a:latin typeface="+mn-lt"/>
                <a:cs typeface="+mn-cs"/>
              </a:rPr>
              <a:t>Value = Interest 1/(1+1yr) + Interest2/(1+2fw)^2 + Par/(1+2fw)^2</a:t>
            </a:r>
          </a:p>
          <a:p>
            <a:r>
              <a:rPr lang="en-US" sz="1800" dirty="0">
                <a:latin typeface="+mn-lt"/>
                <a:cs typeface="+mn-cs"/>
              </a:rPr>
              <a:t>Value = Par x 2yr/(1+1yr) + Par x 2yr/(1+2fw)^2 + Par(1+2fw)^2</a:t>
            </a:r>
          </a:p>
          <a:p>
            <a:endParaRPr lang="en-US" sz="1800" dirty="0">
              <a:latin typeface="+mn-lt"/>
              <a:cs typeface="+mn-cs"/>
            </a:endParaRPr>
          </a:p>
        </p:txBody>
      </p:sp>
      <p:sp>
        <p:nvSpPr>
          <p:cNvPr id="3" name="Title 2">
            <a:extLst>
              <a:ext uri="{FF2B5EF4-FFF2-40B4-BE49-F238E27FC236}">
                <a16:creationId xmlns:a16="http://schemas.microsoft.com/office/drawing/2014/main" id="{50007D9D-E512-4864-A3E2-2822485F0B44}"/>
              </a:ext>
            </a:extLst>
          </p:cNvPr>
          <p:cNvSpPr>
            <a:spLocks noGrp="1"/>
          </p:cNvSpPr>
          <p:nvPr>
            <p:ph type="title"/>
          </p:nvPr>
        </p:nvSpPr>
        <p:spPr>
          <a:xfrm>
            <a:off x="486696" y="629266"/>
            <a:ext cx="2629122" cy="1622321"/>
          </a:xfrm>
        </p:spPr>
        <p:txBody>
          <a:bodyPr vert="horz" lIns="91440" tIns="45720" rIns="91440" bIns="45720" rtlCol="0" anchor="ctr">
            <a:normAutofit/>
          </a:bodyPr>
          <a:lstStyle/>
          <a:p>
            <a:pPr algn="l"/>
            <a:r>
              <a:rPr lang="en-US" sz="3100" kern="1200" dirty="0">
                <a:solidFill>
                  <a:schemeClr val="tx1"/>
                </a:solidFill>
                <a:latin typeface="+mj-lt"/>
                <a:ea typeface="+mj-ea"/>
                <a:cs typeface="+mj-cs"/>
              </a:rPr>
              <a:t>Compute Implied Forward Rates</a:t>
            </a:r>
          </a:p>
        </p:txBody>
      </p:sp>
      <p:sp>
        <p:nvSpPr>
          <p:cNvPr id="2" name="TextBox 1">
            <a:extLst>
              <a:ext uri="{FF2B5EF4-FFF2-40B4-BE49-F238E27FC236}">
                <a16:creationId xmlns:a16="http://schemas.microsoft.com/office/drawing/2014/main" id="{68AF2989-5920-4281-ABF3-DD34A19CF409}"/>
              </a:ext>
            </a:extLst>
          </p:cNvPr>
          <p:cNvSpPr txBox="1"/>
          <p:nvPr/>
        </p:nvSpPr>
        <p:spPr>
          <a:xfrm>
            <a:off x="4094922" y="556591"/>
            <a:ext cx="4432852" cy="923330"/>
          </a:xfrm>
          <a:prstGeom prst="rect">
            <a:avLst/>
          </a:prstGeom>
          <a:noFill/>
        </p:spPr>
        <p:txBody>
          <a:bodyPr wrap="square" rtlCol="0">
            <a:spAutoFit/>
          </a:bodyPr>
          <a:lstStyle/>
          <a:p>
            <a:r>
              <a:rPr lang="en-US" dirty="0"/>
              <a:t>Short-term interest rates have risen, but the longer term rates have remained more constant.</a:t>
            </a:r>
          </a:p>
        </p:txBody>
      </p:sp>
    </p:spTree>
    <p:extLst>
      <p:ext uri="{BB962C8B-B14F-4D97-AF65-F5344CB8AC3E}">
        <p14:creationId xmlns:p14="http://schemas.microsoft.com/office/powerpoint/2010/main" val="16034741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ACB786-0F72-4A0D-93B4-E55F9C99E296}"/>
              </a:ext>
            </a:extLst>
          </p:cNvPr>
          <p:cNvSpPr>
            <a:spLocks noGrp="1"/>
          </p:cNvSpPr>
          <p:nvPr>
            <p:ph idx="1"/>
          </p:nvPr>
        </p:nvSpPr>
        <p:spPr>
          <a:xfrm>
            <a:off x="723955" y="1097748"/>
            <a:ext cx="7902608" cy="4913771"/>
          </a:xfrm>
        </p:spPr>
        <p:txBody>
          <a:bodyPr/>
          <a:lstStyle/>
          <a:p>
            <a:pPr lvl="1"/>
            <a:r>
              <a:rPr lang="en-JM" dirty="0"/>
              <a:t>Capital Cost</a:t>
            </a:r>
            <a:endParaRPr lang="en-US" dirty="0"/>
          </a:p>
          <a:p>
            <a:pPr lvl="1"/>
            <a:r>
              <a:rPr lang="en-JM" dirty="0"/>
              <a:t>Operating Cost</a:t>
            </a:r>
            <a:endParaRPr lang="en-US" dirty="0"/>
          </a:p>
          <a:p>
            <a:pPr lvl="1"/>
            <a:r>
              <a:rPr lang="en-JM" dirty="0"/>
              <a:t>Capacity Factor and Resource Analysis</a:t>
            </a:r>
            <a:endParaRPr lang="en-US" dirty="0"/>
          </a:p>
          <a:p>
            <a:pPr lvl="1"/>
            <a:r>
              <a:rPr lang="en-JM" dirty="0"/>
              <a:t>Availability </a:t>
            </a:r>
            <a:endParaRPr lang="en-US" dirty="0"/>
          </a:p>
          <a:p>
            <a:pPr lvl="1"/>
            <a:r>
              <a:rPr lang="en-JM" dirty="0"/>
              <a:t>Efficiency and Heat Rate</a:t>
            </a:r>
            <a:endParaRPr lang="en-US" dirty="0"/>
          </a:p>
          <a:p>
            <a:endParaRPr lang="en-US" dirty="0"/>
          </a:p>
        </p:txBody>
      </p:sp>
      <p:sp>
        <p:nvSpPr>
          <p:cNvPr id="3" name="Title 2">
            <a:extLst>
              <a:ext uri="{FF2B5EF4-FFF2-40B4-BE49-F238E27FC236}">
                <a16:creationId xmlns:a16="http://schemas.microsoft.com/office/drawing/2014/main" id="{4558E465-6C17-45A1-B21A-225F4DEE9FC3}"/>
              </a:ext>
            </a:extLst>
          </p:cNvPr>
          <p:cNvSpPr>
            <a:spLocks noGrp="1"/>
          </p:cNvSpPr>
          <p:nvPr>
            <p:ph type="title"/>
          </p:nvPr>
        </p:nvSpPr>
        <p:spPr/>
        <p:txBody>
          <a:bodyPr>
            <a:normAutofit/>
          </a:bodyPr>
          <a:lstStyle/>
          <a:p>
            <a:r>
              <a:rPr lang="en-US" dirty="0"/>
              <a:t>Risks in Electricity Generation Operation</a:t>
            </a:r>
          </a:p>
        </p:txBody>
      </p:sp>
      <p:sp>
        <p:nvSpPr>
          <p:cNvPr id="4" name="Slide Number Placeholder 3">
            <a:extLst>
              <a:ext uri="{FF2B5EF4-FFF2-40B4-BE49-F238E27FC236}">
                <a16:creationId xmlns:a16="http://schemas.microsoft.com/office/drawing/2014/main" id="{749A029F-AF9C-4233-B09C-59C1AF7C5C41}"/>
              </a:ext>
            </a:extLst>
          </p:cNvPr>
          <p:cNvSpPr>
            <a:spLocks noGrp="1"/>
          </p:cNvSpPr>
          <p:nvPr>
            <p:ph type="sldNum" sz="quarter" idx="12"/>
          </p:nvPr>
        </p:nvSpPr>
        <p:spPr/>
        <p:txBody>
          <a:bodyPr/>
          <a:lstStyle/>
          <a:p>
            <a:pPr algn="ctr"/>
            <a:fld id="{0C3A1854-6B63-4059-B360-A3C4972BF0FC}" type="slidenum">
              <a:rPr lang="ko-KR" altLang="en-US" smtClean="0"/>
              <a:pPr algn="ctr"/>
              <a:t>248</a:t>
            </a:fld>
            <a:endParaRPr lang="ko-KR" altLang="en-US" dirty="0"/>
          </a:p>
        </p:txBody>
      </p:sp>
    </p:spTree>
    <p:extLst>
      <p:ext uri="{BB962C8B-B14F-4D97-AF65-F5344CB8AC3E}">
        <p14:creationId xmlns:p14="http://schemas.microsoft.com/office/powerpoint/2010/main" val="18011383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CBFCC7-CA3C-41DE-92D7-8F95DDE4AD04}"/>
              </a:ext>
            </a:extLst>
          </p:cNvPr>
          <p:cNvSpPr>
            <a:spLocks noGrp="1"/>
          </p:cNvSpPr>
          <p:nvPr>
            <p:ph idx="1"/>
          </p:nvPr>
        </p:nvSpPr>
        <p:spPr/>
        <p:txBody>
          <a:bodyPr/>
          <a:lstStyle/>
          <a:p>
            <a:pPr lvl="0"/>
            <a:r>
              <a:rPr lang="en-JM" dirty="0"/>
              <a:t>Risks of uneconomic plants</a:t>
            </a:r>
            <a:endParaRPr lang="en-US" dirty="0"/>
          </a:p>
          <a:p>
            <a:pPr lvl="1"/>
            <a:r>
              <a:rPr lang="en-JM" dirty="0"/>
              <a:t>Computation of LCOE</a:t>
            </a:r>
            <a:endParaRPr lang="en-US" dirty="0"/>
          </a:p>
          <a:p>
            <a:pPr lvl="1"/>
            <a:r>
              <a:rPr lang="en-JM" dirty="0"/>
              <a:t>Evaluation of political risks</a:t>
            </a:r>
            <a:endParaRPr lang="en-US" dirty="0"/>
          </a:p>
          <a:p>
            <a:pPr lvl="1"/>
            <a:r>
              <a:rPr lang="en-JM" dirty="0"/>
              <a:t>Benchmarking capital and operating costs with model</a:t>
            </a:r>
            <a:endParaRPr lang="en-US" dirty="0"/>
          </a:p>
          <a:p>
            <a:pPr lvl="0"/>
            <a:r>
              <a:rPr lang="en-JM" dirty="0"/>
              <a:t>Financial and economic risks</a:t>
            </a:r>
            <a:endParaRPr lang="en-US" dirty="0"/>
          </a:p>
          <a:p>
            <a:pPr lvl="1"/>
            <a:r>
              <a:rPr lang="en-JM" dirty="0"/>
              <a:t>Risks of exchange rate changes</a:t>
            </a:r>
            <a:endParaRPr lang="en-US" dirty="0"/>
          </a:p>
          <a:p>
            <a:pPr lvl="1"/>
            <a:r>
              <a:rPr lang="en-JM" dirty="0"/>
              <a:t>Financial risks in interest rate changes</a:t>
            </a:r>
            <a:endParaRPr lang="en-US" dirty="0"/>
          </a:p>
          <a:p>
            <a:endParaRPr lang="en-US" dirty="0"/>
          </a:p>
        </p:txBody>
      </p:sp>
      <p:sp>
        <p:nvSpPr>
          <p:cNvPr id="3" name="Title 2">
            <a:extLst>
              <a:ext uri="{FF2B5EF4-FFF2-40B4-BE49-F238E27FC236}">
                <a16:creationId xmlns:a16="http://schemas.microsoft.com/office/drawing/2014/main" id="{47F30618-09FD-4FB8-93E0-BE575E300C4F}"/>
              </a:ext>
            </a:extLst>
          </p:cNvPr>
          <p:cNvSpPr>
            <a:spLocks noGrp="1"/>
          </p:cNvSpPr>
          <p:nvPr>
            <p:ph type="title"/>
          </p:nvPr>
        </p:nvSpPr>
        <p:spPr/>
        <p:txBody>
          <a:bodyPr/>
          <a:lstStyle/>
          <a:p>
            <a:r>
              <a:rPr lang="en-US" dirty="0"/>
              <a:t>Other Risks</a:t>
            </a:r>
          </a:p>
        </p:txBody>
      </p:sp>
    </p:spTree>
    <p:extLst>
      <p:ext uri="{BB962C8B-B14F-4D97-AF65-F5344CB8AC3E}">
        <p14:creationId xmlns:p14="http://schemas.microsoft.com/office/powerpoint/2010/main" val="4069949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5AA27240-A732-4EEE-BA27-3F001DA48D47}"/>
              </a:ext>
            </a:extLst>
          </p:cNvPr>
          <p:cNvPicPr>
            <a:picLocks noChangeAspect="1"/>
          </p:cNvPicPr>
          <p:nvPr/>
        </p:nvPicPr>
        <p:blipFill>
          <a:blip r:embed="rId2"/>
          <a:stretch>
            <a:fillRect/>
          </a:stretch>
        </p:blipFill>
        <p:spPr>
          <a:xfrm>
            <a:off x="4813300" y="3207988"/>
            <a:ext cx="3701978" cy="1952793"/>
          </a:xfrm>
          <a:prstGeom prst="rect">
            <a:avLst/>
          </a:prstGeom>
        </p:spPr>
      </p:pic>
      <p:sp>
        <p:nvSpPr>
          <p:cNvPr id="4" name="Content Placeholder 3">
            <a:extLst>
              <a:ext uri="{FF2B5EF4-FFF2-40B4-BE49-F238E27FC236}">
                <a16:creationId xmlns:a16="http://schemas.microsoft.com/office/drawing/2014/main" id="{6869E588-3B96-4D56-8668-ABBD186CD149}"/>
              </a:ext>
            </a:extLst>
          </p:cNvPr>
          <p:cNvSpPr>
            <a:spLocks noGrp="1"/>
          </p:cNvSpPr>
          <p:nvPr>
            <p:ph idx="1"/>
          </p:nvPr>
        </p:nvSpPr>
        <p:spPr>
          <a:xfrm>
            <a:off x="467139" y="1470991"/>
            <a:ext cx="4422913" cy="4581939"/>
          </a:xfrm>
        </p:spPr>
        <p:txBody>
          <a:bodyPr vert="horz" lIns="91440" tIns="45720" rIns="91440" bIns="45720" rtlCol="0">
            <a:noAutofit/>
          </a:bodyPr>
          <a:lstStyle/>
          <a:p>
            <a:r>
              <a:rPr lang="en-US" sz="1800" dirty="0">
                <a:latin typeface="+mn-lt"/>
                <a:cs typeface="+mn-cs"/>
              </a:rPr>
              <a:t>Please put yourself in the position of somebody trying to understand the model.</a:t>
            </a:r>
          </a:p>
          <a:p>
            <a:r>
              <a:rPr lang="en-US" sz="1800" dirty="0">
                <a:latin typeface="+mn-lt"/>
                <a:cs typeface="+mn-cs"/>
              </a:rPr>
              <a:t>It is so much easier to follow a model on a single page rather than:</a:t>
            </a:r>
          </a:p>
          <a:p>
            <a:pPr lvl="1"/>
            <a:r>
              <a:rPr lang="en-US" sz="1800" dirty="0">
                <a:latin typeface="+mn-lt"/>
                <a:cs typeface="+mn-cs"/>
              </a:rPr>
              <a:t>Switches on a separate page – put the switches (or if you want to call them flags or masks) right next to the calculations.  Why force people to make silly traces.</a:t>
            </a:r>
          </a:p>
          <a:p>
            <a:pPr lvl="1"/>
            <a:r>
              <a:rPr lang="en-US" sz="1800" dirty="0">
                <a:latin typeface="+mn-lt"/>
                <a:cs typeface="+mn-cs"/>
              </a:rPr>
              <a:t>Connect the debt schedule with the sources and uses and also the cash flow waterfall.  Why would you make people search for basic and obvious links.</a:t>
            </a:r>
          </a:p>
          <a:p>
            <a:r>
              <a:rPr lang="en-US" sz="1800" dirty="0">
                <a:latin typeface="+mn-lt"/>
                <a:cs typeface="+mn-cs"/>
              </a:rPr>
              <a:t>Once you have the core of the model build you can of course make all of the pretty graphs you want.</a:t>
            </a:r>
          </a:p>
        </p:txBody>
      </p:sp>
      <p:sp>
        <p:nvSpPr>
          <p:cNvPr id="3" name="Title 2">
            <a:extLst>
              <a:ext uri="{FF2B5EF4-FFF2-40B4-BE49-F238E27FC236}">
                <a16:creationId xmlns:a16="http://schemas.microsoft.com/office/drawing/2014/main" id="{972AA42C-8B0C-49FD-AB5D-954C2116FE03}"/>
              </a:ext>
            </a:extLst>
          </p:cNvPr>
          <p:cNvSpPr>
            <a:spLocks noGrp="1"/>
          </p:cNvSpPr>
          <p:nvPr>
            <p:ph type="title"/>
          </p:nvPr>
        </p:nvSpPr>
        <p:spPr>
          <a:xfrm>
            <a:off x="654568" y="185206"/>
            <a:ext cx="7890527" cy="1325563"/>
          </a:xfrm>
        </p:spPr>
        <p:txBody>
          <a:bodyPr vert="horz" lIns="91440" tIns="45720" rIns="91440" bIns="45720" rtlCol="0" anchor="ctr">
            <a:normAutofit/>
          </a:bodyPr>
          <a:lstStyle/>
          <a:p>
            <a:pPr algn="l"/>
            <a:r>
              <a:rPr lang="en-US" sz="4400" b="1" kern="1200" dirty="0">
                <a:solidFill>
                  <a:schemeClr val="tx1"/>
                </a:solidFill>
                <a:latin typeface="+mj-lt"/>
                <a:ea typeface="+mj-ea"/>
                <a:cs typeface="+mj-cs"/>
              </a:rPr>
              <a:t>Transparency and Too Many Pages</a:t>
            </a:r>
          </a:p>
        </p:txBody>
      </p:sp>
    </p:spTree>
    <p:extLst>
      <p:ext uri="{BB962C8B-B14F-4D97-AF65-F5344CB8AC3E}">
        <p14:creationId xmlns:p14="http://schemas.microsoft.com/office/powerpoint/2010/main" val="3517247335"/>
      </p:ext>
    </p:extLst>
  </p:cSld>
  <p:clrMapOvr>
    <a:overrideClrMapping bg1="dk1" tx1="lt1" bg2="dk2" tx2="lt2" accent1="accent1" accent2="accent2" accent3="accent3" accent4="accent4" accent5="accent5" accent6="accent6" hlink="hlink" folHlink="folHlink"/>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E2878F-95DD-4E90-A30F-FC838AAFB319}"/>
              </a:ext>
            </a:extLst>
          </p:cNvPr>
          <p:cNvSpPr>
            <a:spLocks noGrp="1"/>
          </p:cNvSpPr>
          <p:nvPr>
            <p:ph idx="1"/>
          </p:nvPr>
        </p:nvSpPr>
        <p:spPr/>
        <p:txBody>
          <a:bodyPr/>
          <a:lstStyle/>
          <a:p>
            <a:r>
              <a:rPr lang="en-US" dirty="0"/>
              <a:t>General (and not very good) sources of cost comparison:</a:t>
            </a:r>
          </a:p>
          <a:p>
            <a:pPr lvl="1"/>
            <a:r>
              <a:rPr lang="en-US" dirty="0"/>
              <a:t>International Energy Agency</a:t>
            </a:r>
          </a:p>
          <a:p>
            <a:pPr lvl="1"/>
            <a:r>
              <a:rPr lang="en-US" dirty="0"/>
              <a:t>Energy Information Agency</a:t>
            </a:r>
          </a:p>
          <a:p>
            <a:pPr lvl="1"/>
            <a:r>
              <a:rPr lang="en-US" dirty="0"/>
              <a:t>Lazard </a:t>
            </a:r>
          </a:p>
          <a:p>
            <a:r>
              <a:rPr lang="en-US" dirty="0"/>
              <a:t>Difficulties</a:t>
            </a:r>
          </a:p>
          <a:p>
            <a:pPr lvl="1"/>
            <a:r>
              <a:rPr lang="en-US" dirty="0"/>
              <a:t>Changes in cost </a:t>
            </a:r>
          </a:p>
          <a:p>
            <a:pPr lvl="1"/>
            <a:r>
              <a:rPr lang="en-US" dirty="0"/>
              <a:t>Regional cost</a:t>
            </a:r>
          </a:p>
          <a:p>
            <a:pPr lvl="1"/>
            <a:r>
              <a:rPr lang="en-US" dirty="0"/>
              <a:t>Units of measurement (wind example)</a:t>
            </a:r>
          </a:p>
          <a:p>
            <a:pPr lvl="1"/>
            <a:r>
              <a:rPr lang="en-US" dirty="0"/>
              <a:t>Use of models – finding information</a:t>
            </a:r>
          </a:p>
          <a:p>
            <a:endParaRPr lang="en-US" dirty="0"/>
          </a:p>
        </p:txBody>
      </p:sp>
      <p:sp>
        <p:nvSpPr>
          <p:cNvPr id="3" name="Title 2">
            <a:extLst>
              <a:ext uri="{FF2B5EF4-FFF2-40B4-BE49-F238E27FC236}">
                <a16:creationId xmlns:a16="http://schemas.microsoft.com/office/drawing/2014/main" id="{941BFA86-8E7C-4588-8061-75E17B69EF10}"/>
              </a:ext>
            </a:extLst>
          </p:cNvPr>
          <p:cNvSpPr>
            <a:spLocks noGrp="1"/>
          </p:cNvSpPr>
          <p:nvPr>
            <p:ph type="title"/>
          </p:nvPr>
        </p:nvSpPr>
        <p:spPr/>
        <p:txBody>
          <a:bodyPr/>
          <a:lstStyle/>
          <a:p>
            <a:r>
              <a:rPr lang="en-US" dirty="0"/>
              <a:t>Benchmarking Costs</a:t>
            </a:r>
          </a:p>
        </p:txBody>
      </p:sp>
    </p:spTree>
    <p:extLst>
      <p:ext uri="{BB962C8B-B14F-4D97-AF65-F5344CB8AC3E}">
        <p14:creationId xmlns:p14="http://schemas.microsoft.com/office/powerpoint/2010/main" val="20367787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F276-8564-4B4B-B008-3258EBF26B3C}"/>
              </a:ext>
            </a:extLst>
          </p:cNvPr>
          <p:cNvSpPr>
            <a:spLocks noGrp="1"/>
          </p:cNvSpPr>
          <p:nvPr>
            <p:ph type="title"/>
          </p:nvPr>
        </p:nvSpPr>
        <p:spPr/>
        <p:txBody>
          <a:bodyPr>
            <a:normAutofit fontScale="90000"/>
          </a:bodyPr>
          <a:lstStyle/>
          <a:p>
            <a:r>
              <a:rPr lang="en-US" dirty="0"/>
              <a:t>Session 4: Analysis of Different Scenarios (including sensitivity analysis)</a:t>
            </a:r>
          </a:p>
        </p:txBody>
      </p:sp>
    </p:spTree>
    <p:extLst>
      <p:ext uri="{BB962C8B-B14F-4D97-AF65-F5344CB8AC3E}">
        <p14:creationId xmlns:p14="http://schemas.microsoft.com/office/powerpoint/2010/main" val="416657845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252</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379789550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FD777F-AE50-46AE-A5A5-04F82DA5EB01}"/>
              </a:ext>
            </a:extLst>
          </p:cNvPr>
          <p:cNvSpPr>
            <a:spLocks noGrp="1"/>
          </p:cNvSpPr>
          <p:nvPr>
            <p:ph idx="1"/>
          </p:nvPr>
        </p:nvSpPr>
        <p:spPr/>
        <p:txBody>
          <a:bodyPr/>
          <a:lstStyle/>
          <a:p>
            <a:r>
              <a:rPr lang="en-US" dirty="0"/>
              <a:t>The excel stuff is like a cookbook</a:t>
            </a:r>
          </a:p>
          <a:p>
            <a:r>
              <a:rPr lang="en-US" dirty="0"/>
              <a:t>Just find the instructions in a recipe book</a:t>
            </a:r>
          </a:p>
          <a:p>
            <a:pPr lvl="1"/>
            <a:r>
              <a:rPr lang="en-US" dirty="0"/>
              <a:t>Review instruction in folder files</a:t>
            </a:r>
          </a:p>
          <a:p>
            <a:pPr lvl="1"/>
            <a:r>
              <a:rPr lang="en-US" dirty="0"/>
              <a:t>Review with other models</a:t>
            </a:r>
          </a:p>
          <a:p>
            <a:pPr lvl="1"/>
            <a:r>
              <a:rPr lang="en-US" dirty="0"/>
              <a:t>Most important, WATCH VIDEOS</a:t>
            </a:r>
          </a:p>
        </p:txBody>
      </p:sp>
      <p:sp>
        <p:nvSpPr>
          <p:cNvPr id="3" name="Title 2">
            <a:extLst>
              <a:ext uri="{FF2B5EF4-FFF2-40B4-BE49-F238E27FC236}">
                <a16:creationId xmlns:a16="http://schemas.microsoft.com/office/drawing/2014/main" id="{ED3F1A71-DB81-477A-92C1-58C10D722DFE}"/>
              </a:ext>
            </a:extLst>
          </p:cNvPr>
          <p:cNvSpPr>
            <a:spLocks noGrp="1"/>
          </p:cNvSpPr>
          <p:nvPr>
            <p:ph type="title"/>
          </p:nvPr>
        </p:nvSpPr>
        <p:spPr/>
        <p:txBody>
          <a:bodyPr/>
          <a:lstStyle/>
          <a:p>
            <a:r>
              <a:rPr lang="en-US" dirty="0"/>
              <a:t>Excel Formulas, Short-cuts, Tables, etc.</a:t>
            </a:r>
          </a:p>
        </p:txBody>
      </p:sp>
    </p:spTree>
    <p:extLst>
      <p:ext uri="{BB962C8B-B14F-4D97-AF65-F5344CB8AC3E}">
        <p14:creationId xmlns:p14="http://schemas.microsoft.com/office/powerpoint/2010/main" val="401881721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2F3026B-51D3-4B5C-8E7A-00E41751AA3E}"/>
              </a:ext>
            </a:extLst>
          </p:cNvPr>
          <p:cNvSpPr>
            <a:spLocks noGrp="1"/>
          </p:cNvSpPr>
          <p:nvPr>
            <p:ph idx="1"/>
          </p:nvPr>
        </p:nvSpPr>
        <p:spPr/>
        <p:txBody>
          <a:bodyPr>
            <a:normAutofit lnSpcReduction="10000"/>
          </a:bodyPr>
          <a:lstStyle/>
          <a:p>
            <a:pPr lvl="0"/>
            <a:r>
              <a:rPr lang="en-JM" dirty="0"/>
              <a:t>Alternative examples of adding sensitivity and scenario analysis to a model</a:t>
            </a:r>
            <a:endParaRPr lang="en-US" dirty="0"/>
          </a:p>
          <a:p>
            <a:pPr lvl="1"/>
            <a:r>
              <a:rPr lang="en-JM" dirty="0"/>
              <a:t>Sensitivity analysis with spinner and drop down boxes</a:t>
            </a:r>
            <a:endParaRPr lang="en-US" dirty="0"/>
          </a:p>
          <a:p>
            <a:pPr lvl="1"/>
            <a:r>
              <a:rPr lang="en-JM" dirty="0"/>
              <a:t>Scenario analysis using INDEX and table</a:t>
            </a:r>
            <a:endParaRPr lang="en-US" dirty="0"/>
          </a:p>
          <a:p>
            <a:pPr lvl="1"/>
            <a:r>
              <a:rPr lang="en-JM" dirty="0"/>
              <a:t>Tornado diagrams for sensitivity presentation</a:t>
            </a:r>
            <a:endParaRPr lang="en-US" dirty="0"/>
          </a:p>
          <a:p>
            <a:pPr lvl="1"/>
            <a:r>
              <a:rPr lang="en-JM" dirty="0"/>
              <a:t>Presentation of scenario analysis with waterfall diagram</a:t>
            </a:r>
            <a:endParaRPr lang="en-US" dirty="0"/>
          </a:p>
          <a:p>
            <a:pPr lvl="0"/>
            <a:r>
              <a:rPr lang="en-JM" dirty="0"/>
              <a:t>Understanding of P90, P95 etc. for computing scenario analysis in renewable analysis</a:t>
            </a:r>
            <a:endParaRPr lang="en-US" dirty="0"/>
          </a:p>
          <a:p>
            <a:endParaRPr lang="en-US" dirty="0"/>
          </a:p>
        </p:txBody>
      </p:sp>
      <p:sp>
        <p:nvSpPr>
          <p:cNvPr id="5" name="Title 4">
            <a:extLst>
              <a:ext uri="{FF2B5EF4-FFF2-40B4-BE49-F238E27FC236}">
                <a16:creationId xmlns:a16="http://schemas.microsoft.com/office/drawing/2014/main" id="{A3329284-28ED-4779-86A9-7CA2D0632BDD}"/>
              </a:ext>
            </a:extLst>
          </p:cNvPr>
          <p:cNvSpPr>
            <a:spLocks noGrp="1"/>
          </p:cNvSpPr>
          <p:nvPr>
            <p:ph type="title"/>
          </p:nvPr>
        </p:nvSpPr>
        <p:spPr/>
        <p:txBody>
          <a:bodyPr/>
          <a:lstStyle/>
          <a:p>
            <a:r>
              <a:rPr lang="en-US" dirty="0"/>
              <a:t>Scenario and Sensitivity Subjects</a:t>
            </a:r>
          </a:p>
        </p:txBody>
      </p:sp>
    </p:spTree>
    <p:extLst>
      <p:ext uri="{BB962C8B-B14F-4D97-AF65-F5344CB8AC3E}">
        <p14:creationId xmlns:p14="http://schemas.microsoft.com/office/powerpoint/2010/main" val="414159921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407677-4EDA-4E06-BDB5-DF5C1FD352B9}"/>
              </a:ext>
            </a:extLst>
          </p:cNvPr>
          <p:cNvSpPr>
            <a:spLocks noGrp="1"/>
          </p:cNvSpPr>
          <p:nvPr>
            <p:ph idx="1"/>
          </p:nvPr>
        </p:nvSpPr>
        <p:spPr/>
        <p:txBody>
          <a:bodyPr/>
          <a:lstStyle/>
          <a:p>
            <a:r>
              <a:rPr lang="en-US" dirty="0"/>
              <a:t>So, </a:t>
            </a:r>
            <a:r>
              <a:rPr lang="en-US" b="1" dirty="0"/>
              <a:t>WITH ANY MODEL AT ALL</a:t>
            </a:r>
            <a:r>
              <a:rPr lang="en-US" dirty="0"/>
              <a:t>, you can:</a:t>
            </a:r>
          </a:p>
          <a:p>
            <a:pPr lvl="1"/>
            <a:r>
              <a:rPr lang="en-US" dirty="0"/>
              <a:t>Press Shift F11 for a new sheet</a:t>
            </a:r>
          </a:p>
          <a:p>
            <a:pPr lvl="1"/>
            <a:r>
              <a:rPr lang="en-US" dirty="0"/>
              <a:t>Add a Scenario Number</a:t>
            </a:r>
          </a:p>
          <a:p>
            <a:pPr lvl="1"/>
            <a:r>
              <a:rPr lang="en-US" dirty="0"/>
              <a:t>Create a Scenario Analysis</a:t>
            </a:r>
          </a:p>
          <a:p>
            <a:pPr lvl="1"/>
            <a:r>
              <a:rPr lang="en-US" dirty="0"/>
              <a:t>Create a Sensitivity Analysis</a:t>
            </a:r>
          </a:p>
          <a:p>
            <a:pPr lvl="1"/>
            <a:r>
              <a:rPr lang="en-US" dirty="0"/>
              <a:t>Create a Customised Scenario Analysis</a:t>
            </a:r>
          </a:p>
        </p:txBody>
      </p:sp>
      <p:sp>
        <p:nvSpPr>
          <p:cNvPr id="3" name="Title 2">
            <a:extLst>
              <a:ext uri="{FF2B5EF4-FFF2-40B4-BE49-F238E27FC236}">
                <a16:creationId xmlns:a16="http://schemas.microsoft.com/office/drawing/2014/main" id="{896CB8BC-7AD5-4A3E-92BE-C2DAFD0D771B}"/>
              </a:ext>
            </a:extLst>
          </p:cNvPr>
          <p:cNvSpPr>
            <a:spLocks noGrp="1"/>
          </p:cNvSpPr>
          <p:nvPr>
            <p:ph type="title"/>
          </p:nvPr>
        </p:nvSpPr>
        <p:spPr/>
        <p:txBody>
          <a:bodyPr/>
          <a:lstStyle/>
          <a:p>
            <a:r>
              <a:rPr lang="en-US" dirty="0"/>
              <a:t>General Idea</a:t>
            </a:r>
          </a:p>
        </p:txBody>
      </p:sp>
    </p:spTree>
    <p:extLst>
      <p:ext uri="{BB962C8B-B14F-4D97-AF65-F5344CB8AC3E}">
        <p14:creationId xmlns:p14="http://schemas.microsoft.com/office/powerpoint/2010/main" val="147426675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6400A5-C6D3-4EC4-8947-51403579847B}"/>
              </a:ext>
            </a:extLst>
          </p:cNvPr>
          <p:cNvSpPr>
            <a:spLocks noGrp="1"/>
          </p:cNvSpPr>
          <p:nvPr>
            <p:ph idx="1"/>
          </p:nvPr>
        </p:nvSpPr>
        <p:spPr/>
        <p:txBody>
          <a:bodyPr/>
          <a:lstStyle/>
          <a:p>
            <a:r>
              <a:rPr lang="en-US" dirty="0"/>
              <a:t>Most important thing for a banker, come up with a reasonable downside case</a:t>
            </a:r>
          </a:p>
          <a:p>
            <a:endParaRPr lang="en-US" dirty="0"/>
          </a:p>
        </p:txBody>
      </p:sp>
      <p:sp>
        <p:nvSpPr>
          <p:cNvPr id="3" name="Title 2">
            <a:extLst>
              <a:ext uri="{FF2B5EF4-FFF2-40B4-BE49-F238E27FC236}">
                <a16:creationId xmlns:a16="http://schemas.microsoft.com/office/drawing/2014/main" id="{F268C0C2-D122-4F69-822C-952979766049}"/>
              </a:ext>
            </a:extLst>
          </p:cNvPr>
          <p:cNvSpPr>
            <a:spLocks noGrp="1"/>
          </p:cNvSpPr>
          <p:nvPr>
            <p:ph type="title"/>
          </p:nvPr>
        </p:nvSpPr>
        <p:spPr/>
        <p:txBody>
          <a:bodyPr/>
          <a:lstStyle/>
          <a:p>
            <a:r>
              <a:rPr lang="en-US" dirty="0"/>
              <a:t>Master Scenario Page</a:t>
            </a:r>
          </a:p>
        </p:txBody>
      </p:sp>
      <p:pic>
        <p:nvPicPr>
          <p:cNvPr id="2" name="Picture 1">
            <a:extLst>
              <a:ext uri="{FF2B5EF4-FFF2-40B4-BE49-F238E27FC236}">
                <a16:creationId xmlns:a16="http://schemas.microsoft.com/office/drawing/2014/main" id="{35B257F2-3F53-4F26-9155-7E3ACB6E416E}"/>
              </a:ext>
            </a:extLst>
          </p:cNvPr>
          <p:cNvPicPr>
            <a:picLocks noChangeAspect="1"/>
          </p:cNvPicPr>
          <p:nvPr/>
        </p:nvPicPr>
        <p:blipFill>
          <a:blip r:embed="rId2"/>
          <a:stretch>
            <a:fillRect/>
          </a:stretch>
        </p:blipFill>
        <p:spPr>
          <a:xfrm>
            <a:off x="107101" y="2586231"/>
            <a:ext cx="8609921" cy="3550085"/>
          </a:xfrm>
          <a:prstGeom prst="rect">
            <a:avLst/>
          </a:prstGeom>
        </p:spPr>
      </p:pic>
    </p:spTree>
    <p:extLst>
      <p:ext uri="{BB962C8B-B14F-4D97-AF65-F5344CB8AC3E}">
        <p14:creationId xmlns:p14="http://schemas.microsoft.com/office/powerpoint/2010/main" val="3166713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76400A5-C6D3-4EC4-8947-51403579847B}"/>
              </a:ext>
            </a:extLst>
          </p:cNvPr>
          <p:cNvSpPr>
            <a:spLocks noGrp="1"/>
          </p:cNvSpPr>
          <p:nvPr>
            <p:ph idx="1"/>
          </p:nvPr>
        </p:nvSpPr>
        <p:spPr/>
        <p:txBody>
          <a:bodyPr/>
          <a:lstStyle/>
          <a:p>
            <a:r>
              <a:rPr lang="en-US" dirty="0"/>
              <a:t>Most important thing for a banker, come up with a reasonable downside case</a:t>
            </a:r>
          </a:p>
          <a:p>
            <a:endParaRPr lang="en-US" dirty="0"/>
          </a:p>
        </p:txBody>
      </p:sp>
      <p:sp>
        <p:nvSpPr>
          <p:cNvPr id="3" name="Title 2">
            <a:extLst>
              <a:ext uri="{FF2B5EF4-FFF2-40B4-BE49-F238E27FC236}">
                <a16:creationId xmlns:a16="http://schemas.microsoft.com/office/drawing/2014/main" id="{F268C0C2-D122-4F69-822C-952979766049}"/>
              </a:ext>
            </a:extLst>
          </p:cNvPr>
          <p:cNvSpPr>
            <a:spLocks noGrp="1"/>
          </p:cNvSpPr>
          <p:nvPr>
            <p:ph type="title"/>
          </p:nvPr>
        </p:nvSpPr>
        <p:spPr/>
        <p:txBody>
          <a:bodyPr/>
          <a:lstStyle/>
          <a:p>
            <a:r>
              <a:rPr lang="en-US" dirty="0"/>
              <a:t>Master Scenario Page</a:t>
            </a:r>
          </a:p>
        </p:txBody>
      </p:sp>
      <p:pic>
        <p:nvPicPr>
          <p:cNvPr id="5" name="Picture 4">
            <a:extLst>
              <a:ext uri="{FF2B5EF4-FFF2-40B4-BE49-F238E27FC236}">
                <a16:creationId xmlns:a16="http://schemas.microsoft.com/office/drawing/2014/main" id="{38C8BBA3-5BD2-4873-B7BF-6BA41B3A962F}"/>
              </a:ext>
            </a:extLst>
          </p:cNvPr>
          <p:cNvPicPr>
            <a:picLocks noChangeAspect="1"/>
          </p:cNvPicPr>
          <p:nvPr/>
        </p:nvPicPr>
        <p:blipFill>
          <a:blip r:embed="rId2"/>
          <a:stretch>
            <a:fillRect/>
          </a:stretch>
        </p:blipFill>
        <p:spPr>
          <a:xfrm>
            <a:off x="0" y="2227514"/>
            <a:ext cx="9144000" cy="2402972"/>
          </a:xfrm>
          <a:prstGeom prst="rect">
            <a:avLst/>
          </a:prstGeom>
        </p:spPr>
      </p:pic>
    </p:spTree>
    <p:extLst>
      <p:ext uri="{BB962C8B-B14F-4D97-AF65-F5344CB8AC3E}">
        <p14:creationId xmlns:p14="http://schemas.microsoft.com/office/powerpoint/2010/main" val="11335015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EFDD61-1499-4C13-8808-994405F86236}"/>
              </a:ext>
            </a:extLst>
          </p:cNvPr>
          <p:cNvSpPr>
            <a:spLocks noGrp="1"/>
          </p:cNvSpPr>
          <p:nvPr>
            <p:ph idx="1"/>
          </p:nvPr>
        </p:nvSpPr>
        <p:spPr/>
        <p:txBody>
          <a:bodyPr/>
          <a:lstStyle/>
          <a:p>
            <a:r>
              <a:rPr lang="en-US" dirty="0"/>
              <a:t>Create a tornado diagram using the TRANSPOSE function with a Data Table</a:t>
            </a:r>
          </a:p>
          <a:p>
            <a:endParaRPr lang="en-US" dirty="0"/>
          </a:p>
          <a:p>
            <a:endParaRPr lang="en-US" dirty="0"/>
          </a:p>
        </p:txBody>
      </p:sp>
      <p:sp>
        <p:nvSpPr>
          <p:cNvPr id="3" name="Title 2">
            <a:extLst>
              <a:ext uri="{FF2B5EF4-FFF2-40B4-BE49-F238E27FC236}">
                <a16:creationId xmlns:a16="http://schemas.microsoft.com/office/drawing/2014/main" id="{D0D4B7B3-814F-4DE3-B811-A2C98820810A}"/>
              </a:ext>
            </a:extLst>
          </p:cNvPr>
          <p:cNvSpPr>
            <a:spLocks noGrp="1"/>
          </p:cNvSpPr>
          <p:nvPr>
            <p:ph type="title"/>
          </p:nvPr>
        </p:nvSpPr>
        <p:spPr/>
        <p:txBody>
          <a:bodyPr/>
          <a:lstStyle/>
          <a:p>
            <a:r>
              <a:rPr lang="en-US" dirty="0"/>
              <a:t>Tornado Diagram</a:t>
            </a:r>
          </a:p>
        </p:txBody>
      </p:sp>
      <p:pic>
        <p:nvPicPr>
          <p:cNvPr id="6" name="Picture 5">
            <a:extLst>
              <a:ext uri="{FF2B5EF4-FFF2-40B4-BE49-F238E27FC236}">
                <a16:creationId xmlns:a16="http://schemas.microsoft.com/office/drawing/2014/main" id="{C2D3E2A3-AAD7-4DC5-A7FE-4ABADAA0776D}"/>
              </a:ext>
            </a:extLst>
          </p:cNvPr>
          <p:cNvPicPr>
            <a:picLocks noChangeAspect="1"/>
          </p:cNvPicPr>
          <p:nvPr/>
        </p:nvPicPr>
        <p:blipFill>
          <a:blip r:embed="rId2"/>
          <a:stretch>
            <a:fillRect/>
          </a:stretch>
        </p:blipFill>
        <p:spPr>
          <a:xfrm>
            <a:off x="1451296" y="2282166"/>
            <a:ext cx="6014905" cy="4377449"/>
          </a:xfrm>
          <a:prstGeom prst="rect">
            <a:avLst/>
          </a:prstGeom>
        </p:spPr>
      </p:pic>
    </p:spTree>
    <p:extLst>
      <p:ext uri="{BB962C8B-B14F-4D97-AF65-F5344CB8AC3E}">
        <p14:creationId xmlns:p14="http://schemas.microsoft.com/office/powerpoint/2010/main" val="179012720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F4B465-24A1-4BFE-8177-33039C47E39A}"/>
              </a:ext>
            </a:extLst>
          </p:cNvPr>
          <p:cNvSpPr>
            <a:spLocks noGrp="1"/>
          </p:cNvSpPr>
          <p:nvPr>
            <p:ph idx="1"/>
          </p:nvPr>
        </p:nvSpPr>
        <p:spPr>
          <a:xfrm>
            <a:off x="732344" y="1075468"/>
            <a:ext cx="7902608" cy="4913771"/>
          </a:xfrm>
        </p:spPr>
        <p:txBody>
          <a:bodyPr/>
          <a:lstStyle/>
          <a:p>
            <a:r>
              <a:rPr lang="en-US" dirty="0"/>
              <a:t>Problem of not using INDEX</a:t>
            </a:r>
          </a:p>
          <a:p>
            <a:endParaRPr lang="en-US" dirty="0"/>
          </a:p>
        </p:txBody>
      </p:sp>
      <p:sp>
        <p:nvSpPr>
          <p:cNvPr id="3" name="Title 2">
            <a:extLst>
              <a:ext uri="{FF2B5EF4-FFF2-40B4-BE49-F238E27FC236}">
                <a16:creationId xmlns:a16="http://schemas.microsoft.com/office/drawing/2014/main" id="{232DE9DA-3FDE-4488-AF86-EA702E30FCAE}"/>
              </a:ext>
            </a:extLst>
          </p:cNvPr>
          <p:cNvSpPr>
            <a:spLocks noGrp="1"/>
          </p:cNvSpPr>
          <p:nvPr>
            <p:ph type="title"/>
          </p:nvPr>
        </p:nvSpPr>
        <p:spPr/>
        <p:txBody>
          <a:bodyPr/>
          <a:lstStyle/>
          <a:p>
            <a:r>
              <a:rPr lang="en-US" dirty="0"/>
              <a:t>Overuse of Vlookup</a:t>
            </a:r>
          </a:p>
        </p:txBody>
      </p:sp>
      <p:sp>
        <p:nvSpPr>
          <p:cNvPr id="4" name="Slide Number Placeholder 3">
            <a:extLst>
              <a:ext uri="{FF2B5EF4-FFF2-40B4-BE49-F238E27FC236}">
                <a16:creationId xmlns:a16="http://schemas.microsoft.com/office/drawing/2014/main" id="{16C90572-8B92-4383-BC6B-FAB6AF759ADD}"/>
              </a:ext>
            </a:extLst>
          </p:cNvPr>
          <p:cNvSpPr>
            <a:spLocks noGrp="1"/>
          </p:cNvSpPr>
          <p:nvPr>
            <p:ph type="sldNum" sz="quarter" idx="12"/>
          </p:nvPr>
        </p:nvSpPr>
        <p:spPr/>
        <p:txBody>
          <a:bodyPr/>
          <a:lstStyle/>
          <a:p>
            <a:pPr algn="ctr"/>
            <a:fld id="{0C3A1854-6B63-4059-B360-A3C4972BF0FC}" type="slidenum">
              <a:rPr lang="ko-KR" altLang="en-US" smtClean="0"/>
              <a:pPr algn="ctr"/>
              <a:t>259</a:t>
            </a:fld>
            <a:endParaRPr lang="ko-KR" altLang="en-US" dirty="0"/>
          </a:p>
        </p:txBody>
      </p:sp>
      <p:pic>
        <p:nvPicPr>
          <p:cNvPr id="5" name="Picture 4">
            <a:extLst>
              <a:ext uri="{FF2B5EF4-FFF2-40B4-BE49-F238E27FC236}">
                <a16:creationId xmlns:a16="http://schemas.microsoft.com/office/drawing/2014/main" id="{B879B750-7447-4123-B301-D316D2D1D742}"/>
              </a:ext>
            </a:extLst>
          </p:cNvPr>
          <p:cNvPicPr>
            <a:picLocks noChangeAspect="1"/>
          </p:cNvPicPr>
          <p:nvPr/>
        </p:nvPicPr>
        <p:blipFill>
          <a:blip r:embed="rId2"/>
          <a:stretch>
            <a:fillRect/>
          </a:stretch>
        </p:blipFill>
        <p:spPr>
          <a:xfrm>
            <a:off x="324123" y="2154657"/>
            <a:ext cx="7991061" cy="3396541"/>
          </a:xfrm>
          <a:prstGeom prst="rect">
            <a:avLst/>
          </a:prstGeom>
        </p:spPr>
      </p:pic>
    </p:spTree>
    <p:extLst>
      <p:ext uri="{BB962C8B-B14F-4D97-AF65-F5344CB8AC3E}">
        <p14:creationId xmlns:p14="http://schemas.microsoft.com/office/powerpoint/2010/main" val="1121098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795C0C5E-0F3F-40E0-A10E-466865A225FE}"/>
              </a:ext>
            </a:extLst>
          </p:cNvPr>
          <p:cNvSpPr>
            <a:spLocks noGrp="1"/>
          </p:cNvSpPr>
          <p:nvPr>
            <p:ph idx="1"/>
          </p:nvPr>
        </p:nvSpPr>
        <p:spPr>
          <a:xfrm>
            <a:off x="3986295" y="447261"/>
            <a:ext cx="5088131" cy="6202017"/>
          </a:xfrm>
        </p:spPr>
        <p:txBody>
          <a:bodyPr vert="horz" lIns="91440" tIns="45720" rIns="91440" bIns="45720" rtlCol="0" anchor="ctr">
            <a:noAutofit/>
          </a:bodyPr>
          <a:lstStyle/>
          <a:p>
            <a:r>
              <a:rPr lang="en-US" sz="2000" dirty="0">
                <a:solidFill>
                  <a:schemeClr val="bg1"/>
                </a:solidFill>
                <a:latin typeface="+mn-lt"/>
                <a:cs typeface="+mn-cs"/>
              </a:rPr>
              <a:t>Show key outputs</a:t>
            </a:r>
          </a:p>
          <a:p>
            <a:pPr lvl="1"/>
            <a:r>
              <a:rPr lang="en-US" sz="2000" dirty="0">
                <a:solidFill>
                  <a:schemeClr val="bg1"/>
                </a:solidFill>
                <a:latin typeface="+mn-lt"/>
                <a:cs typeface="+mn-cs"/>
              </a:rPr>
              <a:t>Cost Drivers that allow benchmarking</a:t>
            </a:r>
          </a:p>
          <a:p>
            <a:pPr lvl="1"/>
            <a:r>
              <a:rPr lang="en-US" sz="2000" dirty="0">
                <a:solidFill>
                  <a:schemeClr val="bg1"/>
                </a:solidFill>
                <a:latin typeface="+mn-lt"/>
                <a:cs typeface="+mn-cs"/>
              </a:rPr>
              <a:t>Maybe need to use USD as common currency</a:t>
            </a:r>
          </a:p>
          <a:p>
            <a:pPr lvl="1"/>
            <a:r>
              <a:rPr lang="en-US" sz="2000" dirty="0">
                <a:solidFill>
                  <a:schemeClr val="bg1"/>
                </a:solidFill>
                <a:latin typeface="+mn-lt"/>
                <a:cs typeface="+mn-cs"/>
              </a:rPr>
              <a:t>Capital Cost expressed something like Cost/Room, Cost/Sq Meter, Cost per km, Cost per Barrel per Day</a:t>
            </a:r>
          </a:p>
          <a:p>
            <a:pPr lvl="1"/>
            <a:r>
              <a:rPr lang="en-US" sz="2000" dirty="0">
                <a:solidFill>
                  <a:schemeClr val="bg1"/>
                </a:solidFill>
                <a:latin typeface="+mn-lt"/>
                <a:cs typeface="+mn-cs"/>
              </a:rPr>
              <a:t>Levelised Operating Cost per MMCF, per MWH etc.</a:t>
            </a:r>
          </a:p>
          <a:p>
            <a:pPr lvl="1"/>
            <a:r>
              <a:rPr lang="en-US" sz="2000" dirty="0">
                <a:solidFill>
                  <a:schemeClr val="bg1"/>
                </a:solidFill>
                <a:latin typeface="+mn-lt"/>
                <a:cs typeface="+mn-cs"/>
              </a:rPr>
              <a:t>Capacity and Capacity Utilisation</a:t>
            </a:r>
          </a:p>
          <a:p>
            <a:r>
              <a:rPr lang="en-US" sz="2000" dirty="0">
                <a:solidFill>
                  <a:schemeClr val="bg1"/>
                </a:solidFill>
                <a:latin typeface="+mn-lt"/>
                <a:cs typeface="+mn-cs"/>
              </a:rPr>
              <a:t>Show some measure of economics of the project such as LCOE</a:t>
            </a:r>
          </a:p>
          <a:p>
            <a:r>
              <a:rPr lang="en-US" sz="2000" dirty="0">
                <a:solidFill>
                  <a:schemeClr val="bg1"/>
                </a:solidFill>
                <a:latin typeface="+mn-lt"/>
                <a:cs typeface="+mn-cs"/>
              </a:rPr>
              <a:t>Show IRR’s in real and nominal terms and maybe in different currencies.  Include IRR on project, debt and equity</a:t>
            </a:r>
          </a:p>
          <a:p>
            <a:r>
              <a:rPr lang="en-US" sz="2000" dirty="0">
                <a:solidFill>
                  <a:schemeClr val="bg1"/>
                </a:solidFill>
                <a:latin typeface="+mn-lt"/>
                <a:cs typeface="+mn-cs"/>
              </a:rPr>
              <a:t>Show credit ratios including DSCR, LLCR and PLCR</a:t>
            </a:r>
          </a:p>
          <a:p>
            <a:pPr lvl="1"/>
            <a:endParaRPr lang="en-US" sz="2000" dirty="0">
              <a:solidFill>
                <a:schemeClr val="bg1"/>
              </a:solidFill>
              <a:latin typeface="+mn-lt"/>
              <a:cs typeface="+mn-cs"/>
            </a:endParaRPr>
          </a:p>
        </p:txBody>
      </p:sp>
      <p:sp>
        <p:nvSpPr>
          <p:cNvPr id="3" name="Title 2">
            <a:extLst>
              <a:ext uri="{FF2B5EF4-FFF2-40B4-BE49-F238E27FC236}">
                <a16:creationId xmlns:a16="http://schemas.microsoft.com/office/drawing/2014/main" id="{FF2CF0A5-B418-400B-BD0E-023EB904FB01}"/>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3600" b="1" kern="1200" dirty="0">
                <a:latin typeface="+mj-lt"/>
                <a:ea typeface="+mj-ea"/>
                <a:cs typeface="+mj-cs"/>
              </a:rPr>
              <a:t>Transparency and Benchmarking</a:t>
            </a:r>
          </a:p>
        </p:txBody>
      </p:sp>
    </p:spTree>
    <p:extLst>
      <p:ext uri="{BB962C8B-B14F-4D97-AF65-F5344CB8AC3E}">
        <p14:creationId xmlns:p14="http://schemas.microsoft.com/office/powerpoint/2010/main" val="397118800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553B-B7AA-419C-8AD4-A5B1D688F228}"/>
              </a:ext>
            </a:extLst>
          </p:cNvPr>
          <p:cNvSpPr>
            <a:spLocks noGrp="1"/>
          </p:cNvSpPr>
          <p:nvPr>
            <p:ph type="title"/>
          </p:nvPr>
        </p:nvSpPr>
        <p:spPr/>
        <p:txBody>
          <a:bodyPr/>
          <a:lstStyle/>
          <a:p>
            <a:r>
              <a:rPr lang="en-US" dirty="0"/>
              <a:t>Session 10:  How to produce an analysis report for communication</a:t>
            </a:r>
          </a:p>
        </p:txBody>
      </p:sp>
    </p:spTree>
    <p:extLst>
      <p:ext uri="{BB962C8B-B14F-4D97-AF65-F5344CB8AC3E}">
        <p14:creationId xmlns:p14="http://schemas.microsoft.com/office/powerpoint/2010/main" val="359850252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C1FA7E-9A20-4D72-B34C-728FC1003C17}"/>
              </a:ext>
            </a:extLst>
          </p:cNvPr>
          <p:cNvSpPr>
            <a:spLocks noGrp="1"/>
          </p:cNvSpPr>
          <p:nvPr>
            <p:ph idx="1"/>
          </p:nvPr>
        </p:nvSpPr>
        <p:spPr/>
        <p:txBody>
          <a:bodyPr>
            <a:normAutofit fontScale="77500" lnSpcReduction="20000"/>
          </a:bodyPr>
          <a:lstStyle/>
          <a:p>
            <a:pPr lvl="0"/>
            <a:r>
              <a:rPr lang="en-JM" dirty="0"/>
              <a:t>What is essential and not essential in summarising project finance</a:t>
            </a:r>
            <a:endParaRPr lang="en-US" dirty="0"/>
          </a:p>
          <a:p>
            <a:pPr lvl="0"/>
            <a:r>
              <a:rPr lang="en-JM" dirty="0"/>
              <a:t>Displaying and understanding key operating drivers</a:t>
            </a:r>
            <a:endParaRPr lang="en-US" dirty="0"/>
          </a:p>
          <a:p>
            <a:pPr lvl="1"/>
            <a:r>
              <a:rPr lang="en-JM" dirty="0"/>
              <a:t>Capital Cost per kW</a:t>
            </a:r>
            <a:endParaRPr lang="en-US" dirty="0"/>
          </a:p>
          <a:p>
            <a:pPr lvl="1"/>
            <a:r>
              <a:rPr lang="en-JM" dirty="0"/>
              <a:t>Levelized cost per kWh</a:t>
            </a:r>
            <a:endParaRPr lang="en-US" dirty="0"/>
          </a:p>
          <a:p>
            <a:pPr lvl="1"/>
            <a:r>
              <a:rPr lang="en-JM" dirty="0"/>
              <a:t>Levelized cost of fixed and variable O&amp;M</a:t>
            </a:r>
            <a:endParaRPr lang="en-US" dirty="0"/>
          </a:p>
          <a:p>
            <a:pPr lvl="1"/>
            <a:r>
              <a:rPr lang="en-JM" dirty="0"/>
              <a:t>Plant availability</a:t>
            </a:r>
            <a:endParaRPr lang="en-US" dirty="0"/>
          </a:p>
          <a:p>
            <a:pPr lvl="1"/>
            <a:r>
              <a:rPr lang="en-JM" dirty="0"/>
              <a:t>Plant efficiency</a:t>
            </a:r>
            <a:endParaRPr lang="en-US" dirty="0"/>
          </a:p>
          <a:p>
            <a:pPr lvl="1"/>
            <a:r>
              <a:rPr lang="en-JM" dirty="0"/>
              <a:t>Capacity Factor and (resource in renewable)</a:t>
            </a:r>
            <a:endParaRPr lang="en-US" dirty="0"/>
          </a:p>
          <a:p>
            <a:pPr lvl="0"/>
            <a:r>
              <a:rPr lang="en-JM" dirty="0"/>
              <a:t>Understanding and presenting sources and uses to paint picture before construction</a:t>
            </a:r>
            <a:endParaRPr lang="en-US" dirty="0"/>
          </a:p>
          <a:p>
            <a:pPr lvl="0"/>
            <a:r>
              <a:rPr lang="en-JM" dirty="0"/>
              <a:t>Understanding and presenting CFADS versus debt service after construction</a:t>
            </a:r>
            <a:endParaRPr lang="en-US" dirty="0"/>
          </a:p>
          <a:p>
            <a:pPr lvl="0"/>
            <a:r>
              <a:rPr lang="en-JM" dirty="0"/>
              <a:t>Adding spinner boxes and drop down boxes for effective display of sensitivity and scenario analysis</a:t>
            </a:r>
            <a:endParaRPr lang="en-US" dirty="0"/>
          </a:p>
          <a:p>
            <a:endParaRPr lang="en-US" dirty="0"/>
          </a:p>
        </p:txBody>
      </p:sp>
      <p:sp>
        <p:nvSpPr>
          <p:cNvPr id="3" name="Title 2">
            <a:extLst>
              <a:ext uri="{FF2B5EF4-FFF2-40B4-BE49-F238E27FC236}">
                <a16:creationId xmlns:a16="http://schemas.microsoft.com/office/drawing/2014/main" id="{4A5D5A2A-B18E-493F-8148-A15C52B121D9}"/>
              </a:ext>
            </a:extLst>
          </p:cNvPr>
          <p:cNvSpPr>
            <a:spLocks noGrp="1"/>
          </p:cNvSpPr>
          <p:nvPr>
            <p:ph type="title"/>
          </p:nvPr>
        </p:nvSpPr>
        <p:spPr/>
        <p:txBody>
          <a:bodyPr/>
          <a:lstStyle/>
          <a:p>
            <a:r>
              <a:rPr lang="en-US" dirty="0"/>
              <a:t>Essentials in Summary Page</a:t>
            </a:r>
          </a:p>
        </p:txBody>
      </p:sp>
    </p:spTree>
    <p:extLst>
      <p:ext uri="{BB962C8B-B14F-4D97-AF65-F5344CB8AC3E}">
        <p14:creationId xmlns:p14="http://schemas.microsoft.com/office/powerpoint/2010/main" val="86081807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032080-C591-4C51-B97C-BAB017D09D9B}"/>
              </a:ext>
            </a:extLst>
          </p:cNvPr>
          <p:cNvSpPr>
            <a:spLocks noGrp="1"/>
          </p:cNvSpPr>
          <p:nvPr>
            <p:ph idx="1"/>
          </p:nvPr>
        </p:nvSpPr>
        <p:spPr/>
        <p:txBody>
          <a:bodyPr>
            <a:normAutofit fontScale="77500" lnSpcReduction="20000"/>
          </a:bodyPr>
          <a:lstStyle/>
          <a:p>
            <a:r>
              <a:rPr lang="en-US" dirty="0"/>
              <a:t>Renewable</a:t>
            </a:r>
          </a:p>
          <a:p>
            <a:pPr lvl="1"/>
            <a:r>
              <a:rPr lang="en-US" dirty="0"/>
              <a:t>Cost per kW</a:t>
            </a:r>
          </a:p>
          <a:p>
            <a:pPr lvl="1"/>
            <a:r>
              <a:rPr lang="en-US" dirty="0"/>
              <a:t>O&amp;M cost per kW-year fixed</a:t>
            </a:r>
          </a:p>
          <a:p>
            <a:pPr lvl="1"/>
            <a:r>
              <a:rPr lang="en-US" dirty="0"/>
              <a:t>Including and excluding other costs</a:t>
            </a:r>
          </a:p>
          <a:p>
            <a:pPr lvl="1"/>
            <a:r>
              <a:rPr lang="en-US" dirty="0"/>
              <a:t>Capacity factor or yield (kWh/kW)</a:t>
            </a:r>
          </a:p>
          <a:p>
            <a:pPr lvl="1"/>
            <a:r>
              <a:rPr lang="en-US" dirty="0"/>
              <a:t>Carrying Charge</a:t>
            </a:r>
          </a:p>
          <a:p>
            <a:r>
              <a:rPr lang="en-US" dirty="0"/>
              <a:t>Thermal</a:t>
            </a:r>
          </a:p>
          <a:p>
            <a:pPr lvl="1"/>
            <a:r>
              <a:rPr lang="en-US" dirty="0"/>
              <a:t>Cost per kW</a:t>
            </a:r>
          </a:p>
          <a:p>
            <a:pPr lvl="1"/>
            <a:r>
              <a:rPr lang="en-US" dirty="0"/>
              <a:t>Heat Rate (energy content in (BTU)/output (kWh)</a:t>
            </a:r>
          </a:p>
          <a:p>
            <a:pPr lvl="1"/>
            <a:r>
              <a:rPr lang="en-US" dirty="0"/>
              <a:t>Fuel price per energy content</a:t>
            </a:r>
          </a:p>
          <a:p>
            <a:pPr lvl="1"/>
            <a:r>
              <a:rPr lang="en-US" dirty="0"/>
              <a:t>Fixed O&amp;M cost per kW-year</a:t>
            </a:r>
          </a:p>
          <a:p>
            <a:pPr lvl="1"/>
            <a:r>
              <a:rPr lang="en-US" dirty="0"/>
              <a:t>Variable O&amp;M cost per MWH</a:t>
            </a:r>
          </a:p>
          <a:p>
            <a:pPr lvl="1"/>
            <a:r>
              <a:rPr lang="en-US" dirty="0"/>
              <a:t>Availability Factor</a:t>
            </a:r>
          </a:p>
          <a:p>
            <a:pPr lvl="1"/>
            <a:r>
              <a:rPr lang="en-US" dirty="0"/>
              <a:t>Carrying Charge</a:t>
            </a:r>
          </a:p>
          <a:p>
            <a:r>
              <a:rPr lang="en-US" dirty="0"/>
              <a:t>Should be presented, but generally are not</a:t>
            </a:r>
          </a:p>
        </p:txBody>
      </p:sp>
      <p:sp>
        <p:nvSpPr>
          <p:cNvPr id="3" name="Title 2">
            <a:extLst>
              <a:ext uri="{FF2B5EF4-FFF2-40B4-BE49-F238E27FC236}">
                <a16:creationId xmlns:a16="http://schemas.microsoft.com/office/drawing/2014/main" id="{487C499F-663E-4270-8D26-E37890A5D253}"/>
              </a:ext>
            </a:extLst>
          </p:cNvPr>
          <p:cNvSpPr>
            <a:spLocks noGrp="1"/>
          </p:cNvSpPr>
          <p:nvPr>
            <p:ph type="title"/>
          </p:nvPr>
        </p:nvSpPr>
        <p:spPr/>
        <p:txBody>
          <a:bodyPr/>
          <a:lstStyle/>
          <a:p>
            <a:r>
              <a:rPr lang="en-US" dirty="0"/>
              <a:t>Electricity Cost Drivers</a:t>
            </a:r>
          </a:p>
        </p:txBody>
      </p:sp>
    </p:spTree>
    <p:extLst>
      <p:ext uri="{BB962C8B-B14F-4D97-AF65-F5344CB8AC3E}">
        <p14:creationId xmlns:p14="http://schemas.microsoft.com/office/powerpoint/2010/main" val="85538647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CBBDB-3934-4626-A501-D68A70AF52BB}"/>
              </a:ext>
            </a:extLst>
          </p:cNvPr>
          <p:cNvSpPr>
            <a:spLocks noGrp="1"/>
          </p:cNvSpPr>
          <p:nvPr>
            <p:ph idx="1"/>
          </p:nvPr>
        </p:nvSpPr>
        <p:spPr/>
        <p:txBody>
          <a:bodyPr>
            <a:normAutofit fontScale="92500"/>
          </a:bodyPr>
          <a:lstStyle/>
          <a:p>
            <a:r>
              <a:rPr lang="en-US" dirty="0"/>
              <a:t>General LCOE formula:</a:t>
            </a:r>
          </a:p>
          <a:p>
            <a:pPr lvl="1"/>
            <a:r>
              <a:rPr lang="en-US" dirty="0"/>
              <a:t>Nominal LCOE = NPV(Revenues)/NPV(MWH)</a:t>
            </a:r>
          </a:p>
          <a:p>
            <a:pPr lvl="1"/>
            <a:r>
              <a:rPr lang="en-US" dirty="0"/>
              <a:t>Real LCOE = NPV(Revenues)/NPV(Real MWH)</a:t>
            </a:r>
          </a:p>
          <a:p>
            <a:r>
              <a:rPr lang="en-US" dirty="0"/>
              <a:t>Can use formula this for any item:</a:t>
            </a:r>
          </a:p>
          <a:p>
            <a:pPr lvl="1"/>
            <a:r>
              <a:rPr lang="en-US" dirty="0"/>
              <a:t>Nominal Fixed O&amp;M = NPV(Fixed Cost)/NPV(kW)</a:t>
            </a:r>
          </a:p>
          <a:p>
            <a:pPr lvl="1"/>
            <a:r>
              <a:rPr lang="en-US" dirty="0"/>
              <a:t>Real Fixed O&amp;M = NPV(Fixed Cost)/NPV(Real kW)</a:t>
            </a:r>
          </a:p>
          <a:p>
            <a:pPr lvl="1"/>
            <a:r>
              <a:rPr lang="en-US" dirty="0"/>
              <a:t>Variable O&amp;M = NPV(Variable Cost)/NPV(kW)</a:t>
            </a:r>
          </a:p>
          <a:p>
            <a:endParaRPr lang="en-US" dirty="0"/>
          </a:p>
          <a:p>
            <a:r>
              <a:rPr lang="en-US" dirty="0"/>
              <a:t>.</a:t>
            </a:r>
          </a:p>
        </p:txBody>
      </p:sp>
      <p:sp>
        <p:nvSpPr>
          <p:cNvPr id="3" name="Title 2">
            <a:extLst>
              <a:ext uri="{FF2B5EF4-FFF2-40B4-BE49-F238E27FC236}">
                <a16:creationId xmlns:a16="http://schemas.microsoft.com/office/drawing/2014/main" id="{B83D374A-62AA-4029-BA47-D43D4383E803}"/>
              </a:ext>
            </a:extLst>
          </p:cNvPr>
          <p:cNvSpPr>
            <a:spLocks noGrp="1"/>
          </p:cNvSpPr>
          <p:nvPr>
            <p:ph type="title"/>
          </p:nvPr>
        </p:nvSpPr>
        <p:spPr/>
        <p:txBody>
          <a:bodyPr/>
          <a:lstStyle/>
          <a:p>
            <a:r>
              <a:rPr lang="en-US" dirty="0"/>
              <a:t>Use of LCOE for Comparing Items</a:t>
            </a:r>
          </a:p>
        </p:txBody>
      </p:sp>
      <p:sp>
        <p:nvSpPr>
          <p:cNvPr id="4" name="Slide Number Placeholder 3">
            <a:extLst>
              <a:ext uri="{FF2B5EF4-FFF2-40B4-BE49-F238E27FC236}">
                <a16:creationId xmlns:a16="http://schemas.microsoft.com/office/drawing/2014/main" id="{0CFB0898-E967-4758-BE21-6BC6171E35D2}"/>
              </a:ext>
            </a:extLst>
          </p:cNvPr>
          <p:cNvSpPr>
            <a:spLocks noGrp="1"/>
          </p:cNvSpPr>
          <p:nvPr>
            <p:ph type="sldNum" sz="quarter" idx="12"/>
          </p:nvPr>
        </p:nvSpPr>
        <p:spPr/>
        <p:txBody>
          <a:bodyPr/>
          <a:lstStyle/>
          <a:p>
            <a:pPr algn="ctr"/>
            <a:fld id="{0C3A1854-6B63-4059-B360-A3C4972BF0FC}" type="slidenum">
              <a:rPr lang="ko-KR" altLang="en-US" smtClean="0"/>
              <a:pPr algn="ctr"/>
              <a:t>263</a:t>
            </a:fld>
            <a:endParaRPr lang="ko-KR" altLang="en-US" dirty="0"/>
          </a:p>
        </p:txBody>
      </p:sp>
    </p:spTree>
    <p:extLst>
      <p:ext uri="{BB962C8B-B14F-4D97-AF65-F5344CB8AC3E}">
        <p14:creationId xmlns:p14="http://schemas.microsoft.com/office/powerpoint/2010/main" val="363652309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1D43C9-44D2-4F1D-9201-9AEFF8F64500}"/>
              </a:ext>
            </a:extLst>
          </p:cNvPr>
          <p:cNvSpPr>
            <a:spLocks noGrp="1"/>
          </p:cNvSpPr>
          <p:nvPr>
            <p:ph idx="1"/>
          </p:nvPr>
        </p:nvSpPr>
        <p:spPr/>
        <p:txBody>
          <a:bodyPr/>
          <a:lstStyle/>
          <a:p>
            <a:r>
              <a:rPr lang="en-US" dirty="0"/>
              <a:t>No LCOE, cost per kW, O&amp;M cost, tariff cost</a:t>
            </a:r>
          </a:p>
        </p:txBody>
      </p:sp>
      <p:sp>
        <p:nvSpPr>
          <p:cNvPr id="3" name="Title 2">
            <a:extLst>
              <a:ext uri="{FF2B5EF4-FFF2-40B4-BE49-F238E27FC236}">
                <a16:creationId xmlns:a16="http://schemas.microsoft.com/office/drawing/2014/main" id="{CD561EBB-5FA9-4023-9247-76AF5ADF1C4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97950827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5C7B6-4BB9-4DED-9288-533225700599}"/>
              </a:ext>
            </a:extLst>
          </p:cNvPr>
          <p:cNvSpPr>
            <a:spLocks noGrp="1"/>
          </p:cNvSpPr>
          <p:nvPr>
            <p:ph type="title"/>
          </p:nvPr>
        </p:nvSpPr>
        <p:spPr/>
        <p:txBody>
          <a:bodyPr/>
          <a:lstStyle/>
          <a:p>
            <a:r>
              <a:rPr lang="en-US" dirty="0"/>
              <a:t>Session 5:  Life-cycle of a Financial Model</a:t>
            </a:r>
          </a:p>
        </p:txBody>
      </p:sp>
      <p:sp>
        <p:nvSpPr>
          <p:cNvPr id="4" name="Slide Number Placeholder 3">
            <a:extLst>
              <a:ext uri="{FF2B5EF4-FFF2-40B4-BE49-F238E27FC236}">
                <a16:creationId xmlns:a16="http://schemas.microsoft.com/office/drawing/2014/main" id="{8A4979D4-3EEA-4EC8-9F4E-239E3F6AF35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265</a:t>
            </a:fld>
            <a:endParaRPr lang="ko-KR" altLang="en-US" dirty="0"/>
          </a:p>
        </p:txBody>
      </p:sp>
    </p:spTree>
    <p:extLst>
      <p:ext uri="{BB962C8B-B14F-4D97-AF65-F5344CB8AC3E}">
        <p14:creationId xmlns:p14="http://schemas.microsoft.com/office/powerpoint/2010/main" val="87537788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p:cNvGraphicFramePr>
            <a:graphicFrameLocks noGrp="1"/>
          </p:cNvGraphicFramePr>
          <p:nvPr>
            <p:ph idx="1"/>
            <p:extLst/>
          </p:nvPr>
        </p:nvGraphicFramePr>
        <p:xfrm>
          <a:off x="731838" y="1055688"/>
          <a:ext cx="7902575" cy="491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B7E5803-8A2A-4F81-BDAB-8E7E557E24D4}"/>
              </a:ext>
            </a:extLst>
          </p:cNvPr>
          <p:cNvSpPr>
            <a:spLocks noGrp="1"/>
          </p:cNvSpPr>
          <p:nvPr>
            <p:ph type="sldNum" sz="quarter" idx="12"/>
          </p:nvPr>
        </p:nvSpPr>
        <p:spPr/>
        <p:txBody>
          <a:bodyPr vert="horz" lIns="91440" tIns="45720" rIns="91440" bIns="45720" rtlCol="0" anchor="ctr">
            <a:normAutofit lnSpcReduction="10000"/>
          </a:bodyPr>
          <a:lstStyle/>
          <a:p>
            <a:pPr algn="r" defTabSz="914400">
              <a:spcAft>
                <a:spcPts val="600"/>
              </a:spcAft>
            </a:pPr>
            <a:fld id="{0C3A1854-6B63-4059-B360-A3C4972BF0FC}" type="slidenum">
              <a:rPr lang="en-US" altLang="ko-KR" sz="1200">
                <a:solidFill>
                  <a:schemeClr val="bg1"/>
                </a:solidFill>
              </a:rPr>
              <a:pPr algn="r" defTabSz="914400">
                <a:spcAft>
                  <a:spcPts val="600"/>
                </a:spcAft>
              </a:pPr>
              <a:t>266</a:t>
            </a:fld>
            <a:endParaRPr lang="en-US" altLang="ko-KR" sz="1200" dirty="0">
              <a:solidFill>
                <a:schemeClr val="bg1"/>
              </a:solidFill>
            </a:endParaRPr>
          </a:p>
        </p:txBody>
      </p:sp>
      <p:sp>
        <p:nvSpPr>
          <p:cNvPr id="3" name="Title 2">
            <a:extLst>
              <a:ext uri="{FF2B5EF4-FFF2-40B4-BE49-F238E27FC236}">
                <a16:creationId xmlns:a16="http://schemas.microsoft.com/office/drawing/2014/main" id="{AFD7EA38-F494-40CE-8353-AB369E36C385}"/>
              </a:ext>
            </a:extLst>
          </p:cNvPr>
          <p:cNvSpPr>
            <a:spLocks noGrp="1"/>
          </p:cNvSpPr>
          <p:nvPr>
            <p:ph type="title"/>
          </p:nvPr>
        </p:nvSpPr>
        <p:spPr/>
        <p:txBody>
          <a:bodyPr/>
          <a:lstStyle/>
          <a:p>
            <a:r>
              <a:rPr lang="en-US" dirty="0"/>
              <a:t>Adding Actuals to a Model</a:t>
            </a:r>
          </a:p>
        </p:txBody>
      </p:sp>
    </p:spTree>
    <p:extLst>
      <p:ext uri="{BB962C8B-B14F-4D97-AF65-F5344CB8AC3E}">
        <p14:creationId xmlns:p14="http://schemas.microsoft.com/office/powerpoint/2010/main" val="28445828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731838" y="1055688"/>
          <a:ext cx="7902575" cy="4913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4E81E67-C315-4F2E-9392-A99094E71BBB}"/>
              </a:ext>
            </a:extLst>
          </p:cNvPr>
          <p:cNvSpPr>
            <a:spLocks noGrp="1"/>
          </p:cNvSpPr>
          <p:nvPr>
            <p:ph type="title"/>
          </p:nvPr>
        </p:nvSpPr>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What Not to Do</a:t>
            </a:r>
          </a:p>
        </p:txBody>
      </p:sp>
      <p:sp>
        <p:nvSpPr>
          <p:cNvPr id="4" name="Slide Number Placeholder 3">
            <a:extLst>
              <a:ext uri="{FF2B5EF4-FFF2-40B4-BE49-F238E27FC236}">
                <a16:creationId xmlns:a16="http://schemas.microsoft.com/office/drawing/2014/main" id="{3D3A5F67-ACF3-4C10-B74B-7E7B3EF8405F}"/>
              </a:ext>
            </a:extLst>
          </p:cNvPr>
          <p:cNvSpPr>
            <a:spLocks noGrp="1"/>
          </p:cNvSpPr>
          <p:nvPr>
            <p:ph type="sldNum" sz="quarter" idx="12"/>
          </p:nvPr>
        </p:nvSpPr>
        <p:spPr/>
        <p:txBody>
          <a:bodyPr vert="horz" lIns="91440" tIns="45720" rIns="91440" bIns="45720" rtlCol="0" anchor="ctr">
            <a:normAutofit lnSpcReduction="10000"/>
          </a:bodyPr>
          <a:lstStyle/>
          <a:p>
            <a:pPr algn="r" defTabSz="914400">
              <a:spcAft>
                <a:spcPts val="600"/>
              </a:spcAft>
            </a:pPr>
            <a:fld id="{0C3A1854-6B63-4059-B360-A3C4972BF0FC}" type="slidenum">
              <a:rPr lang="en-US" altLang="ko-KR" sz="1200">
                <a:solidFill>
                  <a:schemeClr val="tx1">
                    <a:tint val="75000"/>
                  </a:schemeClr>
                </a:solidFill>
              </a:rPr>
              <a:pPr algn="r" defTabSz="914400">
                <a:spcAft>
                  <a:spcPts val="600"/>
                </a:spcAft>
              </a:pPr>
              <a:t>267</a:t>
            </a:fld>
            <a:endParaRPr lang="en-US" altLang="ko-KR" sz="1200" dirty="0">
              <a:solidFill>
                <a:schemeClr val="tx1">
                  <a:tint val="75000"/>
                </a:schemeClr>
              </a:solidFill>
            </a:endParaRPr>
          </a:p>
        </p:txBody>
      </p:sp>
    </p:spTree>
    <p:extLst>
      <p:ext uri="{BB962C8B-B14F-4D97-AF65-F5344CB8AC3E}">
        <p14:creationId xmlns:p14="http://schemas.microsoft.com/office/powerpoint/2010/main" val="24780675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B88DCDC2-EA62-40FB-8BE7-9A4EC9210288}"/>
              </a:ext>
            </a:extLst>
          </p:cNvPr>
          <p:cNvPicPr>
            <a:picLocks noChangeAspect="1"/>
          </p:cNvPicPr>
          <p:nvPr/>
        </p:nvPicPr>
        <p:blipFill>
          <a:blip r:embed="rId2"/>
          <a:stretch>
            <a:fillRect/>
          </a:stretch>
        </p:blipFill>
        <p:spPr>
          <a:xfrm>
            <a:off x="5872163" y="3421005"/>
            <a:ext cx="3031807" cy="2204834"/>
          </a:xfrm>
          <a:prstGeom prst="rect">
            <a:avLst/>
          </a:prstGeom>
        </p:spPr>
      </p:pic>
      <p:pic>
        <p:nvPicPr>
          <p:cNvPr id="8" name="Content Placeholder 7">
            <a:extLst>
              <a:ext uri="{FF2B5EF4-FFF2-40B4-BE49-F238E27FC236}">
                <a16:creationId xmlns:a16="http://schemas.microsoft.com/office/drawing/2014/main" id="{E6D1AAF1-D2A4-4F0B-ADFB-43C80ED56D38}"/>
              </a:ext>
            </a:extLst>
          </p:cNvPr>
          <p:cNvPicPr>
            <a:picLocks noGrp="1" noChangeAspect="1"/>
          </p:cNvPicPr>
          <p:nvPr>
            <p:ph sz="quarter" idx="4"/>
          </p:nvPr>
        </p:nvPicPr>
        <p:blipFill>
          <a:blip r:embed="rId3"/>
          <a:stretch>
            <a:fillRect/>
          </a:stretch>
        </p:blipFill>
        <p:spPr>
          <a:xfrm>
            <a:off x="5872163" y="347492"/>
            <a:ext cx="3031807" cy="2204834"/>
          </a:xfrm>
          <a:prstGeom prst="rect">
            <a:avLst/>
          </a:prstGeom>
        </p:spPr>
      </p:pic>
      <p:sp>
        <p:nvSpPr>
          <p:cNvPr id="2" name="Title 1">
            <a:extLst>
              <a:ext uri="{FF2B5EF4-FFF2-40B4-BE49-F238E27FC236}">
                <a16:creationId xmlns:a16="http://schemas.microsoft.com/office/drawing/2014/main" id="{5FD81E62-0937-46F5-ACB1-E7E7B5F7D21B}"/>
              </a:ext>
            </a:extLst>
          </p:cNvPr>
          <p:cNvSpPr>
            <a:spLocks noGrp="1"/>
          </p:cNvSpPr>
          <p:nvPr>
            <p:ph type="title"/>
          </p:nvPr>
        </p:nvSpPr>
        <p:spPr>
          <a:xfrm>
            <a:off x="616137" y="640263"/>
            <a:ext cx="4653738" cy="1344975"/>
          </a:xfrm>
        </p:spPr>
        <p:txBody>
          <a:bodyPr vert="horz" lIns="91440" tIns="45720" rIns="91440" bIns="45720" rtlCol="0" anchor="ctr">
            <a:normAutofit/>
          </a:bodyPr>
          <a:lstStyle/>
          <a:p>
            <a:r>
              <a:rPr lang="en-US" sz="3200" dirty="0">
                <a:latin typeface="+mj-lt"/>
                <a:cs typeface="+mj-cs"/>
              </a:rPr>
              <a:t>Illustration of Revised Construction Expenditure</a:t>
            </a:r>
          </a:p>
        </p:txBody>
      </p:sp>
      <p:sp>
        <p:nvSpPr>
          <p:cNvPr id="19" name="Content Placeholder 12"/>
          <p:cNvSpPr>
            <a:spLocks noGrp="1"/>
          </p:cNvSpPr>
          <p:nvPr>
            <p:ph sz="half" idx="2"/>
          </p:nvPr>
        </p:nvSpPr>
        <p:spPr>
          <a:xfrm>
            <a:off x="616136" y="2121762"/>
            <a:ext cx="4653738" cy="3626917"/>
          </a:xfrm>
        </p:spPr>
        <p:txBody>
          <a:bodyPr vert="horz" lIns="91440" tIns="45720" rIns="91440" bIns="45720" rtlCol="0">
            <a:normAutofit/>
          </a:bodyPr>
          <a:lstStyle/>
          <a:p>
            <a:r>
              <a:rPr lang="en-US" sz="2100" dirty="0"/>
              <a:t>The actual and revised line (the blue lines) demonstrate how the forecasted construction expenditures are adjusted so that the total (underneath the integral of the lines) is the total EPC cost.</a:t>
            </a:r>
          </a:p>
        </p:txBody>
      </p:sp>
    </p:spTree>
    <p:extLst>
      <p:ext uri="{BB962C8B-B14F-4D97-AF65-F5344CB8AC3E}">
        <p14:creationId xmlns:p14="http://schemas.microsoft.com/office/powerpoint/2010/main" val="19405038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684CFA7-14C9-4D28-80DD-50C442812A0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Formulas for Adjusting Construction Expenditures</a:t>
            </a:r>
          </a:p>
        </p:txBody>
      </p:sp>
      <p:sp>
        <p:nvSpPr>
          <p:cNvPr id="4" name="Slide Number Placeholder 3">
            <a:extLst>
              <a:ext uri="{FF2B5EF4-FFF2-40B4-BE49-F238E27FC236}">
                <a16:creationId xmlns:a16="http://schemas.microsoft.com/office/drawing/2014/main" id="{B8997092-04D5-4E86-B666-5352A0FFABA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269</a:t>
            </a:fld>
            <a:endParaRPr lang="en-US" altLang="ko-KR" sz="1200" dirty="0">
              <a:solidFill>
                <a:schemeClr val="tx1">
                  <a:alpha val="80000"/>
                </a:schemeClr>
              </a:solidFill>
            </a:endParaRPr>
          </a:p>
        </p:txBody>
      </p:sp>
    </p:spTree>
    <p:extLst>
      <p:ext uri="{BB962C8B-B14F-4D97-AF65-F5344CB8AC3E}">
        <p14:creationId xmlns:p14="http://schemas.microsoft.com/office/powerpoint/2010/main" val="217523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B3F950-0C19-4637-9B39-72C76DEBC620}"/>
              </a:ext>
            </a:extLst>
          </p:cNvPr>
          <p:cNvSpPr>
            <a:spLocks noGrp="1"/>
          </p:cNvSpPr>
          <p:nvPr>
            <p:ph idx="1"/>
          </p:nvPr>
        </p:nvSpPr>
        <p:spPr/>
        <p:txBody>
          <a:bodyPr>
            <a:normAutofit fontScale="92500" lnSpcReduction="20000"/>
          </a:bodyPr>
          <a:lstStyle/>
          <a:p>
            <a:r>
              <a:rPr lang="en-US" dirty="0"/>
              <a:t>Flexible Dates with Fiscal Year</a:t>
            </a:r>
          </a:p>
          <a:p>
            <a:r>
              <a:rPr lang="en-US" dirty="0"/>
              <a:t>Using Interpolate in Volumes and Capacity Analysis</a:t>
            </a:r>
          </a:p>
          <a:p>
            <a:r>
              <a:rPr lang="en-US" dirty="0"/>
              <a:t>Flexible Inflation Indicies </a:t>
            </a:r>
          </a:p>
          <a:p>
            <a:r>
              <a:rPr lang="en-US" dirty="0"/>
              <a:t>Pre-COD EBITDA, Taxes and Working Capital</a:t>
            </a:r>
          </a:p>
          <a:p>
            <a:r>
              <a:rPr lang="en-US" dirty="0"/>
              <a:t>Prospective Capital Expenditure with MATCH</a:t>
            </a:r>
          </a:p>
          <a:p>
            <a:r>
              <a:rPr lang="en-US" dirty="0"/>
              <a:t>Use of Depreciation Functions for Continuing Capital Expenditure</a:t>
            </a:r>
          </a:p>
          <a:p>
            <a:r>
              <a:rPr lang="en-US" dirty="0"/>
              <a:t>Accounting for Development Fees</a:t>
            </a:r>
          </a:p>
          <a:p>
            <a:r>
              <a:rPr lang="en-US" dirty="0"/>
              <a:t>Funding with Pro-Rata or Equity Up-front with percent of equity up-front</a:t>
            </a:r>
          </a:p>
        </p:txBody>
      </p:sp>
      <p:sp>
        <p:nvSpPr>
          <p:cNvPr id="3" name="Title 2">
            <a:extLst>
              <a:ext uri="{FF2B5EF4-FFF2-40B4-BE49-F238E27FC236}">
                <a16:creationId xmlns:a16="http://schemas.microsoft.com/office/drawing/2014/main" id="{BAE5D58A-D526-49A0-8A3C-8180AD64C502}"/>
              </a:ext>
            </a:extLst>
          </p:cNvPr>
          <p:cNvSpPr>
            <a:spLocks noGrp="1"/>
          </p:cNvSpPr>
          <p:nvPr>
            <p:ph type="title"/>
          </p:nvPr>
        </p:nvSpPr>
        <p:spPr/>
        <p:txBody>
          <a:bodyPr/>
          <a:lstStyle/>
          <a:p>
            <a:r>
              <a:rPr lang="en-US" dirty="0"/>
              <a:t>Advanced Issues Included in These Slides</a:t>
            </a:r>
          </a:p>
        </p:txBody>
      </p:sp>
    </p:spTree>
    <p:extLst>
      <p:ext uri="{BB962C8B-B14F-4D97-AF65-F5344CB8AC3E}">
        <p14:creationId xmlns:p14="http://schemas.microsoft.com/office/powerpoint/2010/main" val="379946230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ADBC909-E7A9-4754-8FC1-5316C61D627B}"/>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Formula for Remaining Construction</a:t>
            </a:r>
          </a:p>
        </p:txBody>
      </p:sp>
    </p:spTree>
    <p:extLst>
      <p:ext uri="{BB962C8B-B14F-4D97-AF65-F5344CB8AC3E}">
        <p14:creationId xmlns:p14="http://schemas.microsoft.com/office/powerpoint/2010/main" val="315186147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0FC2C-7523-4543-B850-DB4508B08442}"/>
              </a:ext>
            </a:extLst>
          </p:cNvPr>
          <p:cNvPicPr>
            <a:picLocks noChangeAspect="1"/>
          </p:cNvPicPr>
          <p:nvPr/>
        </p:nvPicPr>
        <p:blipFill>
          <a:blip r:embed="rId2"/>
          <a:stretch>
            <a:fillRect/>
          </a:stretch>
        </p:blipFill>
        <p:spPr>
          <a:xfrm>
            <a:off x="94268" y="371745"/>
            <a:ext cx="8785781" cy="3316632"/>
          </a:xfrm>
          <a:prstGeom prst="rect">
            <a:avLst/>
          </a:prstGeom>
        </p:spPr>
      </p:pic>
      <p:sp>
        <p:nvSpPr>
          <p:cNvPr id="2" name="Content Placeholder 1">
            <a:extLst>
              <a:ext uri="{FF2B5EF4-FFF2-40B4-BE49-F238E27FC236}">
                <a16:creationId xmlns:a16="http://schemas.microsoft.com/office/drawing/2014/main" id="{62776D69-C8A5-4CE1-985F-F7626B44B7BD}"/>
              </a:ext>
            </a:extLst>
          </p:cNvPr>
          <p:cNvSpPr>
            <a:spLocks noGrp="1"/>
          </p:cNvSpPr>
          <p:nvPr>
            <p:ph idx="1"/>
          </p:nvPr>
        </p:nvSpPr>
        <p:spPr>
          <a:xfrm>
            <a:off x="0" y="3829378"/>
            <a:ext cx="8974318" cy="1376314"/>
          </a:xfrm>
        </p:spPr>
        <p:txBody>
          <a:bodyPr vert="horz" lIns="91440" tIns="45720" rIns="91440" bIns="45720" rtlCol="0" anchor="ctr">
            <a:normAutofit/>
          </a:bodyPr>
          <a:lstStyle/>
          <a:p>
            <a:r>
              <a:rPr lang="en-US" sz="1700" dirty="0">
                <a:latin typeface="+mn-lt"/>
                <a:cs typeface="+mn-cs"/>
              </a:rPr>
              <a:t>The amount of construction expenditures during the historic actual period is the difference in the balance sheet of work in progress.  </a:t>
            </a:r>
          </a:p>
          <a:p>
            <a:r>
              <a:rPr lang="en-US" sz="1700" dirty="0">
                <a:latin typeface="+mn-lt"/>
                <a:cs typeface="+mn-cs"/>
              </a:rPr>
              <a:t>The future amount of work in progress is the prior balance plus projected construction.</a:t>
            </a:r>
          </a:p>
        </p:txBody>
      </p:sp>
      <p:sp>
        <p:nvSpPr>
          <p:cNvPr id="3" name="Title 2">
            <a:extLst>
              <a:ext uri="{FF2B5EF4-FFF2-40B4-BE49-F238E27FC236}">
                <a16:creationId xmlns:a16="http://schemas.microsoft.com/office/drawing/2014/main" id="{834EA050-A9FB-4A82-BE4B-01AE781421CD}"/>
              </a:ext>
            </a:extLst>
          </p:cNvPr>
          <p:cNvSpPr>
            <a:spLocks noGrp="1"/>
          </p:cNvSpPr>
          <p:nvPr>
            <p:ph type="title"/>
          </p:nvPr>
        </p:nvSpPr>
        <p:spPr>
          <a:xfrm>
            <a:off x="712590" y="5529884"/>
            <a:ext cx="4270338" cy="1096331"/>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Historic Construction</a:t>
            </a:r>
          </a:p>
        </p:txBody>
      </p:sp>
      <p:sp>
        <p:nvSpPr>
          <p:cNvPr id="4" name="Slide Number Placeholder 3">
            <a:extLst>
              <a:ext uri="{FF2B5EF4-FFF2-40B4-BE49-F238E27FC236}">
                <a16:creationId xmlns:a16="http://schemas.microsoft.com/office/drawing/2014/main" id="{747E568E-84CA-4C27-9533-E720E773C7E6}"/>
              </a:ext>
            </a:extLst>
          </p:cNvPr>
          <p:cNvSpPr>
            <a:spLocks noGrp="1"/>
          </p:cNvSpPr>
          <p:nvPr>
            <p:ph type="sldNum" sz="quarter" idx="12"/>
          </p:nvPr>
        </p:nvSpPr>
        <p:spPr>
          <a:xfrm>
            <a:off x="7648709" y="6261090"/>
            <a:ext cx="1008358"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bg1">
                    <a:alpha val="80000"/>
                  </a:schemeClr>
                </a:solidFill>
              </a:rPr>
              <a:pPr algn="r" defTabSz="914400">
                <a:spcAft>
                  <a:spcPts val="600"/>
                </a:spcAft>
              </a:pPr>
              <a:t>271</a:t>
            </a:fld>
            <a:endParaRPr lang="en-US" altLang="ko-KR" sz="1200" dirty="0">
              <a:solidFill>
                <a:schemeClr val="bg1">
                  <a:alpha val="80000"/>
                </a:schemeClr>
              </a:solidFill>
            </a:endParaRPr>
          </a:p>
        </p:txBody>
      </p:sp>
    </p:spTree>
    <p:extLst>
      <p:ext uri="{BB962C8B-B14F-4D97-AF65-F5344CB8AC3E}">
        <p14:creationId xmlns:p14="http://schemas.microsoft.com/office/powerpoint/2010/main" val="235032359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41808DB2-2F1D-4FDA-B41B-520D1C9C70BD}"/>
              </a:ext>
            </a:extLst>
          </p:cNvPr>
          <p:cNvPicPr>
            <a:picLocks noChangeAspect="1"/>
          </p:cNvPicPr>
          <p:nvPr/>
        </p:nvPicPr>
        <p:blipFill>
          <a:blip r:embed="rId2"/>
          <a:stretch>
            <a:fillRect/>
          </a:stretch>
        </p:blipFill>
        <p:spPr>
          <a:xfrm>
            <a:off x="5872163" y="3421005"/>
            <a:ext cx="3031807" cy="2204834"/>
          </a:xfrm>
          <a:prstGeom prst="rect">
            <a:avLst/>
          </a:prstGeom>
        </p:spPr>
      </p:pic>
      <p:pic>
        <p:nvPicPr>
          <p:cNvPr id="8" name="Content Placeholder 7">
            <a:extLst>
              <a:ext uri="{FF2B5EF4-FFF2-40B4-BE49-F238E27FC236}">
                <a16:creationId xmlns:a16="http://schemas.microsoft.com/office/drawing/2014/main" id="{71F38745-4CCE-4245-AB8E-54D55202E7D6}"/>
              </a:ext>
            </a:extLst>
          </p:cNvPr>
          <p:cNvPicPr>
            <a:picLocks noGrp="1" noChangeAspect="1"/>
          </p:cNvPicPr>
          <p:nvPr>
            <p:ph sz="half" idx="2"/>
          </p:nvPr>
        </p:nvPicPr>
        <p:blipFill>
          <a:blip r:embed="rId3"/>
          <a:stretch>
            <a:fillRect/>
          </a:stretch>
        </p:blipFill>
        <p:spPr>
          <a:xfrm>
            <a:off x="5872163" y="347492"/>
            <a:ext cx="3031807" cy="2204834"/>
          </a:xfrm>
          <a:prstGeom prst="rect">
            <a:avLst/>
          </a:prstGeom>
        </p:spPr>
      </p:pic>
      <p:sp>
        <p:nvSpPr>
          <p:cNvPr id="3" name="Title 2">
            <a:extLst>
              <a:ext uri="{FF2B5EF4-FFF2-40B4-BE49-F238E27FC236}">
                <a16:creationId xmlns:a16="http://schemas.microsoft.com/office/drawing/2014/main" id="{62B33DBF-4DC8-4795-966E-E28292521C83}"/>
              </a:ext>
            </a:extLst>
          </p:cNvPr>
          <p:cNvSpPr>
            <a:spLocks noGrp="1"/>
          </p:cNvSpPr>
          <p:nvPr>
            <p:ph type="title"/>
          </p:nvPr>
        </p:nvSpPr>
        <p:spPr>
          <a:xfrm>
            <a:off x="616137" y="640263"/>
            <a:ext cx="4653738" cy="1344975"/>
          </a:xfrm>
        </p:spPr>
        <p:txBody>
          <a:bodyPr vert="horz" lIns="91440" tIns="45720" rIns="91440" bIns="45720" rtlCol="0" anchor="ctr">
            <a:normAutofit/>
          </a:bodyPr>
          <a:lstStyle/>
          <a:p>
            <a:r>
              <a:rPr lang="en-US" sz="3500" dirty="0"/>
              <a:t>Illustration of Debt Balance Adjustment</a:t>
            </a:r>
          </a:p>
        </p:txBody>
      </p:sp>
      <p:sp>
        <p:nvSpPr>
          <p:cNvPr id="4" name="Slide Number Placeholder 3">
            <a:extLst>
              <a:ext uri="{FF2B5EF4-FFF2-40B4-BE49-F238E27FC236}">
                <a16:creationId xmlns:a16="http://schemas.microsoft.com/office/drawing/2014/main" id="{478F8FA6-97D3-413C-97F1-C7E6D823BD41}"/>
              </a:ext>
            </a:extLst>
          </p:cNvPr>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272</a:t>
            </a:fld>
            <a:endParaRPr lang="en-US" altLang="ko-KR" sz="1200" dirty="0">
              <a:solidFill>
                <a:schemeClr val="tx1">
                  <a:tint val="75000"/>
                </a:schemeClr>
              </a:solidFill>
            </a:endParaRPr>
          </a:p>
        </p:txBody>
      </p:sp>
      <p:sp>
        <p:nvSpPr>
          <p:cNvPr id="13" name="Content Placeholder 12"/>
          <p:cNvSpPr>
            <a:spLocks noGrp="1"/>
          </p:cNvSpPr>
          <p:nvPr>
            <p:ph sz="half" idx="1"/>
          </p:nvPr>
        </p:nvSpPr>
        <p:spPr>
          <a:xfrm>
            <a:off x="616136" y="2121762"/>
            <a:ext cx="4653738" cy="3626917"/>
          </a:xfrm>
        </p:spPr>
        <p:txBody>
          <a:bodyPr vert="horz" lIns="91440" tIns="45720" rIns="91440" bIns="45720" rtlCol="0">
            <a:normAutofit/>
          </a:bodyPr>
          <a:lstStyle/>
          <a:p>
            <a:r>
              <a:rPr lang="en-US" sz="2100" dirty="0"/>
              <a:t>The actual and revised amount of debt draws are shown on the blue lines in two different assumed scenarios with respect to actual debt.</a:t>
            </a:r>
          </a:p>
          <a:p>
            <a:r>
              <a:rPr lang="en-US" sz="2100" dirty="0"/>
              <a:t>The projected debt is adjusted so that the total amount of the debt is </a:t>
            </a:r>
          </a:p>
        </p:txBody>
      </p:sp>
    </p:spTree>
    <p:extLst>
      <p:ext uri="{BB962C8B-B14F-4D97-AF65-F5344CB8AC3E}">
        <p14:creationId xmlns:p14="http://schemas.microsoft.com/office/powerpoint/2010/main" val="1747942230"/>
      </p:ext>
    </p:extLst>
  </p:cSld>
  <p:clrMapOvr>
    <a:masterClrMapping/>
  </p:clrMapOvr>
  <p:transition>
    <p:zoom/>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5CA9A-A017-473B-BE5B-D21DA061C000}"/>
              </a:ext>
            </a:extLst>
          </p:cNvPr>
          <p:cNvSpPr>
            <a:spLocks noGrp="1"/>
          </p:cNvSpPr>
          <p:nvPr>
            <p:ph idx="1"/>
          </p:nvPr>
        </p:nvSpPr>
        <p:spPr>
          <a:xfrm>
            <a:off x="226243" y="1168922"/>
            <a:ext cx="3318235" cy="4666270"/>
          </a:xfrm>
        </p:spPr>
        <p:txBody>
          <a:bodyPr>
            <a:normAutofit fontScale="92500" lnSpcReduction="10000"/>
          </a:bodyPr>
          <a:lstStyle/>
          <a:p>
            <a:r>
              <a:rPr lang="en-US" dirty="0"/>
              <a:t>This example demonstrates how the total funding and the remaining debt at the date after the end of the historic period.</a:t>
            </a:r>
          </a:p>
          <a:p>
            <a:r>
              <a:rPr lang="en-US" dirty="0"/>
              <a:t>The key is computing the adjusted debt percent.</a:t>
            </a:r>
          </a:p>
          <a:p>
            <a:endParaRPr lang="en-US" dirty="0"/>
          </a:p>
        </p:txBody>
      </p:sp>
      <p:sp>
        <p:nvSpPr>
          <p:cNvPr id="3" name="Title 2">
            <a:extLst>
              <a:ext uri="{FF2B5EF4-FFF2-40B4-BE49-F238E27FC236}">
                <a16:creationId xmlns:a16="http://schemas.microsoft.com/office/drawing/2014/main" id="{0D1E8D01-78FB-4306-A375-8C8D3B5EEB4E}"/>
              </a:ext>
            </a:extLst>
          </p:cNvPr>
          <p:cNvSpPr>
            <a:spLocks noGrp="1"/>
          </p:cNvSpPr>
          <p:nvPr>
            <p:ph type="title"/>
          </p:nvPr>
        </p:nvSpPr>
        <p:spPr>
          <a:xfrm>
            <a:off x="732344" y="198385"/>
            <a:ext cx="7666938" cy="690676"/>
          </a:xfrm>
        </p:spPr>
        <p:txBody>
          <a:bodyPr>
            <a:normAutofit fontScale="90000"/>
          </a:bodyPr>
          <a:lstStyle/>
          <a:p>
            <a:r>
              <a:rPr lang="en-US" dirty="0"/>
              <a:t>Simple Example Illustration of Remaining Funding and Remaining Debt</a:t>
            </a:r>
          </a:p>
        </p:txBody>
      </p:sp>
      <p:sp>
        <p:nvSpPr>
          <p:cNvPr id="4" name="Slide Number Placeholder 3">
            <a:extLst>
              <a:ext uri="{FF2B5EF4-FFF2-40B4-BE49-F238E27FC236}">
                <a16:creationId xmlns:a16="http://schemas.microsoft.com/office/drawing/2014/main" id="{7A0F4977-59E6-4A4B-B146-6CEF9B4252C5}"/>
              </a:ext>
            </a:extLst>
          </p:cNvPr>
          <p:cNvSpPr>
            <a:spLocks noGrp="1"/>
          </p:cNvSpPr>
          <p:nvPr>
            <p:ph type="sldNum" sz="quarter" idx="12"/>
          </p:nvPr>
        </p:nvSpPr>
        <p:spPr>
          <a:xfrm>
            <a:off x="8531258" y="6482601"/>
            <a:ext cx="546754" cy="266991"/>
          </a:xfrm>
        </p:spPr>
        <p:txBody>
          <a:bodyPr/>
          <a:lstStyle/>
          <a:p>
            <a:pPr algn="ctr"/>
            <a:fld id="{0C3A1854-6B63-4059-B360-A3C4972BF0FC}" type="slidenum">
              <a:rPr lang="ko-KR" altLang="en-US" smtClean="0"/>
              <a:pPr algn="ctr"/>
              <a:t>273</a:t>
            </a:fld>
            <a:endParaRPr lang="ko-KR" altLang="en-US" dirty="0"/>
          </a:p>
        </p:txBody>
      </p:sp>
      <p:pic>
        <p:nvPicPr>
          <p:cNvPr id="5" name="Picture 4">
            <a:extLst>
              <a:ext uri="{FF2B5EF4-FFF2-40B4-BE49-F238E27FC236}">
                <a16:creationId xmlns:a16="http://schemas.microsoft.com/office/drawing/2014/main" id="{34DD9788-620D-4CCB-9BCB-CF7602CB90F2}"/>
              </a:ext>
            </a:extLst>
          </p:cNvPr>
          <p:cNvPicPr>
            <a:picLocks noChangeAspect="1"/>
          </p:cNvPicPr>
          <p:nvPr/>
        </p:nvPicPr>
        <p:blipFill>
          <a:blip r:embed="rId2"/>
          <a:stretch>
            <a:fillRect/>
          </a:stretch>
        </p:blipFill>
        <p:spPr>
          <a:xfrm>
            <a:off x="3793749" y="1631987"/>
            <a:ext cx="4737509" cy="3740139"/>
          </a:xfrm>
          <a:prstGeom prst="rect">
            <a:avLst/>
          </a:prstGeom>
        </p:spPr>
      </p:pic>
    </p:spTree>
    <p:extLst>
      <p:ext uri="{BB962C8B-B14F-4D97-AF65-F5344CB8AC3E}">
        <p14:creationId xmlns:p14="http://schemas.microsoft.com/office/powerpoint/2010/main" val="17696464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E3A9DF-6EC1-4F4D-BABC-DB862B9E8E44}"/>
              </a:ext>
            </a:extLst>
          </p:cNvPr>
          <p:cNvSpPr>
            <a:spLocks noGrp="1"/>
          </p:cNvSpPr>
          <p:nvPr>
            <p:ph idx="1"/>
          </p:nvPr>
        </p:nvSpPr>
        <p:spPr/>
        <p:txBody>
          <a:bodyPr>
            <a:normAutofit lnSpcReduction="10000"/>
          </a:bodyPr>
          <a:lstStyle/>
          <a:p>
            <a:r>
              <a:rPr lang="en-US" dirty="0"/>
              <a:t>Remaining debt is the amount of the debt commitment computed in the summary sources and uses less the opening balance of the debt from the balance sheet.</a:t>
            </a:r>
          </a:p>
          <a:p>
            <a:r>
              <a:rPr lang="en-US" dirty="0"/>
              <a:t>Remaining debt is the total project cost less the amount already funded (where funding includes IDC, fees, DSRA and other items).</a:t>
            </a:r>
          </a:p>
          <a:p>
            <a:r>
              <a:rPr lang="en-US" dirty="0"/>
              <a:t>Circular references are a big deal in this calculation as the total project cost and the total debt commitment is driven by the debt size itself.</a:t>
            </a:r>
          </a:p>
        </p:txBody>
      </p:sp>
      <p:sp>
        <p:nvSpPr>
          <p:cNvPr id="3" name="Title 2">
            <a:extLst>
              <a:ext uri="{FF2B5EF4-FFF2-40B4-BE49-F238E27FC236}">
                <a16:creationId xmlns:a16="http://schemas.microsoft.com/office/drawing/2014/main" id="{49F963EF-01C8-427B-92BE-997DDEB0B091}"/>
              </a:ext>
            </a:extLst>
          </p:cNvPr>
          <p:cNvSpPr>
            <a:spLocks noGrp="1"/>
          </p:cNvSpPr>
          <p:nvPr>
            <p:ph type="title"/>
          </p:nvPr>
        </p:nvSpPr>
        <p:spPr/>
        <p:txBody>
          <a:bodyPr>
            <a:normAutofit fontScale="90000"/>
          </a:bodyPr>
          <a:lstStyle/>
          <a:p>
            <a:r>
              <a:rPr lang="en-US" dirty="0"/>
              <a:t>Remaining Debt Funding and Remaining Funding</a:t>
            </a:r>
          </a:p>
        </p:txBody>
      </p:sp>
      <p:sp>
        <p:nvSpPr>
          <p:cNvPr id="4" name="Slide Number Placeholder 3">
            <a:extLst>
              <a:ext uri="{FF2B5EF4-FFF2-40B4-BE49-F238E27FC236}">
                <a16:creationId xmlns:a16="http://schemas.microsoft.com/office/drawing/2014/main" id="{6EA5D4D0-B276-4154-8798-267D54F56907}"/>
              </a:ext>
            </a:extLst>
          </p:cNvPr>
          <p:cNvSpPr>
            <a:spLocks noGrp="1"/>
          </p:cNvSpPr>
          <p:nvPr>
            <p:ph type="sldNum" sz="quarter" idx="12"/>
          </p:nvPr>
        </p:nvSpPr>
        <p:spPr/>
        <p:txBody>
          <a:bodyPr/>
          <a:lstStyle/>
          <a:p>
            <a:pPr algn="ctr"/>
            <a:fld id="{0C3A1854-6B63-4059-B360-A3C4972BF0FC}" type="slidenum">
              <a:rPr lang="ko-KR" altLang="en-US" smtClean="0"/>
              <a:pPr algn="ctr"/>
              <a:t>274</a:t>
            </a:fld>
            <a:endParaRPr lang="ko-KR" altLang="en-US" dirty="0"/>
          </a:p>
        </p:txBody>
      </p:sp>
    </p:spTree>
    <p:extLst>
      <p:ext uri="{BB962C8B-B14F-4D97-AF65-F5344CB8AC3E}">
        <p14:creationId xmlns:p14="http://schemas.microsoft.com/office/powerpoint/2010/main" val="267387009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ABF3B3-94C1-46C9-8073-5946E160F742}"/>
              </a:ext>
            </a:extLst>
          </p:cNvPr>
          <p:cNvSpPr>
            <a:spLocks noGrp="1"/>
          </p:cNvSpPr>
          <p:nvPr>
            <p:ph idx="1"/>
          </p:nvPr>
        </p:nvSpPr>
        <p:spPr/>
        <p:txBody>
          <a:bodyPr/>
          <a:lstStyle/>
          <a:p>
            <a:r>
              <a:rPr lang="en-US" dirty="0"/>
              <a:t>Illustration of the computation of debt funding percent after the historic period from remaining debt and remaining funding.</a:t>
            </a:r>
          </a:p>
          <a:p>
            <a:endParaRPr lang="en-US" dirty="0"/>
          </a:p>
        </p:txBody>
      </p:sp>
      <p:sp>
        <p:nvSpPr>
          <p:cNvPr id="3" name="Title 2">
            <a:extLst>
              <a:ext uri="{FF2B5EF4-FFF2-40B4-BE49-F238E27FC236}">
                <a16:creationId xmlns:a16="http://schemas.microsoft.com/office/drawing/2014/main" id="{E1077B49-8557-4659-AB86-DEC7C11D61A3}"/>
              </a:ext>
            </a:extLst>
          </p:cNvPr>
          <p:cNvSpPr>
            <a:spLocks noGrp="1"/>
          </p:cNvSpPr>
          <p:nvPr>
            <p:ph type="title"/>
          </p:nvPr>
        </p:nvSpPr>
        <p:spPr/>
        <p:txBody>
          <a:bodyPr>
            <a:normAutofit fontScale="90000"/>
          </a:bodyPr>
          <a:lstStyle/>
          <a:p>
            <a:r>
              <a:rPr lang="en-US" dirty="0"/>
              <a:t>Formulas for Adjusting Debt Draws to Meet Debt to Capital Criteria</a:t>
            </a:r>
          </a:p>
        </p:txBody>
      </p:sp>
      <p:sp>
        <p:nvSpPr>
          <p:cNvPr id="4" name="Slide Number Placeholder 3">
            <a:extLst>
              <a:ext uri="{FF2B5EF4-FFF2-40B4-BE49-F238E27FC236}">
                <a16:creationId xmlns:a16="http://schemas.microsoft.com/office/drawing/2014/main" id="{E3C1CAC9-8A5D-47D6-9129-57FBA07E0B51}"/>
              </a:ext>
            </a:extLst>
          </p:cNvPr>
          <p:cNvSpPr>
            <a:spLocks noGrp="1"/>
          </p:cNvSpPr>
          <p:nvPr>
            <p:ph type="sldNum" sz="quarter" idx="12"/>
          </p:nvPr>
        </p:nvSpPr>
        <p:spPr/>
        <p:txBody>
          <a:bodyPr/>
          <a:lstStyle/>
          <a:p>
            <a:pPr algn="ctr"/>
            <a:fld id="{0C3A1854-6B63-4059-B360-A3C4972BF0FC}" type="slidenum">
              <a:rPr lang="ko-KR" altLang="en-US" smtClean="0"/>
              <a:pPr algn="ctr"/>
              <a:t>275</a:t>
            </a:fld>
            <a:endParaRPr lang="ko-KR" altLang="en-US" dirty="0"/>
          </a:p>
        </p:txBody>
      </p:sp>
      <p:pic>
        <p:nvPicPr>
          <p:cNvPr id="5" name="Picture 4">
            <a:extLst>
              <a:ext uri="{FF2B5EF4-FFF2-40B4-BE49-F238E27FC236}">
                <a16:creationId xmlns:a16="http://schemas.microsoft.com/office/drawing/2014/main" id="{A802E7A3-43A7-41C3-A232-2D205911A72D}"/>
              </a:ext>
            </a:extLst>
          </p:cNvPr>
          <p:cNvPicPr>
            <a:picLocks noChangeAspect="1"/>
          </p:cNvPicPr>
          <p:nvPr/>
        </p:nvPicPr>
        <p:blipFill>
          <a:blip r:embed="rId2"/>
          <a:stretch>
            <a:fillRect/>
          </a:stretch>
        </p:blipFill>
        <p:spPr>
          <a:xfrm>
            <a:off x="0" y="2806147"/>
            <a:ext cx="9144000" cy="3017944"/>
          </a:xfrm>
          <a:prstGeom prst="rect">
            <a:avLst/>
          </a:prstGeom>
        </p:spPr>
      </p:pic>
    </p:spTree>
    <p:extLst>
      <p:ext uri="{BB962C8B-B14F-4D97-AF65-F5344CB8AC3E}">
        <p14:creationId xmlns:p14="http://schemas.microsoft.com/office/powerpoint/2010/main" val="310808741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8B37-87D7-4965-8400-632AA0023ACF}"/>
              </a:ext>
            </a:extLst>
          </p:cNvPr>
          <p:cNvSpPr>
            <a:spLocks noGrp="1"/>
          </p:cNvSpPr>
          <p:nvPr>
            <p:ph type="title"/>
          </p:nvPr>
        </p:nvSpPr>
        <p:spPr/>
        <p:txBody>
          <a:bodyPr/>
          <a:lstStyle/>
          <a:p>
            <a:r>
              <a:rPr lang="en-US" dirty="0"/>
              <a:t>Session 11:  Project finance in Developing Country Context</a:t>
            </a:r>
          </a:p>
        </p:txBody>
      </p:sp>
    </p:spTree>
    <p:extLst>
      <p:ext uri="{BB962C8B-B14F-4D97-AF65-F5344CB8AC3E}">
        <p14:creationId xmlns:p14="http://schemas.microsoft.com/office/powerpoint/2010/main" val="175489243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p:txBody>
          <a:bodyPr>
            <a:normAutofit/>
          </a:bodyPr>
          <a:lstStyle/>
          <a:p>
            <a:r>
              <a:rPr lang="en-US" dirty="0"/>
              <a:t>Effect of Loan Structuring Provisions on Bidding for Projects</a:t>
            </a:r>
          </a:p>
        </p:txBody>
      </p:sp>
    </p:spTree>
    <p:extLst>
      <p:ext uri="{BB962C8B-B14F-4D97-AF65-F5344CB8AC3E}">
        <p14:creationId xmlns:p14="http://schemas.microsoft.com/office/powerpoint/2010/main" val="38871757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Debt Structure on the Bid Price</a:t>
            </a:r>
          </a:p>
        </p:txBody>
      </p:sp>
      <p:sp>
        <p:nvSpPr>
          <p:cNvPr id="3" name="Content Placeholder 2"/>
          <p:cNvSpPr>
            <a:spLocks noGrp="1"/>
          </p:cNvSpPr>
          <p:nvPr>
            <p:ph idx="1"/>
          </p:nvPr>
        </p:nvSpPr>
        <p:spPr/>
        <p:txBody>
          <a:bodyPr>
            <a:normAutofit fontScale="92500" lnSpcReduction="20000"/>
          </a:bodyPr>
          <a:lstStyle/>
          <a:p>
            <a:r>
              <a:rPr lang="en-US" dirty="0"/>
              <a:t>The effects of:</a:t>
            </a:r>
          </a:p>
          <a:p>
            <a:pPr lvl="1"/>
            <a:r>
              <a:rPr lang="en-US" dirty="0"/>
              <a:t>Debt sizing, </a:t>
            </a:r>
          </a:p>
          <a:p>
            <a:pPr lvl="1"/>
            <a:r>
              <a:rPr lang="en-US" dirty="0"/>
              <a:t>Debt funding</a:t>
            </a:r>
          </a:p>
          <a:p>
            <a:pPr lvl="1"/>
            <a:r>
              <a:rPr lang="en-US" dirty="0"/>
              <a:t>Debt tenor, </a:t>
            </a:r>
          </a:p>
          <a:p>
            <a:pPr lvl="1"/>
            <a:r>
              <a:rPr lang="en-US" dirty="0"/>
              <a:t>Debt repayment type, and</a:t>
            </a:r>
          </a:p>
          <a:p>
            <a:pPr lvl="1"/>
            <a:r>
              <a:rPr lang="en-US" dirty="0"/>
              <a:t>Debt pricing (interest rates and fees)</a:t>
            </a:r>
          </a:p>
          <a:p>
            <a:pPr lvl="1"/>
            <a:r>
              <a:rPr lang="en-US" dirty="0"/>
              <a:t>Debt Protections</a:t>
            </a:r>
          </a:p>
          <a:p>
            <a:pPr marL="457200" lvl="1" indent="0">
              <a:buNone/>
            </a:pPr>
            <a:endParaRPr lang="en-US" dirty="0"/>
          </a:p>
          <a:p>
            <a:pPr marL="457200" lvl="1" indent="0">
              <a:buNone/>
            </a:pPr>
            <a:r>
              <a:rPr lang="en-US" dirty="0"/>
              <a:t>Context of alternative technologies. </a:t>
            </a:r>
          </a:p>
          <a:p>
            <a:pPr marL="457200" lvl="1" indent="0">
              <a:buNone/>
            </a:pPr>
            <a:r>
              <a:rPr lang="en-US" dirty="0"/>
              <a:t>Items of a term sheet such as the minimum DSCR, maximum debt to capital, step-up credit spreads, debt sculpting, debt funding, DSRA’s, MRA’s and cash sweeps used to evaluate financial impacts of various financing and timing issues on the required bid price for a project. </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278</a:t>
            </a:fld>
            <a:endParaRPr lang="en-GB" dirty="0"/>
          </a:p>
        </p:txBody>
      </p:sp>
    </p:spTree>
    <p:extLst>
      <p:ext uri="{BB962C8B-B14F-4D97-AF65-F5344CB8AC3E}">
        <p14:creationId xmlns:p14="http://schemas.microsoft.com/office/powerpoint/2010/main" val="132849400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8376E-AFC8-4A71-BA25-FE6FA3488D41}"/>
              </a:ext>
            </a:extLst>
          </p:cNvPr>
          <p:cNvSpPr>
            <a:spLocks noGrp="1"/>
          </p:cNvSpPr>
          <p:nvPr>
            <p:ph idx="1"/>
          </p:nvPr>
        </p:nvSpPr>
        <p:spPr/>
        <p:txBody>
          <a:bodyPr/>
          <a:lstStyle/>
          <a:p>
            <a:r>
              <a:rPr lang="en-US" dirty="0"/>
              <a:t>Capital intensity is not just the amount of capital spent on a project</a:t>
            </a:r>
          </a:p>
          <a:p>
            <a:r>
              <a:rPr lang="en-US" dirty="0"/>
              <a:t>It is the capital relative to operating costs</a:t>
            </a:r>
          </a:p>
          <a:p>
            <a:r>
              <a:rPr lang="en-US" dirty="0"/>
              <a:t>It includes the lifetime of the project</a:t>
            </a:r>
          </a:p>
          <a:p>
            <a:r>
              <a:rPr lang="en-US" dirty="0"/>
              <a:t>Formula:</a:t>
            </a:r>
          </a:p>
          <a:p>
            <a:r>
              <a:rPr lang="en-US" dirty="0"/>
              <a:t>Capital Intensity = Capital/Revenues</a:t>
            </a:r>
          </a:p>
        </p:txBody>
      </p:sp>
      <p:sp>
        <p:nvSpPr>
          <p:cNvPr id="3" name="Title 2">
            <a:extLst>
              <a:ext uri="{FF2B5EF4-FFF2-40B4-BE49-F238E27FC236}">
                <a16:creationId xmlns:a16="http://schemas.microsoft.com/office/drawing/2014/main" id="{2FC39B70-2090-4246-AFE5-8AF254F42DDC}"/>
              </a:ext>
            </a:extLst>
          </p:cNvPr>
          <p:cNvSpPr>
            <a:spLocks noGrp="1"/>
          </p:cNvSpPr>
          <p:nvPr>
            <p:ph type="title"/>
          </p:nvPr>
        </p:nvSpPr>
        <p:spPr/>
        <p:txBody>
          <a:bodyPr/>
          <a:lstStyle/>
          <a:p>
            <a:r>
              <a:rPr lang="en-US" dirty="0"/>
              <a:t>Definition of Capital Intensity</a:t>
            </a:r>
          </a:p>
        </p:txBody>
      </p:sp>
      <p:sp>
        <p:nvSpPr>
          <p:cNvPr id="4" name="Slide Number Placeholder 3">
            <a:extLst>
              <a:ext uri="{FF2B5EF4-FFF2-40B4-BE49-F238E27FC236}">
                <a16:creationId xmlns:a16="http://schemas.microsoft.com/office/drawing/2014/main" id="{DDE609FF-E6F5-457A-AE0D-4F7C4357E391}"/>
              </a:ext>
            </a:extLst>
          </p:cNvPr>
          <p:cNvSpPr>
            <a:spLocks noGrp="1"/>
          </p:cNvSpPr>
          <p:nvPr>
            <p:ph type="sldNum" sz="quarter" idx="12"/>
          </p:nvPr>
        </p:nvSpPr>
        <p:spPr/>
        <p:txBody>
          <a:bodyPr/>
          <a:lstStyle/>
          <a:p>
            <a:pPr algn="ctr"/>
            <a:fld id="{0C3A1854-6B63-4059-B360-A3C4972BF0FC}" type="slidenum">
              <a:rPr lang="ko-KR" altLang="en-US" smtClean="0"/>
              <a:pPr algn="ctr"/>
              <a:t>279</a:t>
            </a:fld>
            <a:endParaRPr lang="ko-KR" altLang="en-US" dirty="0"/>
          </a:p>
        </p:txBody>
      </p:sp>
    </p:spTree>
    <p:extLst>
      <p:ext uri="{BB962C8B-B14F-4D97-AF65-F5344CB8AC3E}">
        <p14:creationId xmlns:p14="http://schemas.microsoft.com/office/powerpoint/2010/main" val="3966458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B3F950-0C19-4637-9B39-72C76DEBC620}"/>
              </a:ext>
            </a:extLst>
          </p:cNvPr>
          <p:cNvSpPr>
            <a:spLocks noGrp="1"/>
          </p:cNvSpPr>
          <p:nvPr>
            <p:ph idx="1"/>
          </p:nvPr>
        </p:nvSpPr>
        <p:spPr/>
        <p:txBody>
          <a:bodyPr>
            <a:normAutofit fontScale="77500" lnSpcReduction="20000"/>
          </a:bodyPr>
          <a:lstStyle/>
          <a:p>
            <a:r>
              <a:rPr lang="en-US" dirty="0"/>
              <a:t>UDF Circular Resolution for Funding</a:t>
            </a:r>
          </a:p>
          <a:p>
            <a:r>
              <a:rPr lang="en-US" dirty="0"/>
              <a:t>Inclusion of DSRA and MRA in Risk Analysis Model and Evaluation of MRA economics</a:t>
            </a:r>
          </a:p>
          <a:p>
            <a:r>
              <a:rPr lang="en-US" dirty="0"/>
              <a:t>Cash Flow Waterfalls with Default Measurement</a:t>
            </a:r>
          </a:p>
          <a:p>
            <a:r>
              <a:rPr lang="en-US" dirty="0"/>
              <a:t>Prospective LLCR with Multiple Issues</a:t>
            </a:r>
          </a:p>
          <a:p>
            <a:r>
              <a:rPr lang="en-US" dirty="0"/>
              <a:t>Debt Sizing with DSCR versus Debt to Capital and Template UDF</a:t>
            </a:r>
          </a:p>
          <a:p>
            <a:r>
              <a:rPr lang="en-US" dirty="0"/>
              <a:t>Debt Sculpting with DSRA changes, Interest Income, Taxes and Tax Deductions from Subordinated Debt</a:t>
            </a:r>
          </a:p>
          <a:p>
            <a:r>
              <a:rPr lang="en-US" dirty="0"/>
              <a:t>Interest Rates, Credit Spreads, PD and LGD</a:t>
            </a:r>
          </a:p>
          <a:p>
            <a:r>
              <a:rPr lang="en-US" dirty="0"/>
              <a:t>Re-financing with Taxes, DSRA L/C. Alternative Timing and Swap Breakage Cost</a:t>
            </a:r>
          </a:p>
          <a:p>
            <a:r>
              <a:rPr lang="en-US" dirty="0"/>
              <a:t>Project Sales at Different Dates, Inflation Index and IRR Upside</a:t>
            </a:r>
          </a:p>
        </p:txBody>
      </p:sp>
      <p:sp>
        <p:nvSpPr>
          <p:cNvPr id="3" name="Title 2">
            <a:extLst>
              <a:ext uri="{FF2B5EF4-FFF2-40B4-BE49-F238E27FC236}">
                <a16:creationId xmlns:a16="http://schemas.microsoft.com/office/drawing/2014/main" id="{BAE5D58A-D526-49A0-8A3C-8180AD64C502}"/>
              </a:ext>
            </a:extLst>
          </p:cNvPr>
          <p:cNvSpPr>
            <a:spLocks noGrp="1"/>
          </p:cNvSpPr>
          <p:nvPr>
            <p:ph type="title"/>
          </p:nvPr>
        </p:nvSpPr>
        <p:spPr/>
        <p:txBody>
          <a:bodyPr/>
          <a:lstStyle/>
          <a:p>
            <a:r>
              <a:rPr lang="en-US" dirty="0"/>
              <a:t>Include Advanced Issues</a:t>
            </a:r>
          </a:p>
        </p:txBody>
      </p:sp>
    </p:spTree>
    <p:extLst>
      <p:ext uri="{BB962C8B-B14F-4D97-AF65-F5344CB8AC3E}">
        <p14:creationId xmlns:p14="http://schemas.microsoft.com/office/powerpoint/2010/main" val="198470344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Illustration of Effects of Debt Structuring on Capital Intensive and Non-Capital Intensive Projects</a:t>
            </a:r>
          </a:p>
        </p:txBody>
      </p:sp>
      <p:sp>
        <p:nvSpPr>
          <p:cNvPr id="4" name="Slide Number Placeholder 3"/>
          <p:cNvSpPr>
            <a:spLocks noGrp="1"/>
          </p:cNvSpPr>
          <p:nvPr>
            <p:ph type="sldNum" sz="quarter" idx="12"/>
          </p:nvPr>
        </p:nvSpPr>
        <p:spPr/>
        <p:txBody>
          <a:bodyPr/>
          <a:lstStyle/>
          <a:p>
            <a:fld id="{EB241CD2-1E45-42A3-B213-66A034DF9A3B}" type="slidenum">
              <a:rPr lang="en-GB" smtClean="0"/>
              <a:t>280</a:t>
            </a:fld>
            <a:endParaRPr lang="en-GB" dirty="0"/>
          </a:p>
        </p:txBody>
      </p:sp>
      <p:pic>
        <p:nvPicPr>
          <p:cNvPr id="8" name="Picture 7"/>
          <p:cNvPicPr>
            <a:picLocks noChangeAspect="1"/>
          </p:cNvPicPr>
          <p:nvPr/>
        </p:nvPicPr>
        <p:blipFill>
          <a:blip r:embed="rId2"/>
          <a:stretch>
            <a:fillRect/>
          </a:stretch>
        </p:blipFill>
        <p:spPr>
          <a:xfrm>
            <a:off x="0" y="2536615"/>
            <a:ext cx="9038122" cy="3007239"/>
          </a:xfrm>
          <a:prstGeom prst="rect">
            <a:avLst/>
          </a:prstGeom>
        </p:spPr>
      </p:pic>
    </p:spTree>
    <p:extLst>
      <p:ext uri="{BB962C8B-B14F-4D97-AF65-F5344CB8AC3E}">
        <p14:creationId xmlns:p14="http://schemas.microsoft.com/office/powerpoint/2010/main" val="286681635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Debt Provisions, Bidding and Carrying Charge Rate</a:t>
            </a:r>
          </a:p>
        </p:txBody>
      </p:sp>
      <p:pic>
        <p:nvPicPr>
          <p:cNvPr id="5" name="Content Placeholder 4"/>
          <p:cNvPicPr>
            <a:picLocks noGrp="1" noChangeAspect="1"/>
          </p:cNvPicPr>
          <p:nvPr>
            <p:ph idx="1"/>
          </p:nvPr>
        </p:nvPicPr>
        <p:blipFill>
          <a:blip r:embed="rId2"/>
          <a:stretch>
            <a:fillRect/>
          </a:stretch>
        </p:blipFill>
        <p:spPr>
          <a:xfrm>
            <a:off x="304800" y="1923483"/>
            <a:ext cx="8316913" cy="3676196"/>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281</a:t>
            </a:fld>
            <a:endParaRPr lang="en-GB" dirty="0"/>
          </a:p>
        </p:txBody>
      </p:sp>
    </p:spTree>
    <p:extLst>
      <p:ext uri="{BB962C8B-B14F-4D97-AF65-F5344CB8AC3E}">
        <p14:creationId xmlns:p14="http://schemas.microsoft.com/office/powerpoint/2010/main" val="189287003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282</a:t>
            </a:fld>
            <a:endParaRPr lang="en-GB" dirty="0"/>
          </a:p>
        </p:txBody>
      </p:sp>
    </p:spTree>
    <p:extLst>
      <p:ext uri="{BB962C8B-B14F-4D97-AF65-F5344CB8AC3E}">
        <p14:creationId xmlns:p14="http://schemas.microsoft.com/office/powerpoint/2010/main" val="15473034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Debt Provisions on Fuel Intensive Diesel Technology</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283</a:t>
            </a:fld>
            <a:endParaRPr lang="en-GB" dirty="0"/>
          </a:p>
        </p:txBody>
      </p:sp>
    </p:spTree>
    <p:extLst>
      <p:ext uri="{BB962C8B-B14F-4D97-AF65-F5344CB8AC3E}">
        <p14:creationId xmlns:p14="http://schemas.microsoft.com/office/powerpoint/2010/main" val="182857208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B12DF5-C2CB-4EC5-887D-1FEF6349B190}"/>
              </a:ext>
            </a:extLst>
          </p:cNvPr>
          <p:cNvPicPr>
            <a:picLocks noGrp="1" noChangeAspect="1"/>
          </p:cNvPicPr>
          <p:nvPr>
            <p:ph idx="1"/>
          </p:nvPr>
        </p:nvPicPr>
        <p:blipFill>
          <a:blip r:embed="rId2"/>
          <a:stretch>
            <a:fillRect/>
          </a:stretch>
        </p:blipFill>
        <p:spPr>
          <a:xfrm>
            <a:off x="882687" y="1263650"/>
            <a:ext cx="7394501" cy="4913313"/>
          </a:xfrm>
          <a:prstGeom prst="rect">
            <a:avLst/>
          </a:prstGeom>
        </p:spPr>
      </p:pic>
      <p:sp>
        <p:nvSpPr>
          <p:cNvPr id="3" name="Title 2">
            <a:extLst>
              <a:ext uri="{FF2B5EF4-FFF2-40B4-BE49-F238E27FC236}">
                <a16:creationId xmlns:a16="http://schemas.microsoft.com/office/drawing/2014/main" id="{36BD9630-9D21-40BB-8FC4-D90C3ABB37B8}"/>
              </a:ext>
            </a:extLst>
          </p:cNvPr>
          <p:cNvSpPr>
            <a:spLocks noGrp="1"/>
          </p:cNvSpPr>
          <p:nvPr>
            <p:ph type="title"/>
          </p:nvPr>
        </p:nvSpPr>
        <p:spPr/>
        <p:txBody>
          <a:bodyPr>
            <a:normAutofit fontScale="90000"/>
          </a:bodyPr>
          <a:lstStyle/>
          <a:p>
            <a:r>
              <a:rPr lang="en-US" dirty="0"/>
              <a:t>With Good Financing Structure can Achieve Low Costs</a:t>
            </a:r>
          </a:p>
        </p:txBody>
      </p:sp>
    </p:spTree>
    <p:extLst>
      <p:ext uri="{BB962C8B-B14F-4D97-AF65-F5344CB8AC3E}">
        <p14:creationId xmlns:p14="http://schemas.microsoft.com/office/powerpoint/2010/main" val="273890119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12: Interest and Fees: Step-up Credit Spreads, Swap Rates and Hedging</a:t>
            </a:r>
            <a:br>
              <a:rPr lang="en-US" dirty="0"/>
            </a:br>
            <a:endParaRPr lang="en-US" dirty="0"/>
          </a:p>
        </p:txBody>
      </p:sp>
    </p:spTree>
    <p:extLst>
      <p:ext uri="{BB962C8B-B14F-4D97-AF65-F5344CB8AC3E}">
        <p14:creationId xmlns:p14="http://schemas.microsoft.com/office/powerpoint/2010/main" val="10510146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of Interest and Fees</a:t>
            </a:r>
          </a:p>
        </p:txBody>
      </p:sp>
      <p:sp>
        <p:nvSpPr>
          <p:cNvPr id="3" name="Content Placeholder 2"/>
          <p:cNvSpPr>
            <a:spLocks noGrp="1"/>
          </p:cNvSpPr>
          <p:nvPr>
            <p:ph idx="1"/>
          </p:nvPr>
        </p:nvSpPr>
        <p:spPr/>
        <p:txBody>
          <a:bodyPr>
            <a:normAutofit fontScale="85000" lnSpcReduction="10000"/>
          </a:bodyPr>
          <a:lstStyle/>
          <a:p>
            <a:r>
              <a:rPr lang="en-US" dirty="0"/>
              <a:t>Consistent with the discussion of debt as having five components, interest and fees between the time debt draws occur and debt is fully repaid is the next topic. </a:t>
            </a:r>
          </a:p>
          <a:p>
            <a:r>
              <a:rPr lang="en-US" dirty="0"/>
              <a:t>Interest rates consist of credit spread and base rate.  </a:t>
            </a:r>
          </a:p>
          <a:p>
            <a:r>
              <a:rPr lang="en-US" dirty="0"/>
              <a:t>Debt IRR is the money the lenders receive including fees, relative to the amount funded by lenders</a:t>
            </a:r>
          </a:p>
          <a:p>
            <a:r>
              <a:rPr lang="en-US" dirty="0"/>
              <a:t>Credit spreads can include step-ups – why they are present in many transactions and what they mean in terms of re-financing. </a:t>
            </a:r>
          </a:p>
          <a:p>
            <a:r>
              <a:rPr lang="en-US" dirty="0"/>
              <a:t>Loan agreements often require hedging and interest rate swaps. </a:t>
            </a:r>
          </a:p>
        </p:txBody>
      </p:sp>
      <p:sp>
        <p:nvSpPr>
          <p:cNvPr id="4" name="Slide Number Placeholder 3"/>
          <p:cNvSpPr>
            <a:spLocks noGrp="1"/>
          </p:cNvSpPr>
          <p:nvPr>
            <p:ph type="sldNum" sz="quarter" idx="12"/>
          </p:nvPr>
        </p:nvSpPr>
        <p:spPr/>
        <p:txBody>
          <a:bodyPr/>
          <a:lstStyle/>
          <a:p>
            <a:fld id="{EB241CD2-1E45-42A3-B213-66A034DF9A3B}" type="slidenum">
              <a:rPr lang="en-GB" smtClean="0"/>
              <a:t>286</a:t>
            </a:fld>
            <a:endParaRPr lang="en-GB" dirty="0"/>
          </a:p>
        </p:txBody>
      </p:sp>
    </p:spTree>
    <p:extLst>
      <p:ext uri="{BB962C8B-B14F-4D97-AF65-F5344CB8AC3E}">
        <p14:creationId xmlns:p14="http://schemas.microsoft.com/office/powerpoint/2010/main" val="164743318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normAutofit fontScale="85000" lnSpcReduction="20000"/>
          </a:bodyPr>
          <a:lstStyle/>
          <a:p>
            <a:pPr>
              <a:lnSpc>
                <a:spcPct val="90000"/>
              </a:lnSpc>
            </a:pPr>
            <a:r>
              <a:rPr lang="en-US" altLang="en-US" dirty="0"/>
              <a:t>Project Financings are generally funded on a floating-rate basis due to the necessity for:</a:t>
            </a:r>
          </a:p>
          <a:p>
            <a:pPr lvl="1">
              <a:lnSpc>
                <a:spcPct val="90000"/>
              </a:lnSpc>
            </a:pPr>
            <a:r>
              <a:rPr lang="en-US" altLang="en-US" dirty="0"/>
              <a:t>Flexibility in the timing of draw downs </a:t>
            </a:r>
          </a:p>
          <a:p>
            <a:pPr lvl="1">
              <a:lnSpc>
                <a:spcPct val="90000"/>
              </a:lnSpc>
            </a:pPr>
            <a:r>
              <a:rPr lang="en-US" altLang="en-US" dirty="0"/>
              <a:t>Flexibility in early repayment.  </a:t>
            </a:r>
          </a:p>
          <a:p>
            <a:pPr>
              <a:lnSpc>
                <a:spcPct val="90000"/>
              </a:lnSpc>
            </a:pPr>
            <a:r>
              <a:rPr lang="en-US" altLang="en-US" dirty="0"/>
              <a:t>Floating rates computed as the LIBOR average for the prior six months.</a:t>
            </a:r>
          </a:p>
          <a:p>
            <a:pPr>
              <a:lnSpc>
                <a:spcPct val="90000"/>
              </a:lnSpc>
            </a:pPr>
            <a:r>
              <a:rPr lang="en-US" altLang="en-US" dirty="0"/>
              <a:t>86% of Project Finance Loans are floating rate.</a:t>
            </a:r>
          </a:p>
          <a:p>
            <a:pPr>
              <a:lnSpc>
                <a:spcPct val="90000"/>
              </a:lnSpc>
            </a:pPr>
            <a:r>
              <a:rPr lang="en-US" altLang="en-US" dirty="0"/>
              <a:t>But the floating rate loans can be fixed with interest rate swaps.</a:t>
            </a:r>
          </a:p>
          <a:p>
            <a:pPr>
              <a:lnSpc>
                <a:spcPct val="90000"/>
              </a:lnSpc>
            </a:pPr>
            <a:r>
              <a:rPr lang="en-US" altLang="en-US" dirty="0"/>
              <a:t>Because of flexibility in take downs and repayments, there would be significant interest rate risk with fixed rate transactions.</a:t>
            </a:r>
          </a:p>
          <a:p>
            <a:pPr lvl="1">
              <a:lnSpc>
                <a:spcPct val="90000"/>
              </a:lnSpc>
            </a:pPr>
            <a:r>
              <a:rPr lang="en-US" altLang="en-US" dirty="0"/>
              <a:t>Extension risk</a:t>
            </a:r>
          </a:p>
          <a:p>
            <a:pPr lvl="1">
              <a:lnSpc>
                <a:spcPct val="90000"/>
              </a:lnSpc>
            </a:pPr>
            <a:r>
              <a:rPr lang="en-US" altLang="en-US" dirty="0"/>
              <a:t>Contraction risk</a:t>
            </a:r>
          </a:p>
        </p:txBody>
      </p:sp>
      <p:sp>
        <p:nvSpPr>
          <p:cNvPr id="34818" name="Rectangle 2"/>
          <p:cNvSpPr>
            <a:spLocks noGrp="1" noChangeArrowheads="1"/>
          </p:cNvSpPr>
          <p:nvPr>
            <p:ph type="title"/>
          </p:nvPr>
        </p:nvSpPr>
        <p:spPr/>
        <p:txBody>
          <a:bodyPr/>
          <a:lstStyle/>
          <a:p>
            <a:r>
              <a:rPr lang="en-US" altLang="en-US" dirty="0"/>
              <a:t>Use of Floating Rate Debt</a:t>
            </a:r>
          </a:p>
        </p:txBody>
      </p:sp>
    </p:spTree>
    <p:extLst>
      <p:ext uri="{BB962C8B-B14F-4D97-AF65-F5344CB8AC3E}">
        <p14:creationId xmlns:p14="http://schemas.microsoft.com/office/powerpoint/2010/main" val="268244082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idx="1"/>
          </p:nvPr>
        </p:nvSpPr>
        <p:spPr/>
        <p:txBody>
          <a:bodyPr>
            <a:normAutofit fontScale="92500" lnSpcReduction="10000"/>
          </a:bodyPr>
          <a:lstStyle/>
          <a:p>
            <a:pPr marL="290513" indent="-290513">
              <a:lnSpc>
                <a:spcPct val="90000"/>
              </a:lnSpc>
            </a:pPr>
            <a:r>
              <a:rPr lang="en-US" altLang="en-US" sz="2400" dirty="0"/>
              <a:t>Bank financing in project finance generally uses floating interest rates rather than fixed rates (e.g. LIBOR plus 150-200 basis points).</a:t>
            </a:r>
          </a:p>
          <a:p>
            <a:pPr marL="290513" indent="-290513">
              <a:lnSpc>
                <a:spcPct val="90000"/>
              </a:lnSpc>
            </a:pPr>
            <a:r>
              <a:rPr lang="en-US" altLang="en-US" sz="2400" dirty="0"/>
              <a:t>Because floating rate financing can create risks particularly in projects with tight debt service cover such as PFI, projects often use interest rate swaps to convert floating rates to fixed rates.</a:t>
            </a:r>
          </a:p>
          <a:p>
            <a:pPr marL="290513" indent="-290513">
              <a:lnSpc>
                <a:spcPct val="90000"/>
              </a:lnSpc>
            </a:pPr>
            <a:r>
              <a:rPr lang="en-US" altLang="en-US" sz="2400" dirty="0"/>
              <a:t>Swaps that convert floating rate to fixed rate debt involve:</a:t>
            </a:r>
          </a:p>
          <a:p>
            <a:pPr marL="798513" lvl="1" indent="-231775">
              <a:lnSpc>
                <a:spcPct val="90000"/>
              </a:lnSpc>
            </a:pPr>
            <a:r>
              <a:rPr lang="en-US" altLang="en-US" sz="2000" dirty="0"/>
              <a:t>Establishing a notional amount that corresponds to the face amount of the loan;</a:t>
            </a:r>
          </a:p>
          <a:p>
            <a:pPr marL="798513" lvl="1" indent="-231775">
              <a:lnSpc>
                <a:spcPct val="90000"/>
              </a:lnSpc>
            </a:pPr>
            <a:r>
              <a:rPr lang="en-US" altLang="en-US" sz="2000" dirty="0"/>
              <a:t>Paying interest on the floating rate loans;</a:t>
            </a:r>
          </a:p>
          <a:p>
            <a:pPr marL="798513" lvl="1" indent="-231775">
              <a:lnSpc>
                <a:spcPct val="90000"/>
              </a:lnSpc>
            </a:pPr>
            <a:r>
              <a:rPr lang="en-US" altLang="en-US" sz="2000" dirty="0"/>
              <a:t>Receiving settlements on the swap if the floating interest rate rises so that the effective interest rate is fixed;</a:t>
            </a:r>
          </a:p>
          <a:p>
            <a:pPr marL="798513" lvl="1" indent="-231775">
              <a:lnSpc>
                <a:spcPct val="90000"/>
              </a:lnSpc>
            </a:pPr>
            <a:r>
              <a:rPr lang="en-US" altLang="en-US" sz="2000" dirty="0"/>
              <a:t>Paying settlements on the swap if the floating interest rate declines so that the effective interest rate is fixed.</a:t>
            </a:r>
          </a:p>
          <a:p>
            <a:pPr marL="798513" lvl="1" indent="-231775">
              <a:lnSpc>
                <a:spcPct val="90000"/>
              </a:lnSpc>
            </a:pPr>
            <a:r>
              <a:rPr lang="en-US" altLang="en-US" sz="2000" dirty="0"/>
              <a:t>The net value of the swap is generally zero when the swap is established.</a:t>
            </a:r>
          </a:p>
        </p:txBody>
      </p:sp>
      <p:sp>
        <p:nvSpPr>
          <p:cNvPr id="167938" name="Rectangle 2"/>
          <p:cNvSpPr>
            <a:spLocks noGrp="1" noChangeArrowheads="1"/>
          </p:cNvSpPr>
          <p:nvPr>
            <p:ph type="title"/>
          </p:nvPr>
        </p:nvSpPr>
        <p:spPr/>
        <p:txBody>
          <a:bodyPr>
            <a:normAutofit/>
          </a:bodyPr>
          <a:lstStyle/>
          <a:p>
            <a:r>
              <a:rPr lang="en-US" altLang="en-US" dirty="0"/>
              <a:t>Swap Settlements</a:t>
            </a:r>
          </a:p>
        </p:txBody>
      </p:sp>
    </p:spTree>
    <p:extLst>
      <p:ext uri="{BB962C8B-B14F-4D97-AF65-F5344CB8AC3E}">
        <p14:creationId xmlns:p14="http://schemas.microsoft.com/office/powerpoint/2010/main" val="354424829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E486E6C-D4A0-4D9D-81EC-2BE7FBA28E96}"/>
              </a:ext>
            </a:extLst>
          </p:cNvPr>
          <p:cNvSpPr>
            <a:spLocks noGrp="1" noChangeArrowheads="1"/>
          </p:cNvSpPr>
          <p:nvPr>
            <p:ph type="title"/>
          </p:nvPr>
        </p:nvSpPr>
        <p:spPr/>
        <p:txBody>
          <a:bodyPr>
            <a:normAutofit fontScale="90000"/>
          </a:bodyPr>
          <a:lstStyle/>
          <a:p>
            <a:r>
              <a:rPr lang="en-US" altLang="en-US" dirty="0"/>
              <a:t>Example of Pricing and Changing Credit Spreads</a:t>
            </a:r>
          </a:p>
        </p:txBody>
      </p:sp>
      <p:pic>
        <p:nvPicPr>
          <p:cNvPr id="73731" name="Picture 2">
            <a:extLst>
              <a:ext uri="{FF2B5EF4-FFF2-40B4-BE49-F238E27FC236}">
                <a16:creationId xmlns:a16="http://schemas.microsoft.com/office/drawing/2014/main" id="{23189FE9-7918-4597-A149-F20B81B6B6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7804" y="1982804"/>
            <a:ext cx="7181946" cy="4023761"/>
          </a:xfrm>
          <a:noFill/>
        </p:spPr>
      </p:pic>
      <p:sp>
        <p:nvSpPr>
          <p:cNvPr id="2" name="TextBox 1">
            <a:extLst>
              <a:ext uri="{FF2B5EF4-FFF2-40B4-BE49-F238E27FC236}">
                <a16:creationId xmlns:a16="http://schemas.microsoft.com/office/drawing/2014/main" id="{FC6E0512-E3A3-4634-9667-098F4FAB7A9C}"/>
              </a:ext>
            </a:extLst>
          </p:cNvPr>
          <p:cNvSpPr txBox="1"/>
          <p:nvPr/>
        </p:nvSpPr>
        <p:spPr>
          <a:xfrm>
            <a:off x="4798243" y="970961"/>
            <a:ext cx="3902697" cy="1477328"/>
          </a:xfrm>
          <a:prstGeom prst="rect">
            <a:avLst/>
          </a:prstGeom>
          <a:solidFill>
            <a:srgbClr val="FFFF00"/>
          </a:solidFill>
        </p:spPr>
        <p:txBody>
          <a:bodyPr wrap="square" rtlCol="0">
            <a:spAutoFit/>
          </a:bodyPr>
          <a:lstStyle/>
          <a:p>
            <a:r>
              <a:rPr lang="en-US" dirty="0"/>
              <a:t>Step-up credit spreads encourage re-financing. To not assume re-financing in a base case or upside case in inconsistent with the whole idea of increasing rates.</a:t>
            </a:r>
          </a:p>
        </p:txBody>
      </p:sp>
    </p:spTree>
    <p:extLst>
      <p:ext uri="{BB962C8B-B14F-4D97-AF65-F5344CB8AC3E}">
        <p14:creationId xmlns:p14="http://schemas.microsoft.com/office/powerpoint/2010/main" val="310096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2D8EB4-D366-4FDA-BA9C-59A51A5E4667}"/>
              </a:ext>
            </a:extLst>
          </p:cNvPr>
          <p:cNvSpPr>
            <a:spLocks noGrp="1"/>
          </p:cNvSpPr>
          <p:nvPr>
            <p:ph idx="1"/>
          </p:nvPr>
        </p:nvSpPr>
        <p:spPr/>
        <p:txBody>
          <a:bodyPr/>
          <a:lstStyle/>
          <a:p>
            <a:r>
              <a:rPr lang="en-US" dirty="0"/>
              <a:t>Option 1: Enter your own titles and structure the model</a:t>
            </a:r>
          </a:p>
          <a:p>
            <a:r>
              <a:rPr lang="en-US" dirty="0"/>
              <a:t>Option 2: Use provided titles and fill in formulas</a:t>
            </a:r>
          </a:p>
          <a:p>
            <a:r>
              <a:rPr lang="en-US" dirty="0"/>
              <a:t>Option 3: Watch video and make sure you understand what is done</a:t>
            </a:r>
          </a:p>
        </p:txBody>
      </p:sp>
      <p:sp>
        <p:nvSpPr>
          <p:cNvPr id="3" name="Title 2">
            <a:extLst>
              <a:ext uri="{FF2B5EF4-FFF2-40B4-BE49-F238E27FC236}">
                <a16:creationId xmlns:a16="http://schemas.microsoft.com/office/drawing/2014/main" id="{35C07869-A4F0-4B9C-A04A-1AB7CBF96259}"/>
              </a:ext>
            </a:extLst>
          </p:cNvPr>
          <p:cNvSpPr>
            <a:spLocks noGrp="1"/>
          </p:cNvSpPr>
          <p:nvPr>
            <p:ph type="title"/>
          </p:nvPr>
        </p:nvSpPr>
        <p:spPr/>
        <p:txBody>
          <a:bodyPr/>
          <a:lstStyle/>
          <a:p>
            <a:r>
              <a:rPr lang="en-US" dirty="0"/>
              <a:t>Exercise Process</a:t>
            </a:r>
          </a:p>
        </p:txBody>
      </p:sp>
      <p:pic>
        <p:nvPicPr>
          <p:cNvPr id="5" name="Picture 4">
            <a:extLst>
              <a:ext uri="{FF2B5EF4-FFF2-40B4-BE49-F238E27FC236}">
                <a16:creationId xmlns:a16="http://schemas.microsoft.com/office/drawing/2014/main" id="{761F49E6-92F2-4F67-B0AC-A6D89A6E668C}"/>
              </a:ext>
            </a:extLst>
          </p:cNvPr>
          <p:cNvPicPr>
            <a:picLocks noChangeAspect="1"/>
          </p:cNvPicPr>
          <p:nvPr/>
        </p:nvPicPr>
        <p:blipFill>
          <a:blip r:embed="rId2"/>
          <a:stretch>
            <a:fillRect/>
          </a:stretch>
        </p:blipFill>
        <p:spPr>
          <a:xfrm>
            <a:off x="377687" y="4376190"/>
            <a:ext cx="8140148" cy="1523810"/>
          </a:xfrm>
          <a:prstGeom prst="rect">
            <a:avLst/>
          </a:prstGeom>
        </p:spPr>
      </p:pic>
    </p:spTree>
    <p:extLst>
      <p:ext uri="{BB962C8B-B14F-4D97-AF65-F5344CB8AC3E}">
        <p14:creationId xmlns:p14="http://schemas.microsoft.com/office/powerpoint/2010/main" val="143655483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12: Credit Enhancement: DSRA, MRA, Cash Flow Sweeps and Covenants</a:t>
            </a:r>
            <a:br>
              <a:rPr lang="en-US" dirty="0"/>
            </a:br>
            <a:endParaRPr lang="en-US" dirty="0"/>
          </a:p>
        </p:txBody>
      </p:sp>
    </p:spTree>
    <p:extLst>
      <p:ext uri="{BB962C8B-B14F-4D97-AF65-F5344CB8AC3E}">
        <p14:creationId xmlns:p14="http://schemas.microsoft.com/office/powerpoint/2010/main" val="54872066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a:lnSpc>
                <a:spcPct val="90000"/>
              </a:lnSpc>
            </a:pPr>
            <a:r>
              <a:rPr lang="en-AU" altLang="en-US" sz="2400" dirty="0"/>
              <a:t>Cash flow capture (dividend lock-up, cash trap) covenants </a:t>
            </a:r>
          </a:p>
          <a:p>
            <a:pPr lvl="1">
              <a:lnSpc>
                <a:spcPct val="90000"/>
              </a:lnSpc>
            </a:pPr>
            <a:r>
              <a:rPr lang="en-AU" altLang="en-US" sz="2000" dirty="0"/>
              <a:t>Cause debt to be re-paid early or debt service reserves to be built-up if debt service coverage ratios are low. Bad time covenant.</a:t>
            </a:r>
          </a:p>
          <a:p>
            <a:pPr>
              <a:lnSpc>
                <a:spcPct val="90000"/>
              </a:lnSpc>
            </a:pPr>
            <a:r>
              <a:rPr lang="en-AU" altLang="en-US" sz="2400" dirty="0"/>
              <a:t>Cash flow sweep covenants </a:t>
            </a:r>
          </a:p>
          <a:p>
            <a:pPr lvl="1">
              <a:lnSpc>
                <a:spcPct val="90000"/>
              </a:lnSpc>
            </a:pPr>
            <a:r>
              <a:rPr lang="en-AU" altLang="en-US" sz="2000" dirty="0"/>
              <a:t>Cause debt to be re-paid early or debt service reserves to be built-up if cash flow is high (or low).  Good-time covenant.</a:t>
            </a:r>
          </a:p>
          <a:p>
            <a:pPr>
              <a:lnSpc>
                <a:spcPct val="90000"/>
              </a:lnSpc>
            </a:pPr>
            <a:r>
              <a:rPr lang="en-AU" altLang="en-US" sz="2400" dirty="0"/>
              <a:t>Debt service reserves </a:t>
            </a:r>
          </a:p>
          <a:p>
            <a:pPr lvl="1">
              <a:lnSpc>
                <a:spcPct val="90000"/>
              </a:lnSpc>
            </a:pPr>
            <a:r>
              <a:rPr lang="en-AU" altLang="en-US" sz="2000" dirty="0"/>
              <a:t>Assure debt service can be paid if market prices or other risks cause cash flow to be low for an extended period of time.</a:t>
            </a:r>
          </a:p>
          <a:p>
            <a:pPr>
              <a:lnSpc>
                <a:spcPct val="90000"/>
              </a:lnSpc>
            </a:pPr>
            <a:r>
              <a:rPr lang="en-AU" altLang="en-US" sz="2400" dirty="0"/>
              <a:t>Subordinated debt and mezzanine finance</a:t>
            </a:r>
          </a:p>
          <a:p>
            <a:pPr lvl="1">
              <a:lnSpc>
                <a:spcPct val="90000"/>
              </a:lnSpc>
            </a:pPr>
            <a:r>
              <a:rPr lang="en-AU" altLang="en-US" sz="2000" dirty="0"/>
              <a:t>Protects the cash flow coverage of senior debt instruments.</a:t>
            </a:r>
          </a:p>
          <a:p>
            <a:pPr>
              <a:lnSpc>
                <a:spcPct val="90000"/>
              </a:lnSpc>
            </a:pPr>
            <a:r>
              <a:rPr lang="en-AU" altLang="en-US" sz="2400" dirty="0"/>
              <a:t>Contingent equity or sponsor guarantees </a:t>
            </a:r>
          </a:p>
          <a:p>
            <a:pPr lvl="1">
              <a:lnSpc>
                <a:spcPct val="90000"/>
              </a:lnSpc>
            </a:pPr>
            <a:r>
              <a:rPr lang="en-AU" altLang="en-US" sz="2000" dirty="0"/>
              <a:t>Provide for additional equity funding in downside cases.</a:t>
            </a:r>
            <a:endParaRPr lang="en-US" altLang="en-US" sz="2000" dirty="0"/>
          </a:p>
          <a:p>
            <a:pPr>
              <a:lnSpc>
                <a:spcPct val="90000"/>
              </a:lnSpc>
            </a:pPr>
            <a:endParaRPr lang="en-US" altLang="en-US" sz="2400" dirty="0"/>
          </a:p>
        </p:txBody>
      </p:sp>
      <p:sp>
        <p:nvSpPr>
          <p:cNvPr id="107522" name="Rectangle 2"/>
          <p:cNvSpPr>
            <a:spLocks noGrp="1" noChangeArrowheads="1"/>
          </p:cNvSpPr>
          <p:nvPr>
            <p:ph type="title"/>
          </p:nvPr>
        </p:nvSpPr>
        <p:spPr/>
        <p:txBody>
          <a:bodyPr>
            <a:normAutofit fontScale="90000"/>
          </a:bodyPr>
          <a:lstStyle/>
          <a:p>
            <a:r>
              <a:rPr lang="en-US" altLang="en-US" dirty="0"/>
              <a:t>Financial Enhancements – Alternative Definition</a:t>
            </a:r>
          </a:p>
        </p:txBody>
      </p:sp>
    </p:spTree>
    <p:extLst>
      <p:ext uri="{BB962C8B-B14F-4D97-AF65-F5344CB8AC3E}">
        <p14:creationId xmlns:p14="http://schemas.microsoft.com/office/powerpoint/2010/main" val="277368895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8638BE-7180-487C-A29D-0551C2DAFCBA}"/>
              </a:ext>
            </a:extLst>
          </p:cNvPr>
          <p:cNvSpPr>
            <a:spLocks noGrp="1" noChangeArrowheads="1"/>
          </p:cNvSpPr>
          <p:nvPr>
            <p:ph type="title"/>
          </p:nvPr>
        </p:nvSpPr>
        <p:spPr/>
        <p:txBody>
          <a:bodyPr/>
          <a:lstStyle/>
          <a:p>
            <a:r>
              <a:rPr lang="en-US" altLang="en-US" dirty="0"/>
              <a:t>Example of Covenants</a:t>
            </a:r>
          </a:p>
        </p:txBody>
      </p:sp>
      <p:sp>
        <p:nvSpPr>
          <p:cNvPr id="74755" name="Content Placeholder 2">
            <a:extLst>
              <a:ext uri="{FF2B5EF4-FFF2-40B4-BE49-F238E27FC236}">
                <a16:creationId xmlns:a16="http://schemas.microsoft.com/office/drawing/2014/main" id="{019D8184-FF5D-4DC0-8C02-2CCE2B154705}"/>
              </a:ext>
            </a:extLst>
          </p:cNvPr>
          <p:cNvSpPr>
            <a:spLocks noGrp="1" noChangeArrowheads="1"/>
          </p:cNvSpPr>
          <p:nvPr>
            <p:ph idx="1"/>
          </p:nvPr>
        </p:nvSpPr>
        <p:spPr/>
        <p:txBody>
          <a:bodyPr>
            <a:normAutofit/>
          </a:bodyPr>
          <a:lstStyle/>
          <a:p>
            <a:r>
              <a:rPr lang="en-US" altLang="en-US" dirty="0"/>
              <a:t>DSCR Target</a:t>
            </a:r>
          </a:p>
          <a:p>
            <a:pPr lvl="1"/>
            <a:r>
              <a:rPr lang="en-US" altLang="en-US" dirty="0"/>
              <a:t>Minimum Senior DSCR  of 1.20x in Base Case</a:t>
            </a:r>
          </a:p>
          <a:p>
            <a:r>
              <a:rPr lang="en-US" altLang="en-US" dirty="0"/>
              <a:t>Lock-up Covenant</a:t>
            </a:r>
          </a:p>
          <a:p>
            <a:pPr lvl="1"/>
            <a:r>
              <a:rPr lang="en-US" altLang="en-US" dirty="0"/>
              <a:t>Minimum Senior DSCR for the previous 12 months to be  greater than 1.10x for distribution</a:t>
            </a:r>
          </a:p>
          <a:p>
            <a:r>
              <a:rPr lang="en-US" altLang="en-US" dirty="0"/>
              <a:t>Event of Default</a:t>
            </a:r>
          </a:p>
          <a:p>
            <a:pPr lvl="1"/>
            <a:r>
              <a:rPr lang="en-US" altLang="en-US" dirty="0"/>
              <a:t>Minimum Senior DSCR of 1.05x</a:t>
            </a:r>
          </a:p>
          <a:p>
            <a:r>
              <a:rPr lang="en-US" altLang="en-US" dirty="0"/>
              <a:t>Standard Covenant</a:t>
            </a:r>
          </a:p>
          <a:p>
            <a:pPr lvl="1"/>
            <a:r>
              <a:rPr lang="en-US" altLang="en-US" dirty="0"/>
              <a:t>Senior Debt not to exceed 80% of the total project costs </a:t>
            </a:r>
          </a:p>
          <a:p>
            <a:endParaRPr lang="en-US" altLang="en-US" dirty="0"/>
          </a:p>
        </p:txBody>
      </p:sp>
    </p:spTree>
    <p:extLst>
      <p:ext uri="{BB962C8B-B14F-4D97-AF65-F5344CB8AC3E}">
        <p14:creationId xmlns:p14="http://schemas.microsoft.com/office/powerpoint/2010/main" val="62556270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7129E0-51F3-4422-9148-A5B496624448}"/>
              </a:ext>
            </a:extLst>
          </p:cNvPr>
          <p:cNvSpPr>
            <a:spLocks noGrp="1"/>
          </p:cNvSpPr>
          <p:nvPr>
            <p:ph idx="1"/>
          </p:nvPr>
        </p:nvSpPr>
        <p:spPr/>
        <p:txBody>
          <a:bodyPr>
            <a:normAutofit lnSpcReduction="10000"/>
          </a:bodyPr>
          <a:lstStyle/>
          <a:p>
            <a:r>
              <a:rPr lang="en-US" dirty="0"/>
              <a:t>Covenants cannot increase the operating cash flow of a project</a:t>
            </a:r>
          </a:p>
          <a:p>
            <a:r>
              <a:rPr lang="en-US" dirty="0"/>
              <a:t>Covenants cannot make a project that does not have enough cash flow to avoid default</a:t>
            </a:r>
          </a:p>
          <a:p>
            <a:r>
              <a:rPr lang="en-US" dirty="0"/>
              <a:t>Covenants cannot make a bad project into a good project</a:t>
            </a:r>
          </a:p>
          <a:p>
            <a:r>
              <a:rPr lang="en-US" dirty="0"/>
              <a:t>Covenants can change the timing of dividends</a:t>
            </a:r>
          </a:p>
          <a:p>
            <a:r>
              <a:rPr lang="en-US" dirty="0"/>
              <a:t>Covenants and DSCR can force liquidity into a project</a:t>
            </a:r>
          </a:p>
        </p:txBody>
      </p:sp>
      <p:sp>
        <p:nvSpPr>
          <p:cNvPr id="3" name="Title 2">
            <a:extLst>
              <a:ext uri="{FF2B5EF4-FFF2-40B4-BE49-F238E27FC236}">
                <a16:creationId xmlns:a16="http://schemas.microsoft.com/office/drawing/2014/main" id="{CAB9BB40-4AAC-412E-AA75-F8F53A66B28D}"/>
              </a:ext>
            </a:extLst>
          </p:cNvPr>
          <p:cNvSpPr>
            <a:spLocks noGrp="1"/>
          </p:cNvSpPr>
          <p:nvPr>
            <p:ph type="title"/>
          </p:nvPr>
        </p:nvSpPr>
        <p:spPr/>
        <p:txBody>
          <a:bodyPr/>
          <a:lstStyle/>
          <a:p>
            <a:r>
              <a:rPr lang="en-US" dirty="0"/>
              <a:t>What Covenants Cannot and Can Do</a:t>
            </a:r>
          </a:p>
        </p:txBody>
      </p:sp>
    </p:spTree>
    <p:extLst>
      <p:ext uri="{BB962C8B-B14F-4D97-AF65-F5344CB8AC3E}">
        <p14:creationId xmlns:p14="http://schemas.microsoft.com/office/powerpoint/2010/main" val="222602923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p:txBody>
          <a:bodyPr>
            <a:normAutofit fontScale="85000" lnSpcReduction="10000"/>
          </a:bodyPr>
          <a:lstStyle/>
          <a:p>
            <a:pPr>
              <a:lnSpc>
                <a:spcPct val="90000"/>
              </a:lnSpc>
            </a:pPr>
            <a:r>
              <a:rPr lang="en-US" altLang="en-US" dirty="0"/>
              <a:t>The timing of debt service (i.e. loan interest payments and principal repayments) is one of the biggest factors that drives the rate of return for equity holders in a project.  If the debt service is structured to allow no dividends until all debt is paid, return will be lower.  This will generally be unacceptable to sponsors.</a:t>
            </a:r>
          </a:p>
          <a:p>
            <a:pPr lvl="1">
              <a:lnSpc>
                <a:spcPct val="90000"/>
              </a:lnSpc>
            </a:pPr>
            <a:r>
              <a:rPr lang="en-US" altLang="en-US" dirty="0"/>
              <a:t>The faster investors in a project are paid dividends, the better their rate of return.</a:t>
            </a:r>
          </a:p>
          <a:p>
            <a:pPr lvl="1">
              <a:lnSpc>
                <a:spcPct val="90000"/>
              </a:lnSpc>
            </a:pPr>
            <a:r>
              <a:rPr lang="en-US" altLang="en-US" dirty="0"/>
              <a:t>Investors therefore do not wish cash flow from operations of the project to be devoted to lenders at the expense of these dividends.</a:t>
            </a:r>
          </a:p>
          <a:p>
            <a:pPr lvl="1">
              <a:lnSpc>
                <a:spcPct val="90000"/>
              </a:lnSpc>
            </a:pPr>
            <a:r>
              <a:rPr lang="en-US" altLang="en-US" dirty="0"/>
              <a:t>Lenders, on the other hand, generally wish to be repaid as rapidly as possible.  Striking a reasonable balance between these conflicting demands is an important part of loan negotiations.</a:t>
            </a:r>
          </a:p>
        </p:txBody>
      </p:sp>
      <p:sp>
        <p:nvSpPr>
          <p:cNvPr id="105474" name="Rectangle 2"/>
          <p:cNvSpPr>
            <a:spLocks noGrp="1" noChangeArrowheads="1"/>
          </p:cNvSpPr>
          <p:nvPr>
            <p:ph type="title"/>
          </p:nvPr>
        </p:nvSpPr>
        <p:spPr/>
        <p:txBody>
          <a:bodyPr>
            <a:normAutofit fontScale="90000"/>
          </a:bodyPr>
          <a:lstStyle/>
          <a:p>
            <a:r>
              <a:rPr lang="en-US" altLang="en-US" dirty="0"/>
              <a:t>Investors Need Some Dividends Before All Debt is Paid Off</a:t>
            </a:r>
          </a:p>
        </p:txBody>
      </p:sp>
    </p:spTree>
    <p:extLst>
      <p:ext uri="{BB962C8B-B14F-4D97-AF65-F5344CB8AC3E}">
        <p14:creationId xmlns:p14="http://schemas.microsoft.com/office/powerpoint/2010/main" val="12355392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490194" y="1178351"/>
            <a:ext cx="8144758" cy="4791223"/>
          </a:xfrm>
        </p:spPr>
        <p:txBody>
          <a:bodyPr>
            <a:normAutofit fontScale="92500"/>
          </a:bodyPr>
          <a:lstStyle/>
          <a:p>
            <a:r>
              <a:rPr lang="en-AU" altLang="en-US" sz="2400" dirty="0"/>
              <a:t>The most important aspect of the underwriting process is determining whether the plant is economically sound. This means that the cost structure and the technology of the plant must be viable. </a:t>
            </a:r>
          </a:p>
          <a:p>
            <a:r>
              <a:rPr lang="en-AU" altLang="en-US" sz="2400" dirty="0"/>
              <a:t>However, once a plant is determined to be economically viable, the credit quality of a transaction can be enhanced by various structural features – covenants, debt service reserves, liquidation damages, subordinated debt, contingent equity etc. The potential for structural enhancements to improve the credit quality of a transaction is described in the statement by Standard and Poor’s below:</a:t>
            </a:r>
          </a:p>
          <a:p>
            <a:pPr lvl="1"/>
            <a:r>
              <a:rPr lang="en-AU" altLang="en-US" sz="2000" dirty="0"/>
              <a:t>Project structure does not mitigate risk that a marginally economic project presents to lenders; </a:t>
            </a:r>
            <a:r>
              <a:rPr lang="en-AU" altLang="en-US" sz="2000" b="1" i="1" dirty="0">
                <a:solidFill>
                  <a:schemeClr val="accent2"/>
                </a:solidFill>
              </a:rPr>
              <a:t>structure in and of itself cannot elevate the debt rating of a fundamentally weak project to investment-grade levels</a:t>
            </a:r>
            <a:r>
              <a:rPr lang="en-AU" altLang="en-US" sz="2000" dirty="0"/>
              <a:t>. On the other hand, more creditworthy projects will feature covenants designed to identify changing market conditions and trigger cash trapping features to project lenders during occasional stress periods.</a:t>
            </a:r>
            <a:endParaRPr lang="en-US" altLang="en-US" sz="2000" dirty="0"/>
          </a:p>
        </p:txBody>
      </p:sp>
      <p:sp>
        <p:nvSpPr>
          <p:cNvPr id="103426" name="Rectangle 2"/>
          <p:cNvSpPr>
            <a:spLocks noGrp="1" noChangeArrowheads="1"/>
          </p:cNvSpPr>
          <p:nvPr>
            <p:ph type="title"/>
          </p:nvPr>
        </p:nvSpPr>
        <p:spPr>
          <a:xfrm>
            <a:off x="311085" y="198384"/>
            <a:ext cx="8088197" cy="716015"/>
          </a:xfrm>
        </p:spPr>
        <p:txBody>
          <a:bodyPr>
            <a:normAutofit fontScale="90000"/>
          </a:bodyPr>
          <a:lstStyle/>
          <a:p>
            <a:r>
              <a:rPr lang="en-US" altLang="en-US" dirty="0"/>
              <a:t>Covenants and Structural Enhancements Cannot Make a Bad Project into a Good Project</a:t>
            </a:r>
          </a:p>
        </p:txBody>
      </p:sp>
    </p:spTree>
    <p:extLst>
      <p:ext uri="{BB962C8B-B14F-4D97-AF65-F5344CB8AC3E}">
        <p14:creationId xmlns:p14="http://schemas.microsoft.com/office/powerpoint/2010/main" val="42856435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628650" y="1263192"/>
            <a:ext cx="6263038" cy="4896976"/>
          </a:xfrm>
        </p:spPr>
        <p:txBody>
          <a:bodyPr>
            <a:normAutofit fontScale="92500" lnSpcReduction="20000"/>
          </a:bodyPr>
          <a:lstStyle/>
          <a:p>
            <a:r>
              <a:rPr lang="en-US" altLang="en-US" dirty="0"/>
              <a:t>A cash flow waterfall defines the priority of uses of cash flow that is received for a project.</a:t>
            </a:r>
          </a:p>
          <a:p>
            <a:r>
              <a:rPr lang="en-US" altLang="en-US" dirty="0"/>
              <a:t>The important part of a cash flow waterfall is what happens if there is not enough cash flow to pay all expenses, debt service and debt service reserve requirements. It is the area after senior debt payments and before dividends</a:t>
            </a:r>
          </a:p>
          <a:p>
            <a:r>
              <a:rPr lang="en-US" altLang="en-US" dirty="0"/>
              <a:t>If sufficient cash is available to pay dividends, the cash flow priority defines how and when a distribution can be made.</a:t>
            </a:r>
          </a:p>
        </p:txBody>
      </p:sp>
      <p:sp>
        <p:nvSpPr>
          <p:cNvPr id="46082" name="Rectangle 2"/>
          <p:cNvSpPr>
            <a:spLocks noGrp="1" noChangeArrowheads="1"/>
          </p:cNvSpPr>
          <p:nvPr>
            <p:ph type="title"/>
          </p:nvPr>
        </p:nvSpPr>
        <p:spPr/>
        <p:txBody>
          <a:bodyPr/>
          <a:lstStyle/>
          <a:p>
            <a:r>
              <a:rPr lang="en-US" altLang="en-US" dirty="0"/>
              <a:t>Covenants and Cash Flow Waterfall</a:t>
            </a:r>
          </a:p>
        </p:txBody>
      </p:sp>
      <p:pic>
        <p:nvPicPr>
          <p:cNvPr id="2" name="Picture 1">
            <a:extLst>
              <a:ext uri="{FF2B5EF4-FFF2-40B4-BE49-F238E27FC236}">
                <a16:creationId xmlns:a16="http://schemas.microsoft.com/office/drawing/2014/main" id="{BA7074C9-B9EE-4329-A137-926BC089CD24}"/>
              </a:ext>
            </a:extLst>
          </p:cNvPr>
          <p:cNvPicPr>
            <a:picLocks noChangeAspect="1"/>
          </p:cNvPicPr>
          <p:nvPr/>
        </p:nvPicPr>
        <p:blipFill>
          <a:blip r:embed="rId2"/>
          <a:stretch>
            <a:fillRect/>
          </a:stretch>
        </p:blipFill>
        <p:spPr>
          <a:xfrm flipH="1">
            <a:off x="6968563" y="1414912"/>
            <a:ext cx="2012707" cy="2382253"/>
          </a:xfrm>
          <a:prstGeom prst="rect">
            <a:avLst/>
          </a:prstGeom>
        </p:spPr>
      </p:pic>
    </p:spTree>
    <p:extLst>
      <p:ext uri="{BB962C8B-B14F-4D97-AF65-F5344CB8AC3E}">
        <p14:creationId xmlns:p14="http://schemas.microsoft.com/office/powerpoint/2010/main" val="35002192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9AFCE-FEA5-4111-BAC9-BC37189BF28D}"/>
              </a:ext>
            </a:extLst>
          </p:cNvPr>
          <p:cNvSpPr>
            <a:spLocks noGrp="1"/>
          </p:cNvSpPr>
          <p:nvPr>
            <p:ph idx="1"/>
          </p:nvPr>
        </p:nvSpPr>
        <p:spPr/>
        <p:txBody>
          <a:bodyPr>
            <a:normAutofit fontScale="92500" lnSpcReduction="20000"/>
          </a:bodyPr>
          <a:lstStyle/>
          <a:p>
            <a:r>
              <a:rPr lang="en-US" dirty="0"/>
              <a:t>Set-up Cash Flow Working from EBITDA to CFADS</a:t>
            </a:r>
          </a:p>
          <a:p>
            <a:r>
              <a:rPr lang="en-US" dirty="0"/>
              <a:t>Take away senior debt service assuming that debt service is paid</a:t>
            </a:r>
          </a:p>
          <a:p>
            <a:r>
              <a:rPr lang="en-US" dirty="0"/>
              <a:t>Use a lot of sub-totals for cash flow after debt service, cash flow before default, cash flow before use of DSRA etc.</a:t>
            </a:r>
          </a:p>
          <a:p>
            <a:r>
              <a:rPr lang="en-US" dirty="0"/>
              <a:t>Use MAX(number,0) or Max(-number,0) to test for what to do when sub-total is positive or negative</a:t>
            </a:r>
          </a:p>
          <a:p>
            <a:r>
              <a:rPr lang="en-US" dirty="0"/>
              <a:t>Use MIN(subtotal, opening balance) to limit the amount of sweep, DSRA use, repayment of default etc.</a:t>
            </a:r>
          </a:p>
        </p:txBody>
      </p:sp>
      <p:sp>
        <p:nvSpPr>
          <p:cNvPr id="3" name="Title 2">
            <a:extLst>
              <a:ext uri="{FF2B5EF4-FFF2-40B4-BE49-F238E27FC236}">
                <a16:creationId xmlns:a16="http://schemas.microsoft.com/office/drawing/2014/main" id="{8C8CE4D9-92A5-436E-86AB-9AD6A75B5027}"/>
              </a:ext>
            </a:extLst>
          </p:cNvPr>
          <p:cNvSpPr>
            <a:spLocks noGrp="1"/>
          </p:cNvSpPr>
          <p:nvPr>
            <p:ph type="title"/>
          </p:nvPr>
        </p:nvSpPr>
        <p:spPr/>
        <p:txBody>
          <a:bodyPr/>
          <a:lstStyle/>
          <a:p>
            <a:r>
              <a:rPr lang="en-US" dirty="0"/>
              <a:t>Modelling of Cash Flow Waterfall</a:t>
            </a:r>
          </a:p>
        </p:txBody>
      </p:sp>
      <p:sp>
        <p:nvSpPr>
          <p:cNvPr id="4" name="Slide Number Placeholder 3">
            <a:extLst>
              <a:ext uri="{FF2B5EF4-FFF2-40B4-BE49-F238E27FC236}">
                <a16:creationId xmlns:a16="http://schemas.microsoft.com/office/drawing/2014/main" id="{602C1125-EB83-40FA-A5D7-DC12D4A96E25}"/>
              </a:ext>
            </a:extLst>
          </p:cNvPr>
          <p:cNvSpPr>
            <a:spLocks noGrp="1"/>
          </p:cNvSpPr>
          <p:nvPr>
            <p:ph type="sldNum" sz="quarter" idx="12"/>
          </p:nvPr>
        </p:nvSpPr>
        <p:spPr/>
        <p:txBody>
          <a:bodyPr/>
          <a:lstStyle/>
          <a:p>
            <a:pPr algn="ctr"/>
            <a:fld id="{0C3A1854-6B63-4059-B360-A3C4972BF0FC}" type="slidenum">
              <a:rPr lang="ko-KR" altLang="en-US" smtClean="0"/>
              <a:pPr algn="ctr"/>
              <a:t>297</a:t>
            </a:fld>
            <a:endParaRPr lang="ko-KR" altLang="en-US" dirty="0"/>
          </a:p>
        </p:txBody>
      </p:sp>
    </p:spTree>
    <p:extLst>
      <p:ext uri="{BB962C8B-B14F-4D97-AF65-F5344CB8AC3E}">
        <p14:creationId xmlns:p14="http://schemas.microsoft.com/office/powerpoint/2010/main" val="194865508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normAutofit fontScale="85000" lnSpcReduction="10000"/>
          </a:bodyPr>
          <a:lstStyle/>
          <a:p>
            <a:pPr>
              <a:lnSpc>
                <a:spcPct val="80000"/>
              </a:lnSpc>
            </a:pPr>
            <a:r>
              <a:rPr lang="en-US" altLang="en-US" sz="2800" dirty="0"/>
              <a:t>All revenues accrued on and after the Commercial Operation Date will be deposited with the Trustee into the Operating Revenue Account.  The Trustee will withdraw amounts on a monthly basis and make deposits in the following priority, but only to the extent funds are then available in the Operating Revenue Account:</a:t>
            </a:r>
          </a:p>
          <a:p>
            <a:pPr lvl="1">
              <a:lnSpc>
                <a:spcPct val="80000"/>
              </a:lnSpc>
            </a:pPr>
            <a:r>
              <a:rPr lang="en-US" altLang="en-US" sz="2000" dirty="0"/>
              <a:t>(1) the </a:t>
            </a:r>
            <a:r>
              <a:rPr lang="en-US" altLang="en-US" sz="2000" b="1" i="1" dirty="0"/>
              <a:t>operations and maintenance expenses</a:t>
            </a:r>
            <a:r>
              <a:rPr lang="en-US" altLang="en-US" sz="2000" dirty="0"/>
              <a:t> for the Project for such month, subject to certain limitations;</a:t>
            </a:r>
          </a:p>
          <a:p>
            <a:pPr lvl="1">
              <a:lnSpc>
                <a:spcPct val="80000"/>
              </a:lnSpc>
            </a:pPr>
            <a:r>
              <a:rPr lang="en-US" altLang="en-US" sz="2000" dirty="0"/>
              <a:t>(2) the Tax Equalization Account</a:t>
            </a:r>
          </a:p>
          <a:p>
            <a:pPr lvl="1">
              <a:lnSpc>
                <a:spcPct val="80000"/>
              </a:lnSpc>
            </a:pPr>
            <a:r>
              <a:rPr lang="en-US" altLang="en-US" sz="2000" dirty="0"/>
              <a:t>(3)  (A) an amount that will not be less than the amount of </a:t>
            </a:r>
            <a:r>
              <a:rPr lang="en-US" altLang="en-US" sz="2000" b="1" i="1" dirty="0"/>
              <a:t>interest on the Bonds</a:t>
            </a:r>
            <a:r>
              <a:rPr lang="en-US" altLang="en-US" sz="2000" dirty="0"/>
              <a:t> to become due on such Interest Payment Date, and (B) an amount that will not be less than the amount of </a:t>
            </a:r>
            <a:r>
              <a:rPr lang="en-US" altLang="en-US" sz="2000" b="1" i="1" dirty="0"/>
              <a:t>principal or sinking fund payment</a:t>
            </a:r>
            <a:r>
              <a:rPr lang="en-US" altLang="en-US" sz="2000" dirty="0"/>
              <a:t> to become due on such principal or sinking fund payment date;</a:t>
            </a:r>
          </a:p>
          <a:p>
            <a:pPr lvl="1">
              <a:lnSpc>
                <a:spcPct val="80000"/>
              </a:lnSpc>
            </a:pPr>
            <a:r>
              <a:rPr lang="en-US" altLang="en-US" sz="2000" dirty="0"/>
              <a:t>(4) an amount, if any, sufficient to cause the amount on deposit in the </a:t>
            </a:r>
            <a:r>
              <a:rPr lang="en-US" altLang="en-US" sz="2000" b="1" i="1" dirty="0"/>
              <a:t>Debt Service Reserve Account</a:t>
            </a:r>
            <a:r>
              <a:rPr lang="en-US" altLang="en-US" sz="2000" dirty="0"/>
              <a:t> to equal the Debt Service Reserve Account Requirement;</a:t>
            </a:r>
          </a:p>
          <a:p>
            <a:pPr lvl="1">
              <a:lnSpc>
                <a:spcPct val="80000"/>
              </a:lnSpc>
            </a:pPr>
            <a:r>
              <a:rPr lang="en-US" altLang="en-US" sz="2000" dirty="0"/>
              <a:t>(5) an amount, if any, sufficient to pay amounts due pursuant to the </a:t>
            </a:r>
            <a:r>
              <a:rPr lang="en-US" altLang="en-US" sz="2000" b="1" i="1" dirty="0"/>
              <a:t>Working Capital Facility</a:t>
            </a:r>
            <a:r>
              <a:rPr lang="en-US" altLang="en-US" sz="2000" dirty="0"/>
              <a:t>;</a:t>
            </a:r>
          </a:p>
          <a:p>
            <a:pPr lvl="1">
              <a:lnSpc>
                <a:spcPct val="80000"/>
              </a:lnSpc>
            </a:pPr>
            <a:r>
              <a:rPr lang="en-US" altLang="en-US" sz="2000" dirty="0"/>
              <a:t>(6) an amount equal to the balance of the Operating Revenue Account shall be deposited into the </a:t>
            </a:r>
            <a:r>
              <a:rPr lang="en-US" altLang="en-US" sz="2000" b="1" i="1" dirty="0"/>
              <a:t>Surplus Account</a:t>
            </a:r>
            <a:r>
              <a:rPr lang="en-US" altLang="en-US" sz="2000" dirty="0"/>
              <a:t> and will be transferred monthly to the Operating Revenue Account. </a:t>
            </a:r>
          </a:p>
        </p:txBody>
      </p:sp>
      <p:sp>
        <p:nvSpPr>
          <p:cNvPr id="47106" name="Rectangle 2"/>
          <p:cNvSpPr>
            <a:spLocks noGrp="1" noChangeArrowheads="1"/>
          </p:cNvSpPr>
          <p:nvPr>
            <p:ph type="title"/>
          </p:nvPr>
        </p:nvSpPr>
        <p:spPr/>
        <p:txBody>
          <a:bodyPr/>
          <a:lstStyle/>
          <a:p>
            <a:r>
              <a:rPr lang="en-US" altLang="en-US" dirty="0"/>
              <a:t>Example of Cash Flow Priority</a:t>
            </a:r>
          </a:p>
        </p:txBody>
      </p:sp>
    </p:spTree>
    <p:extLst>
      <p:ext uri="{BB962C8B-B14F-4D97-AF65-F5344CB8AC3E}">
        <p14:creationId xmlns:p14="http://schemas.microsoft.com/office/powerpoint/2010/main" val="229063853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a:bodyPr>
          <a:lstStyle/>
          <a:p>
            <a:pPr>
              <a:lnSpc>
                <a:spcPct val="80000"/>
              </a:lnSpc>
            </a:pPr>
            <a:r>
              <a:rPr lang="en-US" altLang="en-US" sz="2400" dirty="0"/>
              <a:t>Amounts in the Surplus Account will be annually transferred on the first business day of January to the Distribution Account and distributed to the Partnership within 90 days thereafter if: </a:t>
            </a:r>
          </a:p>
          <a:p>
            <a:pPr lvl="1">
              <a:lnSpc>
                <a:spcPct val="80000"/>
              </a:lnSpc>
            </a:pPr>
            <a:r>
              <a:rPr lang="en-US" altLang="en-US" sz="2000" dirty="0"/>
              <a:t>the Debt Service Coverage Ratio for the Project is equal to or exceeds 1.20 to 1.00 for the </a:t>
            </a:r>
            <a:r>
              <a:rPr lang="en-US" altLang="en-US" sz="2000" b="1" i="1" dirty="0"/>
              <a:t>calendar year preceding</a:t>
            </a:r>
            <a:r>
              <a:rPr lang="en-US" altLang="en-US" sz="2000" dirty="0"/>
              <a:t> the distribution date and is </a:t>
            </a:r>
            <a:r>
              <a:rPr lang="en-US" altLang="en-US" sz="2000" b="1" i="1" dirty="0"/>
              <a:t>projected</a:t>
            </a:r>
            <a:r>
              <a:rPr lang="en-US" altLang="en-US" sz="2000" dirty="0"/>
              <a:t> to be equal to or exceed 1.20 to 1.00 for the current calendar year; </a:t>
            </a:r>
          </a:p>
          <a:p>
            <a:pPr lvl="1">
              <a:lnSpc>
                <a:spcPct val="80000"/>
              </a:lnSpc>
            </a:pPr>
            <a:r>
              <a:rPr lang="en-US" altLang="en-US" sz="2000" dirty="0"/>
              <a:t>the Partnership does not have knowledge, or could not reasonably be expected to have knowledge, of the occurrence and continuance of an event of default …; </a:t>
            </a:r>
          </a:p>
          <a:p>
            <a:pPr lvl="1">
              <a:lnSpc>
                <a:spcPct val="80000"/>
              </a:lnSpc>
            </a:pPr>
            <a:r>
              <a:rPr lang="en-US" altLang="en-US" sz="2000" dirty="0"/>
              <a:t>Working Capital Facility and the Waste Supply Support Facility have been fully restored. </a:t>
            </a:r>
          </a:p>
          <a:p>
            <a:pPr>
              <a:lnSpc>
                <a:spcPct val="80000"/>
              </a:lnSpc>
            </a:pPr>
            <a:r>
              <a:rPr lang="en-US" altLang="en-US" sz="2400" dirty="0"/>
              <a:t>If not so distributed, amounts in the Distribution Account shall revert to the Surplus Account. </a:t>
            </a:r>
          </a:p>
        </p:txBody>
      </p:sp>
      <p:sp>
        <p:nvSpPr>
          <p:cNvPr id="48130" name="Rectangle 2"/>
          <p:cNvSpPr>
            <a:spLocks noGrp="1" noChangeArrowheads="1"/>
          </p:cNvSpPr>
          <p:nvPr>
            <p:ph type="title"/>
          </p:nvPr>
        </p:nvSpPr>
        <p:spPr/>
        <p:txBody>
          <a:bodyPr>
            <a:normAutofit/>
          </a:bodyPr>
          <a:lstStyle/>
          <a:p>
            <a:r>
              <a:rPr lang="en-US" altLang="en-US" dirty="0"/>
              <a:t>Example of Lock-up and Cash Flow</a:t>
            </a:r>
          </a:p>
        </p:txBody>
      </p:sp>
    </p:spTree>
    <p:extLst>
      <p:ext uri="{BB962C8B-B14F-4D97-AF65-F5344CB8AC3E}">
        <p14:creationId xmlns:p14="http://schemas.microsoft.com/office/powerpoint/2010/main" val="117033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996516465"/>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52D8F8D-9489-4AD1-9777-BB29752339A9}"/>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General Topics Covered</a:t>
            </a:r>
          </a:p>
        </p:txBody>
      </p:sp>
    </p:spTree>
    <p:extLst>
      <p:ext uri="{BB962C8B-B14F-4D97-AF65-F5344CB8AC3E}">
        <p14:creationId xmlns:p14="http://schemas.microsoft.com/office/powerpoint/2010/main" val="2921967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79331F-BBB6-4AA1-9B7D-72C04F30FD28}"/>
              </a:ext>
            </a:extLst>
          </p:cNvPr>
          <p:cNvSpPr>
            <a:spLocks noGrp="1"/>
          </p:cNvSpPr>
          <p:nvPr>
            <p:ph idx="1"/>
          </p:nvPr>
        </p:nvSpPr>
        <p:spPr>
          <a:xfrm>
            <a:off x="1" y="974035"/>
            <a:ext cx="8746434" cy="1540565"/>
          </a:xfrm>
        </p:spPr>
        <p:txBody>
          <a:bodyPr/>
          <a:lstStyle/>
          <a:p>
            <a:r>
              <a:rPr lang="en-US" dirty="0"/>
              <a:t>Until I am finished with these exercises I will put the file on the website.  Subsequently I will put the file on the google drive.</a:t>
            </a:r>
          </a:p>
          <a:p>
            <a:endParaRPr lang="en-US" dirty="0"/>
          </a:p>
        </p:txBody>
      </p:sp>
      <p:sp>
        <p:nvSpPr>
          <p:cNvPr id="3" name="Title 2">
            <a:extLst>
              <a:ext uri="{FF2B5EF4-FFF2-40B4-BE49-F238E27FC236}">
                <a16:creationId xmlns:a16="http://schemas.microsoft.com/office/drawing/2014/main" id="{2C16D2AE-F9C8-4CE6-A27C-A3ADD0D658DB}"/>
              </a:ext>
            </a:extLst>
          </p:cNvPr>
          <p:cNvSpPr>
            <a:spLocks noGrp="1"/>
          </p:cNvSpPr>
          <p:nvPr>
            <p:ph type="title"/>
          </p:nvPr>
        </p:nvSpPr>
        <p:spPr/>
        <p:txBody>
          <a:bodyPr/>
          <a:lstStyle/>
          <a:p>
            <a:r>
              <a:rPr lang="en-US" dirty="0"/>
              <a:t>Where to Find the File</a:t>
            </a:r>
          </a:p>
        </p:txBody>
      </p:sp>
      <p:pic>
        <p:nvPicPr>
          <p:cNvPr id="5" name="Picture 4">
            <a:extLst>
              <a:ext uri="{FF2B5EF4-FFF2-40B4-BE49-F238E27FC236}">
                <a16:creationId xmlns:a16="http://schemas.microsoft.com/office/drawing/2014/main" id="{C9E797C9-C6B3-41AD-B106-4C5EEF373FCE}"/>
              </a:ext>
            </a:extLst>
          </p:cNvPr>
          <p:cNvPicPr>
            <a:picLocks noChangeAspect="1"/>
          </p:cNvPicPr>
          <p:nvPr/>
        </p:nvPicPr>
        <p:blipFill>
          <a:blip r:embed="rId2"/>
          <a:stretch>
            <a:fillRect/>
          </a:stretch>
        </p:blipFill>
        <p:spPr>
          <a:xfrm>
            <a:off x="327990" y="2387241"/>
            <a:ext cx="8418445" cy="4346567"/>
          </a:xfrm>
          <a:prstGeom prst="rect">
            <a:avLst/>
          </a:prstGeom>
        </p:spPr>
      </p:pic>
    </p:spTree>
    <p:extLst>
      <p:ext uri="{BB962C8B-B14F-4D97-AF65-F5344CB8AC3E}">
        <p14:creationId xmlns:p14="http://schemas.microsoft.com/office/powerpoint/2010/main" val="418366202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fontScale="92500" lnSpcReduction="20000"/>
          </a:bodyPr>
          <a:lstStyle/>
          <a:p>
            <a:pPr>
              <a:lnSpc>
                <a:spcPct val="80000"/>
              </a:lnSpc>
            </a:pPr>
            <a:r>
              <a:rPr lang="en-US" altLang="en-US" sz="2400" dirty="0"/>
              <a:t>Cash Lock-up (dividend lock-up, cash trap) is a “bad time” covenant.  It stops dividends when there is not much cash left anyway.  </a:t>
            </a:r>
          </a:p>
          <a:p>
            <a:pPr>
              <a:lnSpc>
                <a:spcPct val="80000"/>
              </a:lnSpc>
            </a:pPr>
            <a:r>
              <a:rPr lang="en-US" altLang="en-US" sz="2400" dirty="0"/>
              <a:t>Cash lock-up – if things are getting bad, do not allow dividends and try to get a little more protection for things getting even worse.</a:t>
            </a:r>
          </a:p>
          <a:p>
            <a:pPr>
              <a:lnSpc>
                <a:spcPct val="80000"/>
              </a:lnSpc>
            </a:pPr>
            <a:r>
              <a:rPr lang="en-US" altLang="en-US" sz="2400" dirty="0"/>
              <a:t>Program lock-ups from historic DSCR with a switch variable.  Prospective lock-ups cause a circular reference that is probably not worth solving.</a:t>
            </a:r>
          </a:p>
          <a:p>
            <a:pPr>
              <a:lnSpc>
                <a:spcPct val="80000"/>
              </a:lnSpc>
            </a:pPr>
            <a:r>
              <a:rPr lang="en-US" altLang="en-US" sz="2400" dirty="0"/>
              <a:t>Cash sweeps can be though of as a “good time” covenant.  They can limit dividends when there is a lot of cash available and protect the lender for later periods when there is less cash.</a:t>
            </a:r>
          </a:p>
          <a:p>
            <a:pPr>
              <a:lnSpc>
                <a:spcPct val="80000"/>
              </a:lnSpc>
            </a:pPr>
            <a:r>
              <a:rPr lang="en-US" altLang="en-US" sz="2400" dirty="0"/>
              <a:t>Cash sweeps are programmed with MAX/MIN functions and sub-totals</a:t>
            </a:r>
          </a:p>
          <a:p>
            <a:pPr lvl="1">
              <a:lnSpc>
                <a:spcPct val="80000"/>
              </a:lnSpc>
            </a:pPr>
            <a:r>
              <a:rPr lang="en-US" altLang="en-US" sz="2000" dirty="0"/>
              <a:t>MAX so the sweep occurs only when cash flow is positive</a:t>
            </a:r>
          </a:p>
          <a:p>
            <a:pPr lvl="1">
              <a:lnSpc>
                <a:spcPct val="80000"/>
              </a:lnSpc>
            </a:pPr>
            <a:r>
              <a:rPr lang="en-US" altLang="en-US" sz="2000" dirty="0"/>
              <a:t>MIN to make sure you do not sweep too much cash flow</a:t>
            </a:r>
          </a:p>
          <a:p>
            <a:pPr>
              <a:lnSpc>
                <a:spcPct val="80000"/>
              </a:lnSpc>
            </a:pPr>
            <a:r>
              <a:rPr lang="en-US" altLang="en-US" sz="2400" dirty="0"/>
              <a:t>It would not make sense to have some formula for a cash sweep that prepays debt when some low level of DSCR occurs – this is redundant with the lock-up. Ratios like Debt/EBITDA make work better.</a:t>
            </a:r>
          </a:p>
        </p:txBody>
      </p:sp>
      <p:sp>
        <p:nvSpPr>
          <p:cNvPr id="48130" name="Rectangle 2"/>
          <p:cNvSpPr>
            <a:spLocks noGrp="1" noChangeArrowheads="1"/>
          </p:cNvSpPr>
          <p:nvPr>
            <p:ph type="title"/>
          </p:nvPr>
        </p:nvSpPr>
        <p:spPr/>
        <p:txBody>
          <a:bodyPr>
            <a:normAutofit/>
          </a:bodyPr>
          <a:lstStyle/>
          <a:p>
            <a:r>
              <a:rPr lang="en-US" altLang="en-US" dirty="0"/>
              <a:t>Theory of Lock-up and Cash Flow Sweep</a:t>
            </a:r>
          </a:p>
        </p:txBody>
      </p:sp>
    </p:spTree>
    <p:extLst>
      <p:ext uri="{BB962C8B-B14F-4D97-AF65-F5344CB8AC3E}">
        <p14:creationId xmlns:p14="http://schemas.microsoft.com/office/powerpoint/2010/main" val="57522051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p:txBody>
          <a:bodyPr>
            <a:normAutofit fontScale="92500" lnSpcReduction="20000"/>
          </a:bodyPr>
          <a:lstStyle/>
          <a:p>
            <a:r>
              <a:rPr lang="en-US" altLang="en-US" dirty="0"/>
              <a:t>A cash sweep covenant only makes sense in situations where the cash flow is volatile and/or there are potential downward trends in prices.</a:t>
            </a:r>
          </a:p>
          <a:p>
            <a:pPr lvl="1"/>
            <a:r>
              <a:rPr lang="en-US" altLang="en-US" dirty="0"/>
              <a:t>Think about a sudden 2008 type decline in cash flow. Lenders do not like to have paid dividends only to later have a default</a:t>
            </a:r>
          </a:p>
          <a:p>
            <a:pPr lvl="1"/>
            <a:r>
              <a:rPr lang="en-US" altLang="en-US" dirty="0"/>
              <a:t>If cash flow is always low there is no cash flow to sweep anyway.  Here the sweep will not help.</a:t>
            </a:r>
          </a:p>
          <a:p>
            <a:pPr lvl="1"/>
            <a:r>
              <a:rPr lang="en-US" altLang="en-US" dirty="0"/>
              <a:t>If cash flow is always high, there is no need for the cash sweep.</a:t>
            </a:r>
          </a:p>
          <a:p>
            <a:r>
              <a:rPr lang="en-US" altLang="en-US" dirty="0"/>
              <a:t>To assess the effectiveness of the covenant, cases that incorporate realistic price volatility and potential price trends must be run in the model.  </a:t>
            </a:r>
          </a:p>
        </p:txBody>
      </p:sp>
      <p:sp>
        <p:nvSpPr>
          <p:cNvPr id="139266" name="Rectangle 2"/>
          <p:cNvSpPr>
            <a:spLocks noGrp="1" noChangeArrowheads="1"/>
          </p:cNvSpPr>
          <p:nvPr>
            <p:ph type="title"/>
          </p:nvPr>
        </p:nvSpPr>
        <p:spPr/>
        <p:txBody>
          <a:bodyPr>
            <a:normAutofit fontScale="90000"/>
          </a:bodyPr>
          <a:lstStyle/>
          <a:p>
            <a:r>
              <a:rPr lang="en-US" altLang="en-US" dirty="0"/>
              <a:t>Volatility and Risk Reduction from Cash Flow Sweeps</a:t>
            </a:r>
          </a:p>
        </p:txBody>
      </p:sp>
    </p:spTree>
    <p:extLst>
      <p:ext uri="{BB962C8B-B14F-4D97-AF65-F5344CB8AC3E}">
        <p14:creationId xmlns:p14="http://schemas.microsoft.com/office/powerpoint/2010/main" val="242040150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Risk and Return Analysis for Cash Flow Sweep</a:t>
            </a:r>
          </a:p>
        </p:txBody>
      </p:sp>
      <p:pic>
        <p:nvPicPr>
          <p:cNvPr id="7" name="Content Placeholder 6"/>
          <p:cNvPicPr>
            <a:picLocks noGrp="1" noChangeAspect="1"/>
          </p:cNvPicPr>
          <p:nvPr>
            <p:ph idx="1"/>
          </p:nvPr>
        </p:nvPicPr>
        <p:blipFill>
          <a:blip r:embed="rId2"/>
          <a:stretch>
            <a:fillRect/>
          </a:stretch>
        </p:blipFill>
        <p:spPr>
          <a:xfrm>
            <a:off x="732344" y="2947620"/>
            <a:ext cx="7162941" cy="3233280"/>
          </a:xfrm>
          <a:prstGeom prst="rect">
            <a:avLst/>
          </a:prstGeom>
        </p:spPr>
      </p:pic>
      <p:sp>
        <p:nvSpPr>
          <p:cNvPr id="3" name="TextBox 2">
            <a:extLst>
              <a:ext uri="{FF2B5EF4-FFF2-40B4-BE49-F238E27FC236}">
                <a16:creationId xmlns:a16="http://schemas.microsoft.com/office/drawing/2014/main" id="{1F86683A-42CC-4E2B-A630-338FE432000B}"/>
              </a:ext>
            </a:extLst>
          </p:cNvPr>
          <p:cNvSpPr txBox="1"/>
          <p:nvPr/>
        </p:nvSpPr>
        <p:spPr>
          <a:xfrm>
            <a:off x="518472" y="1054636"/>
            <a:ext cx="8352151"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Sweeps really help when there is a sudden decline in cash flow – when you would have paid dividends otherwise. A sweep would have reduced the default in the example below.</a:t>
            </a:r>
          </a:p>
        </p:txBody>
      </p:sp>
      <p:sp>
        <p:nvSpPr>
          <p:cNvPr id="4" name="TextBox 3">
            <a:extLst>
              <a:ext uri="{FF2B5EF4-FFF2-40B4-BE49-F238E27FC236}">
                <a16:creationId xmlns:a16="http://schemas.microsoft.com/office/drawing/2014/main" id="{D1B797BC-11F3-4300-9D8E-A323634DC048}"/>
              </a:ext>
            </a:extLst>
          </p:cNvPr>
          <p:cNvSpPr txBox="1"/>
          <p:nvPr/>
        </p:nvSpPr>
        <p:spPr>
          <a:xfrm>
            <a:off x="3780148" y="4270342"/>
            <a:ext cx="1272619" cy="369332"/>
          </a:xfrm>
          <a:prstGeom prst="rect">
            <a:avLst/>
          </a:prstGeom>
          <a:solidFill>
            <a:srgbClr val="FFFF00"/>
          </a:solidFill>
        </p:spPr>
        <p:txBody>
          <a:bodyPr wrap="square" rtlCol="0">
            <a:spAutoFit/>
          </a:bodyPr>
          <a:lstStyle/>
          <a:p>
            <a:r>
              <a:rPr lang="en-US" dirty="0"/>
              <a:t>Dividends</a:t>
            </a:r>
          </a:p>
        </p:txBody>
      </p:sp>
      <p:cxnSp>
        <p:nvCxnSpPr>
          <p:cNvPr id="6" name="Straight Arrow Connector 5">
            <a:extLst>
              <a:ext uri="{FF2B5EF4-FFF2-40B4-BE49-F238E27FC236}">
                <a16:creationId xmlns:a16="http://schemas.microsoft.com/office/drawing/2014/main" id="{A822E40A-645B-4AAE-A739-F0D8A55159DA}"/>
              </a:ext>
            </a:extLst>
          </p:cNvPr>
          <p:cNvCxnSpPr/>
          <p:nvPr/>
        </p:nvCxnSpPr>
        <p:spPr>
          <a:xfrm>
            <a:off x="4807670" y="4722829"/>
            <a:ext cx="707010" cy="59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773DA-F00E-4672-AC44-B0A6106AC605}"/>
              </a:ext>
            </a:extLst>
          </p:cNvPr>
          <p:cNvSpPr txBox="1"/>
          <p:nvPr/>
        </p:nvSpPr>
        <p:spPr>
          <a:xfrm>
            <a:off x="348792" y="4411744"/>
            <a:ext cx="1819373" cy="369332"/>
          </a:xfrm>
          <a:prstGeom prst="rect">
            <a:avLst/>
          </a:prstGeom>
          <a:solidFill>
            <a:srgbClr val="FFFF00"/>
          </a:solidFill>
        </p:spPr>
        <p:txBody>
          <a:bodyPr wrap="square" rtlCol="0">
            <a:spAutoFit/>
          </a:bodyPr>
          <a:lstStyle/>
          <a:p>
            <a:r>
              <a:rPr lang="en-US" dirty="0"/>
              <a:t>Default</a:t>
            </a:r>
          </a:p>
        </p:txBody>
      </p:sp>
      <p:cxnSp>
        <p:nvCxnSpPr>
          <p:cNvPr id="9" name="Straight Arrow Connector 8">
            <a:extLst>
              <a:ext uri="{FF2B5EF4-FFF2-40B4-BE49-F238E27FC236}">
                <a16:creationId xmlns:a16="http://schemas.microsoft.com/office/drawing/2014/main" id="{B0783F97-DA0F-4C89-AE9D-9180F484FECF}"/>
              </a:ext>
            </a:extLst>
          </p:cNvPr>
          <p:cNvCxnSpPr/>
          <p:nvPr/>
        </p:nvCxnSpPr>
        <p:spPr>
          <a:xfrm>
            <a:off x="1498862" y="4781076"/>
            <a:ext cx="1065229" cy="73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3AAF7F-427E-4BE8-ABA7-79F11801890E}"/>
              </a:ext>
            </a:extLst>
          </p:cNvPr>
          <p:cNvSpPr txBox="1"/>
          <p:nvPr/>
        </p:nvSpPr>
        <p:spPr>
          <a:xfrm>
            <a:off x="7758259" y="4194928"/>
            <a:ext cx="1112364" cy="369332"/>
          </a:xfrm>
          <a:prstGeom prst="rect">
            <a:avLst/>
          </a:prstGeom>
          <a:solidFill>
            <a:srgbClr val="FFFF00"/>
          </a:solidFill>
        </p:spPr>
        <p:txBody>
          <a:bodyPr wrap="square" rtlCol="0">
            <a:spAutoFit/>
          </a:bodyPr>
          <a:lstStyle/>
          <a:p>
            <a:r>
              <a:rPr lang="en-US" dirty="0"/>
              <a:t>Default</a:t>
            </a:r>
          </a:p>
        </p:txBody>
      </p:sp>
      <p:cxnSp>
        <p:nvCxnSpPr>
          <p:cNvPr id="12" name="Straight Arrow Connector 11">
            <a:extLst>
              <a:ext uri="{FF2B5EF4-FFF2-40B4-BE49-F238E27FC236}">
                <a16:creationId xmlns:a16="http://schemas.microsoft.com/office/drawing/2014/main" id="{97B1943E-DF33-4C03-8889-B07B71C4A4FC}"/>
              </a:ext>
            </a:extLst>
          </p:cNvPr>
          <p:cNvCxnSpPr/>
          <p:nvPr/>
        </p:nvCxnSpPr>
        <p:spPr>
          <a:xfrm flipH="1">
            <a:off x="6655324" y="4411744"/>
            <a:ext cx="1102935" cy="1102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3BFB5-76E4-4339-85B7-E4EB3BCE3A6D}"/>
              </a:ext>
            </a:extLst>
          </p:cNvPr>
          <p:cNvSpPr txBox="1"/>
          <p:nvPr/>
        </p:nvSpPr>
        <p:spPr>
          <a:xfrm>
            <a:off x="7334053" y="5987495"/>
            <a:ext cx="1743959" cy="646331"/>
          </a:xfrm>
          <a:prstGeom prst="rect">
            <a:avLst/>
          </a:prstGeom>
          <a:solidFill>
            <a:srgbClr val="FFFF00"/>
          </a:solidFill>
        </p:spPr>
        <p:txBody>
          <a:bodyPr wrap="square" rtlCol="0">
            <a:spAutoFit/>
          </a:bodyPr>
          <a:lstStyle/>
          <a:p>
            <a:r>
              <a:rPr lang="en-US" dirty="0"/>
              <a:t>Repayment of default</a:t>
            </a:r>
          </a:p>
        </p:txBody>
      </p:sp>
      <p:cxnSp>
        <p:nvCxnSpPr>
          <p:cNvPr id="15" name="Straight Arrow Connector 14">
            <a:extLst>
              <a:ext uri="{FF2B5EF4-FFF2-40B4-BE49-F238E27FC236}">
                <a16:creationId xmlns:a16="http://schemas.microsoft.com/office/drawing/2014/main" id="{B8994A84-124D-488F-A8F0-B3FFDA1FDDD8}"/>
              </a:ext>
            </a:extLst>
          </p:cNvPr>
          <p:cNvCxnSpPr/>
          <p:nvPr/>
        </p:nvCxnSpPr>
        <p:spPr>
          <a:xfrm flipH="1" flipV="1">
            <a:off x="7334053" y="5695831"/>
            <a:ext cx="1319753" cy="39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2673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and Financial Analysis of Cash Sweeps, Reserve Accounts and Covenants</a:t>
            </a:r>
          </a:p>
        </p:txBody>
      </p:sp>
      <p:sp>
        <p:nvSpPr>
          <p:cNvPr id="3" name="Content Placeholder 2"/>
          <p:cNvSpPr>
            <a:spLocks noGrp="1"/>
          </p:cNvSpPr>
          <p:nvPr>
            <p:ph idx="1"/>
          </p:nvPr>
        </p:nvSpPr>
        <p:spPr/>
        <p:txBody>
          <a:bodyPr>
            <a:normAutofit fontScale="92500" lnSpcReduction="20000"/>
          </a:bodyPr>
          <a:lstStyle/>
          <a:p>
            <a:r>
              <a:rPr lang="en-US" sz="2800" dirty="0"/>
              <a:t>Cash sweeps, reserve accounts and covenants can have negative effects on the equity IRR of a project.</a:t>
            </a:r>
          </a:p>
          <a:p>
            <a:r>
              <a:rPr lang="en-US" sz="2800" dirty="0"/>
              <a:t>Methods to consider the risk benefits to the bank versus the costs to sponsors are addressed.  </a:t>
            </a:r>
          </a:p>
          <a:p>
            <a:r>
              <a:rPr lang="en-US" sz="2800" dirty="0"/>
              <a:t>Mechanics of cash sweep with different triggers and theory of what kinds of transactions would be relevant for cash sweep (e.g. hydro but not solar because of volatility) are addressed. </a:t>
            </a:r>
          </a:p>
          <a:p>
            <a:r>
              <a:rPr lang="en-US" sz="2800" dirty="0"/>
              <a:t>The theory of what kind of triggers make sense (Debt/EBITDA but not DSCR and operational triggers).</a:t>
            </a:r>
          </a:p>
          <a:p>
            <a:r>
              <a:rPr lang="en-US" sz="2800" dirty="0"/>
              <a:t>Contrast between cash sweeps and cash trap covenants. As with other issues, the effects of cash sweeps on equity returns should be addressed with and without re-financing assumptions. </a:t>
            </a:r>
          </a:p>
          <a:p>
            <a:endParaRPr lang="en-US" sz="2800" dirty="0"/>
          </a:p>
        </p:txBody>
      </p:sp>
      <p:sp>
        <p:nvSpPr>
          <p:cNvPr id="4" name="Slide Number Placeholder 3"/>
          <p:cNvSpPr>
            <a:spLocks noGrp="1"/>
          </p:cNvSpPr>
          <p:nvPr>
            <p:ph type="sldNum" sz="quarter" idx="12"/>
          </p:nvPr>
        </p:nvSpPr>
        <p:spPr/>
        <p:txBody>
          <a:bodyPr/>
          <a:lstStyle/>
          <a:p>
            <a:fld id="{EB241CD2-1E45-42A3-B213-66A034DF9A3B}" type="slidenum">
              <a:rPr lang="en-GB" smtClean="0"/>
              <a:t>303</a:t>
            </a:fld>
            <a:endParaRPr lang="en-GB" dirty="0"/>
          </a:p>
        </p:txBody>
      </p:sp>
    </p:spTree>
    <p:extLst>
      <p:ext uri="{BB962C8B-B14F-4D97-AF65-F5344CB8AC3E}">
        <p14:creationId xmlns:p14="http://schemas.microsoft.com/office/powerpoint/2010/main" val="167145712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Re-financing Analysis with Cash Sweep</a:t>
            </a:r>
          </a:p>
        </p:txBody>
      </p:sp>
      <p:sp>
        <p:nvSpPr>
          <p:cNvPr id="3" name="Content Placeholder 2"/>
          <p:cNvSpPr>
            <a:spLocks noGrp="1"/>
          </p:cNvSpPr>
          <p:nvPr>
            <p:ph idx="1"/>
          </p:nvPr>
        </p:nvSpPr>
        <p:spPr/>
        <p:txBody>
          <a:bodyPr/>
          <a:lstStyle/>
          <a:p>
            <a:r>
              <a:rPr lang="en-US" dirty="0"/>
              <a:t>Cash Sweeps seem to dramatically reduce the cash flow</a:t>
            </a:r>
          </a:p>
          <a:p>
            <a:r>
              <a:rPr lang="en-US" dirty="0"/>
              <a:t>But after the prepayments from the sweep (or even before), the project can be re-financed</a:t>
            </a:r>
          </a:p>
          <a:p>
            <a:r>
              <a:rPr lang="en-US" dirty="0"/>
              <a:t>You can even lock-in interest rates if you are worried about interest rate risk.</a:t>
            </a:r>
          </a:p>
          <a:p>
            <a:r>
              <a:rPr lang="en-US" dirty="0"/>
              <a:t>Again, re-financing changes everything – you can get you super dividends when you re-finance.</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304</a:t>
            </a:fld>
            <a:endParaRPr lang="en-GB" dirty="0"/>
          </a:p>
        </p:txBody>
      </p:sp>
    </p:spTree>
    <p:extLst>
      <p:ext uri="{BB962C8B-B14F-4D97-AF65-F5344CB8AC3E}">
        <p14:creationId xmlns:p14="http://schemas.microsoft.com/office/powerpoint/2010/main" val="108351118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679926-F6B3-464D-8FD2-5AD4888C6D52}"/>
              </a:ext>
            </a:extLst>
          </p:cNvPr>
          <p:cNvSpPr>
            <a:spLocks noGrp="1"/>
          </p:cNvSpPr>
          <p:nvPr>
            <p:ph idx="1"/>
          </p:nvPr>
        </p:nvSpPr>
        <p:spPr/>
        <p:txBody>
          <a:bodyPr>
            <a:normAutofit fontScale="92500" lnSpcReduction="20000"/>
          </a:bodyPr>
          <a:lstStyle/>
          <a:p>
            <a:r>
              <a:rPr lang="en-US" sz="2800" dirty="0"/>
              <a:t>DSRA is built to get liquidity into the project because holding cash is very expensive – often 6 months of debt service which is arbitrary</a:t>
            </a:r>
          </a:p>
          <a:p>
            <a:pPr lvl="1"/>
            <a:r>
              <a:rPr lang="en-US" sz="2400" dirty="0"/>
              <a:t>Return on cash is about zero and opportunity cost of funds is equity or debt IRR</a:t>
            </a:r>
          </a:p>
          <a:p>
            <a:r>
              <a:rPr lang="en-US" sz="2800" dirty="0"/>
              <a:t>You can sometimes use a letter of credit instead of cash.</a:t>
            </a:r>
          </a:p>
          <a:p>
            <a:pPr lvl="1"/>
            <a:r>
              <a:rPr lang="en-US" sz="2400" dirty="0"/>
              <a:t>Letter of credit should have a parent guarantee</a:t>
            </a:r>
          </a:p>
          <a:p>
            <a:pPr lvl="1"/>
            <a:r>
              <a:rPr lang="en-US" sz="2400" dirty="0"/>
              <a:t>Paying an LC fee costs much less than the opportunity cost of funds</a:t>
            </a:r>
          </a:p>
          <a:p>
            <a:r>
              <a:rPr lang="en-US" sz="2800" dirty="0"/>
              <a:t>If debt size is driven by the DSCR and not the debt to capital, then the DSRA is funded by equity and not debt.  This is because the level of debt is given.</a:t>
            </a:r>
          </a:p>
          <a:p>
            <a:r>
              <a:rPr lang="en-US" sz="2800" dirty="0"/>
              <a:t>If the debt to capital is high and the equity contribution is low, the DSRA can be very costly to the equity IRR because of high debt service and low equity.</a:t>
            </a:r>
          </a:p>
        </p:txBody>
      </p:sp>
      <p:sp>
        <p:nvSpPr>
          <p:cNvPr id="3" name="Title 2">
            <a:extLst>
              <a:ext uri="{FF2B5EF4-FFF2-40B4-BE49-F238E27FC236}">
                <a16:creationId xmlns:a16="http://schemas.microsoft.com/office/drawing/2014/main" id="{D2CA631A-EB01-4C03-B169-442854D0C53D}"/>
              </a:ext>
            </a:extLst>
          </p:cNvPr>
          <p:cNvSpPr>
            <a:spLocks noGrp="1"/>
          </p:cNvSpPr>
          <p:nvPr>
            <p:ph type="title"/>
          </p:nvPr>
        </p:nvSpPr>
        <p:spPr/>
        <p:txBody>
          <a:bodyPr/>
          <a:lstStyle/>
          <a:p>
            <a:r>
              <a:rPr lang="en-US" dirty="0"/>
              <a:t>DSRA and Liquidity</a:t>
            </a:r>
          </a:p>
        </p:txBody>
      </p:sp>
    </p:spTree>
    <p:extLst>
      <p:ext uri="{BB962C8B-B14F-4D97-AF65-F5344CB8AC3E}">
        <p14:creationId xmlns:p14="http://schemas.microsoft.com/office/powerpoint/2010/main" val="249146208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p:txBody>
          <a:bodyPr/>
          <a:lstStyle/>
          <a:p>
            <a:r>
              <a:rPr lang="en-US" dirty="0"/>
              <a:t>Bankers should not care if the DSRA is funded by debt or equity – the idea is just to have liquidity when temporary bad things happen or to have time to restructure.</a:t>
            </a:r>
          </a:p>
          <a:p>
            <a:r>
              <a:rPr lang="en-US" dirty="0"/>
              <a:t>You can make the last repayment the DSRA. In this case, with sculpting, the amount of the cash flow increases and the debt also increases.  This has a small positive effect on the equity IRR as shown in the next slide.</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306</a:t>
            </a:fld>
            <a:endParaRPr lang="ko-KR" altLang="en-US" dirty="0"/>
          </a:p>
        </p:txBody>
      </p:sp>
    </p:spTree>
    <p:extLst>
      <p:ext uri="{BB962C8B-B14F-4D97-AF65-F5344CB8AC3E}">
        <p14:creationId xmlns:p14="http://schemas.microsoft.com/office/powerpoint/2010/main" val="303881947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a:xfrm>
            <a:off x="215855" y="1131216"/>
            <a:ext cx="8862157" cy="1432875"/>
          </a:xfrm>
        </p:spPr>
        <p:txBody>
          <a:bodyPr>
            <a:normAutofit fontScale="92500" lnSpcReduction="20000"/>
          </a:bodyPr>
          <a:lstStyle/>
          <a:p>
            <a:r>
              <a:rPr lang="en-US" dirty="0"/>
              <a:t>The example below shows the effect of using the DSRA in sculpting debt. The left hand side includes DSRA and the right hand side does not. Without DSRA the IRR is 12.65%.</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Example 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307</a:t>
            </a:fld>
            <a:endParaRPr lang="ko-KR" altLang="en-US" dirty="0"/>
          </a:p>
        </p:txBody>
      </p:sp>
      <p:pic>
        <p:nvPicPr>
          <p:cNvPr id="8" name="Picture 7">
            <a:extLst>
              <a:ext uri="{FF2B5EF4-FFF2-40B4-BE49-F238E27FC236}">
                <a16:creationId xmlns:a16="http://schemas.microsoft.com/office/drawing/2014/main" id="{79087065-F36D-4E80-860B-989556D57B43}"/>
              </a:ext>
            </a:extLst>
          </p:cNvPr>
          <p:cNvPicPr>
            <a:picLocks noChangeAspect="1"/>
          </p:cNvPicPr>
          <p:nvPr/>
        </p:nvPicPr>
        <p:blipFill>
          <a:blip r:embed="rId2"/>
          <a:stretch>
            <a:fillRect/>
          </a:stretch>
        </p:blipFill>
        <p:spPr>
          <a:xfrm>
            <a:off x="4807670" y="2988348"/>
            <a:ext cx="4080725" cy="2981226"/>
          </a:xfrm>
          <a:prstGeom prst="rect">
            <a:avLst/>
          </a:prstGeom>
        </p:spPr>
      </p:pic>
      <p:pic>
        <p:nvPicPr>
          <p:cNvPr id="9" name="Picture 8">
            <a:extLst>
              <a:ext uri="{FF2B5EF4-FFF2-40B4-BE49-F238E27FC236}">
                <a16:creationId xmlns:a16="http://schemas.microsoft.com/office/drawing/2014/main" id="{7786EE6B-B0C1-4F31-9673-5699EDC93D2E}"/>
              </a:ext>
            </a:extLst>
          </p:cNvPr>
          <p:cNvPicPr>
            <a:picLocks noChangeAspect="1"/>
          </p:cNvPicPr>
          <p:nvPr/>
        </p:nvPicPr>
        <p:blipFill>
          <a:blip r:embed="rId3"/>
          <a:stretch>
            <a:fillRect/>
          </a:stretch>
        </p:blipFill>
        <p:spPr>
          <a:xfrm>
            <a:off x="215855" y="2988348"/>
            <a:ext cx="4157101" cy="3031452"/>
          </a:xfrm>
          <a:prstGeom prst="rect">
            <a:avLst/>
          </a:prstGeom>
        </p:spPr>
      </p:pic>
      <p:cxnSp>
        <p:nvCxnSpPr>
          <p:cNvPr id="11" name="Straight Arrow Connector 10">
            <a:extLst>
              <a:ext uri="{FF2B5EF4-FFF2-40B4-BE49-F238E27FC236}">
                <a16:creationId xmlns:a16="http://schemas.microsoft.com/office/drawing/2014/main" id="{7D18C72A-B45B-4784-8513-EC226460356B}"/>
              </a:ext>
            </a:extLst>
          </p:cNvPr>
          <p:cNvCxnSpPr/>
          <p:nvPr/>
        </p:nvCxnSpPr>
        <p:spPr>
          <a:xfrm>
            <a:off x="1640264" y="4194928"/>
            <a:ext cx="2271860" cy="84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FD59A0-E8DE-4743-8ADF-C1263DDECEF0}"/>
              </a:ext>
            </a:extLst>
          </p:cNvPr>
          <p:cNvCxnSpPr/>
          <p:nvPr/>
        </p:nvCxnSpPr>
        <p:spPr>
          <a:xfrm>
            <a:off x="6240544" y="4279769"/>
            <a:ext cx="2158738" cy="76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92985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DA5DB-C31C-405D-BF26-9D226E32A486}"/>
              </a:ext>
            </a:extLst>
          </p:cNvPr>
          <p:cNvSpPr>
            <a:spLocks noGrp="1"/>
          </p:cNvSpPr>
          <p:nvPr>
            <p:ph idx="1"/>
          </p:nvPr>
        </p:nvSpPr>
        <p:spPr>
          <a:xfrm>
            <a:off x="405353" y="1055803"/>
            <a:ext cx="8352147" cy="2092749"/>
          </a:xfrm>
        </p:spPr>
        <p:txBody>
          <a:bodyPr>
            <a:normAutofit lnSpcReduction="10000"/>
          </a:bodyPr>
          <a:lstStyle/>
          <a:p>
            <a:r>
              <a:rPr lang="en-US" dirty="0"/>
              <a:t>The example below shows that with a high debt to capital ratio driven by sculpting and a high IRR, the DSRA in LC can make a big difference to the equity IRR – 11.96% to 14.92% as shown below.</a:t>
            </a:r>
          </a:p>
        </p:txBody>
      </p:sp>
      <p:sp>
        <p:nvSpPr>
          <p:cNvPr id="3" name="Title 2">
            <a:extLst>
              <a:ext uri="{FF2B5EF4-FFF2-40B4-BE49-F238E27FC236}">
                <a16:creationId xmlns:a16="http://schemas.microsoft.com/office/drawing/2014/main" id="{DED9A6CC-17FE-46CD-A44A-2CEECE86FB98}"/>
              </a:ext>
            </a:extLst>
          </p:cNvPr>
          <p:cNvSpPr>
            <a:spLocks noGrp="1"/>
          </p:cNvSpPr>
          <p:nvPr>
            <p:ph type="title"/>
          </p:nvPr>
        </p:nvSpPr>
        <p:spPr/>
        <p:txBody>
          <a:bodyPr/>
          <a:lstStyle/>
          <a:p>
            <a:r>
              <a:rPr lang="en-US" dirty="0"/>
              <a:t>Use of LC Instead of the DSRA</a:t>
            </a:r>
          </a:p>
        </p:txBody>
      </p:sp>
      <p:sp>
        <p:nvSpPr>
          <p:cNvPr id="4" name="Slide Number Placeholder 3">
            <a:extLst>
              <a:ext uri="{FF2B5EF4-FFF2-40B4-BE49-F238E27FC236}">
                <a16:creationId xmlns:a16="http://schemas.microsoft.com/office/drawing/2014/main" id="{78FA3E04-BA96-4A02-BFD9-73A605B96341}"/>
              </a:ext>
            </a:extLst>
          </p:cNvPr>
          <p:cNvSpPr>
            <a:spLocks noGrp="1"/>
          </p:cNvSpPr>
          <p:nvPr>
            <p:ph type="sldNum" sz="quarter" idx="12"/>
          </p:nvPr>
        </p:nvSpPr>
        <p:spPr/>
        <p:txBody>
          <a:bodyPr/>
          <a:lstStyle/>
          <a:p>
            <a:pPr algn="ctr"/>
            <a:fld id="{0C3A1854-6B63-4059-B360-A3C4972BF0FC}" type="slidenum">
              <a:rPr lang="ko-KR" altLang="en-US" smtClean="0"/>
              <a:pPr algn="ctr"/>
              <a:t>308</a:t>
            </a:fld>
            <a:endParaRPr lang="ko-KR" altLang="en-US" dirty="0"/>
          </a:p>
        </p:txBody>
      </p:sp>
      <p:pic>
        <p:nvPicPr>
          <p:cNvPr id="5" name="Picture 4">
            <a:extLst>
              <a:ext uri="{FF2B5EF4-FFF2-40B4-BE49-F238E27FC236}">
                <a16:creationId xmlns:a16="http://schemas.microsoft.com/office/drawing/2014/main" id="{8FC772E0-8C81-4CA6-A9C5-07A0227C0246}"/>
              </a:ext>
            </a:extLst>
          </p:cNvPr>
          <p:cNvPicPr>
            <a:picLocks noChangeAspect="1"/>
          </p:cNvPicPr>
          <p:nvPr/>
        </p:nvPicPr>
        <p:blipFill>
          <a:blip r:embed="rId2"/>
          <a:stretch>
            <a:fillRect/>
          </a:stretch>
        </p:blipFill>
        <p:spPr>
          <a:xfrm>
            <a:off x="154101" y="3501959"/>
            <a:ext cx="4408472" cy="2492554"/>
          </a:xfrm>
          <a:prstGeom prst="rect">
            <a:avLst/>
          </a:prstGeom>
        </p:spPr>
      </p:pic>
      <p:pic>
        <p:nvPicPr>
          <p:cNvPr id="6" name="Picture 5">
            <a:extLst>
              <a:ext uri="{FF2B5EF4-FFF2-40B4-BE49-F238E27FC236}">
                <a16:creationId xmlns:a16="http://schemas.microsoft.com/office/drawing/2014/main" id="{35A0A9A0-D469-4FA5-8483-1AF8C8F38FCE}"/>
              </a:ext>
            </a:extLst>
          </p:cNvPr>
          <p:cNvPicPr>
            <a:picLocks noChangeAspect="1"/>
          </p:cNvPicPr>
          <p:nvPr/>
        </p:nvPicPr>
        <p:blipFill>
          <a:blip r:embed="rId3"/>
          <a:stretch>
            <a:fillRect/>
          </a:stretch>
        </p:blipFill>
        <p:spPr>
          <a:xfrm>
            <a:off x="4703268" y="3469064"/>
            <a:ext cx="4374744" cy="2439672"/>
          </a:xfrm>
          <a:prstGeom prst="rect">
            <a:avLst/>
          </a:prstGeom>
        </p:spPr>
      </p:pic>
      <p:cxnSp>
        <p:nvCxnSpPr>
          <p:cNvPr id="8" name="Straight Arrow Connector 7">
            <a:extLst>
              <a:ext uri="{FF2B5EF4-FFF2-40B4-BE49-F238E27FC236}">
                <a16:creationId xmlns:a16="http://schemas.microsoft.com/office/drawing/2014/main" id="{9B415318-0AAC-450D-9873-5D4293EDD5D6}"/>
              </a:ext>
            </a:extLst>
          </p:cNvPr>
          <p:cNvCxnSpPr/>
          <p:nvPr/>
        </p:nvCxnSpPr>
        <p:spPr>
          <a:xfrm>
            <a:off x="1338606" y="4374037"/>
            <a:ext cx="2714920" cy="115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BFE587-FD1C-4129-9C9D-E9F340E808D3}"/>
              </a:ext>
            </a:extLst>
          </p:cNvPr>
          <p:cNvCxnSpPr/>
          <p:nvPr/>
        </p:nvCxnSpPr>
        <p:spPr>
          <a:xfrm>
            <a:off x="5920033" y="4769963"/>
            <a:ext cx="2611225" cy="71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1162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fontScale="92500"/>
          </a:bodyPr>
          <a:lstStyle/>
          <a:p>
            <a:pPr>
              <a:lnSpc>
                <a:spcPct val="80000"/>
              </a:lnSpc>
            </a:pPr>
            <a:r>
              <a:rPr lang="en-US" altLang="en-US" sz="2000" dirty="0"/>
              <a:t>On the Closing Date, an amount equal to 10% of the original principal amount of the Bonds will be deposited in the Debt Service Reserve Account of the Debt Service Reserve Fund from the proceeds of the Bonds. </a:t>
            </a:r>
          </a:p>
          <a:p>
            <a:pPr>
              <a:lnSpc>
                <a:spcPct val="80000"/>
              </a:lnSpc>
            </a:pPr>
            <a:r>
              <a:rPr lang="en-US" altLang="en-US" sz="2000" dirty="0"/>
              <a:t>The amounts in the Debt Service Reserve Account will be used only for the purpose of making payments into the related Interest Subaccounts, the Principal Subaccounts and Sinking Fund Installment Subaccounts for the Bonds  </a:t>
            </a:r>
          </a:p>
          <a:p>
            <a:pPr>
              <a:lnSpc>
                <a:spcPct val="80000"/>
              </a:lnSpc>
            </a:pPr>
            <a:r>
              <a:rPr lang="en-US" altLang="en-US" sz="2000" dirty="0"/>
              <a:t>If a disbursement is made under a Debt Service Reserve Account Facility, the Trustee shall apply amounts transferred from the Operating Revenue Account to the applicable Debt Service Reserve Account to either cause the reinstatement of the maximum limits of such Debt Service Reserve Account Facility. The Trustee will apply moneys on deposit in a Debt Service Reserve Account prior to any drawing on any Debt Service Reserve Account Facility. </a:t>
            </a:r>
          </a:p>
          <a:p>
            <a:pPr>
              <a:lnSpc>
                <a:spcPct val="80000"/>
              </a:lnSpc>
            </a:pPr>
            <a:r>
              <a:rPr lang="en-US" altLang="en-US" sz="2000" dirty="0"/>
              <a:t>In the event that any amount shall be withdrawn from a Debt Service Reserve Account for payments into an Interest Subaccount, Principal Subaccount or Sinking Fund Installment Subaccount or there exists a deficiency in a Debt Service Reserve Account which is to be reinstated, such withdrawals shall be subsequently restored from Revenues available on a pro rata basis after all required payments have been made into such Interest Subaccount, </a:t>
            </a:r>
          </a:p>
        </p:txBody>
      </p:sp>
      <p:sp>
        <p:nvSpPr>
          <p:cNvPr id="153602" name="Rectangle 2"/>
          <p:cNvSpPr>
            <a:spLocks noGrp="1" noChangeArrowheads="1"/>
          </p:cNvSpPr>
          <p:nvPr>
            <p:ph type="title"/>
          </p:nvPr>
        </p:nvSpPr>
        <p:spPr/>
        <p:txBody>
          <a:bodyPr/>
          <a:lstStyle/>
          <a:p>
            <a:r>
              <a:rPr lang="en-US" altLang="en-US" dirty="0"/>
              <a:t>Debt Service Reserve Language</a:t>
            </a:r>
          </a:p>
        </p:txBody>
      </p:sp>
    </p:spTree>
    <p:extLst>
      <p:ext uri="{BB962C8B-B14F-4D97-AF65-F5344CB8AC3E}">
        <p14:creationId xmlns:p14="http://schemas.microsoft.com/office/powerpoint/2010/main" val="4144312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pPr algn="ctr"/>
            <a:r>
              <a:rPr lang="en-US" b="1" dirty="0">
                <a:latin typeface="+mn-lt"/>
              </a:rPr>
              <a:t>No Best Practice Nonsense: Lazy Rule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327990" y="2047460"/>
            <a:ext cx="4429061" cy="4055165"/>
          </a:xfrm>
        </p:spPr>
        <p:txBody>
          <a:bodyPr>
            <a:normAutofit fontScale="925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5150125" y="2164010"/>
            <a:ext cx="3881879" cy="1492577"/>
          </a:xfrm>
        </p:spPr>
        <p:txBody>
          <a:bodyPr>
            <a:normAutofit fontScale="92500"/>
          </a:bodyPr>
          <a:lstStyle/>
          <a:p>
            <a:r>
              <a:rPr lang="en-US" sz="4400" dirty="0"/>
              <a:t>Find the Laziest Way</a:t>
            </a:r>
          </a:p>
        </p:txBody>
      </p:sp>
      <p:sp>
        <p:nvSpPr>
          <p:cNvPr id="4" name="Slide Number Placeholder 3">
            <a:extLst>
              <a:ext uri="{FF2B5EF4-FFF2-40B4-BE49-F238E27FC236}">
                <a16:creationId xmlns:a16="http://schemas.microsoft.com/office/drawing/2014/main" id="{1CBCE81E-4B19-49CC-8695-DFD210471DCA}"/>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31</a:t>
            </a:fld>
            <a:endParaRPr lang="ko-KR" altLang="en-US" dirty="0"/>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4209652187"/>
      </p:ext>
    </p:extLst>
  </p:cSld>
  <p:clrMapOvr>
    <a:masterClrMapping/>
  </p:clrMapOvr>
  <p:transition>
    <p:zo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p:txBody>
          <a:bodyPr>
            <a:normAutofit fontScale="90000"/>
          </a:bodyPr>
          <a:lstStyle/>
          <a:p>
            <a:r>
              <a:rPr lang="en-US" dirty="0"/>
              <a:t>Part 14: Other Project Finance Subjects: IRR problems, Risk and Value Changes over Life of Project, Resource Analysis and Debt Sizing</a:t>
            </a:r>
          </a:p>
        </p:txBody>
      </p:sp>
    </p:spTree>
    <p:extLst>
      <p:ext uri="{BB962C8B-B14F-4D97-AF65-F5344CB8AC3E}">
        <p14:creationId xmlns:p14="http://schemas.microsoft.com/office/powerpoint/2010/main" val="158999403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10000"/>
          </a:bodyPr>
          <a:lstStyle/>
          <a:p>
            <a:r>
              <a:rPr lang="en-US" sz="2000" dirty="0"/>
              <a:t>Valuation theory with respect to projects generally involves risk reduction as a project progresses through phases.</a:t>
            </a:r>
          </a:p>
          <a:p>
            <a:r>
              <a:rPr lang="en-US" sz="2000" dirty="0"/>
              <a:t>In Europe, there are many stories (but not much data) about how insurance companies purchase existing projects with operating history and are willing to accept equity IRR’s as low as 5-6%.</a:t>
            </a:r>
          </a:p>
          <a:p>
            <a:r>
              <a:rPr lang="en-US" sz="2000" dirty="0"/>
              <a:t>The idea behind a low cost of capital for mature projects is the following:</a:t>
            </a:r>
          </a:p>
          <a:p>
            <a:pPr lvl="1"/>
            <a:r>
              <a:rPr lang="en-US" sz="16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6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6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6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311</a:t>
            </a:fld>
            <a:endParaRPr lang="en-US" dirty="0"/>
          </a:p>
        </p:txBody>
      </p:sp>
    </p:spTree>
    <p:extLst>
      <p:ext uri="{BB962C8B-B14F-4D97-AF65-F5344CB8AC3E}">
        <p14:creationId xmlns:p14="http://schemas.microsoft.com/office/powerpoint/2010/main" val="32683923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lnSpcReduction="10000"/>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
        <p:nvSpPr>
          <p:cNvPr id="4" name="Slide Number Placeholder 3"/>
          <p:cNvSpPr>
            <a:spLocks noGrp="1"/>
          </p:cNvSpPr>
          <p:nvPr>
            <p:ph type="sldNum" sz="quarter" idx="12"/>
          </p:nvPr>
        </p:nvSpPr>
        <p:spPr/>
        <p:txBody>
          <a:bodyPr/>
          <a:lstStyle/>
          <a:p>
            <a:fld id="{EB241CD2-1E45-42A3-B213-66A034DF9A3B}" type="slidenum">
              <a:rPr lang="en-GB" smtClean="0"/>
              <a:t>312</a:t>
            </a:fld>
            <a:endParaRPr lang="en-GB" dirty="0"/>
          </a:p>
        </p:txBody>
      </p:sp>
    </p:spTree>
    <p:extLst>
      <p:ext uri="{BB962C8B-B14F-4D97-AF65-F5344CB8AC3E}">
        <p14:creationId xmlns:p14="http://schemas.microsoft.com/office/powerpoint/2010/main" val="142453919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1"/>
            <a:ext cx="8005212" cy="2500281"/>
          </a:xfrm>
        </p:spPr>
        <p:txBody>
          <a:bodyPr>
            <a:normAutofit fontScale="77500" lnSpcReduction="20000"/>
          </a:bodyPr>
          <a:lstStyle/>
          <a:p>
            <a:r>
              <a:rPr lang="en-US" dirty="0"/>
              <a:t>As part of this task we have reviewed 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sp>
        <p:nvSpPr>
          <p:cNvPr id="2" name="Title 1"/>
          <p:cNvSpPr>
            <a:spLocks noGrp="1"/>
          </p:cNvSpPr>
          <p:nvPr>
            <p:ph type="title"/>
          </p:nvPr>
        </p:nvSpPr>
        <p:spPr/>
        <p:txBody>
          <a:bodyPr>
            <a:normAutofit fontScale="90000"/>
          </a:bodyPr>
          <a:lstStyle/>
          <a:p>
            <a:r>
              <a:rPr lang="en-US" dirty="0"/>
              <a:t>Verification of Cost of Capital from Published Data in Yieldco Reports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313</a:t>
            </a:fld>
            <a:endParaRPr lang="en-US" dirty="0"/>
          </a:p>
        </p:txBody>
      </p:sp>
      <p:pic>
        <p:nvPicPr>
          <p:cNvPr id="7" name="Picture 6"/>
          <p:cNvPicPr>
            <a:picLocks noChangeAspect="1"/>
          </p:cNvPicPr>
          <p:nvPr/>
        </p:nvPicPr>
        <p:blipFill>
          <a:blip r:embed="rId2"/>
          <a:stretch>
            <a:fillRect/>
          </a:stretch>
        </p:blipFill>
        <p:spPr>
          <a:xfrm>
            <a:off x="397325" y="3763473"/>
            <a:ext cx="8129588" cy="2714625"/>
          </a:xfrm>
          <a:prstGeom prst="rect">
            <a:avLst/>
          </a:prstGeom>
        </p:spPr>
      </p:pic>
    </p:spTree>
    <p:extLst>
      <p:ext uri="{BB962C8B-B14F-4D97-AF65-F5344CB8AC3E}">
        <p14:creationId xmlns:p14="http://schemas.microsoft.com/office/powerpoint/2010/main" val="96459102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63" y="1524000"/>
            <a:ext cx="6289675" cy="4572000"/>
          </a:xfrm>
        </p:spPr>
      </p:pic>
    </p:spTree>
    <p:extLst>
      <p:ext uri="{BB962C8B-B14F-4D97-AF65-F5344CB8AC3E}">
        <p14:creationId xmlns:p14="http://schemas.microsoft.com/office/powerpoint/2010/main" val="4522009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2"/>
            <a:ext cx="8081718" cy="2644665"/>
          </a:xfrm>
        </p:spPr>
        <p:txBody>
          <a:bodyPr>
            <a:normAutofit fontScale="70000" lnSpcReduction="20000"/>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sp>
        <p:nvSpPr>
          <p:cNvPr id="2" name="Title 1"/>
          <p:cNvSpPr>
            <a:spLocks noGrp="1"/>
          </p:cNvSpPr>
          <p:nvPr>
            <p:ph type="title"/>
          </p:nvPr>
        </p:nvSpPr>
        <p:spPr/>
        <p:txBody>
          <a:bodyPr/>
          <a:lstStyle/>
          <a:p>
            <a:r>
              <a:rPr lang="en-US" dirty="0"/>
              <a:t>Transaction Multiples from Yieldco IPO’s</a:t>
            </a:r>
          </a:p>
        </p:txBody>
      </p:sp>
      <p:sp>
        <p:nvSpPr>
          <p:cNvPr id="5" name="Slide Number Placeholder 4"/>
          <p:cNvSpPr>
            <a:spLocks noGrp="1"/>
          </p:cNvSpPr>
          <p:nvPr>
            <p:ph type="sldNum" sz="quarter" idx="12"/>
          </p:nvPr>
        </p:nvSpPr>
        <p:spPr/>
        <p:txBody>
          <a:bodyPr/>
          <a:lstStyle/>
          <a:p>
            <a:fld id="{89EDC313-DAEE-4320-87CD-27472077E247}" type="slidenum">
              <a:rPr lang="en-US" smtClean="0"/>
              <a:pPr/>
              <a:t>315</a:t>
            </a:fld>
            <a:endParaRPr lang="en-US" dirty="0"/>
          </a:p>
        </p:txBody>
      </p:sp>
      <p:pic>
        <p:nvPicPr>
          <p:cNvPr id="4" name="Picture 3"/>
          <p:cNvPicPr>
            <a:picLocks noChangeAspect="1"/>
          </p:cNvPicPr>
          <p:nvPr/>
        </p:nvPicPr>
        <p:blipFill>
          <a:blip r:embed="rId2"/>
          <a:stretch>
            <a:fillRect/>
          </a:stretch>
        </p:blipFill>
        <p:spPr>
          <a:xfrm>
            <a:off x="1137996" y="3813123"/>
            <a:ext cx="5555254" cy="2464745"/>
          </a:xfrm>
          <a:prstGeom prst="rect">
            <a:avLst/>
          </a:prstGeom>
        </p:spPr>
      </p:pic>
    </p:spTree>
    <p:extLst>
      <p:ext uri="{BB962C8B-B14F-4D97-AF65-F5344CB8AC3E}">
        <p14:creationId xmlns:p14="http://schemas.microsoft.com/office/powerpoint/2010/main" val="45633499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1F0FA69-1078-440A-8356-88DEC52560D1}"/>
              </a:ext>
            </a:extLst>
          </p:cNvPr>
          <p:cNvSpPr>
            <a:spLocks noGrp="1" noChangeArrowheads="1"/>
          </p:cNvSpPr>
          <p:nvPr>
            <p:ph type="title"/>
          </p:nvPr>
        </p:nvSpPr>
        <p:spPr/>
        <p:txBody>
          <a:bodyPr/>
          <a:lstStyle/>
          <a:p>
            <a:r>
              <a:rPr lang="en-US" altLang="en-US" dirty="0"/>
              <a:t>Equity Returns for Tollroads</a:t>
            </a:r>
          </a:p>
        </p:txBody>
      </p:sp>
      <p:sp>
        <p:nvSpPr>
          <p:cNvPr id="52227" name="Rectangle 3">
            <a:extLst>
              <a:ext uri="{FF2B5EF4-FFF2-40B4-BE49-F238E27FC236}">
                <a16:creationId xmlns:a16="http://schemas.microsoft.com/office/drawing/2014/main" id="{A8DCBE54-26A4-42D0-BCD6-87760751DC83}"/>
              </a:ext>
            </a:extLst>
          </p:cNvPr>
          <p:cNvSpPr>
            <a:spLocks noGrp="1" noChangeArrowheads="1"/>
          </p:cNvSpPr>
          <p:nvPr>
            <p:ph type="body" idx="1"/>
          </p:nvPr>
        </p:nvSpPr>
        <p:spPr/>
        <p:txBody>
          <a:bodyPr/>
          <a:lstStyle/>
          <a:p>
            <a:r>
              <a:rPr lang="en-US" altLang="en-US" dirty="0"/>
              <a:t>The following slide shows equity returns over time and how they have come down</a:t>
            </a:r>
          </a:p>
          <a:p>
            <a:endParaRPr lang="en-US" altLang="en-US" dirty="0"/>
          </a:p>
        </p:txBody>
      </p:sp>
      <p:pic>
        <p:nvPicPr>
          <p:cNvPr id="52228" name="Picture 4">
            <a:extLst>
              <a:ext uri="{FF2B5EF4-FFF2-40B4-BE49-F238E27FC236}">
                <a16:creationId xmlns:a16="http://schemas.microsoft.com/office/drawing/2014/main" id="{DA84B21E-C145-4772-B6ED-DA73F0BF7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4413"/>
            <a:ext cx="54864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765237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4A59EF-7D1C-483F-96C8-1A7EA7AA0CE3}"/>
              </a:ext>
            </a:extLst>
          </p:cNvPr>
          <p:cNvSpPr>
            <a:spLocks noGrp="1"/>
          </p:cNvSpPr>
          <p:nvPr>
            <p:ph idx="1"/>
          </p:nvPr>
        </p:nvSpPr>
        <p:spPr/>
        <p:txBody>
          <a:bodyPr/>
          <a:lstStyle/>
          <a:p>
            <a:r>
              <a:rPr lang="en-US" dirty="0"/>
              <a:t>Do not show-off you prowess with Excel Functions and Techniques</a:t>
            </a:r>
          </a:p>
          <a:p>
            <a:pPr lvl="1"/>
            <a:r>
              <a:rPr lang="en-US" dirty="0"/>
              <a:t>A few functions are all that you need</a:t>
            </a:r>
          </a:p>
        </p:txBody>
      </p:sp>
      <p:sp>
        <p:nvSpPr>
          <p:cNvPr id="5" name="Title 4">
            <a:extLst>
              <a:ext uri="{FF2B5EF4-FFF2-40B4-BE49-F238E27FC236}">
                <a16:creationId xmlns:a16="http://schemas.microsoft.com/office/drawing/2014/main" id="{4BCA1611-C74D-4826-A96D-5AABC4478383}"/>
              </a:ext>
            </a:extLst>
          </p:cNvPr>
          <p:cNvSpPr>
            <a:spLocks noGrp="1"/>
          </p:cNvSpPr>
          <p:nvPr>
            <p:ph type="title"/>
          </p:nvPr>
        </p:nvSpPr>
        <p:spPr/>
        <p:txBody>
          <a:bodyPr/>
          <a:lstStyle/>
          <a:p>
            <a:r>
              <a:rPr lang="en-US" dirty="0" err="1"/>
              <a:t>Corilarry</a:t>
            </a:r>
            <a:r>
              <a:rPr lang="en-US" dirty="0"/>
              <a:t> to Laziness Principle</a:t>
            </a:r>
          </a:p>
        </p:txBody>
      </p:sp>
    </p:spTree>
    <p:extLst>
      <p:ext uri="{BB962C8B-B14F-4D97-AF65-F5344CB8AC3E}">
        <p14:creationId xmlns:p14="http://schemas.microsoft.com/office/powerpoint/2010/main" val="1607695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707457" y="712269"/>
            <a:ext cx="2528249" cy="550226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vert="horz" lIns="91440" tIns="45720" rIns="91440" bIns="45720" rtlCol="0" anchor="ctr">
            <a:normAutofit/>
          </a:bodyPr>
          <a:lstStyle/>
          <a:p>
            <a:pPr algn="l"/>
            <a:r>
              <a:rPr lang="en-US" sz="4400" kern="1200" dirty="0">
                <a:solidFill>
                  <a:srgbClr val="FFFFFF"/>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33</a:t>
            </a:fld>
            <a:endParaRPr lang="en-US" altLang="ko-KR" sz="1200" dirty="0">
              <a:solidFill>
                <a:schemeClr val="tx1"/>
              </a:solidFill>
            </a:endParaRPr>
          </a:p>
        </p:txBody>
      </p:sp>
    </p:spTree>
    <p:extLst>
      <p:ext uri="{BB962C8B-B14F-4D97-AF65-F5344CB8AC3E}">
        <p14:creationId xmlns:p14="http://schemas.microsoft.com/office/powerpoint/2010/main" val="774688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7FE7-8DD1-4424-8AAB-90B9268CFEC7}"/>
              </a:ext>
            </a:extLst>
          </p:cNvPr>
          <p:cNvSpPr>
            <a:spLocks noGrp="1"/>
          </p:cNvSpPr>
          <p:nvPr>
            <p:ph idx="1"/>
          </p:nvPr>
        </p:nvSpPr>
        <p:spPr/>
        <p:txBody>
          <a:bodyPr/>
          <a:lstStyle/>
          <a:p>
            <a:r>
              <a:rPr lang="en-US" dirty="0"/>
              <a:t>There is a program on the disk where you can test the “heaviness” of functions.  This example demonstrates that using an entire row or column does not either slow things down or make the size of the file larger.</a:t>
            </a:r>
          </a:p>
        </p:txBody>
      </p:sp>
      <p:sp>
        <p:nvSpPr>
          <p:cNvPr id="3" name="Title 2">
            <a:extLst>
              <a:ext uri="{FF2B5EF4-FFF2-40B4-BE49-F238E27FC236}">
                <a16:creationId xmlns:a16="http://schemas.microsoft.com/office/drawing/2014/main" id="{787B35FB-C697-421F-909B-4BF4CC6BBE36}"/>
              </a:ext>
            </a:extLst>
          </p:cNvPr>
          <p:cNvSpPr>
            <a:spLocks noGrp="1"/>
          </p:cNvSpPr>
          <p:nvPr>
            <p:ph type="title"/>
          </p:nvPr>
        </p:nvSpPr>
        <p:spPr/>
        <p:txBody>
          <a:bodyPr>
            <a:normAutofit fontScale="90000"/>
          </a:bodyPr>
          <a:lstStyle/>
          <a:p>
            <a:r>
              <a:rPr lang="en-US" dirty="0"/>
              <a:t>Time and Space Test for Lookup with Entire Rows instead of Locked Data</a:t>
            </a:r>
          </a:p>
        </p:txBody>
      </p:sp>
      <p:pic>
        <p:nvPicPr>
          <p:cNvPr id="5" name="Picture 4">
            <a:extLst>
              <a:ext uri="{FF2B5EF4-FFF2-40B4-BE49-F238E27FC236}">
                <a16:creationId xmlns:a16="http://schemas.microsoft.com/office/drawing/2014/main" id="{583A7C84-5122-49D6-8AA5-DC237280A0AB}"/>
              </a:ext>
            </a:extLst>
          </p:cNvPr>
          <p:cNvPicPr>
            <a:picLocks noChangeAspect="1"/>
          </p:cNvPicPr>
          <p:nvPr/>
        </p:nvPicPr>
        <p:blipFill>
          <a:blip r:embed="rId2"/>
          <a:stretch>
            <a:fillRect/>
          </a:stretch>
        </p:blipFill>
        <p:spPr>
          <a:xfrm>
            <a:off x="-1" y="3826566"/>
            <a:ext cx="8806069" cy="2935356"/>
          </a:xfrm>
          <a:prstGeom prst="rect">
            <a:avLst/>
          </a:prstGeom>
        </p:spPr>
      </p:pic>
    </p:spTree>
    <p:extLst>
      <p:ext uri="{BB962C8B-B14F-4D97-AF65-F5344CB8AC3E}">
        <p14:creationId xmlns:p14="http://schemas.microsoft.com/office/powerpoint/2010/main" val="3005047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24B0CF5-E9DE-4003-A9A6-51F91F6F9A8C}"/>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Part 1: Creat</a:t>
            </a:r>
            <a:r>
              <a:rPr lang="en-US" sz="3500" dirty="0">
                <a:solidFill>
                  <a:schemeClr val="bg2"/>
                </a:solidFill>
                <a:latin typeface="+mj-lt"/>
              </a:rPr>
              <a:t>e a Time Line</a:t>
            </a:r>
            <a:endParaRPr lang="en-US" sz="3500" kern="1200" dirty="0">
              <a:solidFill>
                <a:schemeClr val="bg2"/>
              </a:solidFill>
              <a:latin typeface="+mj-lt"/>
              <a:ea typeface="+mj-ea"/>
              <a:cs typeface="+mj-cs"/>
            </a:endParaRPr>
          </a:p>
        </p:txBody>
      </p:sp>
    </p:spTree>
    <p:extLst>
      <p:ext uri="{BB962C8B-B14F-4D97-AF65-F5344CB8AC3E}">
        <p14:creationId xmlns:p14="http://schemas.microsoft.com/office/powerpoint/2010/main" val="89868765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4C5BE6-CDED-4CF3-B4B2-A886365078B9}"/>
              </a:ext>
            </a:extLst>
          </p:cNvPr>
          <p:cNvSpPr>
            <a:spLocks noGrp="1"/>
          </p:cNvSpPr>
          <p:nvPr>
            <p:ph idx="1"/>
          </p:nvPr>
        </p:nvSpPr>
        <p:spPr/>
        <p:txBody>
          <a:bodyPr/>
          <a:lstStyle/>
          <a:p>
            <a:r>
              <a:rPr lang="en-029" dirty="0"/>
              <a:t>First, what are you modelling</a:t>
            </a:r>
          </a:p>
          <a:p>
            <a:pPr lvl="1"/>
            <a:r>
              <a:rPr lang="en-029" dirty="0"/>
              <a:t>In project finance, modelling the SPV. This can be a problem because evaluation of the counter party to contracts may be more important than evaluating the SPV. (This is a main point in the Dabhol case study).</a:t>
            </a:r>
          </a:p>
          <a:p>
            <a:pPr lvl="1"/>
            <a:r>
              <a:rPr lang="en-029" dirty="0"/>
              <a:t>In corporate modelling you could model anything from a large bank to a small handbag business where the base is financial statements</a:t>
            </a:r>
          </a:p>
        </p:txBody>
      </p:sp>
      <p:sp>
        <p:nvSpPr>
          <p:cNvPr id="3" name="Title 2">
            <a:extLst>
              <a:ext uri="{FF2B5EF4-FFF2-40B4-BE49-F238E27FC236}">
                <a16:creationId xmlns:a16="http://schemas.microsoft.com/office/drawing/2014/main" id="{A6333F1B-8D0C-4470-BFCA-ABEBC71238C5}"/>
              </a:ext>
            </a:extLst>
          </p:cNvPr>
          <p:cNvSpPr>
            <a:spLocks noGrp="1"/>
          </p:cNvSpPr>
          <p:nvPr>
            <p:ph type="title"/>
          </p:nvPr>
        </p:nvSpPr>
        <p:spPr/>
        <p:txBody>
          <a:bodyPr>
            <a:normAutofit fontScale="90000"/>
          </a:bodyPr>
          <a:lstStyle/>
          <a:p>
            <a:r>
              <a:rPr lang="en-029" dirty="0"/>
              <a:t>Project Finance Model versus Corporate Modelling</a:t>
            </a:r>
          </a:p>
        </p:txBody>
      </p:sp>
      <p:sp>
        <p:nvSpPr>
          <p:cNvPr id="4" name="Slide Number Placeholder 3">
            <a:extLst>
              <a:ext uri="{FF2B5EF4-FFF2-40B4-BE49-F238E27FC236}">
                <a16:creationId xmlns:a16="http://schemas.microsoft.com/office/drawing/2014/main" id="{B424934D-9858-47EE-A16D-663726425F66}"/>
              </a:ext>
            </a:extLst>
          </p:cNvPr>
          <p:cNvSpPr>
            <a:spLocks noGrp="1"/>
          </p:cNvSpPr>
          <p:nvPr>
            <p:ph type="sldNum" sz="quarter" idx="12"/>
          </p:nvPr>
        </p:nvSpPr>
        <p:spPr/>
        <p:txBody>
          <a:bodyPr/>
          <a:lstStyle/>
          <a:p>
            <a:pPr algn="ctr"/>
            <a:fld id="{0C3A1854-6B63-4059-B360-A3C4972BF0FC}" type="slidenum">
              <a:rPr lang="ko-KR" altLang="en-US" smtClean="0"/>
              <a:pPr algn="ctr"/>
              <a:t>36</a:t>
            </a:fld>
            <a:endParaRPr lang="ko-KR" altLang="en-US" dirty="0"/>
          </a:p>
        </p:txBody>
      </p:sp>
    </p:spTree>
    <p:extLst>
      <p:ext uri="{BB962C8B-B14F-4D97-AF65-F5344CB8AC3E}">
        <p14:creationId xmlns:p14="http://schemas.microsoft.com/office/powerpoint/2010/main" val="109782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0" latinLnBrk="0" hangingPunct="0"/>
            <a:r>
              <a:rPr lang="en-US" dirty="0"/>
              <a:t>History versus Contracts and Consultant Reports: Project Finance versus Corporate Finance</a:t>
            </a:r>
          </a:p>
        </p:txBody>
      </p:sp>
      <p:sp>
        <p:nvSpPr>
          <p:cNvPr id="7" name="Text Placeholder 6"/>
          <p:cNvSpPr>
            <a:spLocks noGrp="1"/>
          </p:cNvSpPr>
          <p:nvPr>
            <p:ph type="body" idx="1"/>
          </p:nvPr>
        </p:nvSpPr>
        <p:spPr/>
        <p:txBody>
          <a:bodyPr/>
          <a:lstStyle/>
          <a:p>
            <a:pPr algn="ctr"/>
            <a:r>
              <a:rPr lang="en-US" dirty="0"/>
              <a:t>Corporate Finance</a:t>
            </a:r>
          </a:p>
        </p:txBody>
      </p:sp>
      <p:sp>
        <p:nvSpPr>
          <p:cNvPr id="8" name="Content Placeholder 7"/>
          <p:cNvSpPr>
            <a:spLocks noGrp="1"/>
          </p:cNvSpPr>
          <p:nvPr>
            <p:ph sz="half" idx="2"/>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Analysis is founded on history and evaluation of how companies will evolve relative to the past.</a:t>
            </a:r>
          </a:p>
          <a:p>
            <a:pPr latinLnBrk="0" hangingPunct="0"/>
            <a:r>
              <a:rPr lang="en-US" dirty="0">
                <a:latin typeface="Times New Roman" panose="02020603050405020304" pitchFamily="18" charset="0"/>
                <a:cs typeface="Times New Roman" panose="02020603050405020304" pitchFamily="18" charset="0"/>
              </a:rPr>
              <a:t>Financing is important but not necessarily the primary part of the valuation.</a:t>
            </a:r>
          </a:p>
          <a:p>
            <a:pPr latinLnBrk="0" hangingPunct="0"/>
            <a:r>
              <a:rPr lang="en-US" dirty="0">
                <a:latin typeface="Times New Roman" panose="02020603050405020304" pitchFamily="18" charset="0"/>
                <a:cs typeface="Times New Roman" panose="02020603050405020304" pitchFamily="18" charset="0"/>
              </a:rPr>
              <a:t>Successful companies expected to continue growing.</a:t>
            </a:r>
          </a:p>
          <a:p>
            <a:pPr latinLnBrk="0" hangingPunct="0"/>
            <a:r>
              <a:rPr lang="en-US" dirty="0">
                <a:latin typeface="Times New Roman" panose="02020603050405020304" pitchFamily="18" charset="0"/>
                <a:cs typeface="Times New Roman" panose="02020603050405020304" pitchFamily="18" charset="0"/>
              </a:rPr>
              <a:t>Focus on earnings, P/E ratios, EV/EBITDA ratios and Debt/EBITDA.</a:t>
            </a:r>
          </a:p>
        </p:txBody>
      </p:sp>
      <p:sp>
        <p:nvSpPr>
          <p:cNvPr id="9" name="Text Placeholder 8"/>
          <p:cNvSpPr>
            <a:spLocks noGrp="1"/>
          </p:cNvSpPr>
          <p:nvPr>
            <p:ph type="body" sz="quarter" idx="3"/>
          </p:nvPr>
        </p:nvSpPr>
        <p:spPr/>
        <p:txBody>
          <a:bodyPr/>
          <a:lstStyle/>
          <a:p>
            <a:pPr algn="ctr"/>
            <a:r>
              <a:rPr lang="en-US" dirty="0"/>
              <a:t>Project Finance</a:t>
            </a:r>
          </a:p>
        </p:txBody>
      </p:sp>
      <p:sp>
        <p:nvSpPr>
          <p:cNvPr id="10" name="Content Placeholder 9"/>
          <p:cNvSpPr>
            <a:spLocks noGrp="1"/>
          </p:cNvSpPr>
          <p:nvPr>
            <p:ph sz="quarter" idx="4"/>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Since there is no history a series of consulting and engineering studies must be evaluated.</a:t>
            </a:r>
          </a:p>
          <a:p>
            <a:pPr latinLnBrk="0" hangingPunct="0"/>
            <a:r>
              <a:rPr lang="en-US" dirty="0">
                <a:latin typeface="Times New Roman" panose="02020603050405020304" pitchFamily="18" charset="0"/>
                <a:cs typeface="Times New Roman" panose="02020603050405020304" pitchFamily="18" charset="0"/>
              </a:rPr>
              <a:t>The bank assesses whether the project works (engineering report). Without financing, no project.</a:t>
            </a:r>
          </a:p>
          <a:p>
            <a:pPr latinLnBrk="0" hangingPunct="0"/>
            <a:r>
              <a:rPr lang="en-US" dirty="0">
                <a:latin typeface="Times New Roman" panose="02020603050405020304" pitchFamily="18" charset="0"/>
                <a:cs typeface="Times New Roman" panose="02020603050405020304" pitchFamily="18" charset="0"/>
              </a:rPr>
              <a:t>Successful projects will pay of all debt from cash flow and cease to operate.</a:t>
            </a:r>
          </a:p>
          <a:p>
            <a:pPr latinLnBrk="0" hangingPunct="0"/>
            <a:r>
              <a:rPr lang="en-US" dirty="0">
                <a:latin typeface="Times New Roman" panose="02020603050405020304" pitchFamily="18" charset="0"/>
                <a:cs typeface="Times New Roman" panose="02020603050405020304" pitchFamily="18" charset="0"/>
              </a:rPr>
              <a:t>Focus on cash flow. Equity IRR and DSCR.</a:t>
            </a:r>
          </a:p>
        </p:txBody>
      </p:sp>
      <p:sp>
        <p:nvSpPr>
          <p:cNvPr id="2" name="Slide Number Placeholder 1"/>
          <p:cNvSpPr>
            <a:spLocks noGrp="1"/>
          </p:cNvSpPr>
          <p:nvPr>
            <p:ph type="sldNum" sz="quarter" idx="12"/>
          </p:nvPr>
        </p:nvSpPr>
        <p:spPr/>
        <p:txBody>
          <a:bodyPr/>
          <a:lstStyle/>
          <a:p>
            <a:pPr algn="ctr"/>
            <a:fld id="{0C3A1854-6B63-4059-B360-A3C4972BF0FC}" type="slidenum">
              <a:rPr lang="ko-KR" altLang="en-US" smtClean="0"/>
              <a:pPr algn="ctr"/>
              <a:t>37</a:t>
            </a:fld>
            <a:endParaRPr lang="ko-KR" altLang="en-US" dirty="0"/>
          </a:p>
        </p:txBody>
      </p:sp>
    </p:spTree>
    <p:extLst>
      <p:ext uri="{BB962C8B-B14F-4D97-AF65-F5344CB8AC3E}">
        <p14:creationId xmlns:p14="http://schemas.microsoft.com/office/powerpoint/2010/main" val="248520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62500" lnSpcReduction="20000"/>
          </a:bodyPr>
          <a:lstStyle/>
          <a:p>
            <a:r>
              <a:rPr lang="en-US" dirty="0"/>
              <a:t>A key distinction between a corporate model and a project finance model involves timing.  </a:t>
            </a:r>
          </a:p>
          <a:p>
            <a:r>
              <a:rPr lang="en-US" dirty="0"/>
              <a:t>Corporate Finance</a:t>
            </a:r>
          </a:p>
          <a:p>
            <a:pPr lvl="1"/>
            <a:r>
              <a:rPr lang="en-US" dirty="0"/>
              <a:t>In corporate finance, the financial models should begin with uploading historic financial statements.</a:t>
            </a:r>
          </a:p>
          <a:p>
            <a:pPr lvl="1"/>
            <a:r>
              <a:rPr lang="en-US" dirty="0"/>
              <a:t>With the historic financials, you should prepare an analysis of history. </a:t>
            </a:r>
          </a:p>
          <a:p>
            <a:pPr lvl="1"/>
            <a:r>
              <a:rPr lang="en-US" dirty="0"/>
              <a:t>This should include calculation of historic ROIC as well as many other ratios that drive assumptions such as the depreciation rate and the ratio of accounts receivable to revenues.  </a:t>
            </a:r>
          </a:p>
          <a:p>
            <a:r>
              <a:rPr lang="en-US" dirty="0"/>
              <a:t>Project Finance</a:t>
            </a:r>
          </a:p>
          <a:p>
            <a:pPr lvl="1"/>
            <a:r>
              <a:rPr lang="en-US" dirty="0"/>
              <a:t>In project finance, the big problem is there is no historic basis for making assumptions from financial statements.</a:t>
            </a:r>
          </a:p>
          <a:p>
            <a:pPr lvl="1"/>
            <a:r>
              <a:rPr lang="en-US" dirty="0"/>
              <a:t>Various contracts and other analysis techniques should substitute for the historic analysis.</a:t>
            </a:r>
          </a:p>
          <a:p>
            <a:pPr lvl="1"/>
            <a:r>
              <a:rPr lang="en-US" dirty="0"/>
              <a:t>This could include historic analysis of commodity prices or resources such as wind.</a:t>
            </a:r>
          </a:p>
          <a:p>
            <a:pPr lvl="1"/>
            <a:r>
              <a:rPr lang="en-US" dirty="0"/>
              <a:t>Contracts that assure stable cash flows also substitute for the historic analysis.</a:t>
            </a:r>
            <a:endParaRPr lang="en-029" dirty="0"/>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Timing Issues and History</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38</a:t>
            </a:fld>
            <a:endParaRPr lang="ko-KR" altLang="en-US" dirty="0"/>
          </a:p>
        </p:txBody>
      </p:sp>
    </p:spTree>
    <p:extLst>
      <p:ext uri="{BB962C8B-B14F-4D97-AF65-F5344CB8AC3E}">
        <p14:creationId xmlns:p14="http://schemas.microsoft.com/office/powerpoint/2010/main" val="1068597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77500" lnSpcReduction="20000"/>
          </a:bodyPr>
          <a:lstStyle/>
          <a:p>
            <a:r>
              <a:rPr lang="en-US" dirty="0"/>
              <a:t>A second key distinction between a corporate model and a project finance model involving timing involves continuing value.  </a:t>
            </a:r>
          </a:p>
          <a:p>
            <a:r>
              <a:rPr lang="en-US" dirty="0"/>
              <a:t>Corporate Finance</a:t>
            </a:r>
          </a:p>
          <a:p>
            <a:pPr lvl="1"/>
            <a:r>
              <a:rPr lang="en-US" dirty="0"/>
              <a:t>In corporate finance, the implicit assumption is that the company will last indefinitely.</a:t>
            </a:r>
          </a:p>
          <a:p>
            <a:pPr lvl="1"/>
            <a:r>
              <a:rPr lang="en-US" dirty="0"/>
              <a:t>You cannot make a model that goes forever, so you must make some kind of terminal value calculation. </a:t>
            </a:r>
          </a:p>
          <a:p>
            <a:pPr lvl="1"/>
            <a:r>
              <a:rPr lang="en-US" dirty="0"/>
              <a:t>The terminal value is assumed to reflect some kind of long-term stability. </a:t>
            </a:r>
          </a:p>
          <a:p>
            <a:r>
              <a:rPr lang="en-US" dirty="0"/>
              <a:t>Project Finance</a:t>
            </a:r>
          </a:p>
          <a:p>
            <a:pPr lvl="1"/>
            <a:r>
              <a:rPr lang="en-US" dirty="0"/>
              <a:t>In project finance, the projects do not have an indefinite life.</a:t>
            </a:r>
          </a:p>
          <a:p>
            <a:pPr lvl="1"/>
            <a:r>
              <a:rPr lang="en-US" dirty="0"/>
              <a:t>Modelling occurs for the entire life and generally assumes that SPV will remain in place for the project life. </a:t>
            </a:r>
          </a:p>
          <a:p>
            <a:pPr lvl="1"/>
            <a:r>
              <a:rPr lang="en-US" dirty="0"/>
              <a:t>Project finance modelling involves evaluating the development period, the construction period and the operation period. </a:t>
            </a:r>
            <a:endParaRPr lang="en-029" dirty="0"/>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Timing Issues and Terminal Value</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39</a:t>
            </a:fld>
            <a:endParaRPr lang="ko-KR" altLang="en-US" dirty="0"/>
          </a:p>
        </p:txBody>
      </p:sp>
    </p:spTree>
    <p:extLst>
      <p:ext uri="{BB962C8B-B14F-4D97-AF65-F5344CB8AC3E}">
        <p14:creationId xmlns:p14="http://schemas.microsoft.com/office/powerpoint/2010/main" val="3291007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solidFill>
                  <a:schemeClr val="bg1"/>
                </a:solidFill>
                <a:latin typeface="+mn-lt"/>
                <a:cs typeface="+mn-cs"/>
              </a:rPr>
              <a:t>Review the general finance theory and the model structure before equations.</a:t>
            </a:r>
          </a:p>
          <a:p>
            <a:pPr lvl="1"/>
            <a:r>
              <a:rPr lang="en-US" sz="1900" dirty="0">
                <a:solidFill>
                  <a:schemeClr val="bg1"/>
                </a:solidFill>
                <a:latin typeface="+mn-lt"/>
                <a:cs typeface="+mn-cs"/>
              </a:rPr>
              <a:t>Review ideas with power point slides in Video. Do this because modelling is not useful unless understand the project finance concept.</a:t>
            </a:r>
          </a:p>
          <a:p>
            <a:pPr lvl="1"/>
            <a:r>
              <a:rPr lang="en-US" sz="1900" dirty="0">
                <a:solidFill>
                  <a:schemeClr val="bg1"/>
                </a:solidFill>
                <a:latin typeface="+mn-lt"/>
                <a:cs typeface="+mn-cs"/>
              </a:rPr>
              <a:t>Project Finance structure discussed in Video and you enter the structure of the model – you stop watching the Video and do work yourself.</a:t>
            </a:r>
          </a:p>
          <a:p>
            <a:pPr lvl="1"/>
            <a:r>
              <a:rPr lang="en-US" sz="1900" dirty="0">
                <a:solidFill>
                  <a:schemeClr val="bg1"/>
                </a:solidFill>
                <a:latin typeface="+mn-lt"/>
                <a:cs typeface="+mn-cs"/>
              </a:rPr>
              <a:t>Next Video works through financial model equations.  After watching the video, you enter the equations.  You can use the exercise file.</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a:xfrm>
            <a:off x="208723" y="1898373"/>
            <a:ext cx="3419060" cy="2246243"/>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4800" b="1" kern="1200" dirty="0">
                <a:latin typeface="+mj-lt"/>
                <a:ea typeface="+mj-ea"/>
                <a:cs typeface="+mj-cs"/>
              </a:rPr>
              <a:t>On-Line Teaching Style</a:t>
            </a:r>
          </a:p>
        </p:txBody>
      </p:sp>
      <p:sp>
        <p:nvSpPr>
          <p:cNvPr id="4" name="Slide Number Placeholder 3">
            <a:extLst>
              <a:ext uri="{FF2B5EF4-FFF2-40B4-BE49-F238E27FC236}">
                <a16:creationId xmlns:a16="http://schemas.microsoft.com/office/drawing/2014/main" id="{CF3F3E0F-7540-4842-9CC6-F9BC2AD45069}"/>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4</a:t>
            </a:fld>
            <a:endParaRPr lang="en-US" altLang="ko-KR" sz="900" dirty="0">
              <a:solidFill>
                <a:schemeClr val="tx1">
                  <a:tint val="75000"/>
                </a:schemeClr>
              </a:solidFill>
            </a:endParaRPr>
          </a:p>
        </p:txBody>
      </p:sp>
    </p:spTree>
    <p:extLst>
      <p:ext uri="{BB962C8B-B14F-4D97-AF65-F5344CB8AC3E}">
        <p14:creationId xmlns:p14="http://schemas.microsoft.com/office/powerpoint/2010/main" val="3803543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85000" lnSpcReduction="10000"/>
          </a:bodyPr>
          <a:lstStyle/>
          <a:p>
            <a:r>
              <a:rPr lang="en-029" dirty="0"/>
              <a:t>Corporate finance and project finance models are used in different ways to evaluate credit quality.  </a:t>
            </a:r>
          </a:p>
          <a:p>
            <a:r>
              <a:rPr lang="en-029" dirty="0"/>
              <a:t>Project Finance</a:t>
            </a:r>
          </a:p>
          <a:p>
            <a:pPr lvl="1"/>
            <a:r>
              <a:rPr lang="en-029" dirty="0"/>
              <a:t>Key analysis is of cash flows and the repayment of debt from cash flow</a:t>
            </a:r>
          </a:p>
          <a:p>
            <a:pPr lvl="1"/>
            <a:r>
              <a:rPr lang="en-029" dirty="0"/>
              <a:t>Cash flow is evaluated with the DSCR, LLCR and PLCR.</a:t>
            </a:r>
          </a:p>
          <a:p>
            <a:pPr lvl="1"/>
            <a:r>
              <a:rPr lang="en-029" dirty="0"/>
              <a:t>Break-even to cash flow is evaluated</a:t>
            </a:r>
          </a:p>
          <a:p>
            <a:r>
              <a:rPr lang="en-029" dirty="0"/>
              <a:t>Corporate Finance </a:t>
            </a:r>
          </a:p>
          <a:p>
            <a:pPr lvl="1"/>
            <a:r>
              <a:rPr lang="en-029" dirty="0"/>
              <a:t>Corporate finance modelling from a credit perspective is about evaluation whether a company is strong enough to re-finance debt</a:t>
            </a:r>
          </a:p>
          <a:p>
            <a:pPr lvl="1"/>
            <a:r>
              <a:rPr lang="en-029" dirty="0"/>
              <a:t>Ratios to evaluate the ability to re-finance include debt to cash flow, debt to capital and interest cover.</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 Credit Modelling and Credit Ratios</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spTree>
    <p:extLst>
      <p:ext uri="{BB962C8B-B14F-4D97-AF65-F5344CB8AC3E}">
        <p14:creationId xmlns:p14="http://schemas.microsoft.com/office/powerpoint/2010/main" val="3789936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normAutofit fontScale="85000" lnSpcReduction="20000"/>
          </a:bodyPr>
          <a:lstStyle/>
          <a:p>
            <a:r>
              <a:rPr lang="en-029" dirty="0"/>
              <a:t>Corporate finance and project finance models are used in different ways to evaluate valuation and returns.  </a:t>
            </a:r>
          </a:p>
          <a:p>
            <a:r>
              <a:rPr lang="en-029" dirty="0"/>
              <a:t>Project Finance</a:t>
            </a:r>
          </a:p>
          <a:p>
            <a:pPr lvl="1"/>
            <a:r>
              <a:rPr lang="en-029" dirty="0"/>
              <a:t>Key analysis is of IRR that measures the growth rate of cash flows </a:t>
            </a:r>
          </a:p>
          <a:p>
            <a:pPr lvl="1"/>
            <a:r>
              <a:rPr lang="en-029" dirty="0"/>
              <a:t>In particular the equity IRR is evaluated</a:t>
            </a:r>
          </a:p>
          <a:p>
            <a:pPr lvl="1"/>
            <a:r>
              <a:rPr lang="en-029" dirty="0"/>
              <a:t>Valuation if made would focus on equity cash flow as the WACC does not make sense in project finance because of changing risk. </a:t>
            </a:r>
          </a:p>
          <a:p>
            <a:r>
              <a:rPr lang="en-029" dirty="0"/>
              <a:t>Corporate Finance </a:t>
            </a:r>
          </a:p>
          <a:p>
            <a:pPr lvl="1"/>
            <a:r>
              <a:rPr lang="en-029" dirty="0"/>
              <a:t>The analysis focuses on ROIC and ROE rather than IRR because of the increase in investment with new capital expenditures.</a:t>
            </a:r>
          </a:p>
          <a:p>
            <a:pPr lvl="1"/>
            <a:r>
              <a:rPr lang="en-029" dirty="0"/>
              <a:t>Valuation using free cash flow and WACC is the main output of corporate models. </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 Valuation Modelling and Returns</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41</a:t>
            </a:fld>
            <a:endParaRPr lang="ko-KR" altLang="en-US" dirty="0"/>
          </a:p>
        </p:txBody>
      </p:sp>
    </p:spTree>
    <p:extLst>
      <p:ext uri="{BB962C8B-B14F-4D97-AF65-F5344CB8AC3E}">
        <p14:creationId xmlns:p14="http://schemas.microsoft.com/office/powerpoint/2010/main" val="3373305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a:xfrm>
            <a:off x="732344" y="1366684"/>
            <a:ext cx="7902608" cy="4602890"/>
          </a:xfrm>
        </p:spPr>
        <p:txBody>
          <a:bodyPr>
            <a:normAutofit lnSpcReduction="10000"/>
          </a:bodyPr>
          <a:lstStyle/>
          <a:p>
            <a:r>
              <a:rPr lang="en-029" dirty="0"/>
              <a:t>Both corporate and project finance models involve stages</a:t>
            </a:r>
          </a:p>
          <a:p>
            <a:r>
              <a:rPr lang="en-029" dirty="0"/>
              <a:t>Corporate Finance</a:t>
            </a:r>
          </a:p>
          <a:p>
            <a:pPr lvl="1"/>
            <a:r>
              <a:rPr lang="en-029" dirty="0"/>
              <a:t>Companies may have good years and bad years, but it does not make sense to assume that there is a continuing decline or increase in risk</a:t>
            </a:r>
          </a:p>
          <a:p>
            <a:r>
              <a:rPr lang="en-029" dirty="0"/>
              <a:t>Project Finance</a:t>
            </a:r>
          </a:p>
          <a:p>
            <a:pPr lvl="1"/>
            <a:r>
              <a:rPr lang="en-029" dirty="0"/>
              <a:t>Depending on the project type, there may a continuing decline in risk</a:t>
            </a:r>
          </a:p>
          <a:p>
            <a:pPr lvl="1"/>
            <a:r>
              <a:rPr lang="en-029" dirty="0"/>
              <a:t>Because of the decline risk, value changes over time.</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Project versus Corporate Finance Modelling- Changing Risk and Stages in PF versus Explicit Period in CF</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42</a:t>
            </a:fld>
            <a:endParaRPr lang="ko-KR" altLang="en-US" dirty="0"/>
          </a:p>
        </p:txBody>
      </p:sp>
    </p:spTree>
    <p:extLst>
      <p:ext uri="{BB962C8B-B14F-4D97-AF65-F5344CB8AC3E}">
        <p14:creationId xmlns:p14="http://schemas.microsoft.com/office/powerpoint/2010/main" val="918736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078F0C-D1C9-4C4D-809E-BB6E1BF84780}"/>
              </a:ext>
            </a:extLst>
          </p:cNvPr>
          <p:cNvSpPr>
            <a:spLocks noGrp="1"/>
          </p:cNvSpPr>
          <p:nvPr>
            <p:ph idx="1"/>
          </p:nvPr>
        </p:nvSpPr>
        <p:spPr/>
        <p:txBody>
          <a:bodyPr/>
          <a:lstStyle/>
          <a:p>
            <a:r>
              <a:rPr lang="en-029" dirty="0"/>
              <a:t>Both types of models have financing separated from operations</a:t>
            </a:r>
          </a:p>
          <a:p>
            <a:r>
              <a:rPr lang="en-029" dirty="0"/>
              <a:t>Both models should apply FAST</a:t>
            </a:r>
          </a:p>
          <a:p>
            <a:r>
              <a:rPr lang="en-029" dirty="0"/>
              <a:t>Both models should put financial statements at the end with the balance sheet last</a:t>
            </a:r>
          </a:p>
        </p:txBody>
      </p:sp>
      <p:sp>
        <p:nvSpPr>
          <p:cNvPr id="3" name="Title 2">
            <a:extLst>
              <a:ext uri="{FF2B5EF4-FFF2-40B4-BE49-F238E27FC236}">
                <a16:creationId xmlns:a16="http://schemas.microsoft.com/office/drawing/2014/main" id="{30494509-703B-4446-A41A-61005BF0FDE1}"/>
              </a:ext>
            </a:extLst>
          </p:cNvPr>
          <p:cNvSpPr>
            <a:spLocks noGrp="1"/>
          </p:cNvSpPr>
          <p:nvPr>
            <p:ph type="title"/>
          </p:nvPr>
        </p:nvSpPr>
        <p:spPr/>
        <p:txBody>
          <a:bodyPr>
            <a:normAutofit fontScale="90000"/>
          </a:bodyPr>
          <a:lstStyle/>
          <a:p>
            <a:r>
              <a:rPr lang="en-029" dirty="0"/>
              <a:t>Similarity in Corporate and Project Finance Modelling</a:t>
            </a:r>
          </a:p>
        </p:txBody>
      </p:sp>
      <p:sp>
        <p:nvSpPr>
          <p:cNvPr id="4" name="Slide Number Placeholder 3">
            <a:extLst>
              <a:ext uri="{FF2B5EF4-FFF2-40B4-BE49-F238E27FC236}">
                <a16:creationId xmlns:a16="http://schemas.microsoft.com/office/drawing/2014/main" id="{7DB8AB10-1835-4BF4-9F2B-CA078CFC5F5A}"/>
              </a:ext>
            </a:extLst>
          </p:cNvPr>
          <p:cNvSpPr>
            <a:spLocks noGrp="1"/>
          </p:cNvSpPr>
          <p:nvPr>
            <p:ph type="sldNum" sz="quarter" idx="12"/>
          </p:nvPr>
        </p:nvSpPr>
        <p:spPr/>
        <p:txBody>
          <a:bodyPr/>
          <a:lstStyle/>
          <a:p>
            <a:pPr algn="ctr"/>
            <a:fld id="{0C3A1854-6B63-4059-B360-A3C4972BF0FC}" type="slidenum">
              <a:rPr lang="ko-KR" altLang="en-US" smtClean="0"/>
              <a:pPr algn="ctr"/>
              <a:t>43</a:t>
            </a:fld>
            <a:endParaRPr lang="ko-KR" altLang="en-US" dirty="0"/>
          </a:p>
        </p:txBody>
      </p:sp>
    </p:spTree>
    <p:extLst>
      <p:ext uri="{BB962C8B-B14F-4D97-AF65-F5344CB8AC3E}">
        <p14:creationId xmlns:p14="http://schemas.microsoft.com/office/powerpoint/2010/main" val="2539899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1180502"/>
            <a:ext cx="6075900" cy="4954196"/>
          </a:xfrm>
          <a:prstGeom prst="rect">
            <a:avLst/>
          </a:prstGeom>
        </p:spPr>
      </p:pic>
      <p:sp>
        <p:nvSpPr>
          <p:cNvPr id="12" name="Title 11"/>
          <p:cNvSpPr>
            <a:spLocks noGrp="1"/>
          </p:cNvSpPr>
          <p:nvPr>
            <p:ph type="title"/>
          </p:nvPr>
        </p:nvSpPr>
        <p:spPr/>
        <p:txBody>
          <a:bodyPr>
            <a:normAutofit fontScale="90000"/>
          </a:bodyPr>
          <a:lstStyle/>
          <a:p>
            <a:pPr algn="ctr"/>
            <a:r>
              <a:rPr lang="en-US" dirty="0"/>
              <a:t>City is Like a Corporation/Project is Business</a:t>
            </a:r>
          </a:p>
        </p:txBody>
      </p:sp>
      <p:sp>
        <p:nvSpPr>
          <p:cNvPr id="7" name="Slide Number Placeholder 6"/>
          <p:cNvSpPr>
            <a:spLocks noGrp="1"/>
          </p:cNvSpPr>
          <p:nvPr>
            <p:ph type="sldNum" sz="quarter" idx="12"/>
          </p:nvPr>
        </p:nvSpPr>
        <p:spPr/>
        <p:txBody>
          <a:bodyPr/>
          <a:lstStyle/>
          <a:p>
            <a:pPr algn="ctr"/>
            <a:fld id="{0C3A1854-6B63-4059-B360-A3C4972BF0FC}" type="slidenum">
              <a:rPr lang="ko-KR" altLang="en-US" smtClean="0"/>
              <a:pPr algn="ctr"/>
              <a:t>44</a:t>
            </a:fld>
            <a:endParaRPr lang="ko-KR" altLang="en-US" dirty="0"/>
          </a:p>
        </p:txBody>
      </p:sp>
      <p:sp>
        <p:nvSpPr>
          <p:cNvPr id="14" name="TextBox 13"/>
          <p:cNvSpPr txBox="1"/>
          <p:nvPr/>
        </p:nvSpPr>
        <p:spPr>
          <a:xfrm>
            <a:off x="152400" y="1828800"/>
            <a:ext cx="1752600" cy="646331"/>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1219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11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89434" y="1833881"/>
            <a:ext cx="5731497" cy="4093926"/>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Family is Like Corporation, Person is Like Project Finance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45</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7220931" y="2045616"/>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5241303"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220931" y="4195623"/>
            <a:ext cx="1489436" cy="923330"/>
          </a:xfrm>
          <a:prstGeom prst="rect">
            <a:avLst/>
          </a:prstGeom>
          <a:solidFill>
            <a:srgbClr val="FFFF00"/>
          </a:solidFill>
        </p:spPr>
        <p:txBody>
          <a:bodyPr wrap="square" rtlCol="0">
            <a:spAutoFit/>
          </a:bodyPr>
          <a:lstStyle/>
          <a:p>
            <a:r>
              <a:rPr lang="en-US" dirty="0"/>
              <a:t>Entire Family is the Corporation</a:t>
            </a:r>
          </a:p>
        </p:txBody>
      </p:sp>
      <p:sp>
        <p:nvSpPr>
          <p:cNvPr id="6" name="TextBox 5">
            <a:extLst>
              <a:ext uri="{FF2B5EF4-FFF2-40B4-BE49-F238E27FC236}">
                <a16:creationId xmlns:a16="http://schemas.microsoft.com/office/drawing/2014/main" id="{CC9F230F-B106-4959-B4C0-4395941950E1}"/>
              </a:ext>
            </a:extLst>
          </p:cNvPr>
          <p:cNvSpPr txBox="1"/>
          <p:nvPr/>
        </p:nvSpPr>
        <p:spPr>
          <a:xfrm>
            <a:off x="298174" y="1679713"/>
            <a:ext cx="1371600" cy="2031325"/>
          </a:xfrm>
          <a:prstGeom prst="rect">
            <a:avLst/>
          </a:prstGeom>
          <a:solidFill>
            <a:schemeClr val="accent2"/>
          </a:solidFill>
        </p:spPr>
        <p:txBody>
          <a:bodyPr wrap="square" rtlCol="0">
            <a:spAutoFit/>
          </a:bodyPr>
          <a:lstStyle/>
          <a:p>
            <a:r>
              <a:rPr lang="en-US" dirty="0">
                <a:solidFill>
                  <a:schemeClr val="bg1"/>
                </a:solidFill>
              </a:rPr>
              <a:t>Project finance has beginning and end. No history and no terminal value.</a:t>
            </a:r>
          </a:p>
        </p:txBody>
      </p:sp>
    </p:spTree>
    <p:extLst>
      <p:ext uri="{BB962C8B-B14F-4D97-AF65-F5344CB8AC3E}">
        <p14:creationId xmlns:p14="http://schemas.microsoft.com/office/powerpoint/2010/main" val="980931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r>
              <a:rPr lang="en-US" dirty="0"/>
              <a:t>Time-Line is Crucial in Project Finance</a:t>
            </a:r>
          </a:p>
        </p:txBody>
      </p:sp>
      <p:sp>
        <p:nvSpPr>
          <p:cNvPr id="1028" name="Rectangle 3"/>
          <p:cNvSpPr>
            <a:spLocks noChangeArrowheads="1"/>
          </p:cNvSpPr>
          <p:nvPr/>
        </p:nvSpPr>
        <p:spPr bwMode="invGray">
          <a:xfrm>
            <a:off x="0" y="1835219"/>
            <a:ext cx="9144000" cy="0"/>
          </a:xfrm>
          <a:prstGeom prst="rect">
            <a:avLst/>
          </a:prstGeom>
          <a:noFill/>
          <a:ln w="9525">
            <a:noFill/>
            <a:miter lim="800000"/>
            <a:headEnd/>
            <a:tailEnd/>
          </a:ln>
        </p:spPr>
        <p:txBody>
          <a:bodyPr wrap="none" anchor="ctr">
            <a:spAutoFit/>
          </a:bodyPr>
          <a:lstStyle/>
          <a:p>
            <a:endParaRPr lang="en-US" dirty="0"/>
          </a:p>
        </p:txBody>
      </p:sp>
      <p:graphicFrame>
        <p:nvGraphicFramePr>
          <p:cNvPr id="1026" name="Object 4"/>
          <p:cNvGraphicFramePr>
            <a:graphicFrameLocks noChangeAspect="1"/>
          </p:cNvGraphicFramePr>
          <p:nvPr/>
        </p:nvGraphicFramePr>
        <p:xfrm>
          <a:off x="0" y="1905000"/>
          <a:ext cx="8686800" cy="4440238"/>
        </p:xfrm>
        <a:graphic>
          <a:graphicData uri="http://schemas.openxmlformats.org/presentationml/2006/ole">
            <mc:AlternateContent xmlns:mc="http://schemas.openxmlformats.org/markup-compatibility/2006">
              <mc:Choice xmlns:v="urn:schemas-microsoft-com:vml" Requires="v">
                <p:oleObj spid="_x0000_s6304" name="Document" r:id="rId4" imgW="6391656" imgH="3265932" progId="Word.Document.8">
                  <p:embed/>
                </p:oleObj>
              </mc:Choice>
              <mc:Fallback>
                <p:oleObj name="Document" r:id="rId4" imgW="6391656" imgH="3265932" progId="Word.Document.8">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8686800" cy="444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0" y="5062538"/>
            <a:ext cx="9144000" cy="0"/>
          </a:xfrm>
          <a:prstGeom prst="rect">
            <a:avLst/>
          </a:prstGeom>
          <a:noFill/>
          <a:ln w="9525">
            <a:noFill/>
            <a:miter lim="800000"/>
            <a:headEnd/>
            <a:tailEnd/>
          </a:ln>
        </p:spPr>
        <p:txBody>
          <a:bodyPr wrap="none" anchor="ctr">
            <a:spAutoFit/>
          </a:bodyPr>
          <a:lstStyle/>
          <a:p>
            <a:endParaRPr lang="en-US" dirty="0"/>
          </a:p>
        </p:txBody>
      </p:sp>
      <p:sp>
        <p:nvSpPr>
          <p:cNvPr id="1030" name="Text Box 6"/>
          <p:cNvSpPr txBox="1">
            <a:spLocks noChangeArrowheads="1"/>
          </p:cNvSpPr>
          <p:nvPr/>
        </p:nvSpPr>
        <p:spPr bwMode="auto">
          <a:xfrm>
            <a:off x="6019800" y="2819400"/>
            <a:ext cx="1676400" cy="274638"/>
          </a:xfrm>
          <a:prstGeom prst="rect">
            <a:avLst/>
          </a:prstGeom>
          <a:noFill/>
          <a:ln w="12700">
            <a:noFill/>
            <a:miter lim="800000"/>
            <a:headEnd type="none" w="sm" len="sm"/>
            <a:tailEnd type="none" w="sm" len="sm"/>
          </a:ln>
        </p:spPr>
        <p:txBody>
          <a:bodyPr>
            <a:spAutoFit/>
          </a:bodyPr>
          <a:lstStyle/>
          <a:p>
            <a:pPr algn="l">
              <a:spcBef>
                <a:spcPct val="50000"/>
              </a:spcBef>
            </a:pPr>
            <a:r>
              <a:rPr lang="en-US" dirty="0"/>
              <a:t>Completion Test</a:t>
            </a:r>
          </a:p>
        </p:txBody>
      </p:sp>
      <p:sp>
        <p:nvSpPr>
          <p:cNvPr id="1031" name="Line 7"/>
          <p:cNvSpPr>
            <a:spLocks noChangeShapeType="1"/>
          </p:cNvSpPr>
          <p:nvPr/>
        </p:nvSpPr>
        <p:spPr bwMode="auto">
          <a:xfrm>
            <a:off x="6629400" y="3200400"/>
            <a:ext cx="1295400" cy="762000"/>
          </a:xfrm>
          <a:prstGeom prst="line">
            <a:avLst/>
          </a:prstGeom>
          <a:noFill/>
          <a:ln w="12700">
            <a:solidFill>
              <a:schemeClr val="tx1"/>
            </a:solidFill>
            <a:round/>
            <a:headEnd type="none" w="sm" len="sm"/>
            <a:tailEnd type="triangle" w="sm" len="sm"/>
          </a:ln>
        </p:spPr>
        <p:txBody>
          <a:bodyPr/>
          <a:lstStyle/>
          <a:p>
            <a:endParaRPr lang="en-US"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360244" y="2723949"/>
            <a:ext cx="1232034" cy="646331"/>
          </a:xfrm>
          <a:prstGeom prst="rect">
            <a:avLst/>
          </a:prstGeom>
          <a:solidFill>
            <a:srgbClr val="FFFF00"/>
          </a:solidFill>
        </p:spPr>
        <p:txBody>
          <a:bodyPr wrap="square" rtlCol="0">
            <a:spAutoFit/>
          </a:bodyPr>
          <a:lstStyle/>
          <a:p>
            <a:r>
              <a:rPr lang="en-US"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360244" y="3370280"/>
            <a:ext cx="866274" cy="1288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4994413" y="916389"/>
            <a:ext cx="3269974" cy="923330"/>
          </a:xfrm>
          <a:prstGeom prst="rect">
            <a:avLst/>
          </a:prstGeom>
          <a:solidFill>
            <a:srgbClr val="FFFF00"/>
          </a:solidFill>
        </p:spPr>
        <p:txBody>
          <a:bodyPr wrap="square" rtlCol="0">
            <a:spAutoFit/>
          </a:bodyPr>
          <a:lstStyle/>
          <a:p>
            <a:r>
              <a:rPr lang="en-US"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1500809" y="1371600"/>
            <a:ext cx="5685182" cy="1222513"/>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2532229" y="1093784"/>
            <a:ext cx="2412174" cy="707886"/>
          </a:xfrm>
          <a:prstGeom prst="rect">
            <a:avLst/>
          </a:prstGeom>
          <a:noFill/>
        </p:spPr>
        <p:txBody>
          <a:bodyPr wrap="square" rtlCol="0">
            <a:spAutoFit/>
          </a:bodyPr>
          <a:lstStyle/>
          <a:p>
            <a:r>
              <a:rPr lang="en-US" sz="4000" b="1" dirty="0"/>
              <a:t>RISK</a:t>
            </a:r>
          </a:p>
        </p:txBody>
      </p:sp>
    </p:spTree>
    <p:extLst>
      <p:ext uri="{BB962C8B-B14F-4D97-AF65-F5344CB8AC3E}">
        <p14:creationId xmlns:p14="http://schemas.microsoft.com/office/powerpoint/2010/main" val="3634325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E237-BF9F-40F5-AC85-9556649D9A30}"/>
              </a:ext>
            </a:extLst>
          </p:cNvPr>
          <p:cNvSpPr>
            <a:spLocks noGrp="1"/>
          </p:cNvSpPr>
          <p:nvPr>
            <p:ph type="title"/>
          </p:nvPr>
        </p:nvSpPr>
        <p:spPr>
          <a:xfrm>
            <a:off x="732344" y="158629"/>
            <a:ext cx="7666938" cy="690676"/>
          </a:xfrm>
        </p:spPr>
        <p:txBody>
          <a:bodyPr>
            <a:normAutofit fontScale="90000"/>
          </a:bodyPr>
          <a:lstStyle/>
          <a:p>
            <a:r>
              <a:rPr lang="en-US" dirty="0"/>
              <a:t>Project Finance Model Structure Changes at COD</a:t>
            </a:r>
          </a:p>
        </p:txBody>
      </p:sp>
      <p:cxnSp>
        <p:nvCxnSpPr>
          <p:cNvPr id="6" name="Straight Connector 5">
            <a:extLst>
              <a:ext uri="{FF2B5EF4-FFF2-40B4-BE49-F238E27FC236}">
                <a16:creationId xmlns:a16="http://schemas.microsoft.com/office/drawing/2014/main" id="{B6DF68ED-81DF-46BA-B09B-A9571628D205}"/>
              </a:ext>
            </a:extLst>
          </p:cNvPr>
          <p:cNvCxnSpPr/>
          <p:nvPr/>
        </p:nvCxnSpPr>
        <p:spPr>
          <a:xfrm>
            <a:off x="999241" y="4939645"/>
            <a:ext cx="69192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572001" y="3871913"/>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562470" y="4112210"/>
            <a:ext cx="1899500" cy="738664"/>
          </a:xfrm>
          <a:prstGeom prst="rect">
            <a:avLst/>
          </a:prstGeom>
          <a:solidFill>
            <a:srgbClr val="00B0F0"/>
          </a:solidFill>
        </p:spPr>
        <p:txBody>
          <a:bodyPr wrap="square" rtlCol="0">
            <a:spAutoFit/>
          </a:bodyPr>
          <a:lstStyle/>
          <a:p>
            <a:r>
              <a:rPr lang="en-US" sz="140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2785620" y="3871911"/>
            <a:ext cx="1" cy="106773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2394762" y="2986087"/>
            <a:ext cx="907593" cy="763276"/>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734020" y="5282444"/>
            <a:ext cx="1104331" cy="727925"/>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163690" y="5173149"/>
            <a:ext cx="1592777" cy="923330"/>
          </a:xfrm>
          <a:prstGeom prst="rect">
            <a:avLst/>
          </a:prstGeom>
          <a:noFill/>
        </p:spPr>
        <p:txBody>
          <a:bodyPr wrap="square" rtlCol="0">
            <a:spAutoFit/>
          </a:bodyPr>
          <a:lstStyle/>
          <a:p>
            <a:r>
              <a:rPr lang="en-US"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918515" y="3810638"/>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5112151" y="4078433"/>
            <a:ext cx="2415618" cy="738664"/>
          </a:xfrm>
          <a:prstGeom prst="rect">
            <a:avLst/>
          </a:prstGeom>
          <a:solidFill>
            <a:srgbClr val="00B0F0"/>
          </a:solidFill>
        </p:spPr>
        <p:txBody>
          <a:bodyPr wrap="square" rtlCol="0">
            <a:spAutoFit/>
          </a:bodyPr>
          <a:lstStyle/>
          <a:p>
            <a:r>
              <a:rPr lang="en-US" sz="140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7651291" y="2901442"/>
            <a:ext cx="582511" cy="906691"/>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3091992" y="2224726"/>
            <a:ext cx="697582" cy="876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180372" y="2008266"/>
            <a:ext cx="1442302" cy="649252"/>
          </a:xfrm>
          <a:prstGeom prst="rect">
            <a:avLst/>
          </a:prstGeom>
          <a:solidFill>
            <a:srgbClr val="FFFF00"/>
          </a:solidFill>
        </p:spPr>
        <p:txBody>
          <a:bodyPr wrap="square" rtlCol="0">
            <a:spAutoFit/>
          </a:bodyPr>
          <a:lstStyle/>
          <a:p>
            <a:r>
              <a:rPr lang="en-US"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995938" y="5184742"/>
            <a:ext cx="1893217" cy="646331"/>
          </a:xfrm>
          <a:prstGeom prst="rect">
            <a:avLst/>
          </a:prstGeom>
          <a:noFill/>
        </p:spPr>
        <p:txBody>
          <a:bodyPr wrap="square" rtlCol="0">
            <a:spAutoFit/>
          </a:bodyPr>
          <a:lstStyle/>
          <a:p>
            <a:r>
              <a:rPr lang="en-US"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495261" y="1941922"/>
            <a:ext cx="1522075" cy="1477328"/>
          </a:xfrm>
          <a:prstGeom prst="rect">
            <a:avLst/>
          </a:prstGeom>
          <a:solidFill>
            <a:srgbClr val="FFFF00"/>
          </a:solidFill>
        </p:spPr>
        <p:txBody>
          <a:bodyPr wrap="square" rtlCol="0">
            <a:spAutoFit/>
          </a:bodyPr>
          <a:lstStyle/>
          <a:p>
            <a:r>
              <a:rPr lang="en-US"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1706252" y="3419250"/>
            <a:ext cx="1168923" cy="152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2925398" y="4204543"/>
            <a:ext cx="1495126" cy="646331"/>
          </a:xfrm>
          <a:prstGeom prst="rect">
            <a:avLst/>
          </a:prstGeom>
          <a:solidFill>
            <a:srgbClr val="00B0F0"/>
          </a:solidFill>
        </p:spPr>
        <p:txBody>
          <a:bodyPr wrap="square" rtlCol="0">
            <a:spAutoFit/>
          </a:bodyPr>
          <a:lstStyle/>
          <a:p>
            <a:r>
              <a:rPr lang="en-US" sz="12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4596033" y="1083365"/>
            <a:ext cx="0" cy="5496339"/>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042006" y="919294"/>
            <a:ext cx="2415618" cy="1200329"/>
          </a:xfrm>
          <a:prstGeom prst="rect">
            <a:avLst/>
          </a:prstGeom>
          <a:solidFill>
            <a:srgbClr val="92D050"/>
          </a:solidFill>
        </p:spPr>
        <p:txBody>
          <a:bodyPr wrap="square" rtlCol="0">
            <a:spAutoFit/>
          </a:bodyPr>
          <a:lstStyle/>
          <a:p>
            <a:r>
              <a:rPr lang="en-US"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1791997" y="817984"/>
            <a:ext cx="2415618" cy="1200329"/>
          </a:xfrm>
          <a:prstGeom prst="rect">
            <a:avLst/>
          </a:prstGeom>
          <a:solidFill>
            <a:srgbClr val="92D050"/>
          </a:solidFill>
        </p:spPr>
        <p:txBody>
          <a:bodyPr wrap="square" rtlCol="0">
            <a:spAutoFit/>
          </a:bodyPr>
          <a:lstStyle/>
          <a:p>
            <a:r>
              <a:rPr lang="en-US"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205287" y="2928033"/>
            <a:ext cx="781492" cy="94388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047639" y="5184741"/>
            <a:ext cx="1150070" cy="923330"/>
          </a:xfrm>
          <a:prstGeom prst="rect">
            <a:avLst/>
          </a:prstGeom>
          <a:noFill/>
        </p:spPr>
        <p:txBody>
          <a:bodyPr wrap="square" rtlCol="0">
            <a:spAutoFit/>
          </a:bodyPr>
          <a:lstStyle/>
          <a:p>
            <a:r>
              <a:rPr lang="en-US" dirty="0"/>
              <a:t>COD is Wedding Date</a:t>
            </a:r>
          </a:p>
        </p:txBody>
      </p:sp>
    </p:spTree>
    <p:extLst>
      <p:ext uri="{BB962C8B-B14F-4D97-AF65-F5344CB8AC3E}">
        <p14:creationId xmlns:p14="http://schemas.microsoft.com/office/powerpoint/2010/main" val="3333395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024D49-3DBB-4C91-BF9B-BB84CB33D234}"/>
              </a:ext>
            </a:extLst>
          </p:cNvPr>
          <p:cNvSpPr>
            <a:spLocks noGrp="1"/>
          </p:cNvSpPr>
          <p:nvPr>
            <p:ph idx="1"/>
          </p:nvPr>
        </p:nvSpPr>
        <p:spPr/>
        <p:txBody>
          <a:bodyPr>
            <a:normAutofit fontScale="77500" lnSpcReduction="20000"/>
          </a:bodyPr>
          <a:lstStyle/>
          <a:p>
            <a:r>
              <a:rPr lang="en-US" dirty="0"/>
              <a:t>Funding Needs</a:t>
            </a:r>
          </a:p>
          <a:p>
            <a:pPr lvl="1"/>
            <a:r>
              <a:rPr lang="en-US" dirty="0"/>
              <a:t>Development Cost</a:t>
            </a:r>
          </a:p>
          <a:p>
            <a:pPr lvl="1"/>
            <a:r>
              <a:rPr lang="en-US" dirty="0"/>
              <a:t>Development Fees</a:t>
            </a:r>
          </a:p>
          <a:p>
            <a:pPr lvl="1"/>
            <a:r>
              <a:rPr lang="en-US" dirty="0"/>
              <a:t>Capital Expenditures</a:t>
            </a:r>
          </a:p>
          <a:p>
            <a:pPr lvl="1"/>
            <a:r>
              <a:rPr lang="en-US" dirty="0"/>
              <a:t>Interest During Construction</a:t>
            </a:r>
          </a:p>
          <a:p>
            <a:pPr lvl="1"/>
            <a:r>
              <a:rPr lang="en-US" dirty="0"/>
              <a:t>Fees During Construction</a:t>
            </a:r>
          </a:p>
          <a:p>
            <a:pPr lvl="1"/>
            <a:r>
              <a:rPr lang="en-US" dirty="0"/>
              <a:t>DSRA Funded During Construction</a:t>
            </a:r>
          </a:p>
          <a:p>
            <a:pPr lvl="1"/>
            <a:r>
              <a:rPr lang="en-US" dirty="0"/>
              <a:t>Cash for Prospective Working Capital</a:t>
            </a:r>
          </a:p>
          <a:p>
            <a:pPr lvl="1"/>
            <a:r>
              <a:rPr lang="en-US" dirty="0"/>
              <a:t>Total Cash Funding Needs – Uses of Funds</a:t>
            </a:r>
          </a:p>
          <a:p>
            <a:r>
              <a:rPr lang="en-US" dirty="0"/>
              <a:t>Funding Sources</a:t>
            </a:r>
          </a:p>
          <a:p>
            <a:pPr lvl="1"/>
            <a:r>
              <a:rPr lang="en-US" dirty="0"/>
              <a:t>Debt Financing</a:t>
            </a:r>
          </a:p>
          <a:p>
            <a:pPr lvl="1"/>
            <a:r>
              <a:rPr lang="en-US" dirty="0"/>
              <a:t>Subordinated Debt Financing</a:t>
            </a:r>
          </a:p>
          <a:p>
            <a:pPr lvl="1"/>
            <a:r>
              <a:rPr lang="en-US" dirty="0"/>
              <a:t>Shareholder Loan Financing</a:t>
            </a:r>
          </a:p>
          <a:p>
            <a:pPr lvl="1"/>
            <a:r>
              <a:rPr lang="en-US" dirty="0"/>
              <a:t>Equity Financing</a:t>
            </a:r>
          </a:p>
          <a:p>
            <a:pPr lvl="1"/>
            <a:r>
              <a:rPr lang="en-US" dirty="0"/>
              <a:t>Total Cash Funding Sources</a:t>
            </a:r>
          </a:p>
        </p:txBody>
      </p:sp>
      <p:sp>
        <p:nvSpPr>
          <p:cNvPr id="3" name="Title 2">
            <a:extLst>
              <a:ext uri="{FF2B5EF4-FFF2-40B4-BE49-F238E27FC236}">
                <a16:creationId xmlns:a16="http://schemas.microsoft.com/office/drawing/2014/main" id="{2AEF3A19-4BDF-4DEA-BB37-A686C4A63553}"/>
              </a:ext>
            </a:extLst>
          </p:cNvPr>
          <p:cNvSpPr>
            <a:spLocks noGrp="1"/>
          </p:cNvSpPr>
          <p:nvPr>
            <p:ph type="title"/>
          </p:nvPr>
        </p:nvSpPr>
        <p:spPr>
          <a:xfrm>
            <a:off x="732344" y="158628"/>
            <a:ext cx="7666938" cy="690676"/>
          </a:xfrm>
        </p:spPr>
        <p:txBody>
          <a:bodyPr>
            <a:normAutofit fontScale="90000"/>
          </a:bodyPr>
          <a:lstStyle/>
          <a:p>
            <a:r>
              <a:rPr lang="en-US" dirty="0"/>
              <a:t>Cash Flow Before COD – Cash is Negative and Where Do You Find It</a:t>
            </a:r>
          </a:p>
        </p:txBody>
      </p:sp>
    </p:spTree>
    <p:extLst>
      <p:ext uri="{BB962C8B-B14F-4D97-AF65-F5344CB8AC3E}">
        <p14:creationId xmlns:p14="http://schemas.microsoft.com/office/powerpoint/2010/main" val="460891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30F01F-4EFE-43A2-8077-2A39E597E003}"/>
              </a:ext>
            </a:extLst>
          </p:cNvPr>
          <p:cNvSpPr>
            <a:spLocks noGrp="1"/>
          </p:cNvSpPr>
          <p:nvPr>
            <p:ph idx="1"/>
          </p:nvPr>
        </p:nvSpPr>
        <p:spPr/>
        <p:txBody>
          <a:bodyPr>
            <a:normAutofit fontScale="92500" lnSpcReduction="10000"/>
          </a:bodyPr>
          <a:lstStyle/>
          <a:p>
            <a:r>
              <a:rPr lang="en-US" dirty="0"/>
              <a:t>Cash Flow after COD</a:t>
            </a:r>
          </a:p>
          <a:p>
            <a:pPr lvl="1"/>
            <a:r>
              <a:rPr lang="en-US" dirty="0"/>
              <a:t>Revenues</a:t>
            </a:r>
          </a:p>
          <a:p>
            <a:pPr lvl="1"/>
            <a:r>
              <a:rPr lang="en-US" dirty="0"/>
              <a:t>Less: Cash Operating Expenses</a:t>
            </a:r>
          </a:p>
          <a:p>
            <a:pPr lvl="1"/>
            <a:r>
              <a:rPr lang="en-US" dirty="0"/>
              <a:t>EBITDA</a:t>
            </a:r>
          </a:p>
          <a:p>
            <a:pPr lvl="1"/>
            <a:r>
              <a:rPr lang="en-US" dirty="0"/>
              <a:t>Less WC Changes</a:t>
            </a:r>
          </a:p>
          <a:p>
            <a:pPr lvl="1"/>
            <a:r>
              <a:rPr lang="en-US" dirty="0"/>
              <a:t>Less Taxes</a:t>
            </a:r>
          </a:p>
          <a:p>
            <a:pPr lvl="1"/>
            <a:r>
              <a:rPr lang="en-US" dirty="0"/>
              <a:t>Less On-Going Capital Expenditures</a:t>
            </a:r>
          </a:p>
          <a:p>
            <a:pPr lvl="1"/>
            <a:r>
              <a:rPr lang="en-US" u="sng" dirty="0"/>
              <a:t>CFADS</a:t>
            </a:r>
          </a:p>
          <a:p>
            <a:pPr lvl="1"/>
            <a:r>
              <a:rPr lang="en-US" dirty="0"/>
              <a:t>Less Debt Service</a:t>
            </a:r>
          </a:p>
          <a:p>
            <a:pPr lvl="1"/>
            <a:r>
              <a:rPr lang="en-US" u="sng" dirty="0"/>
              <a:t>Net Cash Flow</a:t>
            </a:r>
          </a:p>
          <a:p>
            <a:pPr lvl="1"/>
            <a:r>
              <a:rPr lang="en-US" dirty="0"/>
              <a:t>Less Traps and Sweeps and DSRA</a:t>
            </a:r>
          </a:p>
          <a:p>
            <a:pPr lvl="1"/>
            <a:r>
              <a:rPr lang="en-US" u="sng" dirty="0"/>
              <a:t>Dividends to Equity Holders</a:t>
            </a:r>
          </a:p>
        </p:txBody>
      </p:sp>
      <p:sp>
        <p:nvSpPr>
          <p:cNvPr id="3" name="Title 2">
            <a:extLst>
              <a:ext uri="{FF2B5EF4-FFF2-40B4-BE49-F238E27FC236}">
                <a16:creationId xmlns:a16="http://schemas.microsoft.com/office/drawing/2014/main" id="{8FFD33F7-9FDE-490A-91E7-2100E5332E51}"/>
              </a:ext>
            </a:extLst>
          </p:cNvPr>
          <p:cNvSpPr>
            <a:spLocks noGrp="1"/>
          </p:cNvSpPr>
          <p:nvPr>
            <p:ph type="title"/>
          </p:nvPr>
        </p:nvSpPr>
        <p:spPr>
          <a:xfrm>
            <a:off x="732344" y="158629"/>
            <a:ext cx="7666938" cy="690676"/>
          </a:xfrm>
        </p:spPr>
        <p:txBody>
          <a:bodyPr>
            <a:normAutofit fontScale="90000"/>
          </a:bodyPr>
          <a:lstStyle/>
          <a:p>
            <a:r>
              <a:rPr lang="en-US" dirty="0"/>
              <a:t>Cash Flow After COD – Cash is Positive and Where Does It Go</a:t>
            </a:r>
          </a:p>
        </p:txBody>
      </p:sp>
    </p:spTree>
    <p:extLst>
      <p:ext uri="{BB962C8B-B14F-4D97-AF65-F5344CB8AC3E}">
        <p14:creationId xmlns:p14="http://schemas.microsoft.com/office/powerpoint/2010/main" val="79014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F082D87-48C0-4CDF-8CEA-4DFC41782920}"/>
              </a:ext>
            </a:extLst>
          </p:cNvPr>
          <p:cNvSpPr>
            <a:spLocks noGrp="1"/>
          </p:cNvSpPr>
          <p:nvPr>
            <p:ph idx="1"/>
          </p:nvPr>
        </p:nvSpPr>
        <p:spPr/>
        <p:txBody>
          <a:bodyPr/>
          <a:lstStyle/>
          <a:p>
            <a:r>
              <a:rPr lang="en-US" dirty="0"/>
              <a:t>When I have looked over models made by the largest banks and consultants, there are many things that I think could be done much better.</a:t>
            </a:r>
          </a:p>
          <a:p>
            <a:r>
              <a:rPr lang="en-US" dirty="0"/>
              <a:t>UDF templates for resolving circular references made pretty easy and hopefully clearly explained.</a:t>
            </a:r>
          </a:p>
          <a:p>
            <a:r>
              <a:rPr lang="en-US" dirty="0"/>
              <a:t>Unintuitive results like the tax cost of development fees (that generate taxable income) when DSCR drives the debt size.</a:t>
            </a:r>
          </a:p>
          <a:p>
            <a:endParaRPr lang="en-US" dirty="0"/>
          </a:p>
        </p:txBody>
      </p:sp>
      <p:sp>
        <p:nvSpPr>
          <p:cNvPr id="3" name="Title 2">
            <a:extLst>
              <a:ext uri="{FF2B5EF4-FFF2-40B4-BE49-F238E27FC236}">
                <a16:creationId xmlns:a16="http://schemas.microsoft.com/office/drawing/2014/main" id="{200DC58D-A3A3-4CD8-AA9B-655D53CFA16A}"/>
              </a:ext>
            </a:extLst>
          </p:cNvPr>
          <p:cNvSpPr>
            <a:spLocks noGrp="1"/>
          </p:cNvSpPr>
          <p:nvPr>
            <p:ph type="title"/>
          </p:nvPr>
        </p:nvSpPr>
        <p:spPr/>
        <p:txBody>
          <a:bodyPr>
            <a:normAutofit fontScale="90000"/>
          </a:bodyPr>
          <a:lstStyle/>
          <a:p>
            <a:r>
              <a:rPr lang="en-US" dirty="0"/>
              <a:t>Why You May Want to Watch the Videos Even if You are Experienced</a:t>
            </a:r>
          </a:p>
        </p:txBody>
      </p:sp>
    </p:spTree>
    <p:extLst>
      <p:ext uri="{BB962C8B-B14F-4D97-AF65-F5344CB8AC3E}">
        <p14:creationId xmlns:p14="http://schemas.microsoft.com/office/powerpoint/2010/main" val="1568324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13BC32-F5C4-4CE9-ACB0-BC930E8BACF7}"/>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Not necessary</a:t>
            </a:r>
          </a:p>
          <a:p>
            <a:r>
              <a:rPr lang="en-US" sz="2100" dirty="0">
                <a:latin typeface="+mn-lt"/>
                <a:cs typeface="+mn-cs"/>
              </a:rPr>
              <a:t>Look at cash flow statements of corporations</a:t>
            </a:r>
          </a:p>
          <a:p>
            <a:r>
              <a:rPr lang="en-US" sz="2100" dirty="0">
                <a:latin typeface="+mn-lt"/>
                <a:cs typeface="+mn-cs"/>
              </a:rPr>
              <a:t>Could begin with net income</a:t>
            </a:r>
          </a:p>
          <a:p>
            <a:r>
              <a:rPr lang="en-US" sz="2100" dirty="0">
                <a:latin typeface="+mn-lt"/>
                <a:cs typeface="+mn-cs"/>
              </a:rPr>
              <a:t>Adjust for things like gains from development fees</a:t>
            </a:r>
          </a:p>
          <a:p>
            <a:r>
              <a:rPr lang="en-US" sz="2100" dirty="0">
                <a:latin typeface="+mn-lt"/>
                <a:cs typeface="+mn-cs"/>
              </a:rPr>
              <a:t>Can use for traditional ratios such as FFO to Debt and FFO to Interest</a:t>
            </a:r>
          </a:p>
        </p:txBody>
      </p:sp>
      <p:sp>
        <p:nvSpPr>
          <p:cNvPr id="3" name="Title 2">
            <a:extLst>
              <a:ext uri="{FF2B5EF4-FFF2-40B4-BE49-F238E27FC236}">
                <a16:creationId xmlns:a16="http://schemas.microsoft.com/office/drawing/2014/main" id="{5E273A0B-9517-4425-872D-93FE8DEA1446}"/>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100" kern="1200" dirty="0">
                <a:solidFill>
                  <a:schemeClr val="accent1"/>
                </a:solidFill>
                <a:latin typeface="+mj-lt"/>
                <a:ea typeface="+mj-ea"/>
                <a:cs typeface="+mj-cs"/>
              </a:rPr>
              <a:t>Putting the Two Cash Flow Statements Together at the End</a:t>
            </a:r>
          </a:p>
        </p:txBody>
      </p:sp>
    </p:spTree>
    <p:extLst>
      <p:ext uri="{BB962C8B-B14F-4D97-AF65-F5344CB8AC3E}">
        <p14:creationId xmlns:p14="http://schemas.microsoft.com/office/powerpoint/2010/main" val="875481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ECA717-731C-45CC-AA49-1DE042896CD6}"/>
              </a:ext>
            </a:extLst>
          </p:cNvPr>
          <p:cNvSpPr>
            <a:spLocks noGrp="1"/>
          </p:cNvSpPr>
          <p:nvPr>
            <p:ph idx="1"/>
          </p:nvPr>
        </p:nvSpPr>
        <p:spPr/>
        <p:txBody>
          <a:bodyPr>
            <a:normAutofit fontScale="92500" lnSpcReduction="20000"/>
          </a:bodyPr>
          <a:lstStyle/>
          <a:p>
            <a:r>
              <a:rPr lang="en-US" dirty="0"/>
              <a:t>Keep formulas transparent with simple tests and use of switches</a:t>
            </a:r>
          </a:p>
          <a:p>
            <a:r>
              <a:rPr lang="en-US" dirty="0"/>
              <a:t>As key is before and after COD, include the ability to change the timing pre-COD and post-COD</a:t>
            </a:r>
          </a:p>
          <a:p>
            <a:r>
              <a:rPr lang="en-US" dirty="0"/>
              <a:t>Need a Pre-COD and Post-COD switch</a:t>
            </a:r>
          </a:p>
          <a:p>
            <a:r>
              <a:rPr lang="en-US" dirty="0"/>
              <a:t>Use the Generic Macros to Colour the TRUE and FALSE</a:t>
            </a:r>
          </a:p>
          <a:p>
            <a:r>
              <a:rPr lang="en-US" dirty="0"/>
              <a:t>Use SHIFT, CNTL, R to copy to the right</a:t>
            </a:r>
          </a:p>
          <a:p>
            <a:r>
              <a:rPr lang="en-US" dirty="0"/>
              <a:t>Use the EDATE function a lot (you can use the EOMONTH but not really necessary)</a:t>
            </a:r>
          </a:p>
          <a:p>
            <a:r>
              <a:rPr lang="en-US" dirty="0"/>
              <a:t>Use SHIFT,CNTL,3 to Format the dates</a:t>
            </a:r>
          </a:p>
        </p:txBody>
      </p:sp>
      <p:sp>
        <p:nvSpPr>
          <p:cNvPr id="5" name="Title 4">
            <a:extLst>
              <a:ext uri="{FF2B5EF4-FFF2-40B4-BE49-F238E27FC236}">
                <a16:creationId xmlns:a16="http://schemas.microsoft.com/office/drawing/2014/main" id="{785BA9FB-FA85-4B62-A3E4-0EF878A04D29}"/>
              </a:ext>
            </a:extLst>
          </p:cNvPr>
          <p:cNvSpPr>
            <a:spLocks noGrp="1"/>
          </p:cNvSpPr>
          <p:nvPr>
            <p:ph type="title"/>
          </p:nvPr>
        </p:nvSpPr>
        <p:spPr/>
        <p:txBody>
          <a:bodyPr/>
          <a:lstStyle/>
          <a:p>
            <a:r>
              <a:rPr lang="en-US" dirty="0"/>
              <a:t>Making Flexible Time Line</a:t>
            </a:r>
          </a:p>
        </p:txBody>
      </p:sp>
    </p:spTree>
    <p:extLst>
      <p:ext uri="{BB962C8B-B14F-4D97-AF65-F5344CB8AC3E}">
        <p14:creationId xmlns:p14="http://schemas.microsoft.com/office/powerpoint/2010/main" val="2268025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A37FB-2F21-400B-BDD8-C325CF6F07C4}"/>
              </a:ext>
            </a:extLst>
          </p:cNvPr>
          <p:cNvSpPr>
            <a:spLocks noGrp="1"/>
          </p:cNvSpPr>
          <p:nvPr>
            <p:ph idx="1"/>
          </p:nvPr>
        </p:nvSpPr>
        <p:spPr/>
        <p:txBody>
          <a:bodyPr>
            <a:normAutofit fontScale="85000" lnSpcReduction="20000"/>
          </a:bodyPr>
          <a:lstStyle/>
          <a:p>
            <a:pPr lvl="0"/>
            <a:r>
              <a:rPr lang="en-JM" dirty="0"/>
              <a:t>What functions are necessary and are not necessary</a:t>
            </a:r>
            <a:endParaRPr lang="en-US" dirty="0"/>
          </a:p>
          <a:p>
            <a:pPr lvl="0"/>
            <a:r>
              <a:rPr lang="en-JM" dirty="0"/>
              <a:t>Three Key Functions for Core Model</a:t>
            </a:r>
            <a:endParaRPr lang="en-US" dirty="0"/>
          </a:p>
          <a:p>
            <a:pPr lvl="1"/>
            <a:r>
              <a:rPr lang="en-JM" dirty="0"/>
              <a:t>Lookup and not Vlookup, Hlookup or INDEX/MATCH</a:t>
            </a:r>
            <a:endParaRPr lang="en-US" dirty="0"/>
          </a:p>
          <a:p>
            <a:pPr lvl="1"/>
            <a:r>
              <a:rPr lang="en-JM" dirty="0"/>
              <a:t>Use of Index function for scenario and sensitivity analysis</a:t>
            </a:r>
            <a:endParaRPr lang="en-US" dirty="0"/>
          </a:p>
          <a:p>
            <a:pPr lvl="1"/>
            <a:r>
              <a:rPr lang="en-JM" dirty="0"/>
              <a:t>Sumif for error checking and annualising</a:t>
            </a:r>
            <a:endParaRPr lang="en-US" dirty="0"/>
          </a:p>
          <a:p>
            <a:pPr lvl="1"/>
            <a:r>
              <a:rPr lang="en-JM" dirty="0"/>
              <a:t>Offset function for DSRA and presentation</a:t>
            </a:r>
            <a:endParaRPr lang="en-US" dirty="0"/>
          </a:p>
          <a:p>
            <a:pPr lvl="0"/>
            <a:r>
              <a:rPr lang="en-JM" dirty="0"/>
              <a:t>Functions for Cash Flow Waterfall</a:t>
            </a:r>
            <a:endParaRPr lang="en-US" dirty="0"/>
          </a:p>
          <a:p>
            <a:pPr lvl="1"/>
            <a:r>
              <a:rPr lang="en-JM" dirty="0"/>
              <a:t>Use of MIN and MAX instead of IF</a:t>
            </a:r>
            <a:endParaRPr lang="en-US" dirty="0"/>
          </a:p>
          <a:p>
            <a:pPr lvl="1"/>
            <a:r>
              <a:rPr lang="en-JM" dirty="0"/>
              <a:t>Necessity for sub-totals</a:t>
            </a:r>
            <a:endParaRPr lang="en-US" dirty="0"/>
          </a:p>
          <a:p>
            <a:pPr lvl="0"/>
            <a:r>
              <a:rPr lang="en-JM" dirty="0"/>
              <a:t>Date Functions</a:t>
            </a:r>
            <a:endParaRPr lang="en-US" dirty="0"/>
          </a:p>
          <a:p>
            <a:pPr lvl="1"/>
            <a:r>
              <a:rPr lang="en-JM" dirty="0"/>
              <a:t>Use of ALT, EIS short-cut</a:t>
            </a:r>
            <a:endParaRPr lang="en-US" dirty="0"/>
          </a:p>
          <a:p>
            <a:pPr lvl="1"/>
            <a:r>
              <a:rPr lang="en-JM" dirty="0"/>
              <a:t>Use of EDATE and EOMONTH</a:t>
            </a:r>
            <a:endParaRPr lang="en-US" dirty="0"/>
          </a:p>
          <a:p>
            <a:endParaRPr lang="en-US" dirty="0"/>
          </a:p>
        </p:txBody>
      </p:sp>
      <p:sp>
        <p:nvSpPr>
          <p:cNvPr id="3" name="Title 2">
            <a:extLst>
              <a:ext uri="{FF2B5EF4-FFF2-40B4-BE49-F238E27FC236}">
                <a16:creationId xmlns:a16="http://schemas.microsoft.com/office/drawing/2014/main" id="{AC33AF00-BB53-441E-93B2-018258FE859C}"/>
              </a:ext>
            </a:extLst>
          </p:cNvPr>
          <p:cNvSpPr>
            <a:spLocks noGrp="1"/>
          </p:cNvSpPr>
          <p:nvPr>
            <p:ph type="title"/>
          </p:nvPr>
        </p:nvSpPr>
        <p:spPr/>
        <p:txBody>
          <a:bodyPr/>
          <a:lstStyle/>
          <a:p>
            <a:r>
              <a:rPr lang="en-US" dirty="0"/>
              <a:t>Don’t Use Too Many Functions</a:t>
            </a:r>
          </a:p>
        </p:txBody>
      </p:sp>
      <p:sp>
        <p:nvSpPr>
          <p:cNvPr id="4" name="Slide Number Placeholder 3">
            <a:extLst>
              <a:ext uri="{FF2B5EF4-FFF2-40B4-BE49-F238E27FC236}">
                <a16:creationId xmlns:a16="http://schemas.microsoft.com/office/drawing/2014/main" id="{9102FEFE-76EC-44F8-9ABC-E6C3503565EE}"/>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spTree>
    <p:extLst>
      <p:ext uri="{BB962C8B-B14F-4D97-AF65-F5344CB8AC3E}">
        <p14:creationId xmlns:p14="http://schemas.microsoft.com/office/powerpoint/2010/main" val="1640184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1151A0-4A79-48D7-87B3-CC3E42DF1B88}"/>
              </a:ext>
            </a:extLst>
          </p:cNvPr>
          <p:cNvSpPr>
            <a:spLocks noGrp="1"/>
          </p:cNvSpPr>
          <p:nvPr>
            <p:ph idx="1"/>
          </p:nvPr>
        </p:nvSpPr>
        <p:spPr>
          <a:xfrm>
            <a:off x="628649" y="1263192"/>
            <a:ext cx="8034583" cy="2201749"/>
          </a:xfrm>
        </p:spPr>
        <p:txBody>
          <a:bodyPr>
            <a:normAutofit fontScale="62500" lnSpcReduction="20000"/>
          </a:bodyPr>
          <a:lstStyle/>
          <a:p>
            <a:r>
              <a:rPr lang="en-US" dirty="0"/>
              <a:t>Enter dates for:</a:t>
            </a:r>
          </a:p>
          <a:p>
            <a:pPr lvl="1"/>
            <a:r>
              <a:rPr lang="en-US" dirty="0"/>
              <a:t>Start of development</a:t>
            </a:r>
          </a:p>
          <a:p>
            <a:pPr lvl="1"/>
            <a:r>
              <a:rPr lang="en-US" dirty="0"/>
              <a:t>Months of development</a:t>
            </a:r>
          </a:p>
          <a:p>
            <a:pPr lvl="1"/>
            <a:r>
              <a:rPr lang="en-US" dirty="0"/>
              <a:t>Financial Close</a:t>
            </a:r>
          </a:p>
          <a:p>
            <a:pPr lvl="1"/>
            <a:r>
              <a:rPr lang="en-US" dirty="0"/>
              <a:t>Months of Construction</a:t>
            </a:r>
          </a:p>
          <a:p>
            <a:pPr lvl="1"/>
            <a:r>
              <a:rPr lang="en-US" dirty="0"/>
              <a:t>Commercial Operation</a:t>
            </a:r>
          </a:p>
          <a:p>
            <a:pPr lvl="1"/>
            <a:r>
              <a:rPr lang="en-US" dirty="0"/>
              <a:t>Operating Period</a:t>
            </a:r>
          </a:p>
          <a:p>
            <a:pPr lvl="1"/>
            <a:r>
              <a:rPr lang="en-US" dirty="0"/>
              <a:t>Decommissioning Date</a:t>
            </a:r>
          </a:p>
          <a:p>
            <a:pPr lvl="1"/>
            <a:endParaRPr lang="en-US" dirty="0"/>
          </a:p>
        </p:txBody>
      </p:sp>
      <p:sp>
        <p:nvSpPr>
          <p:cNvPr id="3" name="Title 2">
            <a:extLst>
              <a:ext uri="{FF2B5EF4-FFF2-40B4-BE49-F238E27FC236}">
                <a16:creationId xmlns:a16="http://schemas.microsoft.com/office/drawing/2014/main" id="{56D0AD74-5CF5-4A4F-8970-35A005CB4731}"/>
              </a:ext>
            </a:extLst>
          </p:cNvPr>
          <p:cNvSpPr>
            <a:spLocks noGrp="1"/>
          </p:cNvSpPr>
          <p:nvPr>
            <p:ph type="title"/>
          </p:nvPr>
        </p:nvSpPr>
        <p:spPr/>
        <p:txBody>
          <a:bodyPr>
            <a:normAutofit fontScale="90000"/>
          </a:bodyPr>
          <a:lstStyle/>
          <a:p>
            <a:r>
              <a:rPr lang="en-US" dirty="0"/>
              <a:t>Exercise 1: Work with Dates (Use EDATE function)</a:t>
            </a:r>
          </a:p>
        </p:txBody>
      </p:sp>
      <p:pic>
        <p:nvPicPr>
          <p:cNvPr id="5" name="Picture 4">
            <a:extLst>
              <a:ext uri="{FF2B5EF4-FFF2-40B4-BE49-F238E27FC236}">
                <a16:creationId xmlns:a16="http://schemas.microsoft.com/office/drawing/2014/main" id="{3EE718A0-4EF3-4BAB-8D3B-75BE6BE8A957}"/>
              </a:ext>
            </a:extLst>
          </p:cNvPr>
          <p:cNvPicPr>
            <a:picLocks noChangeAspect="1"/>
          </p:cNvPicPr>
          <p:nvPr/>
        </p:nvPicPr>
        <p:blipFill>
          <a:blip r:embed="rId2"/>
          <a:stretch>
            <a:fillRect/>
          </a:stretch>
        </p:blipFill>
        <p:spPr>
          <a:xfrm>
            <a:off x="282805" y="3464942"/>
            <a:ext cx="8125905" cy="2712021"/>
          </a:xfrm>
          <a:prstGeom prst="rect">
            <a:avLst/>
          </a:prstGeom>
        </p:spPr>
      </p:pic>
    </p:spTree>
    <p:extLst>
      <p:ext uri="{BB962C8B-B14F-4D97-AF65-F5344CB8AC3E}">
        <p14:creationId xmlns:p14="http://schemas.microsoft.com/office/powerpoint/2010/main" val="3909037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EF2F2B-602F-48E2-9099-AA8A2CABF1CA}"/>
              </a:ext>
            </a:extLst>
          </p:cNvPr>
          <p:cNvSpPr>
            <a:spLocks noGrp="1"/>
          </p:cNvSpPr>
          <p:nvPr>
            <p:ph idx="1"/>
          </p:nvPr>
        </p:nvSpPr>
        <p:spPr/>
        <p:txBody>
          <a:bodyPr/>
          <a:lstStyle/>
          <a:p>
            <a:r>
              <a:rPr lang="en-US" dirty="0"/>
              <a:t>For capital accounts that are part of the calculations, use annual.  For other accounts, use quarterly.</a:t>
            </a:r>
          </a:p>
          <a:p>
            <a:endParaRPr lang="en-US" dirty="0"/>
          </a:p>
        </p:txBody>
      </p:sp>
      <p:sp>
        <p:nvSpPr>
          <p:cNvPr id="3" name="Title 2">
            <a:extLst>
              <a:ext uri="{FF2B5EF4-FFF2-40B4-BE49-F238E27FC236}">
                <a16:creationId xmlns:a16="http://schemas.microsoft.com/office/drawing/2014/main" id="{1EAA9856-2119-4CE3-A8C0-8CF29975402E}"/>
              </a:ext>
            </a:extLst>
          </p:cNvPr>
          <p:cNvSpPr>
            <a:spLocks noGrp="1"/>
          </p:cNvSpPr>
          <p:nvPr>
            <p:ph type="title"/>
          </p:nvPr>
        </p:nvSpPr>
        <p:spPr/>
        <p:txBody>
          <a:bodyPr>
            <a:normAutofit fontScale="90000"/>
          </a:bodyPr>
          <a:lstStyle/>
          <a:p>
            <a:r>
              <a:rPr lang="en-US" dirty="0"/>
              <a:t>Un-Believable Bad Practice by Really Big Bank – Different Time Lines</a:t>
            </a:r>
          </a:p>
        </p:txBody>
      </p:sp>
      <p:pic>
        <p:nvPicPr>
          <p:cNvPr id="5" name="Picture 4">
            <a:extLst>
              <a:ext uri="{FF2B5EF4-FFF2-40B4-BE49-F238E27FC236}">
                <a16:creationId xmlns:a16="http://schemas.microsoft.com/office/drawing/2014/main" id="{F356FF9A-7C76-483A-9544-19217E86CEF2}"/>
              </a:ext>
            </a:extLst>
          </p:cNvPr>
          <p:cNvPicPr>
            <a:picLocks noChangeAspect="1"/>
          </p:cNvPicPr>
          <p:nvPr/>
        </p:nvPicPr>
        <p:blipFill>
          <a:blip r:embed="rId2"/>
          <a:stretch>
            <a:fillRect/>
          </a:stretch>
        </p:blipFill>
        <p:spPr>
          <a:xfrm>
            <a:off x="2026364" y="2528274"/>
            <a:ext cx="5078897" cy="2099885"/>
          </a:xfrm>
          <a:prstGeom prst="rect">
            <a:avLst/>
          </a:prstGeom>
        </p:spPr>
      </p:pic>
      <p:pic>
        <p:nvPicPr>
          <p:cNvPr id="6" name="Picture 5">
            <a:extLst>
              <a:ext uri="{FF2B5EF4-FFF2-40B4-BE49-F238E27FC236}">
                <a16:creationId xmlns:a16="http://schemas.microsoft.com/office/drawing/2014/main" id="{DE498A92-A5BE-400E-B206-9657B9EC2E79}"/>
              </a:ext>
            </a:extLst>
          </p:cNvPr>
          <p:cNvPicPr>
            <a:picLocks noChangeAspect="1"/>
          </p:cNvPicPr>
          <p:nvPr/>
        </p:nvPicPr>
        <p:blipFill>
          <a:blip r:embed="rId3"/>
          <a:stretch>
            <a:fillRect/>
          </a:stretch>
        </p:blipFill>
        <p:spPr>
          <a:xfrm>
            <a:off x="0" y="4794901"/>
            <a:ext cx="7832035" cy="1958009"/>
          </a:xfrm>
          <a:prstGeom prst="rect">
            <a:avLst/>
          </a:prstGeom>
        </p:spPr>
      </p:pic>
    </p:spTree>
    <p:extLst>
      <p:ext uri="{BB962C8B-B14F-4D97-AF65-F5344CB8AC3E}">
        <p14:creationId xmlns:p14="http://schemas.microsoft.com/office/powerpoint/2010/main" val="2195507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E55753-D54C-4AAB-9317-E232A121213E}"/>
              </a:ext>
            </a:extLst>
          </p:cNvPr>
          <p:cNvSpPr>
            <a:spLocks noGrp="1"/>
          </p:cNvSpPr>
          <p:nvPr>
            <p:ph idx="1"/>
          </p:nvPr>
        </p:nvSpPr>
        <p:spPr/>
        <p:txBody>
          <a:bodyPr/>
          <a:lstStyle/>
          <a:p>
            <a:r>
              <a:rPr lang="en-US" dirty="0"/>
              <a:t>Note how comes from another sheet, no documentation to the left, long formula.</a:t>
            </a:r>
          </a:p>
          <a:p>
            <a:endParaRPr lang="en-US" dirty="0"/>
          </a:p>
        </p:txBody>
      </p:sp>
      <p:sp>
        <p:nvSpPr>
          <p:cNvPr id="3" name="Title 2">
            <a:extLst>
              <a:ext uri="{FF2B5EF4-FFF2-40B4-BE49-F238E27FC236}">
                <a16:creationId xmlns:a16="http://schemas.microsoft.com/office/drawing/2014/main" id="{73AD2E05-8C8B-4427-8020-1F055B32FDEC}"/>
              </a:ext>
            </a:extLst>
          </p:cNvPr>
          <p:cNvSpPr>
            <a:spLocks noGrp="1"/>
          </p:cNvSpPr>
          <p:nvPr>
            <p:ph type="title"/>
          </p:nvPr>
        </p:nvSpPr>
        <p:spPr/>
        <p:txBody>
          <a:bodyPr>
            <a:normAutofit fontScale="90000"/>
          </a:bodyPr>
          <a:lstStyle/>
          <a:p>
            <a:r>
              <a:rPr lang="en-US" dirty="0"/>
              <a:t>Actual Models: There is No Need At All For Complex Formulas in Timelines</a:t>
            </a:r>
          </a:p>
        </p:txBody>
      </p:sp>
      <p:sp>
        <p:nvSpPr>
          <p:cNvPr id="4" name="Slide Number Placeholder 3">
            <a:extLst>
              <a:ext uri="{FF2B5EF4-FFF2-40B4-BE49-F238E27FC236}">
                <a16:creationId xmlns:a16="http://schemas.microsoft.com/office/drawing/2014/main" id="{2773E7E0-D34B-42BC-9FE1-54001A5BA3DF}"/>
              </a:ext>
            </a:extLst>
          </p:cNvPr>
          <p:cNvSpPr>
            <a:spLocks noGrp="1"/>
          </p:cNvSpPr>
          <p:nvPr>
            <p:ph type="sldNum" sz="quarter" idx="12"/>
          </p:nvPr>
        </p:nvSpPr>
        <p:spPr/>
        <p:txBody>
          <a:bodyPr/>
          <a:lstStyle/>
          <a:p>
            <a:pPr algn="ctr"/>
            <a:fld id="{0C3A1854-6B63-4059-B360-A3C4972BF0FC}" type="slidenum">
              <a:rPr lang="ko-KR" altLang="en-US" smtClean="0"/>
              <a:pPr algn="ctr"/>
              <a:t>55</a:t>
            </a:fld>
            <a:endParaRPr lang="ko-KR" altLang="en-US" dirty="0"/>
          </a:p>
        </p:txBody>
      </p:sp>
      <p:pic>
        <p:nvPicPr>
          <p:cNvPr id="5" name="Picture 4">
            <a:extLst>
              <a:ext uri="{FF2B5EF4-FFF2-40B4-BE49-F238E27FC236}">
                <a16:creationId xmlns:a16="http://schemas.microsoft.com/office/drawing/2014/main" id="{6C278DD2-437F-431A-B356-C0AC40B05DF5}"/>
              </a:ext>
            </a:extLst>
          </p:cNvPr>
          <p:cNvPicPr>
            <a:picLocks noChangeAspect="1"/>
          </p:cNvPicPr>
          <p:nvPr/>
        </p:nvPicPr>
        <p:blipFill>
          <a:blip r:embed="rId2"/>
          <a:stretch>
            <a:fillRect/>
          </a:stretch>
        </p:blipFill>
        <p:spPr>
          <a:xfrm>
            <a:off x="93165" y="2323636"/>
            <a:ext cx="8623452" cy="3478561"/>
          </a:xfrm>
          <a:prstGeom prst="rect">
            <a:avLst/>
          </a:prstGeom>
        </p:spPr>
      </p:pic>
    </p:spTree>
    <p:extLst>
      <p:ext uri="{BB962C8B-B14F-4D97-AF65-F5344CB8AC3E}">
        <p14:creationId xmlns:p14="http://schemas.microsoft.com/office/powerpoint/2010/main" val="3082219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0B5392-AF5B-49E5-9775-6ACA374AC21A}"/>
              </a:ext>
            </a:extLst>
          </p:cNvPr>
          <p:cNvSpPr>
            <a:spLocks noGrp="1"/>
          </p:cNvSpPr>
          <p:nvPr>
            <p:ph idx="1"/>
          </p:nvPr>
        </p:nvSpPr>
        <p:spPr/>
        <p:txBody>
          <a:bodyPr/>
          <a:lstStyle/>
          <a:p>
            <a:r>
              <a:rPr lang="en-US" dirty="0"/>
              <a:t>Note that the number 11 is fixed</a:t>
            </a:r>
          </a:p>
          <a:p>
            <a:endParaRPr lang="en-US" dirty="0"/>
          </a:p>
        </p:txBody>
      </p:sp>
      <p:sp>
        <p:nvSpPr>
          <p:cNvPr id="3" name="Title 2">
            <a:extLst>
              <a:ext uri="{FF2B5EF4-FFF2-40B4-BE49-F238E27FC236}">
                <a16:creationId xmlns:a16="http://schemas.microsoft.com/office/drawing/2014/main" id="{1E678120-0645-4329-8E80-D021171B5619}"/>
              </a:ext>
            </a:extLst>
          </p:cNvPr>
          <p:cNvSpPr>
            <a:spLocks noGrp="1"/>
          </p:cNvSpPr>
          <p:nvPr>
            <p:ph type="title"/>
          </p:nvPr>
        </p:nvSpPr>
        <p:spPr/>
        <p:txBody>
          <a:bodyPr/>
          <a:lstStyle/>
          <a:p>
            <a:r>
              <a:rPr lang="en-US" dirty="0"/>
              <a:t>Actual Models – No Flexibility</a:t>
            </a:r>
          </a:p>
        </p:txBody>
      </p:sp>
      <p:sp>
        <p:nvSpPr>
          <p:cNvPr id="4" name="Slide Number Placeholder 3">
            <a:extLst>
              <a:ext uri="{FF2B5EF4-FFF2-40B4-BE49-F238E27FC236}">
                <a16:creationId xmlns:a16="http://schemas.microsoft.com/office/drawing/2014/main" id="{D5B63CEA-829C-4B54-912C-8EDE75763125}"/>
              </a:ext>
            </a:extLst>
          </p:cNvPr>
          <p:cNvSpPr>
            <a:spLocks noGrp="1"/>
          </p:cNvSpPr>
          <p:nvPr>
            <p:ph type="sldNum" sz="quarter" idx="12"/>
          </p:nvPr>
        </p:nvSpPr>
        <p:spPr/>
        <p:txBody>
          <a:bodyPr/>
          <a:lstStyle/>
          <a:p>
            <a:pPr algn="ctr"/>
            <a:fld id="{0C3A1854-6B63-4059-B360-A3C4972BF0FC}" type="slidenum">
              <a:rPr lang="ko-KR" altLang="en-US" smtClean="0"/>
              <a:pPr algn="ctr"/>
              <a:t>56</a:t>
            </a:fld>
            <a:endParaRPr lang="ko-KR" altLang="en-US" dirty="0"/>
          </a:p>
        </p:txBody>
      </p:sp>
      <p:pic>
        <p:nvPicPr>
          <p:cNvPr id="5" name="Picture 4">
            <a:extLst>
              <a:ext uri="{FF2B5EF4-FFF2-40B4-BE49-F238E27FC236}">
                <a16:creationId xmlns:a16="http://schemas.microsoft.com/office/drawing/2014/main" id="{61920796-04FC-44A8-918C-9BC8D8AFAC74}"/>
              </a:ext>
            </a:extLst>
          </p:cNvPr>
          <p:cNvPicPr>
            <a:picLocks noChangeAspect="1"/>
          </p:cNvPicPr>
          <p:nvPr/>
        </p:nvPicPr>
        <p:blipFill>
          <a:blip r:embed="rId2"/>
          <a:stretch>
            <a:fillRect/>
          </a:stretch>
        </p:blipFill>
        <p:spPr>
          <a:xfrm>
            <a:off x="239038" y="2287986"/>
            <a:ext cx="8665923" cy="2282027"/>
          </a:xfrm>
          <a:prstGeom prst="rect">
            <a:avLst/>
          </a:prstGeom>
        </p:spPr>
      </p:pic>
    </p:spTree>
    <p:extLst>
      <p:ext uri="{BB962C8B-B14F-4D97-AF65-F5344CB8AC3E}">
        <p14:creationId xmlns:p14="http://schemas.microsoft.com/office/powerpoint/2010/main" val="3677857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4B3E69-E934-4DB0-BD41-3A576A2C7843}"/>
              </a:ext>
            </a:extLst>
          </p:cNvPr>
          <p:cNvPicPr>
            <a:picLocks noGrp="1" noChangeAspect="1"/>
          </p:cNvPicPr>
          <p:nvPr>
            <p:ph idx="1"/>
          </p:nvPr>
        </p:nvPicPr>
        <p:blipFill>
          <a:blip r:embed="rId2"/>
          <a:stretch>
            <a:fillRect/>
          </a:stretch>
        </p:blipFill>
        <p:spPr>
          <a:xfrm>
            <a:off x="0" y="1828800"/>
            <a:ext cx="8845536" cy="1756695"/>
          </a:xfrm>
          <a:prstGeom prst="rect">
            <a:avLst/>
          </a:prstGeom>
        </p:spPr>
      </p:pic>
      <p:sp>
        <p:nvSpPr>
          <p:cNvPr id="3" name="Title 2">
            <a:extLst>
              <a:ext uri="{FF2B5EF4-FFF2-40B4-BE49-F238E27FC236}">
                <a16:creationId xmlns:a16="http://schemas.microsoft.com/office/drawing/2014/main" id="{74441AE8-2C07-417E-BAF6-296914F58778}"/>
              </a:ext>
            </a:extLst>
          </p:cNvPr>
          <p:cNvSpPr>
            <a:spLocks noGrp="1"/>
          </p:cNvSpPr>
          <p:nvPr>
            <p:ph type="title"/>
          </p:nvPr>
        </p:nvSpPr>
        <p:spPr/>
        <p:txBody>
          <a:bodyPr>
            <a:normAutofit fontScale="90000"/>
          </a:bodyPr>
          <a:lstStyle/>
          <a:p>
            <a:r>
              <a:rPr lang="en-US" dirty="0"/>
              <a:t>What Not to Do in Time Lines – Different Time Lines for Different Core Calculations</a:t>
            </a:r>
          </a:p>
        </p:txBody>
      </p:sp>
      <p:pic>
        <p:nvPicPr>
          <p:cNvPr id="2" name="Picture 1">
            <a:extLst>
              <a:ext uri="{FF2B5EF4-FFF2-40B4-BE49-F238E27FC236}">
                <a16:creationId xmlns:a16="http://schemas.microsoft.com/office/drawing/2014/main" id="{FD393D61-9C35-4470-AADD-420904D7F9F7}"/>
              </a:ext>
            </a:extLst>
          </p:cNvPr>
          <p:cNvPicPr>
            <a:picLocks noChangeAspect="1"/>
          </p:cNvPicPr>
          <p:nvPr/>
        </p:nvPicPr>
        <p:blipFill>
          <a:blip r:embed="rId3"/>
          <a:stretch>
            <a:fillRect/>
          </a:stretch>
        </p:blipFill>
        <p:spPr>
          <a:xfrm>
            <a:off x="0" y="4712503"/>
            <a:ext cx="8880052" cy="1987826"/>
          </a:xfrm>
          <a:prstGeom prst="rect">
            <a:avLst/>
          </a:prstGeom>
        </p:spPr>
      </p:pic>
    </p:spTree>
    <p:extLst>
      <p:ext uri="{BB962C8B-B14F-4D97-AF65-F5344CB8AC3E}">
        <p14:creationId xmlns:p14="http://schemas.microsoft.com/office/powerpoint/2010/main" val="712270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B2710F-E150-4D4E-8654-5922DD3967AA}"/>
              </a:ext>
            </a:extLst>
          </p:cNvPr>
          <p:cNvSpPr>
            <a:spLocks noGrp="1"/>
          </p:cNvSpPr>
          <p:nvPr>
            <p:ph idx="1"/>
          </p:nvPr>
        </p:nvSpPr>
        <p:spPr/>
        <p:txBody>
          <a:bodyPr/>
          <a:lstStyle/>
          <a:p>
            <a:r>
              <a:rPr lang="en-US" dirty="0"/>
              <a:t>For IRR and financial statements, you eventually need to consolidate.  So keep time line in sight.  This is from the bad PF model video.</a:t>
            </a:r>
          </a:p>
        </p:txBody>
      </p:sp>
      <p:sp>
        <p:nvSpPr>
          <p:cNvPr id="3" name="Title 2">
            <a:extLst>
              <a:ext uri="{FF2B5EF4-FFF2-40B4-BE49-F238E27FC236}">
                <a16:creationId xmlns:a16="http://schemas.microsoft.com/office/drawing/2014/main" id="{30BDD36C-3D3A-48E0-86CD-7B1EFC06F9A6}"/>
              </a:ext>
            </a:extLst>
          </p:cNvPr>
          <p:cNvSpPr>
            <a:spLocks noGrp="1"/>
          </p:cNvSpPr>
          <p:nvPr>
            <p:ph type="title"/>
          </p:nvPr>
        </p:nvSpPr>
        <p:spPr/>
        <p:txBody>
          <a:bodyPr>
            <a:normAutofit fontScale="90000"/>
          </a:bodyPr>
          <a:lstStyle/>
          <a:p>
            <a:r>
              <a:rPr lang="en-US" dirty="0"/>
              <a:t>Inconsistent Time Lines in Calculation Sheets</a:t>
            </a:r>
          </a:p>
        </p:txBody>
      </p:sp>
      <p:pic>
        <p:nvPicPr>
          <p:cNvPr id="5" name="Picture 4">
            <a:extLst>
              <a:ext uri="{FF2B5EF4-FFF2-40B4-BE49-F238E27FC236}">
                <a16:creationId xmlns:a16="http://schemas.microsoft.com/office/drawing/2014/main" id="{636E21EC-713E-4462-84C6-7351932557CC}"/>
              </a:ext>
            </a:extLst>
          </p:cNvPr>
          <p:cNvPicPr>
            <a:picLocks noChangeAspect="1"/>
          </p:cNvPicPr>
          <p:nvPr/>
        </p:nvPicPr>
        <p:blipFill>
          <a:blip r:embed="rId2"/>
          <a:stretch>
            <a:fillRect/>
          </a:stretch>
        </p:blipFill>
        <p:spPr>
          <a:xfrm>
            <a:off x="248337" y="2872693"/>
            <a:ext cx="8634952" cy="1279989"/>
          </a:xfrm>
          <a:prstGeom prst="rect">
            <a:avLst/>
          </a:prstGeom>
        </p:spPr>
      </p:pic>
      <p:pic>
        <p:nvPicPr>
          <p:cNvPr id="6" name="Picture 5">
            <a:extLst>
              <a:ext uri="{FF2B5EF4-FFF2-40B4-BE49-F238E27FC236}">
                <a16:creationId xmlns:a16="http://schemas.microsoft.com/office/drawing/2014/main" id="{F28C8AA9-6CD8-4F89-AB69-5FC49032C5C1}"/>
              </a:ext>
            </a:extLst>
          </p:cNvPr>
          <p:cNvPicPr>
            <a:picLocks noChangeAspect="1"/>
          </p:cNvPicPr>
          <p:nvPr/>
        </p:nvPicPr>
        <p:blipFill>
          <a:blip r:embed="rId3"/>
          <a:stretch>
            <a:fillRect/>
          </a:stretch>
        </p:blipFill>
        <p:spPr>
          <a:xfrm>
            <a:off x="95498" y="4404432"/>
            <a:ext cx="9144000" cy="1371858"/>
          </a:xfrm>
          <a:prstGeom prst="rect">
            <a:avLst/>
          </a:prstGeom>
        </p:spPr>
      </p:pic>
    </p:spTree>
    <p:extLst>
      <p:ext uri="{BB962C8B-B14F-4D97-AF65-F5344CB8AC3E}">
        <p14:creationId xmlns:p14="http://schemas.microsoft.com/office/powerpoint/2010/main" val="1454748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9997F0-4FD9-4FD3-8A98-B3B4A490645E}"/>
              </a:ext>
            </a:extLst>
          </p:cNvPr>
          <p:cNvSpPr>
            <a:spLocks noGrp="1"/>
          </p:cNvSpPr>
          <p:nvPr>
            <p:ph idx="1"/>
          </p:nvPr>
        </p:nvSpPr>
        <p:spPr/>
        <p:txBody>
          <a:bodyPr/>
          <a:lstStyle/>
          <a:p>
            <a:r>
              <a:rPr lang="en-US" dirty="0"/>
              <a:t>You do not need such a formula for the year.</a:t>
            </a:r>
          </a:p>
          <a:p>
            <a:endParaRPr lang="en-US" dirty="0"/>
          </a:p>
        </p:txBody>
      </p:sp>
      <p:sp>
        <p:nvSpPr>
          <p:cNvPr id="3" name="Title 2">
            <a:extLst>
              <a:ext uri="{FF2B5EF4-FFF2-40B4-BE49-F238E27FC236}">
                <a16:creationId xmlns:a16="http://schemas.microsoft.com/office/drawing/2014/main" id="{7AAD0317-E54D-405E-BA87-78DB9B46CF53}"/>
              </a:ext>
            </a:extLst>
          </p:cNvPr>
          <p:cNvSpPr>
            <a:spLocks noGrp="1"/>
          </p:cNvSpPr>
          <p:nvPr>
            <p:ph type="title"/>
          </p:nvPr>
        </p:nvSpPr>
        <p:spPr/>
        <p:txBody>
          <a:bodyPr/>
          <a:lstStyle/>
          <a:p>
            <a:r>
              <a:rPr lang="en-US" dirty="0"/>
              <a:t>Complex Formulas for Year</a:t>
            </a:r>
          </a:p>
        </p:txBody>
      </p:sp>
      <p:pic>
        <p:nvPicPr>
          <p:cNvPr id="6" name="Picture 5">
            <a:extLst>
              <a:ext uri="{FF2B5EF4-FFF2-40B4-BE49-F238E27FC236}">
                <a16:creationId xmlns:a16="http://schemas.microsoft.com/office/drawing/2014/main" id="{64473768-82D0-461A-A549-D19EA2472277}"/>
              </a:ext>
            </a:extLst>
          </p:cNvPr>
          <p:cNvPicPr>
            <a:picLocks noChangeAspect="1"/>
          </p:cNvPicPr>
          <p:nvPr/>
        </p:nvPicPr>
        <p:blipFill>
          <a:blip r:embed="rId2"/>
          <a:stretch>
            <a:fillRect/>
          </a:stretch>
        </p:blipFill>
        <p:spPr>
          <a:xfrm>
            <a:off x="79512" y="1910480"/>
            <a:ext cx="8634952" cy="1234834"/>
          </a:xfrm>
          <a:prstGeom prst="rect">
            <a:avLst/>
          </a:prstGeom>
        </p:spPr>
      </p:pic>
      <p:pic>
        <p:nvPicPr>
          <p:cNvPr id="2" name="Picture 1">
            <a:extLst>
              <a:ext uri="{FF2B5EF4-FFF2-40B4-BE49-F238E27FC236}">
                <a16:creationId xmlns:a16="http://schemas.microsoft.com/office/drawing/2014/main" id="{77E1B58B-1981-4725-973B-0406ABDB515B}"/>
              </a:ext>
            </a:extLst>
          </p:cNvPr>
          <p:cNvPicPr>
            <a:picLocks noChangeAspect="1"/>
          </p:cNvPicPr>
          <p:nvPr/>
        </p:nvPicPr>
        <p:blipFill>
          <a:blip r:embed="rId3"/>
          <a:stretch>
            <a:fillRect/>
          </a:stretch>
        </p:blipFill>
        <p:spPr>
          <a:xfrm>
            <a:off x="388343" y="3512688"/>
            <a:ext cx="8010939" cy="3271254"/>
          </a:xfrm>
          <a:prstGeom prst="rect">
            <a:avLst/>
          </a:prstGeom>
        </p:spPr>
      </p:pic>
    </p:spTree>
    <p:extLst>
      <p:ext uri="{BB962C8B-B14F-4D97-AF65-F5344CB8AC3E}">
        <p14:creationId xmlns:p14="http://schemas.microsoft.com/office/powerpoint/2010/main" val="418399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F6B07B-4BFF-41ED-B69B-DE49FE8C6599}"/>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Modelling Religion, Excel Functions, Free Tools and Interpolate Function</a:t>
            </a:r>
          </a:p>
        </p:txBody>
      </p:sp>
    </p:spTree>
    <p:extLst>
      <p:ext uri="{BB962C8B-B14F-4D97-AF65-F5344CB8AC3E}">
        <p14:creationId xmlns:p14="http://schemas.microsoft.com/office/powerpoint/2010/main" val="93935589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57026D-F271-47DE-90FF-2F975B8C20A7}"/>
              </a:ext>
            </a:extLst>
          </p:cNvPr>
          <p:cNvSpPr>
            <a:spLocks noGrp="1"/>
          </p:cNvSpPr>
          <p:nvPr>
            <p:ph idx="1"/>
          </p:nvPr>
        </p:nvSpPr>
        <p:spPr/>
        <p:txBody>
          <a:bodyPr/>
          <a:lstStyle/>
          <a:p>
            <a:r>
              <a:rPr lang="en-US" dirty="0"/>
              <a:t>All the formulas are complex like this.</a:t>
            </a:r>
          </a:p>
          <a:p>
            <a:endParaRPr lang="en-US" dirty="0"/>
          </a:p>
        </p:txBody>
      </p:sp>
      <p:sp>
        <p:nvSpPr>
          <p:cNvPr id="3" name="Title 2">
            <a:extLst>
              <a:ext uri="{FF2B5EF4-FFF2-40B4-BE49-F238E27FC236}">
                <a16:creationId xmlns:a16="http://schemas.microsoft.com/office/drawing/2014/main" id="{4CCD6EB2-D71E-4D48-8661-E2E8EA842BFE}"/>
              </a:ext>
            </a:extLst>
          </p:cNvPr>
          <p:cNvSpPr>
            <a:spLocks noGrp="1"/>
          </p:cNvSpPr>
          <p:nvPr>
            <p:ph type="title"/>
          </p:nvPr>
        </p:nvSpPr>
        <p:spPr/>
        <p:txBody>
          <a:bodyPr/>
          <a:lstStyle/>
          <a:p>
            <a:r>
              <a:rPr lang="en-US" dirty="0"/>
              <a:t>How is this necessary</a:t>
            </a:r>
          </a:p>
        </p:txBody>
      </p:sp>
      <p:pic>
        <p:nvPicPr>
          <p:cNvPr id="5" name="Picture 4">
            <a:extLst>
              <a:ext uri="{FF2B5EF4-FFF2-40B4-BE49-F238E27FC236}">
                <a16:creationId xmlns:a16="http://schemas.microsoft.com/office/drawing/2014/main" id="{FD7E8121-1C8C-4F2E-B601-CE42ABFB0A45}"/>
              </a:ext>
            </a:extLst>
          </p:cNvPr>
          <p:cNvPicPr>
            <a:picLocks noChangeAspect="1"/>
          </p:cNvPicPr>
          <p:nvPr/>
        </p:nvPicPr>
        <p:blipFill>
          <a:blip r:embed="rId2"/>
          <a:stretch>
            <a:fillRect/>
          </a:stretch>
        </p:blipFill>
        <p:spPr>
          <a:xfrm>
            <a:off x="139148" y="2427395"/>
            <a:ext cx="8634952" cy="2424429"/>
          </a:xfrm>
          <a:prstGeom prst="rect">
            <a:avLst/>
          </a:prstGeom>
        </p:spPr>
      </p:pic>
    </p:spTree>
    <p:extLst>
      <p:ext uri="{BB962C8B-B14F-4D97-AF65-F5344CB8AC3E}">
        <p14:creationId xmlns:p14="http://schemas.microsoft.com/office/powerpoint/2010/main" val="455891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431199104"/>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725AB1B-2C09-455F-86A7-0AEE18091293}"/>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Notes on Beginning and Ending Period</a:t>
            </a:r>
          </a:p>
        </p:txBody>
      </p:sp>
    </p:spTree>
    <p:extLst>
      <p:ext uri="{BB962C8B-B14F-4D97-AF65-F5344CB8AC3E}">
        <p14:creationId xmlns:p14="http://schemas.microsoft.com/office/powerpoint/2010/main" val="555691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3563" y="450221"/>
            <a:ext cx="3316246" cy="59488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521269"/>
            <a:ext cx="5023144"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3" name="Graphic 12">
            <a:extLst>
              <a:ext uri="{FF2B5EF4-FFF2-40B4-BE49-F238E27FC236}">
                <a16:creationId xmlns:a16="http://schemas.microsoft.com/office/drawing/2014/main" id="{0E3F7DCE-F140-41B7-9B3F-4864B8AAFE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57625" y="2715061"/>
            <a:ext cx="1428753" cy="1428753"/>
          </a:xfrm>
          <a:prstGeom prst="rect">
            <a:avLst/>
          </a:prstGeom>
        </p:spPr>
      </p:pic>
      <p:sp>
        <p:nvSpPr>
          <p:cNvPr id="22" name="Rectangle 21">
            <a:extLst>
              <a:ext uri="{FF2B5EF4-FFF2-40B4-BE49-F238E27FC236}">
                <a16:creationId xmlns:a16="http://schemas.microsoft.com/office/drawing/2014/main"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6711" y="450221"/>
            <a:ext cx="1586592"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Content Placeholder 3">
            <a:extLst>
              <a:ext uri="{FF2B5EF4-FFF2-40B4-BE49-F238E27FC236}">
                <a16:creationId xmlns:a16="http://schemas.microsoft.com/office/drawing/2014/main" id="{92E246DB-3C8D-4AF1-B6A8-EF957DAF913F}"/>
              </a:ext>
            </a:extLst>
          </p:cNvPr>
          <p:cNvSpPr>
            <a:spLocks noGrp="1"/>
          </p:cNvSpPr>
          <p:nvPr>
            <p:ph idx="1"/>
          </p:nvPr>
        </p:nvSpPr>
        <p:spPr>
          <a:xfrm>
            <a:off x="5286378" y="458920"/>
            <a:ext cx="3511079" cy="5612231"/>
          </a:xfrm>
        </p:spPr>
        <p:txBody>
          <a:bodyPr vert="horz" lIns="91440" tIns="45720" rIns="91440" bIns="45720" rtlCol="0" anchor="ctr">
            <a:normAutofit/>
          </a:bodyPr>
          <a:lstStyle/>
          <a:p>
            <a:r>
              <a:rPr lang="en-US" sz="2000" dirty="0">
                <a:latin typeface="+mn-lt"/>
                <a:cs typeface="+mn-cs"/>
              </a:rPr>
              <a:t>When designing assumptions that change over time, it is best to use the beginning of a month.</a:t>
            </a:r>
          </a:p>
          <a:p>
            <a:pPr lvl="1"/>
            <a:r>
              <a:rPr lang="en-US" sz="2000" dirty="0">
                <a:latin typeface="+mn-lt"/>
                <a:cs typeface="+mn-cs"/>
              </a:rPr>
              <a:t>You could make models with dates between a month but that is painful and probably not worth it.</a:t>
            </a:r>
          </a:p>
          <a:p>
            <a:pPr lvl="1"/>
            <a:r>
              <a:rPr lang="en-US" sz="2000" dirty="0">
                <a:latin typeface="+mn-lt"/>
                <a:cs typeface="+mn-cs"/>
              </a:rPr>
              <a:t>When structuring contracts, operating expense changes, phase in periods etc., it is best to use dates and the beginning of a month.</a:t>
            </a:r>
          </a:p>
        </p:txBody>
      </p:sp>
      <p:sp>
        <p:nvSpPr>
          <p:cNvPr id="3" name="Title 2">
            <a:extLst>
              <a:ext uri="{FF2B5EF4-FFF2-40B4-BE49-F238E27FC236}">
                <a16:creationId xmlns:a16="http://schemas.microsoft.com/office/drawing/2014/main" id="{473B0E61-89B2-4B63-981C-49927DB1787B}"/>
              </a:ext>
            </a:extLst>
          </p:cNvPr>
          <p:cNvSpPr>
            <a:spLocks noGrp="1"/>
          </p:cNvSpPr>
          <p:nvPr>
            <p:ph type="title"/>
          </p:nvPr>
        </p:nvSpPr>
        <p:spPr>
          <a:xfrm>
            <a:off x="581025" y="762000"/>
            <a:ext cx="2819400" cy="3340100"/>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Notes on EDATE</a:t>
            </a:r>
          </a:p>
        </p:txBody>
      </p:sp>
    </p:spTree>
    <p:extLst>
      <p:ext uri="{BB962C8B-B14F-4D97-AF65-F5344CB8AC3E}">
        <p14:creationId xmlns:p14="http://schemas.microsoft.com/office/powerpoint/2010/main" val="670845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C3B5B3-7007-47F0-84FF-8C8F809BDA5A}"/>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For each exercise including this exercise on dates, you can try three things.</a:t>
            </a:r>
          </a:p>
          <a:p>
            <a:pPr marL="971550" lvl="1"/>
            <a:r>
              <a:rPr lang="en-US" sz="2100" dirty="0">
                <a:latin typeface="+mn-lt"/>
                <a:cs typeface="+mn-cs"/>
              </a:rPr>
              <a:t>Use the tab that is labeled “No Titles.”  To use this tab that is coloured green, you will have to structure the titles of the model.  This is the best thing to do because structuring is so important</a:t>
            </a:r>
          </a:p>
          <a:p>
            <a:pPr marL="971550" lvl="1"/>
            <a:r>
              <a:rPr lang="en-US" sz="2100" dirty="0">
                <a:latin typeface="+mn-lt"/>
                <a:cs typeface="+mn-cs"/>
              </a:rPr>
              <a:t>Use the tab labeled “Titles.”  If you do this, all you have to fill in excel formulas. To begin with titles, use the yellow tabs.</a:t>
            </a:r>
          </a:p>
          <a:p>
            <a:pPr marL="971550" lvl="1"/>
            <a:r>
              <a:rPr lang="en-US" sz="2100" dirty="0">
                <a:latin typeface="+mn-lt"/>
                <a:cs typeface="+mn-cs"/>
              </a:rPr>
              <a:t>Use the tab labeled “Completed”. If you do this, then you can just follow along with the video.</a:t>
            </a:r>
          </a:p>
        </p:txBody>
      </p:sp>
      <p:sp>
        <p:nvSpPr>
          <p:cNvPr id="3" name="Title 2">
            <a:extLst>
              <a:ext uri="{FF2B5EF4-FFF2-40B4-BE49-F238E27FC236}">
                <a16:creationId xmlns:a16="http://schemas.microsoft.com/office/drawing/2014/main" id="{996ECEEC-8AC4-45F4-945D-82731E0F02E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Exercises with and without Titles</a:t>
            </a:r>
          </a:p>
        </p:txBody>
      </p:sp>
    </p:spTree>
    <p:extLst>
      <p:ext uri="{BB962C8B-B14F-4D97-AF65-F5344CB8AC3E}">
        <p14:creationId xmlns:p14="http://schemas.microsoft.com/office/powerpoint/2010/main" val="1431505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8E65A5-0552-437F-B8A0-35B6D9D71D45}"/>
              </a:ext>
            </a:extLst>
          </p:cNvPr>
          <p:cNvSpPr>
            <a:spLocks noGrp="1"/>
          </p:cNvSpPr>
          <p:nvPr>
            <p:ph idx="1"/>
          </p:nvPr>
        </p:nvSpPr>
        <p:spPr/>
        <p:txBody>
          <a:bodyPr>
            <a:normAutofit fontScale="85000" lnSpcReduction="10000"/>
          </a:bodyPr>
          <a:lstStyle/>
          <a:p>
            <a:r>
              <a:rPr lang="en-US" dirty="0"/>
              <a:t>To make sense of data that is presented on a monthly and then a quarterly or a semi-annual basis, it is nice to add a separate sheet that presents annual data.</a:t>
            </a:r>
          </a:p>
          <a:p>
            <a:r>
              <a:rPr lang="en-US" dirty="0"/>
              <a:t>For this you can use the SUMIF or the SUMIFS function. These functions require the fiscal year as a criteria.</a:t>
            </a:r>
          </a:p>
          <a:p>
            <a:r>
              <a:rPr lang="en-US" dirty="0"/>
              <a:t>To find the fiscal year, you need to stop six months (semi-annual) or three months (quarterly) after the COD.  You can use the EDATE function and then the MONTH function.</a:t>
            </a:r>
          </a:p>
          <a:p>
            <a:r>
              <a:rPr lang="en-US" dirty="0"/>
              <a:t>This month that is the subsequent month the COD month, incremented is used to accumulate the fiscal year. </a:t>
            </a:r>
          </a:p>
        </p:txBody>
      </p:sp>
      <p:sp>
        <p:nvSpPr>
          <p:cNvPr id="4" name="Title 3">
            <a:extLst>
              <a:ext uri="{FF2B5EF4-FFF2-40B4-BE49-F238E27FC236}">
                <a16:creationId xmlns:a16="http://schemas.microsoft.com/office/drawing/2014/main" id="{6ED5FD44-B17F-4740-9845-48A6DA14EBC4}"/>
              </a:ext>
            </a:extLst>
          </p:cNvPr>
          <p:cNvSpPr>
            <a:spLocks noGrp="1"/>
          </p:cNvSpPr>
          <p:nvPr>
            <p:ph type="title"/>
          </p:nvPr>
        </p:nvSpPr>
        <p:spPr/>
        <p:txBody>
          <a:bodyPr>
            <a:normAutofit fontScale="90000"/>
          </a:bodyPr>
          <a:lstStyle/>
          <a:p>
            <a:r>
              <a:rPr lang="en-US" dirty="0"/>
              <a:t>Fiscal Year for making readable and understandable annual sheets</a:t>
            </a:r>
          </a:p>
        </p:txBody>
      </p:sp>
    </p:spTree>
    <p:extLst>
      <p:ext uri="{BB962C8B-B14F-4D97-AF65-F5344CB8AC3E}">
        <p14:creationId xmlns:p14="http://schemas.microsoft.com/office/powerpoint/2010/main" val="1098598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6F80B-BB4E-4B7A-9BBC-2E781A61B695}"/>
              </a:ext>
            </a:extLst>
          </p:cNvPr>
          <p:cNvSpPr>
            <a:spLocks noGrp="1"/>
          </p:cNvSpPr>
          <p:nvPr>
            <p:ph idx="1"/>
          </p:nvPr>
        </p:nvSpPr>
        <p:spPr/>
        <p:txBody>
          <a:bodyPr>
            <a:normAutofit fontScale="92500" lnSpcReduction="20000"/>
          </a:bodyPr>
          <a:lstStyle/>
          <a:p>
            <a:r>
              <a:rPr lang="en-US" dirty="0"/>
              <a:t>You can use the fiscal year end as the month before the COD end</a:t>
            </a:r>
          </a:p>
          <a:p>
            <a:r>
              <a:rPr lang="en-US" dirty="0"/>
              <a:t>Edate(COD,-1)</a:t>
            </a:r>
          </a:p>
          <a:p>
            <a:r>
              <a:rPr lang="en-US" dirty="0"/>
              <a:t>Then,</a:t>
            </a:r>
          </a:p>
          <a:p>
            <a:r>
              <a:rPr lang="en-US" dirty="0"/>
              <a:t>You can in the annual</a:t>
            </a:r>
          </a:p>
          <a:p>
            <a:pPr marL="0" indent="0">
              <a:buNone/>
            </a:pPr>
            <a:r>
              <a:rPr lang="en-US" dirty="0"/>
              <a:t>part of the model, use a switch for the fiscal year change from the PRIOR PRIOR PRIOR end of month.</a:t>
            </a:r>
          </a:p>
          <a:p>
            <a:r>
              <a:rPr lang="en-US" dirty="0"/>
              <a:t>Finally, increment</a:t>
            </a:r>
          </a:p>
          <a:p>
            <a:pPr marL="0" indent="0">
              <a:buNone/>
            </a:pPr>
            <a:r>
              <a:rPr lang="en-US" dirty="0"/>
              <a:t>the fiscal year with the </a:t>
            </a:r>
          </a:p>
          <a:p>
            <a:pPr marL="0" indent="0">
              <a:buNone/>
            </a:pPr>
            <a:r>
              <a:rPr lang="en-US" dirty="0"/>
              <a:t>switch</a:t>
            </a:r>
          </a:p>
          <a:p>
            <a:endParaRPr lang="en-US" dirty="0"/>
          </a:p>
        </p:txBody>
      </p:sp>
      <p:sp>
        <p:nvSpPr>
          <p:cNvPr id="3" name="Title 2">
            <a:extLst>
              <a:ext uri="{FF2B5EF4-FFF2-40B4-BE49-F238E27FC236}">
                <a16:creationId xmlns:a16="http://schemas.microsoft.com/office/drawing/2014/main" id="{09F00AFA-CEE9-4C1F-80DC-F4DFC4ED0E95}"/>
              </a:ext>
            </a:extLst>
          </p:cNvPr>
          <p:cNvSpPr>
            <a:spLocks noGrp="1"/>
          </p:cNvSpPr>
          <p:nvPr>
            <p:ph type="title"/>
          </p:nvPr>
        </p:nvSpPr>
        <p:spPr/>
        <p:txBody>
          <a:bodyPr/>
          <a:lstStyle/>
          <a:p>
            <a:r>
              <a:rPr lang="en-US" dirty="0"/>
              <a:t>Painful Fiscal Year Problems</a:t>
            </a:r>
          </a:p>
        </p:txBody>
      </p:sp>
      <p:pic>
        <p:nvPicPr>
          <p:cNvPr id="5" name="Picture 4">
            <a:extLst>
              <a:ext uri="{FF2B5EF4-FFF2-40B4-BE49-F238E27FC236}">
                <a16:creationId xmlns:a16="http://schemas.microsoft.com/office/drawing/2014/main" id="{53304D06-15A5-431F-808C-EC88EFFC2628}"/>
              </a:ext>
            </a:extLst>
          </p:cNvPr>
          <p:cNvPicPr>
            <a:picLocks noChangeAspect="1"/>
          </p:cNvPicPr>
          <p:nvPr/>
        </p:nvPicPr>
        <p:blipFill>
          <a:blip r:embed="rId2"/>
          <a:stretch>
            <a:fillRect/>
          </a:stretch>
        </p:blipFill>
        <p:spPr>
          <a:xfrm>
            <a:off x="5603518" y="1476888"/>
            <a:ext cx="3031434" cy="1565475"/>
          </a:xfrm>
          <a:prstGeom prst="rect">
            <a:avLst/>
          </a:prstGeom>
        </p:spPr>
      </p:pic>
      <p:pic>
        <p:nvPicPr>
          <p:cNvPr id="6" name="Picture 5">
            <a:extLst>
              <a:ext uri="{FF2B5EF4-FFF2-40B4-BE49-F238E27FC236}">
                <a16:creationId xmlns:a16="http://schemas.microsoft.com/office/drawing/2014/main" id="{3A0DA94C-0B1E-452E-A066-F4985FDEF064}"/>
              </a:ext>
            </a:extLst>
          </p:cNvPr>
          <p:cNvPicPr>
            <a:picLocks noChangeAspect="1"/>
          </p:cNvPicPr>
          <p:nvPr/>
        </p:nvPicPr>
        <p:blipFill>
          <a:blip r:embed="rId3"/>
          <a:stretch>
            <a:fillRect/>
          </a:stretch>
        </p:blipFill>
        <p:spPr>
          <a:xfrm>
            <a:off x="2166454" y="5068956"/>
            <a:ext cx="6874128" cy="1729409"/>
          </a:xfrm>
          <a:prstGeom prst="rect">
            <a:avLst/>
          </a:prstGeom>
        </p:spPr>
      </p:pic>
      <p:cxnSp>
        <p:nvCxnSpPr>
          <p:cNvPr id="8" name="Straight Arrow Connector 7">
            <a:extLst>
              <a:ext uri="{FF2B5EF4-FFF2-40B4-BE49-F238E27FC236}">
                <a16:creationId xmlns:a16="http://schemas.microsoft.com/office/drawing/2014/main" id="{7BC757F8-5884-4D5B-8765-6BBF99EBB51A}"/>
              </a:ext>
            </a:extLst>
          </p:cNvPr>
          <p:cNvCxnSpPr>
            <a:cxnSpLocks/>
          </p:cNvCxnSpPr>
          <p:nvPr/>
        </p:nvCxnSpPr>
        <p:spPr>
          <a:xfrm>
            <a:off x="5675243" y="4094922"/>
            <a:ext cx="2305962" cy="2454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622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or summing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66</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178692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5DDCDB-C4AE-490B-8535-D4871D34FE0E}"/>
              </a:ext>
            </a:extLst>
          </p:cNvPr>
          <p:cNvSpPr>
            <a:spLocks noGrp="1"/>
          </p:cNvSpPr>
          <p:nvPr>
            <p:ph idx="1"/>
          </p:nvPr>
        </p:nvSpPr>
        <p:spPr/>
        <p:txBody>
          <a:bodyPr>
            <a:normAutofit fontScale="77500" lnSpcReduction="20000"/>
          </a:bodyPr>
          <a:lstStyle/>
          <a:p>
            <a:r>
              <a:rPr lang="en-US" dirty="0"/>
              <a:t>Use the file named David Lee</a:t>
            </a:r>
          </a:p>
          <a:p>
            <a:r>
              <a:rPr lang="en-US" dirty="0"/>
              <a:t>Fill in Dates for FC, COD and Decommissioning with EDATE</a:t>
            </a:r>
          </a:p>
          <a:p>
            <a:r>
              <a:rPr lang="en-US" dirty="0"/>
              <a:t>Start the Dates a few columns to the right so you can make TRANSPARENT descriptions of what drives each row</a:t>
            </a:r>
          </a:p>
          <a:p>
            <a:r>
              <a:rPr lang="en-US" dirty="0"/>
              <a:t>Create a time period with ALT E, I, S and go to about 400 to leave enough monthly and quarterly periods</a:t>
            </a:r>
          </a:p>
          <a:p>
            <a:r>
              <a:rPr lang="en-US" dirty="0"/>
              <a:t>Make a Pre-COD and Post COD switch first</a:t>
            </a:r>
          </a:p>
          <a:p>
            <a:r>
              <a:rPr lang="en-US" dirty="0"/>
              <a:t>Use this switch to define the months in period</a:t>
            </a:r>
          </a:p>
          <a:p>
            <a:r>
              <a:rPr lang="en-US" dirty="0"/>
              <a:t>Use the EDATE to define beginning and ending period</a:t>
            </a:r>
          </a:p>
          <a:p>
            <a:r>
              <a:rPr lang="en-US" dirty="0"/>
              <a:t>Compute the incremented month and create an annual page with the SUMIF function</a:t>
            </a:r>
          </a:p>
          <a:p>
            <a:r>
              <a:rPr lang="en-US" dirty="0"/>
              <a:t>Compute the days and hours on a periodic basis and on an annual basis</a:t>
            </a:r>
          </a:p>
        </p:txBody>
      </p:sp>
      <p:sp>
        <p:nvSpPr>
          <p:cNvPr id="3" name="Title 2">
            <a:extLst>
              <a:ext uri="{FF2B5EF4-FFF2-40B4-BE49-F238E27FC236}">
                <a16:creationId xmlns:a16="http://schemas.microsoft.com/office/drawing/2014/main" id="{6B2D5A5D-C20F-440F-84B6-5EB051F28AB1}"/>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2690191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42C7-590E-4536-AF40-2A7F228882AE}"/>
              </a:ext>
            </a:extLst>
          </p:cNvPr>
          <p:cNvSpPr>
            <a:spLocks noGrp="1"/>
          </p:cNvSpPr>
          <p:nvPr>
            <p:ph type="title"/>
          </p:nvPr>
        </p:nvSpPr>
        <p:spPr/>
        <p:txBody>
          <a:bodyPr/>
          <a:lstStyle/>
          <a:p>
            <a:r>
              <a:rPr lang="en-029" dirty="0"/>
              <a:t>Project Finance Model Structure</a:t>
            </a:r>
          </a:p>
        </p:txBody>
      </p:sp>
    </p:spTree>
    <p:extLst>
      <p:ext uri="{BB962C8B-B14F-4D97-AF65-F5344CB8AC3E}">
        <p14:creationId xmlns:p14="http://schemas.microsoft.com/office/powerpoint/2010/main" val="1973481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CFF4EB-8216-4097-A5D6-9F021BB382B2}"/>
              </a:ext>
            </a:extLst>
          </p:cNvPr>
          <p:cNvSpPr>
            <a:spLocks noGrp="1"/>
          </p:cNvSpPr>
          <p:nvPr>
            <p:ph idx="1"/>
          </p:nvPr>
        </p:nvSpPr>
        <p:spPr/>
        <p:txBody>
          <a:bodyPr>
            <a:normAutofit fontScale="92500" lnSpcReduction="20000"/>
          </a:bodyPr>
          <a:lstStyle/>
          <a:p>
            <a:r>
              <a:rPr lang="en-029" dirty="0"/>
              <a:t>The structure of a model is defined as different component parts of a model that have separate parts – for example, the debt schedule, the income statement, the depreciation analysis and so forth.</a:t>
            </a:r>
            <a:endParaRPr lang="en-US" dirty="0"/>
          </a:p>
          <a:p>
            <a:r>
              <a:rPr lang="en-029" dirty="0"/>
              <a:t>The structure of a model should reflect how the transaction is evaluated and how the company works. For corporate finance, there should be a section for historic financials and a section for terminal value.</a:t>
            </a:r>
          </a:p>
          <a:p>
            <a:r>
              <a:rPr lang="en-029" dirty="0"/>
              <a:t>In project finance, a central part of the structure is the timing and phases including the development phase, the construction phase and the operation phase.</a:t>
            </a:r>
            <a:endParaRPr lang="en-US" dirty="0"/>
          </a:p>
          <a:p>
            <a:endParaRPr lang="en-029" dirty="0"/>
          </a:p>
        </p:txBody>
      </p:sp>
      <p:sp>
        <p:nvSpPr>
          <p:cNvPr id="3" name="Title 2">
            <a:extLst>
              <a:ext uri="{FF2B5EF4-FFF2-40B4-BE49-F238E27FC236}">
                <a16:creationId xmlns:a16="http://schemas.microsoft.com/office/drawing/2014/main" id="{259400B7-C0D3-4ACD-AC3D-080CA2F2357B}"/>
              </a:ext>
            </a:extLst>
          </p:cNvPr>
          <p:cNvSpPr>
            <a:spLocks noGrp="1"/>
          </p:cNvSpPr>
          <p:nvPr>
            <p:ph type="title"/>
          </p:nvPr>
        </p:nvSpPr>
        <p:spPr/>
        <p:txBody>
          <a:bodyPr/>
          <a:lstStyle/>
          <a:p>
            <a:r>
              <a:rPr lang="en-029" dirty="0"/>
              <a:t>What is Meant by Model Structure</a:t>
            </a:r>
          </a:p>
        </p:txBody>
      </p:sp>
      <p:sp>
        <p:nvSpPr>
          <p:cNvPr id="4" name="Slide Number Placeholder 3">
            <a:extLst>
              <a:ext uri="{FF2B5EF4-FFF2-40B4-BE49-F238E27FC236}">
                <a16:creationId xmlns:a16="http://schemas.microsoft.com/office/drawing/2014/main" id="{070019AB-DC3C-4B62-B654-011E4974A85B}"/>
              </a:ext>
            </a:extLst>
          </p:cNvPr>
          <p:cNvSpPr>
            <a:spLocks noGrp="1"/>
          </p:cNvSpPr>
          <p:nvPr>
            <p:ph type="sldNum" sz="quarter" idx="12"/>
          </p:nvPr>
        </p:nvSpPr>
        <p:spPr/>
        <p:txBody>
          <a:bodyPr/>
          <a:lstStyle/>
          <a:p>
            <a:pPr algn="ctr"/>
            <a:fld id="{0C3A1854-6B63-4059-B360-A3C4972BF0FC}" type="slidenum">
              <a:rPr lang="ko-KR" altLang="en-US" smtClean="0"/>
              <a:pPr algn="ctr"/>
              <a:t>69</a:t>
            </a:fld>
            <a:endParaRPr lang="ko-KR" altLang="en-US" dirty="0"/>
          </a:p>
        </p:txBody>
      </p:sp>
    </p:spTree>
    <p:extLst>
      <p:ext uri="{BB962C8B-B14F-4D97-AF65-F5344CB8AC3E}">
        <p14:creationId xmlns:p14="http://schemas.microsoft.com/office/powerpoint/2010/main" val="405546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8A0576-C5D8-4ACB-84D2-5454C32B3D17}"/>
              </a:ext>
            </a:extLst>
          </p:cNvPr>
          <p:cNvSpPr>
            <a:spLocks noGrp="1"/>
          </p:cNvSpPr>
          <p:nvPr>
            <p:ph idx="1"/>
          </p:nvPr>
        </p:nvSpPr>
        <p:spPr/>
        <p:txBody>
          <a:bodyPr>
            <a:normAutofit fontScale="92500" lnSpcReduction="10000"/>
          </a:bodyPr>
          <a:lstStyle/>
          <a:p>
            <a:r>
              <a:rPr lang="en-029" dirty="0"/>
              <a:t>In thinking about the philosophy of modelling, consider a presentation to client or a presentation to your boss. </a:t>
            </a:r>
          </a:p>
          <a:p>
            <a:pPr lvl="1"/>
            <a:r>
              <a:rPr lang="en-029" dirty="0"/>
              <a:t>Assume that you are trying to explain how the model works in the context of a transaction and explaining how the transaction works.</a:t>
            </a:r>
          </a:p>
          <a:p>
            <a:pPr lvl="1"/>
            <a:r>
              <a:rPr lang="en-029" dirty="0"/>
              <a:t>Assume you will give the model to your client or your boss for review.</a:t>
            </a:r>
          </a:p>
          <a:p>
            <a:pPr lvl="1"/>
            <a:r>
              <a:rPr lang="en-029" dirty="0"/>
              <a:t>Assume that after explaining how the transaction works you would also have to explain how the model works.</a:t>
            </a:r>
          </a:p>
          <a:p>
            <a:r>
              <a:rPr lang="en-029" dirty="0"/>
              <a:t>For this, keeping the model flexible, accurate, structured and transparent is crucial.</a:t>
            </a:r>
          </a:p>
        </p:txBody>
      </p:sp>
      <p:sp>
        <p:nvSpPr>
          <p:cNvPr id="3" name="Title 2">
            <a:extLst>
              <a:ext uri="{FF2B5EF4-FFF2-40B4-BE49-F238E27FC236}">
                <a16:creationId xmlns:a16="http://schemas.microsoft.com/office/drawing/2014/main" id="{06827574-801E-45A9-AD7D-8D839831CA78}"/>
              </a:ext>
            </a:extLst>
          </p:cNvPr>
          <p:cNvSpPr>
            <a:spLocks noGrp="1"/>
          </p:cNvSpPr>
          <p:nvPr>
            <p:ph type="title"/>
          </p:nvPr>
        </p:nvSpPr>
        <p:spPr/>
        <p:txBody>
          <a:bodyPr>
            <a:normAutofit fontScale="90000"/>
          </a:bodyPr>
          <a:lstStyle/>
          <a:p>
            <a:r>
              <a:rPr lang="en-029" dirty="0"/>
              <a:t>General Philosophical Ideas About Modelling</a:t>
            </a:r>
          </a:p>
        </p:txBody>
      </p:sp>
      <p:sp>
        <p:nvSpPr>
          <p:cNvPr id="4" name="Slide Number Placeholder 3">
            <a:extLst>
              <a:ext uri="{FF2B5EF4-FFF2-40B4-BE49-F238E27FC236}">
                <a16:creationId xmlns:a16="http://schemas.microsoft.com/office/drawing/2014/main" id="{51842580-2151-445B-B069-D8CC9EA2253A}"/>
              </a:ext>
            </a:extLst>
          </p:cNvPr>
          <p:cNvSpPr>
            <a:spLocks noGrp="1"/>
          </p:cNvSpPr>
          <p:nvPr>
            <p:ph type="sldNum" sz="quarter" idx="12"/>
          </p:nvPr>
        </p:nvSpPr>
        <p:spPr/>
        <p:txBody>
          <a:bodyPr/>
          <a:lstStyle/>
          <a:p>
            <a:pPr algn="ctr"/>
            <a:fld id="{0C3A1854-6B63-4059-B360-A3C4972BF0FC}" type="slidenum">
              <a:rPr lang="ko-KR" altLang="en-US" smtClean="0"/>
              <a:pPr algn="ctr"/>
              <a:t>7</a:t>
            </a:fld>
            <a:endParaRPr lang="ko-KR" altLang="en-US" dirty="0"/>
          </a:p>
        </p:txBody>
      </p:sp>
    </p:spTree>
    <p:extLst>
      <p:ext uri="{BB962C8B-B14F-4D97-AF65-F5344CB8AC3E}">
        <p14:creationId xmlns:p14="http://schemas.microsoft.com/office/powerpoint/2010/main" val="1610254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5BA73-39EB-4603-8785-F3EA59195EA7}"/>
              </a:ext>
            </a:extLst>
          </p:cNvPr>
          <p:cNvSpPr>
            <a:spLocks noGrp="1"/>
          </p:cNvSpPr>
          <p:nvPr>
            <p:ph idx="1"/>
          </p:nvPr>
        </p:nvSpPr>
        <p:spPr/>
        <p:txBody>
          <a:bodyPr>
            <a:normAutofit fontScale="92500"/>
          </a:bodyPr>
          <a:lstStyle/>
          <a:p>
            <a:r>
              <a:rPr lang="en-029" dirty="0"/>
              <a:t>Separate elements of structuring a project finance model involve:</a:t>
            </a:r>
          </a:p>
          <a:p>
            <a:pPr marL="971550" lvl="1" indent="-514350">
              <a:buFont typeface="+mj-lt"/>
              <a:buAutoNum type="arabicPeriod"/>
            </a:pPr>
            <a:r>
              <a:rPr lang="en-029" dirty="0"/>
              <a:t>setting-up the timing, </a:t>
            </a:r>
          </a:p>
          <a:p>
            <a:pPr marL="971550" lvl="1" indent="-514350">
              <a:buFont typeface="+mj-lt"/>
              <a:buAutoNum type="arabicPeriod"/>
            </a:pPr>
            <a:r>
              <a:rPr lang="en-029" dirty="0"/>
              <a:t>modelling the output and capacity of the project, </a:t>
            </a:r>
          </a:p>
          <a:p>
            <a:pPr marL="971550" lvl="1" indent="-514350">
              <a:buFont typeface="+mj-lt"/>
              <a:buAutoNum type="arabicPeriod"/>
            </a:pPr>
            <a:r>
              <a:rPr lang="en-029" dirty="0"/>
              <a:t>capital expenditures and EBITDA, </a:t>
            </a:r>
          </a:p>
          <a:p>
            <a:pPr marL="971550" lvl="1" indent="-514350">
              <a:buFont typeface="+mj-lt"/>
              <a:buAutoNum type="arabicPeriod"/>
            </a:pPr>
            <a:r>
              <a:rPr lang="en-029" dirty="0"/>
              <a:t>the sources and uses during the construction phase, </a:t>
            </a:r>
          </a:p>
          <a:p>
            <a:pPr marL="971550" lvl="1" indent="-514350">
              <a:buFont typeface="+mj-lt"/>
              <a:buAutoNum type="arabicPeriod"/>
            </a:pPr>
            <a:r>
              <a:rPr lang="en-029" dirty="0"/>
              <a:t>the debt schedule that defines repayment and interest, </a:t>
            </a:r>
          </a:p>
          <a:p>
            <a:pPr marL="971550" lvl="1" indent="-514350">
              <a:buFont typeface="+mj-lt"/>
              <a:buAutoNum type="arabicPeriod"/>
            </a:pPr>
            <a:r>
              <a:rPr lang="en-029" dirty="0"/>
              <a:t>the profit and loss and the cash flow waterfall, </a:t>
            </a:r>
          </a:p>
          <a:p>
            <a:pPr marL="971550" lvl="1" indent="-514350">
              <a:buFont typeface="+mj-lt"/>
              <a:buAutoNum type="arabicPeriod"/>
            </a:pPr>
            <a:r>
              <a:rPr lang="en-029" dirty="0"/>
              <a:t>the balance sheet and </a:t>
            </a:r>
          </a:p>
          <a:p>
            <a:pPr marL="971550" lvl="1" indent="-514350">
              <a:buFont typeface="+mj-lt"/>
              <a:buAutoNum type="arabicPeriod"/>
            </a:pPr>
            <a:r>
              <a:rPr lang="en-029" dirty="0"/>
              <a:t>the output statistics.</a:t>
            </a:r>
            <a:endParaRPr lang="en-US" dirty="0"/>
          </a:p>
          <a:p>
            <a:endParaRPr lang="en-029" dirty="0"/>
          </a:p>
        </p:txBody>
      </p:sp>
      <p:sp>
        <p:nvSpPr>
          <p:cNvPr id="3" name="Title 2">
            <a:extLst>
              <a:ext uri="{FF2B5EF4-FFF2-40B4-BE49-F238E27FC236}">
                <a16:creationId xmlns:a16="http://schemas.microsoft.com/office/drawing/2014/main" id="{F314D992-A3D8-4BE1-9328-B46216EC74F5}"/>
              </a:ext>
            </a:extLst>
          </p:cNvPr>
          <p:cNvSpPr>
            <a:spLocks noGrp="1"/>
          </p:cNvSpPr>
          <p:nvPr>
            <p:ph type="title"/>
          </p:nvPr>
        </p:nvSpPr>
        <p:spPr/>
        <p:txBody>
          <a:bodyPr>
            <a:normAutofit fontScale="90000"/>
          </a:bodyPr>
          <a:lstStyle/>
          <a:p>
            <a:r>
              <a:rPr lang="en-029" dirty="0"/>
              <a:t>Eight Elements of Structuring a Project Finance Model</a:t>
            </a:r>
          </a:p>
        </p:txBody>
      </p:sp>
      <p:sp>
        <p:nvSpPr>
          <p:cNvPr id="4" name="Slide Number Placeholder 3">
            <a:extLst>
              <a:ext uri="{FF2B5EF4-FFF2-40B4-BE49-F238E27FC236}">
                <a16:creationId xmlns:a16="http://schemas.microsoft.com/office/drawing/2014/main" id="{3DFC2051-D52F-4AF3-9038-C462AB2E5B5D}"/>
              </a:ext>
            </a:extLst>
          </p:cNvPr>
          <p:cNvSpPr>
            <a:spLocks noGrp="1"/>
          </p:cNvSpPr>
          <p:nvPr>
            <p:ph type="sldNum" sz="quarter" idx="12"/>
          </p:nvPr>
        </p:nvSpPr>
        <p:spPr/>
        <p:txBody>
          <a:bodyPr/>
          <a:lstStyle/>
          <a:p>
            <a:pPr algn="ctr"/>
            <a:fld id="{0C3A1854-6B63-4059-B360-A3C4972BF0FC}" type="slidenum">
              <a:rPr lang="ko-KR" altLang="en-US" smtClean="0"/>
              <a:pPr algn="ctr"/>
              <a:t>70</a:t>
            </a:fld>
            <a:endParaRPr lang="ko-KR" altLang="en-US" dirty="0"/>
          </a:p>
        </p:txBody>
      </p:sp>
    </p:spTree>
    <p:extLst>
      <p:ext uri="{BB962C8B-B14F-4D97-AF65-F5344CB8AC3E}">
        <p14:creationId xmlns:p14="http://schemas.microsoft.com/office/powerpoint/2010/main" val="1726888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CAE7C0-D00F-4D01-BC3A-BD5C00F8A167}"/>
              </a:ext>
            </a:extLst>
          </p:cNvPr>
          <p:cNvSpPr>
            <a:spLocks noGrp="1"/>
          </p:cNvSpPr>
          <p:nvPr>
            <p:ph idx="1"/>
          </p:nvPr>
        </p:nvSpPr>
        <p:spPr/>
        <p:txBody>
          <a:bodyPr>
            <a:normAutofit fontScale="85000" lnSpcReduction="10000"/>
          </a:bodyPr>
          <a:lstStyle/>
          <a:p>
            <a:r>
              <a:rPr lang="en-029" dirty="0"/>
              <a:t>The structure of the model follows the way a project should be evaluated for structuring debt (coming up with debt size, tenor, interest rate etc.).  </a:t>
            </a:r>
          </a:p>
          <a:p>
            <a:r>
              <a:rPr lang="en-029" dirty="0"/>
              <a:t>The risks of operating cash flow should be evaluated first, just as the operating module is the first part of a model.  If you don’t know the fundamental risks faced by a project, you cannot evaluate what kind of transaction is best for the project.</a:t>
            </a:r>
          </a:p>
          <a:p>
            <a:r>
              <a:rPr lang="en-029" dirty="0"/>
              <a:t>Then the debt terms such as the tenor, the repayment type and the interest rate should correspond to the risks associated with operating cash flow. For example, with more operating risk, you need more cash flow.</a:t>
            </a:r>
          </a:p>
        </p:txBody>
      </p:sp>
      <p:sp>
        <p:nvSpPr>
          <p:cNvPr id="3" name="Title 2">
            <a:extLst>
              <a:ext uri="{FF2B5EF4-FFF2-40B4-BE49-F238E27FC236}">
                <a16:creationId xmlns:a16="http://schemas.microsoft.com/office/drawing/2014/main" id="{F92A6BD5-21CD-4118-BD2D-55843E086766}"/>
              </a:ext>
            </a:extLst>
          </p:cNvPr>
          <p:cNvSpPr>
            <a:spLocks noGrp="1"/>
          </p:cNvSpPr>
          <p:nvPr>
            <p:ph type="title"/>
          </p:nvPr>
        </p:nvSpPr>
        <p:spPr/>
        <p:txBody>
          <a:bodyPr>
            <a:normAutofit fontScale="90000"/>
          </a:bodyPr>
          <a:lstStyle/>
          <a:p>
            <a:r>
              <a:rPr lang="en-029" dirty="0"/>
              <a:t>Model Structure and Evaluation of the Transaction</a:t>
            </a:r>
          </a:p>
        </p:txBody>
      </p:sp>
      <p:sp>
        <p:nvSpPr>
          <p:cNvPr id="4" name="Slide Number Placeholder 3">
            <a:extLst>
              <a:ext uri="{FF2B5EF4-FFF2-40B4-BE49-F238E27FC236}">
                <a16:creationId xmlns:a16="http://schemas.microsoft.com/office/drawing/2014/main" id="{70A97FE1-7E54-4D69-9F82-0D514B684BB2}"/>
              </a:ext>
            </a:extLst>
          </p:cNvPr>
          <p:cNvSpPr>
            <a:spLocks noGrp="1"/>
          </p:cNvSpPr>
          <p:nvPr>
            <p:ph type="sldNum" sz="quarter" idx="12"/>
          </p:nvPr>
        </p:nvSpPr>
        <p:spPr/>
        <p:txBody>
          <a:bodyPr/>
          <a:lstStyle/>
          <a:p>
            <a:pPr algn="ctr"/>
            <a:fld id="{0C3A1854-6B63-4059-B360-A3C4972BF0FC}" type="slidenum">
              <a:rPr lang="ko-KR" altLang="en-US" smtClean="0"/>
              <a:pPr algn="ctr"/>
              <a:t>71</a:t>
            </a:fld>
            <a:endParaRPr lang="ko-KR" altLang="en-US" dirty="0"/>
          </a:p>
        </p:txBody>
      </p:sp>
    </p:spTree>
    <p:extLst>
      <p:ext uri="{BB962C8B-B14F-4D97-AF65-F5344CB8AC3E}">
        <p14:creationId xmlns:p14="http://schemas.microsoft.com/office/powerpoint/2010/main" val="1401779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731545-7396-4FA4-95F9-B8985C56FA8E}"/>
              </a:ext>
            </a:extLst>
          </p:cNvPr>
          <p:cNvSpPr>
            <a:spLocks noGrp="1"/>
          </p:cNvSpPr>
          <p:nvPr>
            <p:ph idx="1"/>
          </p:nvPr>
        </p:nvSpPr>
        <p:spPr/>
        <p:txBody>
          <a:bodyPr>
            <a:normAutofit fontScale="92500"/>
          </a:bodyPr>
          <a:lstStyle/>
          <a:p>
            <a:r>
              <a:rPr lang="en-029" dirty="0"/>
              <a:t>In a model, debt should be structured in an organized manner.  Separate components should be defined and laid out for:</a:t>
            </a:r>
          </a:p>
          <a:p>
            <a:pPr marL="514350" indent="-514350">
              <a:buFont typeface="+mj-lt"/>
              <a:buAutoNum type="arabicPeriod"/>
            </a:pPr>
            <a:r>
              <a:rPr lang="en-029" dirty="0"/>
              <a:t>the size of the debt, </a:t>
            </a:r>
          </a:p>
          <a:p>
            <a:pPr marL="514350" indent="-514350">
              <a:buFont typeface="+mj-lt"/>
              <a:buAutoNum type="arabicPeriod"/>
            </a:pPr>
            <a:r>
              <a:rPr lang="en-029" dirty="0"/>
              <a:t>the manner in which debt is funded, </a:t>
            </a:r>
          </a:p>
          <a:p>
            <a:pPr marL="514350" indent="-514350">
              <a:buFont typeface="+mj-lt"/>
              <a:buAutoNum type="arabicPeriod"/>
            </a:pPr>
            <a:r>
              <a:rPr lang="en-029" dirty="0"/>
              <a:t>the way the debt is repaid including the tenure, </a:t>
            </a:r>
          </a:p>
          <a:p>
            <a:pPr marL="514350" indent="-514350">
              <a:buFont typeface="+mj-lt"/>
              <a:buAutoNum type="arabicPeriod"/>
            </a:pPr>
            <a:r>
              <a:rPr lang="en-029" dirty="0"/>
              <a:t>the interest rates and fees that include the structure of credit spreads, and </a:t>
            </a:r>
          </a:p>
          <a:p>
            <a:pPr marL="514350" indent="-514350">
              <a:buFont typeface="+mj-lt"/>
              <a:buAutoNum type="arabicPeriod"/>
            </a:pPr>
            <a:r>
              <a:rPr lang="en-029" dirty="0"/>
              <a:t>the credit protections including covenants, DSRA and cash sweeps.</a:t>
            </a:r>
            <a:endParaRPr lang="en-US" dirty="0"/>
          </a:p>
          <a:p>
            <a:endParaRPr lang="en-029" dirty="0"/>
          </a:p>
        </p:txBody>
      </p:sp>
      <p:sp>
        <p:nvSpPr>
          <p:cNvPr id="3" name="Title 2">
            <a:extLst>
              <a:ext uri="{FF2B5EF4-FFF2-40B4-BE49-F238E27FC236}">
                <a16:creationId xmlns:a16="http://schemas.microsoft.com/office/drawing/2014/main" id="{0D8E5FC9-0FBA-4D42-8BEA-A903E8E141DC}"/>
              </a:ext>
            </a:extLst>
          </p:cNvPr>
          <p:cNvSpPr>
            <a:spLocks noGrp="1"/>
          </p:cNvSpPr>
          <p:nvPr>
            <p:ph type="title"/>
          </p:nvPr>
        </p:nvSpPr>
        <p:spPr/>
        <p:txBody>
          <a:bodyPr/>
          <a:lstStyle/>
          <a:p>
            <a:r>
              <a:rPr lang="en-029" dirty="0"/>
              <a:t>Structure of Debt</a:t>
            </a:r>
          </a:p>
        </p:txBody>
      </p:sp>
      <p:sp>
        <p:nvSpPr>
          <p:cNvPr id="4" name="Slide Number Placeholder 3">
            <a:extLst>
              <a:ext uri="{FF2B5EF4-FFF2-40B4-BE49-F238E27FC236}">
                <a16:creationId xmlns:a16="http://schemas.microsoft.com/office/drawing/2014/main" id="{DAF1F014-1E8A-4645-97C4-946C7F87D89D}"/>
              </a:ext>
            </a:extLst>
          </p:cNvPr>
          <p:cNvSpPr>
            <a:spLocks noGrp="1"/>
          </p:cNvSpPr>
          <p:nvPr>
            <p:ph type="sldNum" sz="quarter" idx="12"/>
          </p:nvPr>
        </p:nvSpPr>
        <p:spPr/>
        <p:txBody>
          <a:bodyPr/>
          <a:lstStyle/>
          <a:p>
            <a:pPr algn="ctr"/>
            <a:fld id="{0C3A1854-6B63-4059-B360-A3C4972BF0FC}" type="slidenum">
              <a:rPr lang="ko-KR" altLang="en-US" smtClean="0"/>
              <a:pPr algn="ctr"/>
              <a:t>72</a:t>
            </a:fld>
            <a:endParaRPr lang="ko-KR" altLang="en-US" dirty="0"/>
          </a:p>
        </p:txBody>
      </p:sp>
    </p:spTree>
    <p:extLst>
      <p:ext uri="{BB962C8B-B14F-4D97-AF65-F5344CB8AC3E}">
        <p14:creationId xmlns:p14="http://schemas.microsoft.com/office/powerpoint/2010/main" val="14442299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698B-8520-4523-BC97-723625668046}"/>
              </a:ext>
            </a:extLst>
          </p:cNvPr>
          <p:cNvSpPr>
            <a:spLocks noGrp="1"/>
          </p:cNvSpPr>
          <p:nvPr>
            <p:ph type="title"/>
          </p:nvPr>
        </p:nvSpPr>
        <p:spPr/>
        <p:txBody>
          <a:bodyPr/>
          <a:lstStyle/>
          <a:p>
            <a:r>
              <a:rPr lang="en-029" dirty="0"/>
              <a:t>Scenario and Sensitivity Analysis in Modelling</a:t>
            </a:r>
          </a:p>
        </p:txBody>
      </p:sp>
    </p:spTree>
    <p:extLst>
      <p:ext uri="{BB962C8B-B14F-4D97-AF65-F5344CB8AC3E}">
        <p14:creationId xmlns:p14="http://schemas.microsoft.com/office/powerpoint/2010/main" val="3006133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C8AC86-D5B1-4C84-AF7B-39DD0C5A9639}"/>
              </a:ext>
            </a:extLst>
          </p:cNvPr>
          <p:cNvSpPr>
            <a:spLocks noGrp="1"/>
          </p:cNvSpPr>
          <p:nvPr>
            <p:ph idx="1"/>
          </p:nvPr>
        </p:nvSpPr>
        <p:spPr/>
        <p:txBody>
          <a:bodyPr>
            <a:normAutofit fontScale="92500" lnSpcReduction="20000"/>
          </a:bodyPr>
          <a:lstStyle/>
          <a:p>
            <a:r>
              <a:rPr lang="en-029" dirty="0"/>
              <a:t>Scenario analysis involves change a number of different variables in the model while sensitivity analysis involves changing one variable at a time.</a:t>
            </a:r>
            <a:endParaRPr lang="en-US" dirty="0"/>
          </a:p>
          <a:p>
            <a:r>
              <a:rPr lang="en-029" dirty="0"/>
              <a:t>Scenario analysis is a central component of  credit analysis. </a:t>
            </a:r>
          </a:p>
          <a:p>
            <a:r>
              <a:rPr lang="en-029" dirty="0"/>
              <a:t>For credit, the key scenario is a reasonable downside scenario that is not too extreme but is also not optimistic.  </a:t>
            </a:r>
          </a:p>
          <a:p>
            <a:r>
              <a:rPr lang="en-029" dirty="0"/>
              <a:t>In the downside scenario, the DSCR should remain above 1.0.  </a:t>
            </a:r>
          </a:p>
          <a:p>
            <a:r>
              <a:rPr lang="en-029" dirty="0"/>
              <a:t>Assumptions for the downside case should be a central part of credit analysis reports.</a:t>
            </a:r>
            <a:endParaRPr lang="en-US" dirty="0"/>
          </a:p>
        </p:txBody>
      </p:sp>
      <p:sp>
        <p:nvSpPr>
          <p:cNvPr id="3" name="Title 2">
            <a:extLst>
              <a:ext uri="{FF2B5EF4-FFF2-40B4-BE49-F238E27FC236}">
                <a16:creationId xmlns:a16="http://schemas.microsoft.com/office/drawing/2014/main" id="{7336C745-459F-48AA-9703-BCEB605974FD}"/>
              </a:ext>
            </a:extLst>
          </p:cNvPr>
          <p:cNvSpPr>
            <a:spLocks noGrp="1"/>
          </p:cNvSpPr>
          <p:nvPr>
            <p:ph type="title"/>
          </p:nvPr>
        </p:nvSpPr>
        <p:spPr/>
        <p:txBody>
          <a:bodyPr>
            <a:normAutofit fontScale="90000"/>
          </a:bodyPr>
          <a:lstStyle/>
          <a:p>
            <a:r>
              <a:rPr lang="en-029" dirty="0"/>
              <a:t>Definition of Scenario and Sensitivity Analysis</a:t>
            </a:r>
          </a:p>
        </p:txBody>
      </p:sp>
      <p:sp>
        <p:nvSpPr>
          <p:cNvPr id="4" name="Slide Number Placeholder 3">
            <a:extLst>
              <a:ext uri="{FF2B5EF4-FFF2-40B4-BE49-F238E27FC236}">
                <a16:creationId xmlns:a16="http://schemas.microsoft.com/office/drawing/2014/main" id="{D98291B6-9AE6-40F8-B6FF-52D1FA29B554}"/>
              </a:ext>
            </a:extLst>
          </p:cNvPr>
          <p:cNvSpPr>
            <a:spLocks noGrp="1"/>
          </p:cNvSpPr>
          <p:nvPr>
            <p:ph type="sldNum" sz="quarter" idx="12"/>
          </p:nvPr>
        </p:nvSpPr>
        <p:spPr/>
        <p:txBody>
          <a:bodyPr/>
          <a:lstStyle/>
          <a:p>
            <a:pPr algn="ctr"/>
            <a:fld id="{0C3A1854-6B63-4059-B360-A3C4972BF0FC}" type="slidenum">
              <a:rPr lang="ko-KR" altLang="en-US" smtClean="0"/>
              <a:pPr algn="ctr"/>
              <a:t>74</a:t>
            </a:fld>
            <a:endParaRPr lang="ko-KR" altLang="en-US" dirty="0"/>
          </a:p>
        </p:txBody>
      </p:sp>
    </p:spTree>
    <p:extLst>
      <p:ext uri="{BB962C8B-B14F-4D97-AF65-F5344CB8AC3E}">
        <p14:creationId xmlns:p14="http://schemas.microsoft.com/office/powerpoint/2010/main" val="2045706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E51830-B223-4C51-9EB2-6ACC01A541EB}"/>
              </a:ext>
            </a:extLst>
          </p:cNvPr>
          <p:cNvSpPr>
            <a:spLocks noGrp="1"/>
          </p:cNvSpPr>
          <p:nvPr>
            <p:ph idx="1"/>
          </p:nvPr>
        </p:nvSpPr>
        <p:spPr/>
        <p:txBody>
          <a:bodyPr>
            <a:normAutofit lnSpcReduction="10000"/>
          </a:bodyPr>
          <a:lstStyle/>
          <a:p>
            <a:r>
              <a:rPr lang="en-029" dirty="0"/>
              <a:t>In evaluating credit, a number of downside scenarios should be produced.</a:t>
            </a:r>
          </a:p>
          <a:p>
            <a:r>
              <a:rPr lang="en-029" dirty="0"/>
              <a:t>In theory, the probability of a downside scenario can be judged, but in practice this is very difficult.</a:t>
            </a:r>
          </a:p>
          <a:p>
            <a:r>
              <a:rPr lang="en-029" dirty="0"/>
              <a:t>You can label more extreme cases stress cases or worst cases.</a:t>
            </a:r>
          </a:p>
          <a:p>
            <a:r>
              <a:rPr lang="en-029" dirty="0"/>
              <a:t>In the more extreme stress cases, the LLCR and/or the PLCR should remain above 1.0 and there may be a single year when the DSCR falls to below 1.0.</a:t>
            </a:r>
            <a:endParaRPr lang="en-US" dirty="0"/>
          </a:p>
          <a:p>
            <a:endParaRPr lang="en-029" dirty="0"/>
          </a:p>
        </p:txBody>
      </p:sp>
      <p:sp>
        <p:nvSpPr>
          <p:cNvPr id="3" name="Title 2">
            <a:extLst>
              <a:ext uri="{FF2B5EF4-FFF2-40B4-BE49-F238E27FC236}">
                <a16:creationId xmlns:a16="http://schemas.microsoft.com/office/drawing/2014/main" id="{5EA3ABBE-390A-470C-AA0C-10C40FB663F0}"/>
              </a:ext>
            </a:extLst>
          </p:cNvPr>
          <p:cNvSpPr>
            <a:spLocks noGrp="1"/>
          </p:cNvSpPr>
          <p:nvPr>
            <p:ph type="title"/>
          </p:nvPr>
        </p:nvSpPr>
        <p:spPr/>
        <p:txBody>
          <a:bodyPr/>
          <a:lstStyle/>
          <a:p>
            <a:r>
              <a:rPr lang="en-029" dirty="0"/>
              <a:t>Stress and Worst Case Scenarios</a:t>
            </a:r>
          </a:p>
        </p:txBody>
      </p:sp>
      <p:sp>
        <p:nvSpPr>
          <p:cNvPr id="4" name="Slide Number Placeholder 3">
            <a:extLst>
              <a:ext uri="{FF2B5EF4-FFF2-40B4-BE49-F238E27FC236}">
                <a16:creationId xmlns:a16="http://schemas.microsoft.com/office/drawing/2014/main" id="{FAACF6FF-9C67-430D-BF2E-BF0B9191D778}"/>
              </a:ext>
            </a:extLst>
          </p:cNvPr>
          <p:cNvSpPr>
            <a:spLocks noGrp="1"/>
          </p:cNvSpPr>
          <p:nvPr>
            <p:ph type="sldNum" sz="quarter" idx="12"/>
          </p:nvPr>
        </p:nvSpPr>
        <p:spPr/>
        <p:txBody>
          <a:bodyPr/>
          <a:lstStyle/>
          <a:p>
            <a:pPr algn="ctr"/>
            <a:fld id="{0C3A1854-6B63-4059-B360-A3C4972BF0FC}" type="slidenum">
              <a:rPr lang="ko-KR" altLang="en-US" smtClean="0"/>
              <a:pPr algn="ctr"/>
              <a:t>75</a:t>
            </a:fld>
            <a:endParaRPr lang="ko-KR" altLang="en-US" dirty="0"/>
          </a:p>
        </p:txBody>
      </p:sp>
    </p:spTree>
    <p:extLst>
      <p:ext uri="{BB962C8B-B14F-4D97-AF65-F5344CB8AC3E}">
        <p14:creationId xmlns:p14="http://schemas.microsoft.com/office/powerpoint/2010/main" val="1260031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7E476A-A7D8-456E-8335-1B29509D7F29}"/>
              </a:ext>
            </a:extLst>
          </p:cNvPr>
          <p:cNvSpPr>
            <a:spLocks noGrp="1"/>
          </p:cNvSpPr>
          <p:nvPr>
            <p:ph idx="1"/>
          </p:nvPr>
        </p:nvSpPr>
        <p:spPr/>
        <p:txBody>
          <a:bodyPr>
            <a:normAutofit lnSpcReduction="10000"/>
          </a:bodyPr>
          <a:lstStyle/>
          <a:p>
            <a:r>
              <a:rPr lang="en-029" dirty="0"/>
              <a:t>A scenario analysis can involve using the scenario reporter where you add a new sheet and use some macros.</a:t>
            </a:r>
          </a:p>
          <a:p>
            <a:r>
              <a:rPr lang="en-029" dirty="0"/>
              <a:t>Instead, you can use a table that includes different cases and works with the INDEX function along with the data table tool.</a:t>
            </a:r>
            <a:endParaRPr lang="en-US" dirty="0"/>
          </a:p>
          <a:p>
            <a:r>
              <a:rPr lang="en-029" dirty="0"/>
              <a:t>The sensitivity analysis can be made in a few different ways. </a:t>
            </a:r>
          </a:p>
          <a:p>
            <a:pPr lvl="1"/>
            <a:r>
              <a:rPr lang="en-029" dirty="0"/>
              <a:t>One method is to use excel forms and in particular the spinner boxes. These boxes can push up individual variables. </a:t>
            </a:r>
            <a:endParaRPr lang="en-US" dirty="0"/>
          </a:p>
          <a:p>
            <a:endParaRPr lang="en-029" dirty="0"/>
          </a:p>
        </p:txBody>
      </p:sp>
      <p:sp>
        <p:nvSpPr>
          <p:cNvPr id="3" name="Title 2">
            <a:extLst>
              <a:ext uri="{FF2B5EF4-FFF2-40B4-BE49-F238E27FC236}">
                <a16:creationId xmlns:a16="http://schemas.microsoft.com/office/drawing/2014/main" id="{A761401B-703B-4E7C-8A53-B00907D6D592}"/>
              </a:ext>
            </a:extLst>
          </p:cNvPr>
          <p:cNvSpPr>
            <a:spLocks noGrp="1"/>
          </p:cNvSpPr>
          <p:nvPr>
            <p:ph type="title"/>
          </p:nvPr>
        </p:nvSpPr>
        <p:spPr/>
        <p:txBody>
          <a:bodyPr/>
          <a:lstStyle/>
          <a:p>
            <a:r>
              <a:rPr lang="en-029" dirty="0"/>
              <a:t>Mechanics of Scenario Analysis</a:t>
            </a:r>
          </a:p>
        </p:txBody>
      </p:sp>
      <p:sp>
        <p:nvSpPr>
          <p:cNvPr id="4" name="Slide Number Placeholder 3">
            <a:extLst>
              <a:ext uri="{FF2B5EF4-FFF2-40B4-BE49-F238E27FC236}">
                <a16:creationId xmlns:a16="http://schemas.microsoft.com/office/drawing/2014/main" id="{4B351415-8B20-416B-82A4-E0F6F818CEAC}"/>
              </a:ext>
            </a:extLst>
          </p:cNvPr>
          <p:cNvSpPr>
            <a:spLocks noGrp="1"/>
          </p:cNvSpPr>
          <p:nvPr>
            <p:ph type="sldNum" sz="quarter" idx="12"/>
          </p:nvPr>
        </p:nvSpPr>
        <p:spPr/>
        <p:txBody>
          <a:bodyPr/>
          <a:lstStyle/>
          <a:p>
            <a:pPr algn="ctr"/>
            <a:fld id="{0C3A1854-6B63-4059-B360-A3C4972BF0FC}" type="slidenum">
              <a:rPr lang="ko-KR" altLang="en-US" smtClean="0"/>
              <a:pPr algn="ctr"/>
              <a:t>76</a:t>
            </a:fld>
            <a:endParaRPr lang="ko-KR" altLang="en-US" dirty="0"/>
          </a:p>
        </p:txBody>
      </p:sp>
    </p:spTree>
    <p:extLst>
      <p:ext uri="{BB962C8B-B14F-4D97-AF65-F5344CB8AC3E}">
        <p14:creationId xmlns:p14="http://schemas.microsoft.com/office/powerpoint/2010/main" val="3807744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2160B-7BA1-4F38-88DB-9EC2ADBDFBBB}"/>
              </a:ext>
            </a:extLst>
          </p:cNvPr>
          <p:cNvSpPr>
            <a:spLocks noGrp="1"/>
          </p:cNvSpPr>
          <p:nvPr>
            <p:ph idx="1"/>
          </p:nvPr>
        </p:nvSpPr>
        <p:spPr/>
        <p:txBody>
          <a:bodyPr>
            <a:normAutofit fontScale="92500"/>
          </a:bodyPr>
          <a:lstStyle/>
          <a:p>
            <a:r>
              <a:rPr lang="en-029" dirty="0"/>
              <a:t>A second method of sensitivity analysis involves adding factors that are expressed in percentages to the model. For example, the percentage of demand can be added to a model where you put in 100% for the base case.</a:t>
            </a:r>
          </a:p>
          <a:p>
            <a:r>
              <a:rPr lang="en-029" dirty="0"/>
              <a:t>Spinner buttons can be added to these percentage variables (you have to divide by 100 to make the spinner boxes work).  Then you can perform break-even values of different important variables like traffic can be pushed down until the DSCR, LLCR or PLCR hits a value of 1.0.</a:t>
            </a:r>
            <a:endParaRPr lang="en-US" dirty="0"/>
          </a:p>
          <a:p>
            <a:endParaRPr lang="en-029" dirty="0"/>
          </a:p>
        </p:txBody>
      </p:sp>
      <p:sp>
        <p:nvSpPr>
          <p:cNvPr id="3" name="Title 2">
            <a:extLst>
              <a:ext uri="{FF2B5EF4-FFF2-40B4-BE49-F238E27FC236}">
                <a16:creationId xmlns:a16="http://schemas.microsoft.com/office/drawing/2014/main" id="{30F04C8F-D17C-4953-9CEE-D5F21EC3B4BE}"/>
              </a:ext>
            </a:extLst>
          </p:cNvPr>
          <p:cNvSpPr>
            <a:spLocks noGrp="1"/>
          </p:cNvSpPr>
          <p:nvPr>
            <p:ph type="title"/>
          </p:nvPr>
        </p:nvSpPr>
        <p:spPr/>
        <p:txBody>
          <a:bodyPr>
            <a:normAutofit fontScale="90000"/>
          </a:bodyPr>
          <a:lstStyle/>
          <a:p>
            <a:r>
              <a:rPr lang="en-029" dirty="0"/>
              <a:t>Sensitivity Analysis Mechanics with Spinner Boxes</a:t>
            </a:r>
          </a:p>
        </p:txBody>
      </p:sp>
      <p:sp>
        <p:nvSpPr>
          <p:cNvPr id="4" name="Slide Number Placeholder 3">
            <a:extLst>
              <a:ext uri="{FF2B5EF4-FFF2-40B4-BE49-F238E27FC236}">
                <a16:creationId xmlns:a16="http://schemas.microsoft.com/office/drawing/2014/main" id="{5A518AB1-4BAA-4F6D-B180-55F2BE873725}"/>
              </a:ext>
            </a:extLst>
          </p:cNvPr>
          <p:cNvSpPr>
            <a:spLocks noGrp="1"/>
          </p:cNvSpPr>
          <p:nvPr>
            <p:ph type="sldNum" sz="quarter" idx="12"/>
          </p:nvPr>
        </p:nvSpPr>
        <p:spPr/>
        <p:txBody>
          <a:bodyPr/>
          <a:lstStyle/>
          <a:p>
            <a:pPr algn="ctr"/>
            <a:fld id="{0C3A1854-6B63-4059-B360-A3C4972BF0FC}" type="slidenum">
              <a:rPr lang="ko-KR" altLang="en-US" smtClean="0"/>
              <a:pPr algn="ctr"/>
              <a:t>77</a:t>
            </a:fld>
            <a:endParaRPr lang="ko-KR" altLang="en-US" dirty="0"/>
          </a:p>
        </p:txBody>
      </p:sp>
    </p:spTree>
    <p:extLst>
      <p:ext uri="{BB962C8B-B14F-4D97-AF65-F5344CB8AC3E}">
        <p14:creationId xmlns:p14="http://schemas.microsoft.com/office/powerpoint/2010/main" val="521437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6C14F2-9280-4215-B55A-B0DEAA1D6EB8}"/>
              </a:ext>
            </a:extLst>
          </p:cNvPr>
          <p:cNvSpPr>
            <a:spLocks noGrp="1"/>
          </p:cNvSpPr>
          <p:nvPr>
            <p:ph idx="1"/>
          </p:nvPr>
        </p:nvSpPr>
        <p:spPr/>
        <p:txBody>
          <a:bodyPr>
            <a:normAutofit fontScale="85000" lnSpcReduction="10000"/>
          </a:bodyPr>
          <a:lstStyle/>
          <a:p>
            <a:r>
              <a:rPr lang="en-029" dirty="0"/>
              <a:t>The final method of creating sensitivity analysis involves creating a tornado diagram.</a:t>
            </a:r>
          </a:p>
          <a:p>
            <a:r>
              <a:rPr lang="en-029" dirty="0"/>
              <a:t>A tornado diagram shows which variables have the largest effect on statistics such as DSCR and which variables have less of an effect. </a:t>
            </a:r>
          </a:p>
          <a:p>
            <a:r>
              <a:rPr lang="en-029" dirty="0"/>
              <a:t>A tornado diagram can be created from a scenario page with the base, low and high cases are input. Once the three cases are made, you can make many more cases where you adjust one variable at a time.  </a:t>
            </a:r>
          </a:p>
          <a:p>
            <a:r>
              <a:rPr lang="en-029" dirty="0"/>
              <a:t>Once you have created a big list of cases with one variable changing, the tornado diagram uses the INDEX function along with the data table tool.</a:t>
            </a:r>
            <a:endParaRPr lang="en-US" dirty="0"/>
          </a:p>
          <a:p>
            <a:endParaRPr lang="en-029" dirty="0"/>
          </a:p>
        </p:txBody>
      </p:sp>
      <p:sp>
        <p:nvSpPr>
          <p:cNvPr id="3" name="Title 2">
            <a:extLst>
              <a:ext uri="{FF2B5EF4-FFF2-40B4-BE49-F238E27FC236}">
                <a16:creationId xmlns:a16="http://schemas.microsoft.com/office/drawing/2014/main" id="{D43F3B81-AEF6-4F2A-A619-7B6D6BB2871B}"/>
              </a:ext>
            </a:extLst>
          </p:cNvPr>
          <p:cNvSpPr>
            <a:spLocks noGrp="1"/>
          </p:cNvSpPr>
          <p:nvPr>
            <p:ph type="title"/>
          </p:nvPr>
        </p:nvSpPr>
        <p:spPr/>
        <p:txBody>
          <a:bodyPr/>
          <a:lstStyle/>
          <a:p>
            <a:r>
              <a:rPr lang="en-029" dirty="0"/>
              <a:t>Sensitivity Analysis with Tornado Diagram</a:t>
            </a:r>
          </a:p>
        </p:txBody>
      </p:sp>
      <p:sp>
        <p:nvSpPr>
          <p:cNvPr id="4" name="Slide Number Placeholder 3">
            <a:extLst>
              <a:ext uri="{FF2B5EF4-FFF2-40B4-BE49-F238E27FC236}">
                <a16:creationId xmlns:a16="http://schemas.microsoft.com/office/drawing/2014/main" id="{18E38A63-57E1-4252-AB2A-26B4EA771135}"/>
              </a:ext>
            </a:extLst>
          </p:cNvPr>
          <p:cNvSpPr>
            <a:spLocks noGrp="1"/>
          </p:cNvSpPr>
          <p:nvPr>
            <p:ph type="sldNum" sz="quarter" idx="12"/>
          </p:nvPr>
        </p:nvSpPr>
        <p:spPr/>
        <p:txBody>
          <a:bodyPr/>
          <a:lstStyle/>
          <a:p>
            <a:pPr algn="ctr"/>
            <a:fld id="{0C3A1854-6B63-4059-B360-A3C4972BF0FC}" type="slidenum">
              <a:rPr lang="ko-KR" altLang="en-US" smtClean="0"/>
              <a:pPr algn="ctr"/>
              <a:t>78</a:t>
            </a:fld>
            <a:endParaRPr lang="ko-KR" altLang="en-US" dirty="0"/>
          </a:p>
        </p:txBody>
      </p:sp>
    </p:spTree>
    <p:extLst>
      <p:ext uri="{BB962C8B-B14F-4D97-AF65-F5344CB8AC3E}">
        <p14:creationId xmlns:p14="http://schemas.microsoft.com/office/powerpoint/2010/main" val="2691904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0BD95BE-2D0F-48B3-9F1E-A7CCE0D8B543}"/>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Part 2: Model How the Project Works on a Physical Basis (No Money)</a:t>
            </a:r>
          </a:p>
        </p:txBody>
      </p:sp>
    </p:spTree>
    <p:extLst>
      <p:ext uri="{BB962C8B-B14F-4D97-AF65-F5344CB8AC3E}">
        <p14:creationId xmlns:p14="http://schemas.microsoft.com/office/powerpoint/2010/main" val="5275893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313263" y="1201974"/>
            <a:ext cx="8081717" cy="4685121"/>
          </a:xfrm>
        </p:spPr>
        <p:txBody>
          <a:bodyPr>
            <a:normAutofit fontScale="25000" lnSpcReduction="20000"/>
          </a:bodyPr>
          <a:lstStyle/>
          <a:p>
            <a:pPr>
              <a:buFont typeface="Wingdings" panose="05000000000000000000" pitchFamily="2" charset="2"/>
              <a:buChar char="§"/>
            </a:pPr>
            <a:r>
              <a:rPr lang="en-US" sz="8000" dirty="0"/>
              <a:t>Various organisations have rules for modelling. One good technique for modelling (and maybe for your life) is FAST.  (General conflict between Structure and Flexible)</a:t>
            </a:r>
          </a:p>
          <a:p>
            <a:pPr>
              <a:buFont typeface="Wingdings" panose="05000000000000000000" pitchFamily="2" charset="2"/>
              <a:buChar char="§"/>
            </a:pPr>
            <a:endParaRPr lang="en-US" sz="4400" dirty="0"/>
          </a:p>
          <a:p>
            <a:pPr>
              <a:buFont typeface="Wingdings" panose="05000000000000000000" pitchFamily="2" charset="2"/>
              <a:buChar char="§"/>
            </a:pPr>
            <a:r>
              <a:rPr lang="en-US" sz="11200" dirty="0"/>
              <a:t>F</a:t>
            </a:r>
          </a:p>
          <a:p>
            <a:pPr lvl="1">
              <a:buFont typeface="Wingdings" panose="05000000000000000000" pitchFamily="2" charset="2"/>
              <a:buChar char="§"/>
            </a:pPr>
            <a:r>
              <a:rPr lang="en-US" sz="8000" dirty="0"/>
              <a:t>Flexible: Different timing, scenarios, financing techniques.</a:t>
            </a:r>
          </a:p>
          <a:p>
            <a:pPr lvl="1">
              <a:buFont typeface="Wingdings" panose="05000000000000000000" pitchFamily="2" charset="2"/>
              <a:buChar char="§"/>
            </a:pPr>
            <a:r>
              <a:rPr lang="en-US" sz="8000" dirty="0"/>
              <a:t>No copy and paste macros.</a:t>
            </a:r>
          </a:p>
          <a:p>
            <a:pPr>
              <a:buFont typeface="Wingdings" panose="05000000000000000000" pitchFamily="2" charset="2"/>
              <a:buChar char="§"/>
            </a:pPr>
            <a:r>
              <a:rPr lang="en-US" sz="11200" dirty="0"/>
              <a:t>A</a:t>
            </a:r>
          </a:p>
          <a:p>
            <a:pPr lvl="1">
              <a:buFont typeface="Wingdings" panose="05000000000000000000" pitchFamily="2" charset="2"/>
              <a:buChar char="§"/>
            </a:pPr>
            <a:r>
              <a:rPr lang="en-US" sz="8000" dirty="0"/>
              <a:t>Accurate or appropriate.</a:t>
            </a:r>
          </a:p>
          <a:p>
            <a:pPr lvl="1">
              <a:buFont typeface="Wingdings" panose="05000000000000000000" pitchFamily="2" charset="2"/>
              <a:buChar char="§"/>
            </a:pPr>
            <a:r>
              <a:rPr lang="en-US" sz="8000" dirty="0"/>
              <a:t> The balance sheet must balance</a:t>
            </a:r>
          </a:p>
          <a:p>
            <a:pPr>
              <a:buFont typeface="Wingdings" panose="05000000000000000000" pitchFamily="2" charset="2"/>
              <a:buChar char="§"/>
            </a:pPr>
            <a:r>
              <a:rPr lang="en-US" sz="11200" dirty="0"/>
              <a:t>S</a:t>
            </a:r>
          </a:p>
          <a:p>
            <a:pPr lvl="1">
              <a:buFont typeface="Wingdings" panose="05000000000000000000" pitchFamily="2" charset="2"/>
              <a:buChar char="§"/>
            </a:pPr>
            <a:r>
              <a:rPr lang="en-US" sz="8000" dirty="0"/>
              <a:t>Structured. </a:t>
            </a:r>
          </a:p>
          <a:p>
            <a:pPr lvl="1">
              <a:buFont typeface="Wingdings" panose="05000000000000000000" pitchFamily="2" charset="2"/>
              <a:buChar char="§"/>
            </a:pPr>
            <a:r>
              <a:rPr lang="en-US" sz="8000" dirty="0"/>
              <a:t>Separate financing from operations.</a:t>
            </a:r>
          </a:p>
          <a:p>
            <a:pPr>
              <a:buFont typeface="Wingdings" panose="05000000000000000000" pitchFamily="2" charset="2"/>
              <a:buChar char="§"/>
            </a:pPr>
            <a:r>
              <a:rPr lang="en-US" sz="11200" dirty="0"/>
              <a:t>T</a:t>
            </a:r>
          </a:p>
          <a:p>
            <a:pPr lvl="1">
              <a:buFont typeface="Wingdings" panose="05000000000000000000" pitchFamily="2" charset="2"/>
              <a:buChar char="§"/>
            </a:pPr>
            <a:r>
              <a:rPr lang="en-US" sz="8000" dirty="0"/>
              <a:t>Transparent – short equations.</a:t>
            </a:r>
          </a:p>
          <a:p>
            <a:pPr lvl="1">
              <a:buFont typeface="Wingdings" panose="05000000000000000000" pitchFamily="2" charset="2"/>
              <a:buChar char="§"/>
            </a:pPr>
            <a:r>
              <a:rPr lang="en-US" sz="8000" dirty="0"/>
              <a:t>Core model on one page.</a:t>
            </a:r>
          </a:p>
          <a:p>
            <a:pPr lvl="1">
              <a:buFont typeface="Wingdings" panose="05000000000000000000" pitchFamily="2" charset="2"/>
              <a:buChar char="§"/>
            </a:pPr>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sp>
        <p:nvSpPr>
          <p:cNvPr id="4" name="Slide Number Placeholder 3">
            <a:extLst>
              <a:ext uri="{FF2B5EF4-FFF2-40B4-BE49-F238E27FC236}">
                <a16:creationId xmlns:a16="http://schemas.microsoft.com/office/drawing/2014/main" id="{419384D4-F999-4636-874F-A5519447CF54}"/>
              </a:ext>
            </a:extLst>
          </p:cNvPr>
          <p:cNvSpPr>
            <a:spLocks noGrp="1"/>
          </p:cNvSpPr>
          <p:nvPr>
            <p:ph type="sldNum" sz="quarter" idx="12"/>
          </p:nvPr>
        </p:nvSpPr>
        <p:spPr>
          <a:xfrm>
            <a:off x="7787586" y="6478098"/>
            <a:ext cx="922781" cy="313914"/>
          </a:xfrm>
        </p:spPr>
        <p:txBody>
          <a:bodyPr/>
          <a:lstStyle/>
          <a:p>
            <a:pPr algn="ctr"/>
            <a:fld id="{0C3A1854-6B63-4059-B360-A3C4972BF0FC}" type="slidenum">
              <a:rPr lang="ko-KR" altLang="en-US" smtClean="0"/>
              <a:pPr algn="ctr"/>
              <a:t>8</a:t>
            </a:fld>
            <a:endParaRPr lang="ko-KR" altLang="en-US" dirty="0"/>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3586516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515845969"/>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CBD3192-053A-4E21-B990-3057073BD52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Capacity, Capacity Utilisation and Volumes</a:t>
            </a:r>
          </a:p>
        </p:txBody>
      </p:sp>
    </p:spTree>
    <p:extLst>
      <p:ext uri="{BB962C8B-B14F-4D97-AF65-F5344CB8AC3E}">
        <p14:creationId xmlns:p14="http://schemas.microsoft.com/office/powerpoint/2010/main" val="3039226152"/>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1703550925"/>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50AB53B-8D9E-4A20-AC84-5B6072DF316F}"/>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Level of Detail and Sources of Data</a:t>
            </a:r>
          </a:p>
        </p:txBody>
      </p:sp>
    </p:spTree>
    <p:extLst>
      <p:ext uri="{BB962C8B-B14F-4D97-AF65-F5344CB8AC3E}">
        <p14:creationId xmlns:p14="http://schemas.microsoft.com/office/powerpoint/2010/main" val="2593010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3586035620"/>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1E4FEF69-EB36-4E27-82DA-A744F3F2271C}"/>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Don’t Mix Up Scenarios in the Core Model</a:t>
            </a:r>
          </a:p>
        </p:txBody>
      </p:sp>
    </p:spTree>
    <p:extLst>
      <p:ext uri="{BB962C8B-B14F-4D97-AF65-F5344CB8AC3E}">
        <p14:creationId xmlns:p14="http://schemas.microsoft.com/office/powerpoint/2010/main" val="2925062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314016813"/>
              </p:ext>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7FF31F6-2A24-41F1-9264-364D58DF09CB}"/>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Set-up Assumptions with Model Dates</a:t>
            </a:r>
          </a:p>
        </p:txBody>
      </p:sp>
    </p:spTree>
    <p:extLst>
      <p:ext uri="{BB962C8B-B14F-4D97-AF65-F5344CB8AC3E}">
        <p14:creationId xmlns:p14="http://schemas.microsoft.com/office/powerpoint/2010/main" val="1068010274"/>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1"/>
          <p:cNvGraphicFramePr>
            <a:graphicFrameLocks noGrp="1"/>
          </p:cNvGraphicFramePr>
          <p:nvPr>
            <p:ph idx="1"/>
            <p:extLst>
              <p:ext uri="{D42A27DB-BD31-4B8C-83A1-F6EECF244321}">
                <p14:modId xmlns:p14="http://schemas.microsoft.com/office/powerpoint/2010/main" val="2797321840"/>
              </p:ext>
            </p:extLst>
          </p:nvPr>
        </p:nvGraphicFramePr>
        <p:xfrm>
          <a:off x="3612962" y="642938"/>
          <a:ext cx="5048835" cy="5571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84</a:t>
            </a:fld>
            <a:endParaRPr lang="en-US" altLang="ko-KR" sz="1200" dirty="0">
              <a:solidFill>
                <a:schemeClr val="tx1"/>
              </a:solidFill>
            </a:endParaRPr>
          </a:p>
        </p:txBody>
      </p:sp>
    </p:spTree>
    <p:extLst>
      <p:ext uri="{BB962C8B-B14F-4D97-AF65-F5344CB8AC3E}">
        <p14:creationId xmlns:p14="http://schemas.microsoft.com/office/powerpoint/2010/main" val="35292936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85</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427382" y="3140240"/>
            <a:ext cx="7851938" cy="3519375"/>
          </a:xfrm>
          <a:prstGeom prst="rect">
            <a:avLst/>
          </a:prstGeom>
        </p:spPr>
      </p:pic>
    </p:spTree>
    <p:extLst>
      <p:ext uri="{BB962C8B-B14F-4D97-AF65-F5344CB8AC3E}">
        <p14:creationId xmlns:p14="http://schemas.microsoft.com/office/powerpoint/2010/main" val="305846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3"/>
          <p:cNvGraphicFramePr>
            <a:graphicFrameLocks noGrp="1"/>
          </p:cNvGraphicFramePr>
          <p:nvPr>
            <p:ph idx="1"/>
            <p:extLst>
              <p:ext uri="{D42A27DB-BD31-4B8C-83A1-F6EECF244321}">
                <p14:modId xmlns:p14="http://schemas.microsoft.com/office/powerpoint/2010/main" val="103588553"/>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C110881-1FDC-4E02-B4B1-34BC0FECBBA0}"/>
              </a:ext>
            </a:extLst>
          </p:cNvPr>
          <p:cNvSpPr>
            <a:spLocks noGrp="1"/>
          </p:cNvSpPr>
          <p:nvPr>
            <p:ph type="title"/>
          </p:nvPr>
        </p:nvSpPr>
        <p:spPr>
          <a:xfrm>
            <a:off x="707457" y="712269"/>
            <a:ext cx="2528249" cy="5502264"/>
          </a:xfrm>
        </p:spPr>
        <p:txBody>
          <a:bodyPr vert="horz" lIns="91440" tIns="45720" rIns="91440" bIns="45720" rtlCol="0" anchor="ctr">
            <a:normAutofit/>
          </a:bodyPr>
          <a:lstStyle/>
          <a:p>
            <a:pPr algn="l"/>
            <a:r>
              <a:rPr lang="en-US" sz="3400" kern="1200" dirty="0">
                <a:solidFill>
                  <a:srgbClr val="FFFFFF"/>
                </a:solidFill>
                <a:latin typeface="+mj-lt"/>
                <a:ea typeface="+mj-ea"/>
                <a:cs typeface="+mj-cs"/>
              </a:rPr>
              <a:t>Get the LOOKUP INTERPOLATE Function</a:t>
            </a:r>
          </a:p>
        </p:txBody>
      </p:sp>
    </p:spTree>
    <p:extLst>
      <p:ext uri="{BB962C8B-B14F-4D97-AF65-F5344CB8AC3E}">
        <p14:creationId xmlns:p14="http://schemas.microsoft.com/office/powerpoint/2010/main" val="1805413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774AC8-31B6-4A23-AD19-ADA89D85F27C}"/>
              </a:ext>
            </a:extLst>
          </p:cNvPr>
          <p:cNvSpPr>
            <a:spLocks noGrp="1"/>
          </p:cNvSpPr>
          <p:nvPr>
            <p:ph idx="1"/>
          </p:nvPr>
        </p:nvSpPr>
        <p:spPr/>
        <p:txBody>
          <a:bodyPr/>
          <a:lstStyle/>
          <a:p>
            <a:r>
              <a:rPr lang="en-US" dirty="0"/>
              <a:t>How does the project work – use the example of volumes in traffic cases. Use LOOKUP and LOOKUP_INTERPOLATE</a:t>
            </a:r>
          </a:p>
          <a:p>
            <a:endParaRPr lang="en-US" dirty="0"/>
          </a:p>
        </p:txBody>
      </p:sp>
      <p:sp>
        <p:nvSpPr>
          <p:cNvPr id="3" name="Title 2">
            <a:extLst>
              <a:ext uri="{FF2B5EF4-FFF2-40B4-BE49-F238E27FC236}">
                <a16:creationId xmlns:a16="http://schemas.microsoft.com/office/drawing/2014/main" id="{F6B9B350-07C0-4D04-BD37-D144ABEF4A8D}"/>
              </a:ext>
            </a:extLst>
          </p:cNvPr>
          <p:cNvSpPr>
            <a:spLocks noGrp="1"/>
          </p:cNvSpPr>
          <p:nvPr>
            <p:ph type="title"/>
          </p:nvPr>
        </p:nvSpPr>
        <p:spPr/>
        <p:txBody>
          <a:bodyPr>
            <a:normAutofit fontScale="90000"/>
          </a:bodyPr>
          <a:lstStyle/>
          <a:p>
            <a:r>
              <a:rPr lang="en-US" dirty="0"/>
              <a:t>Enter Volumes and Capacity in the Model with Scenarios</a:t>
            </a:r>
          </a:p>
        </p:txBody>
      </p:sp>
      <p:sp>
        <p:nvSpPr>
          <p:cNvPr id="4" name="Slide Number Placeholder 3">
            <a:extLst>
              <a:ext uri="{FF2B5EF4-FFF2-40B4-BE49-F238E27FC236}">
                <a16:creationId xmlns:a16="http://schemas.microsoft.com/office/drawing/2014/main" id="{DCFC3DE3-F7EC-45E5-9AB1-9AF7DD1BC165}"/>
              </a:ext>
            </a:extLst>
          </p:cNvPr>
          <p:cNvSpPr>
            <a:spLocks noGrp="1"/>
          </p:cNvSpPr>
          <p:nvPr>
            <p:ph type="sldNum" sz="quarter" idx="12"/>
          </p:nvPr>
        </p:nvSpPr>
        <p:spPr/>
        <p:txBody>
          <a:bodyPr/>
          <a:lstStyle/>
          <a:p>
            <a:pPr algn="ctr"/>
            <a:fld id="{0C3A1854-6B63-4059-B360-A3C4972BF0FC}" type="slidenum">
              <a:rPr lang="ko-KR" altLang="en-US" smtClean="0"/>
              <a:pPr algn="ctr"/>
              <a:t>87</a:t>
            </a:fld>
            <a:endParaRPr lang="ko-KR" altLang="en-US" dirty="0"/>
          </a:p>
        </p:txBody>
      </p:sp>
      <p:pic>
        <p:nvPicPr>
          <p:cNvPr id="5" name="Picture 4">
            <a:extLst>
              <a:ext uri="{FF2B5EF4-FFF2-40B4-BE49-F238E27FC236}">
                <a16:creationId xmlns:a16="http://schemas.microsoft.com/office/drawing/2014/main" id="{AE6A69E5-1B5A-4352-B1F4-35C79F185B6F}"/>
              </a:ext>
            </a:extLst>
          </p:cNvPr>
          <p:cNvPicPr>
            <a:picLocks noChangeAspect="1"/>
          </p:cNvPicPr>
          <p:nvPr/>
        </p:nvPicPr>
        <p:blipFill>
          <a:blip r:embed="rId2"/>
          <a:stretch>
            <a:fillRect/>
          </a:stretch>
        </p:blipFill>
        <p:spPr>
          <a:xfrm>
            <a:off x="386499" y="2765347"/>
            <a:ext cx="7824247" cy="3206819"/>
          </a:xfrm>
          <a:prstGeom prst="rect">
            <a:avLst/>
          </a:prstGeom>
        </p:spPr>
      </p:pic>
    </p:spTree>
    <p:extLst>
      <p:ext uri="{BB962C8B-B14F-4D97-AF65-F5344CB8AC3E}">
        <p14:creationId xmlns:p14="http://schemas.microsoft.com/office/powerpoint/2010/main" val="40960035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474002-14BC-47A2-8A82-D2FE1B18C81E}"/>
              </a:ext>
            </a:extLst>
          </p:cNvPr>
          <p:cNvSpPr>
            <a:spLocks noGrp="1"/>
          </p:cNvSpPr>
          <p:nvPr>
            <p:ph idx="1"/>
          </p:nvPr>
        </p:nvSpPr>
        <p:spPr>
          <a:xfrm>
            <a:off x="732344" y="1025986"/>
            <a:ext cx="7902608" cy="4913771"/>
          </a:xfrm>
        </p:spPr>
        <p:txBody>
          <a:bodyPr/>
          <a:lstStyle/>
          <a:p>
            <a:r>
              <a:rPr lang="en-US" dirty="0"/>
              <a:t>Show the assumptions in one column and put operations before financing, not like this example.</a:t>
            </a:r>
          </a:p>
          <a:p>
            <a:endParaRPr lang="en-US" dirty="0"/>
          </a:p>
        </p:txBody>
      </p:sp>
      <p:sp>
        <p:nvSpPr>
          <p:cNvPr id="3" name="Title 2">
            <a:extLst>
              <a:ext uri="{FF2B5EF4-FFF2-40B4-BE49-F238E27FC236}">
                <a16:creationId xmlns:a16="http://schemas.microsoft.com/office/drawing/2014/main" id="{7EACD53B-2B40-442A-B88D-A1D3AA6431ED}"/>
              </a:ext>
            </a:extLst>
          </p:cNvPr>
          <p:cNvSpPr>
            <a:spLocks noGrp="1"/>
          </p:cNvSpPr>
          <p:nvPr>
            <p:ph type="title"/>
          </p:nvPr>
        </p:nvSpPr>
        <p:spPr/>
        <p:txBody>
          <a:bodyPr>
            <a:normAutofit fontScale="90000"/>
          </a:bodyPr>
          <a:lstStyle/>
          <a:p>
            <a:r>
              <a:rPr lang="en-US" dirty="0"/>
              <a:t>More Extreme Case of Not Putting Assumptions in Order</a:t>
            </a:r>
          </a:p>
        </p:txBody>
      </p:sp>
      <p:pic>
        <p:nvPicPr>
          <p:cNvPr id="5" name="Picture 4">
            <a:extLst>
              <a:ext uri="{FF2B5EF4-FFF2-40B4-BE49-F238E27FC236}">
                <a16:creationId xmlns:a16="http://schemas.microsoft.com/office/drawing/2014/main" id="{AB20C905-FF3A-4279-B566-55F64CC12F3A}"/>
              </a:ext>
            </a:extLst>
          </p:cNvPr>
          <p:cNvPicPr>
            <a:picLocks noChangeAspect="1"/>
          </p:cNvPicPr>
          <p:nvPr/>
        </p:nvPicPr>
        <p:blipFill>
          <a:blip r:embed="rId2"/>
          <a:stretch>
            <a:fillRect/>
          </a:stretch>
        </p:blipFill>
        <p:spPr>
          <a:xfrm>
            <a:off x="509048" y="2661301"/>
            <a:ext cx="8070574" cy="4196699"/>
          </a:xfrm>
          <a:prstGeom prst="rect">
            <a:avLst/>
          </a:prstGeom>
        </p:spPr>
      </p:pic>
    </p:spTree>
    <p:extLst>
      <p:ext uri="{BB962C8B-B14F-4D97-AF65-F5344CB8AC3E}">
        <p14:creationId xmlns:p14="http://schemas.microsoft.com/office/powerpoint/2010/main" val="1598882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457B79-5ECF-4B1D-BA55-D0859EE208EC}"/>
              </a:ext>
            </a:extLst>
          </p:cNvPr>
          <p:cNvSpPr>
            <a:spLocks noGrp="1"/>
          </p:cNvSpPr>
          <p:nvPr>
            <p:ph idx="1"/>
          </p:nvPr>
        </p:nvSpPr>
        <p:spPr/>
        <p:txBody>
          <a:bodyPr/>
          <a:lstStyle/>
          <a:p>
            <a:r>
              <a:rPr lang="en-US" dirty="0"/>
              <a:t>Using painful INDEX, MATCH when LOOKUP is much simpler</a:t>
            </a:r>
          </a:p>
          <a:p>
            <a:endParaRPr lang="en-US" dirty="0"/>
          </a:p>
        </p:txBody>
      </p:sp>
      <p:sp>
        <p:nvSpPr>
          <p:cNvPr id="3" name="Title 2">
            <a:extLst>
              <a:ext uri="{FF2B5EF4-FFF2-40B4-BE49-F238E27FC236}">
                <a16:creationId xmlns:a16="http://schemas.microsoft.com/office/drawing/2014/main" id="{833E6352-8EFB-43CE-9A7D-9464390AD540}"/>
              </a:ext>
            </a:extLst>
          </p:cNvPr>
          <p:cNvSpPr>
            <a:spLocks noGrp="1"/>
          </p:cNvSpPr>
          <p:nvPr>
            <p:ph type="title"/>
          </p:nvPr>
        </p:nvSpPr>
        <p:spPr/>
        <p:txBody>
          <a:bodyPr/>
          <a:lstStyle/>
          <a:p>
            <a:r>
              <a:rPr lang="en-US" dirty="0"/>
              <a:t>Example of Not Using LOOKUP</a:t>
            </a:r>
          </a:p>
        </p:txBody>
      </p:sp>
      <p:pic>
        <p:nvPicPr>
          <p:cNvPr id="5" name="Picture 4">
            <a:extLst>
              <a:ext uri="{FF2B5EF4-FFF2-40B4-BE49-F238E27FC236}">
                <a16:creationId xmlns:a16="http://schemas.microsoft.com/office/drawing/2014/main" id="{03F6C091-B340-4006-93CA-82614678FC8D}"/>
              </a:ext>
            </a:extLst>
          </p:cNvPr>
          <p:cNvPicPr>
            <a:picLocks noChangeAspect="1"/>
          </p:cNvPicPr>
          <p:nvPr/>
        </p:nvPicPr>
        <p:blipFill>
          <a:blip r:embed="rId2"/>
          <a:stretch>
            <a:fillRect/>
          </a:stretch>
        </p:blipFill>
        <p:spPr>
          <a:xfrm>
            <a:off x="129209" y="2422985"/>
            <a:ext cx="8886536" cy="2367675"/>
          </a:xfrm>
          <a:prstGeom prst="rect">
            <a:avLst/>
          </a:prstGeom>
        </p:spPr>
      </p:pic>
    </p:spTree>
    <p:extLst>
      <p:ext uri="{BB962C8B-B14F-4D97-AF65-F5344CB8AC3E}">
        <p14:creationId xmlns:p14="http://schemas.microsoft.com/office/powerpoint/2010/main" val="289356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generated with high confidence">
            <a:extLst>
              <a:ext uri="{FF2B5EF4-FFF2-40B4-BE49-F238E27FC236}">
                <a16:creationId xmlns:a16="http://schemas.microsoft.com/office/drawing/2014/main" id="{267C6E53-6868-4448-8D93-3725458BD5F5}"/>
              </a:ext>
            </a:extLst>
          </p:cNvPr>
          <p:cNvPicPr>
            <a:picLocks noChangeAspect="1"/>
          </p:cNvPicPr>
          <p:nvPr/>
        </p:nvPicPr>
        <p:blipFill rotWithShape="1">
          <a:blip r:embed="rId2"/>
          <a:srcRect/>
          <a:stretch/>
        </p:blipFill>
        <p:spPr>
          <a:xfrm>
            <a:off x="5319738" y="2351676"/>
            <a:ext cx="3195611" cy="2973494"/>
          </a:xfrm>
          <a:prstGeom prst="rect">
            <a:avLst/>
          </a:prstGeom>
        </p:spPr>
      </p:pic>
      <p:sp>
        <p:nvSpPr>
          <p:cNvPr id="15" name="Freeform: Shape 14">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3">
            <a:extLst>
              <a:ext uri="{FF2B5EF4-FFF2-40B4-BE49-F238E27FC236}">
                <a16:creationId xmlns:a16="http://schemas.microsoft.com/office/drawing/2014/main" id="{11375E97-1FF4-40ED-A03A-E6681E2FB7A1}"/>
              </a:ext>
            </a:extLst>
          </p:cNvPr>
          <p:cNvSpPr>
            <a:spLocks noGrp="1"/>
          </p:cNvSpPr>
          <p:nvPr>
            <p:ph idx="1"/>
          </p:nvPr>
        </p:nvSpPr>
        <p:spPr>
          <a:xfrm>
            <a:off x="330475" y="1402453"/>
            <a:ext cx="3207941" cy="4495662"/>
          </a:xfrm>
        </p:spPr>
        <p:txBody>
          <a:bodyPr vert="horz" lIns="91440" tIns="45720" rIns="91440" bIns="45720" rtlCol="0">
            <a:noAutofit/>
          </a:bodyPr>
          <a:lstStyle/>
          <a:p>
            <a:r>
              <a:rPr lang="en-US" sz="2000" dirty="0">
                <a:solidFill>
                  <a:schemeClr val="bg1"/>
                </a:solidFill>
                <a:latin typeface="+mn-lt"/>
                <a:cs typeface="+mn-cs"/>
              </a:rPr>
              <a:t>Can change any dates, development periods, construction periods, PPA periods etc.</a:t>
            </a:r>
          </a:p>
          <a:p>
            <a:r>
              <a:rPr lang="en-US" sz="2000" dirty="0">
                <a:solidFill>
                  <a:schemeClr val="bg1"/>
                </a:solidFill>
                <a:latin typeface="+mn-lt"/>
                <a:cs typeface="+mn-cs"/>
              </a:rPr>
              <a:t>No limits on goal seek from copy and paste macro.  Copy and paste macros simply ruin the flexibility of a model.</a:t>
            </a:r>
          </a:p>
          <a:p>
            <a:r>
              <a:rPr lang="en-US" sz="2000" dirty="0">
                <a:solidFill>
                  <a:schemeClr val="bg1"/>
                </a:solidFill>
                <a:latin typeface="+mn-lt"/>
                <a:cs typeface="+mn-cs"/>
              </a:rPr>
              <a:t>Easy to incorporate alternative financing and operating strategies</a:t>
            </a:r>
          </a:p>
          <a:p>
            <a:r>
              <a:rPr lang="en-US" sz="2000" dirty="0">
                <a:solidFill>
                  <a:schemeClr val="bg1"/>
                </a:solidFill>
                <a:latin typeface="+mn-lt"/>
                <a:cs typeface="+mn-cs"/>
              </a:rPr>
              <a:t>Put together different types of presentations of sensitivity, scenario and maybe even stochastic risk analysis.</a:t>
            </a:r>
          </a:p>
        </p:txBody>
      </p:sp>
      <p:sp>
        <p:nvSpPr>
          <p:cNvPr id="3" name="Title 2">
            <a:extLst>
              <a:ext uri="{FF2B5EF4-FFF2-40B4-BE49-F238E27FC236}">
                <a16:creationId xmlns:a16="http://schemas.microsoft.com/office/drawing/2014/main" id="{1B61AEF9-AD0F-493A-8B42-4672E501BC47}"/>
              </a:ext>
            </a:extLst>
          </p:cNvPr>
          <p:cNvSpPr>
            <a:spLocks noGrp="1"/>
          </p:cNvSpPr>
          <p:nvPr>
            <p:ph type="title"/>
          </p:nvPr>
        </p:nvSpPr>
        <p:spPr>
          <a:xfrm>
            <a:off x="330475" y="76890"/>
            <a:ext cx="4147457" cy="1325563"/>
          </a:xfrm>
        </p:spPr>
        <p:txBody>
          <a:bodyPr vert="horz" lIns="91440" tIns="45720" rIns="91440" bIns="45720" rtlCol="0" anchor="ctr">
            <a:normAutofit/>
          </a:bodyPr>
          <a:lstStyle/>
          <a:p>
            <a:pPr algn="l"/>
            <a:r>
              <a:rPr lang="en-US" sz="3700" kern="1200" dirty="0">
                <a:solidFill>
                  <a:schemeClr val="bg1"/>
                </a:solidFill>
                <a:latin typeface="+mj-lt"/>
                <a:ea typeface="+mj-ea"/>
                <a:cs typeface="+mj-cs"/>
              </a:rPr>
              <a:t>What Does Flexible Really Mean</a:t>
            </a:r>
          </a:p>
        </p:txBody>
      </p:sp>
    </p:spTree>
    <p:extLst>
      <p:ext uri="{BB962C8B-B14F-4D97-AF65-F5344CB8AC3E}">
        <p14:creationId xmlns:p14="http://schemas.microsoft.com/office/powerpoint/2010/main" val="39969505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7FB76E-A62F-4309-870B-431D92D8D699}"/>
              </a:ext>
            </a:extLst>
          </p:cNvPr>
          <p:cNvSpPr>
            <a:spLocks noGrp="1"/>
          </p:cNvSpPr>
          <p:nvPr>
            <p:ph idx="1"/>
          </p:nvPr>
        </p:nvSpPr>
        <p:spPr/>
        <p:txBody>
          <a:bodyPr/>
          <a:lstStyle/>
          <a:p>
            <a:r>
              <a:rPr lang="en-US" dirty="0"/>
              <a:t>Do not start with P&amp;L and put in history switch if you have actual data.</a:t>
            </a:r>
          </a:p>
          <a:p>
            <a:endParaRPr lang="en-US" dirty="0"/>
          </a:p>
        </p:txBody>
      </p:sp>
      <p:sp>
        <p:nvSpPr>
          <p:cNvPr id="3" name="Title 2">
            <a:extLst>
              <a:ext uri="{FF2B5EF4-FFF2-40B4-BE49-F238E27FC236}">
                <a16:creationId xmlns:a16="http://schemas.microsoft.com/office/drawing/2014/main" id="{92A0AA61-E0A6-4946-8239-CD708488AF09}"/>
              </a:ext>
            </a:extLst>
          </p:cNvPr>
          <p:cNvSpPr>
            <a:spLocks noGrp="1"/>
          </p:cNvSpPr>
          <p:nvPr>
            <p:ph type="title"/>
          </p:nvPr>
        </p:nvSpPr>
        <p:spPr/>
        <p:txBody>
          <a:bodyPr>
            <a:normAutofit fontScale="90000"/>
          </a:bodyPr>
          <a:lstStyle/>
          <a:p>
            <a:r>
              <a:rPr lang="en-US" dirty="0"/>
              <a:t>Example of What Not to Do in Model with Respect to Capacity and Volumes</a:t>
            </a:r>
          </a:p>
        </p:txBody>
      </p:sp>
      <p:pic>
        <p:nvPicPr>
          <p:cNvPr id="2" name="Picture 1">
            <a:extLst>
              <a:ext uri="{FF2B5EF4-FFF2-40B4-BE49-F238E27FC236}">
                <a16:creationId xmlns:a16="http://schemas.microsoft.com/office/drawing/2014/main" id="{CF4C38B4-00D6-4B4E-A6B4-B6F9047A915B}"/>
              </a:ext>
            </a:extLst>
          </p:cNvPr>
          <p:cNvPicPr>
            <a:picLocks noChangeAspect="1"/>
          </p:cNvPicPr>
          <p:nvPr/>
        </p:nvPicPr>
        <p:blipFill>
          <a:blip r:embed="rId2"/>
          <a:stretch>
            <a:fillRect/>
          </a:stretch>
        </p:blipFill>
        <p:spPr>
          <a:xfrm>
            <a:off x="87299" y="2782957"/>
            <a:ext cx="8918961" cy="4075043"/>
          </a:xfrm>
          <a:prstGeom prst="rect">
            <a:avLst/>
          </a:prstGeom>
        </p:spPr>
      </p:pic>
    </p:spTree>
    <p:extLst>
      <p:ext uri="{BB962C8B-B14F-4D97-AF65-F5344CB8AC3E}">
        <p14:creationId xmlns:p14="http://schemas.microsoft.com/office/powerpoint/2010/main" val="9152607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1772A-C811-4A9D-972B-144353A99E36}"/>
              </a:ext>
            </a:extLst>
          </p:cNvPr>
          <p:cNvSpPr>
            <a:spLocks noGrp="1"/>
          </p:cNvSpPr>
          <p:nvPr>
            <p:ph idx="1"/>
          </p:nvPr>
        </p:nvSpPr>
        <p:spPr/>
        <p:txBody>
          <a:bodyPr/>
          <a:lstStyle/>
          <a:p>
            <a:r>
              <a:rPr lang="en-US" dirty="0"/>
              <a:t>Note that after the dates, comes the depreciation rates</a:t>
            </a:r>
          </a:p>
          <a:p>
            <a:endParaRPr lang="en-US" dirty="0"/>
          </a:p>
        </p:txBody>
      </p:sp>
      <p:sp>
        <p:nvSpPr>
          <p:cNvPr id="3" name="Title 2">
            <a:extLst>
              <a:ext uri="{FF2B5EF4-FFF2-40B4-BE49-F238E27FC236}">
                <a16:creationId xmlns:a16="http://schemas.microsoft.com/office/drawing/2014/main" id="{774B6744-A9E7-4A50-9F42-154998FC19C7}"/>
              </a:ext>
            </a:extLst>
          </p:cNvPr>
          <p:cNvSpPr>
            <a:spLocks noGrp="1"/>
          </p:cNvSpPr>
          <p:nvPr>
            <p:ph type="title"/>
          </p:nvPr>
        </p:nvSpPr>
        <p:spPr/>
        <p:txBody>
          <a:bodyPr>
            <a:normAutofit fontScale="90000"/>
          </a:bodyPr>
          <a:lstStyle/>
          <a:p>
            <a:r>
              <a:rPr lang="en-US" dirty="0"/>
              <a:t>What Not to Do – Assumptions Not in Same Order as the Model Logic</a:t>
            </a:r>
          </a:p>
        </p:txBody>
      </p:sp>
      <p:sp>
        <p:nvSpPr>
          <p:cNvPr id="4" name="Slide Number Placeholder 3">
            <a:extLst>
              <a:ext uri="{FF2B5EF4-FFF2-40B4-BE49-F238E27FC236}">
                <a16:creationId xmlns:a16="http://schemas.microsoft.com/office/drawing/2014/main" id="{48BF1F36-94FB-4020-AEBB-DFDB8D5E6B1A}"/>
              </a:ext>
            </a:extLst>
          </p:cNvPr>
          <p:cNvSpPr>
            <a:spLocks noGrp="1"/>
          </p:cNvSpPr>
          <p:nvPr>
            <p:ph type="sldNum" sz="quarter" idx="12"/>
          </p:nvPr>
        </p:nvSpPr>
        <p:spPr/>
        <p:txBody>
          <a:bodyPr/>
          <a:lstStyle/>
          <a:p>
            <a:pPr algn="ctr"/>
            <a:fld id="{0C3A1854-6B63-4059-B360-A3C4972BF0FC}" type="slidenum">
              <a:rPr lang="ko-KR" altLang="en-US" smtClean="0"/>
              <a:pPr algn="ctr"/>
              <a:t>91</a:t>
            </a:fld>
            <a:endParaRPr lang="ko-KR" altLang="en-US" dirty="0"/>
          </a:p>
        </p:txBody>
      </p:sp>
      <p:pic>
        <p:nvPicPr>
          <p:cNvPr id="5" name="Picture 4">
            <a:extLst>
              <a:ext uri="{FF2B5EF4-FFF2-40B4-BE49-F238E27FC236}">
                <a16:creationId xmlns:a16="http://schemas.microsoft.com/office/drawing/2014/main" id="{F4C466DD-2E4B-4B05-B127-DBD1FC0E23C4}"/>
              </a:ext>
            </a:extLst>
          </p:cNvPr>
          <p:cNvPicPr>
            <a:picLocks noChangeAspect="1"/>
          </p:cNvPicPr>
          <p:nvPr/>
        </p:nvPicPr>
        <p:blipFill>
          <a:blip r:embed="rId2"/>
          <a:stretch>
            <a:fillRect/>
          </a:stretch>
        </p:blipFill>
        <p:spPr>
          <a:xfrm>
            <a:off x="612742" y="2154918"/>
            <a:ext cx="7288969" cy="4703082"/>
          </a:xfrm>
          <a:prstGeom prst="rect">
            <a:avLst/>
          </a:prstGeom>
        </p:spPr>
      </p:pic>
    </p:spTree>
    <p:extLst>
      <p:ext uri="{BB962C8B-B14F-4D97-AF65-F5344CB8AC3E}">
        <p14:creationId xmlns:p14="http://schemas.microsoft.com/office/powerpoint/2010/main" val="4111893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EC194D-8A5E-41B8-8327-C6C8EF6F9D0D}"/>
              </a:ext>
            </a:extLst>
          </p:cNvPr>
          <p:cNvSpPr>
            <a:spLocks noGrp="1"/>
          </p:cNvSpPr>
          <p:nvPr>
            <p:ph idx="1"/>
          </p:nvPr>
        </p:nvSpPr>
        <p:spPr/>
        <p:txBody>
          <a:bodyPr/>
          <a:lstStyle/>
          <a:p>
            <a:r>
              <a:rPr lang="en-US" dirty="0"/>
              <a:t>Amazingly, No Layout of Capacity and Volumes in Model</a:t>
            </a:r>
          </a:p>
          <a:p>
            <a:endParaRPr lang="en-US" dirty="0"/>
          </a:p>
        </p:txBody>
      </p:sp>
      <p:sp>
        <p:nvSpPr>
          <p:cNvPr id="3" name="Title 2">
            <a:extLst>
              <a:ext uri="{FF2B5EF4-FFF2-40B4-BE49-F238E27FC236}">
                <a16:creationId xmlns:a16="http://schemas.microsoft.com/office/drawing/2014/main" id="{A3B589D1-AA68-420E-98F6-D20458C57FFE}"/>
              </a:ext>
            </a:extLst>
          </p:cNvPr>
          <p:cNvSpPr>
            <a:spLocks noGrp="1"/>
          </p:cNvSpPr>
          <p:nvPr>
            <p:ph type="title"/>
          </p:nvPr>
        </p:nvSpPr>
        <p:spPr/>
        <p:txBody>
          <a:bodyPr>
            <a:normAutofit fontScale="90000"/>
          </a:bodyPr>
          <a:lstStyle/>
          <a:p>
            <a:r>
              <a:rPr lang="en-US" dirty="0"/>
              <a:t>Example of Capacity and Volumes in Models</a:t>
            </a:r>
          </a:p>
        </p:txBody>
      </p:sp>
      <p:pic>
        <p:nvPicPr>
          <p:cNvPr id="5" name="Picture 4">
            <a:extLst>
              <a:ext uri="{FF2B5EF4-FFF2-40B4-BE49-F238E27FC236}">
                <a16:creationId xmlns:a16="http://schemas.microsoft.com/office/drawing/2014/main" id="{2C931E00-ADDF-4CE3-A584-AE5550D37DF5}"/>
              </a:ext>
            </a:extLst>
          </p:cNvPr>
          <p:cNvPicPr>
            <a:picLocks noChangeAspect="1"/>
          </p:cNvPicPr>
          <p:nvPr/>
        </p:nvPicPr>
        <p:blipFill>
          <a:blip r:embed="rId2"/>
          <a:stretch>
            <a:fillRect/>
          </a:stretch>
        </p:blipFill>
        <p:spPr>
          <a:xfrm>
            <a:off x="256477" y="2534478"/>
            <a:ext cx="8631045" cy="3464682"/>
          </a:xfrm>
          <a:prstGeom prst="rect">
            <a:avLst/>
          </a:prstGeom>
        </p:spPr>
      </p:pic>
    </p:spTree>
    <p:extLst>
      <p:ext uri="{BB962C8B-B14F-4D97-AF65-F5344CB8AC3E}">
        <p14:creationId xmlns:p14="http://schemas.microsoft.com/office/powerpoint/2010/main" val="4081161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374D4F9-1738-48EF-B69E-83A5F1A6DE75}"/>
              </a:ext>
            </a:extLst>
          </p:cNvPr>
          <p:cNvSpPr>
            <a:spLocks noGrp="1"/>
          </p:cNvSpPr>
          <p:nvPr>
            <p:ph idx="1"/>
          </p:nvPr>
        </p:nvSpPr>
        <p:spPr/>
        <p:txBody>
          <a:bodyPr/>
          <a:lstStyle/>
          <a:p>
            <a:r>
              <a:rPr lang="en-US" dirty="0"/>
              <a:t>Begin with case that has date analysis complete and work on capacity and volumes</a:t>
            </a:r>
          </a:p>
          <a:p>
            <a:pPr lvl="1"/>
            <a:r>
              <a:rPr lang="en-US" dirty="0"/>
              <a:t>Use the Look-up function for capacity with different dates</a:t>
            </a:r>
          </a:p>
          <a:p>
            <a:pPr lvl="1"/>
            <a:r>
              <a:rPr lang="en-US" dirty="0"/>
              <a:t>Import the Lookup Interpolate Function and understand how to import the function into your sheet (you cannot use a function in the same way as a macro (e.g. with generic macros)</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A3136717-CBCF-458C-B03F-2D7C73FC8070}"/>
              </a:ext>
            </a:extLst>
          </p:cNvPr>
          <p:cNvSpPr>
            <a:spLocks noGrp="1"/>
          </p:cNvSpPr>
          <p:nvPr>
            <p:ph type="title"/>
          </p:nvPr>
        </p:nvSpPr>
        <p:spPr/>
        <p:txBody>
          <a:bodyPr/>
          <a:lstStyle/>
          <a:p>
            <a:r>
              <a:rPr lang="en-US" dirty="0"/>
              <a:t>Now, You Do It</a:t>
            </a:r>
          </a:p>
        </p:txBody>
      </p:sp>
    </p:spTree>
    <p:extLst>
      <p:ext uri="{BB962C8B-B14F-4D97-AF65-F5344CB8AC3E}">
        <p14:creationId xmlns:p14="http://schemas.microsoft.com/office/powerpoint/2010/main" val="24915213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5C50DCD5-9343-4949-806C-E495F98F4034}"/>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000" kern="1200" dirty="0">
                <a:solidFill>
                  <a:schemeClr val="bg2"/>
                </a:solidFill>
                <a:latin typeface="+mj-lt"/>
                <a:ea typeface="+mj-ea"/>
                <a:cs typeface="+mj-cs"/>
              </a:rPr>
              <a:t>Part 3: Modelling Pre-tax Free Cash Flow, Capital Expenditures, Revenues, Operating Expenses and Working Capital</a:t>
            </a:r>
          </a:p>
        </p:txBody>
      </p:sp>
    </p:spTree>
    <p:extLst>
      <p:ext uri="{BB962C8B-B14F-4D97-AF65-F5344CB8AC3E}">
        <p14:creationId xmlns:p14="http://schemas.microsoft.com/office/powerpoint/2010/main" val="3339548484"/>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85BCA9F-0AF5-4D1C-B2F4-104694DDC32F}"/>
              </a:ext>
            </a:extLst>
          </p:cNvPr>
          <p:cNvSpPr>
            <a:spLocks noGrp="1"/>
          </p:cNvSpPr>
          <p:nvPr>
            <p:ph idx="1"/>
          </p:nvPr>
        </p:nvSpPr>
        <p:spPr>
          <a:xfrm>
            <a:off x="3732023" y="963877"/>
            <a:ext cx="4783327" cy="4930246"/>
          </a:xfrm>
        </p:spPr>
        <p:txBody>
          <a:bodyPr vert="horz" lIns="91440" tIns="45720" rIns="91440" bIns="45720" rtlCol="0" anchor="ctr">
            <a:noAutofit/>
          </a:bodyPr>
          <a:lstStyle/>
          <a:p>
            <a:r>
              <a:rPr lang="en-US" sz="2800" dirty="0">
                <a:latin typeface="+mn-lt"/>
                <a:cs typeface="+mn-cs"/>
              </a:rPr>
              <a:t>In project finance this means that capital expenditures and development costs can be the first monetary items entered.</a:t>
            </a:r>
          </a:p>
          <a:p>
            <a:r>
              <a:rPr lang="en-US" sz="2800" dirty="0">
                <a:latin typeface="+mn-lt"/>
                <a:cs typeface="+mn-cs"/>
              </a:rPr>
              <a:t>Modelling the S-curve can be painful in terms of inputs or when you create curve-fitting</a:t>
            </a:r>
          </a:p>
          <a:p>
            <a:r>
              <a:rPr lang="en-US" sz="2800" dirty="0">
                <a:latin typeface="+mn-lt"/>
                <a:cs typeface="+mn-cs"/>
              </a:rPr>
              <a:t>To be negative with respect to delay, assume that the project is finished and stays idle until the COD – this means that you do not change the S-curve, but you do change the COD.</a:t>
            </a:r>
          </a:p>
        </p:txBody>
      </p:sp>
      <p:sp>
        <p:nvSpPr>
          <p:cNvPr id="3" name="Title 2">
            <a:extLst>
              <a:ext uri="{FF2B5EF4-FFF2-40B4-BE49-F238E27FC236}">
                <a16:creationId xmlns:a16="http://schemas.microsoft.com/office/drawing/2014/main" id="{99584064-B557-45A0-8E28-DF0E89015F47}"/>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kern="1200" dirty="0">
                <a:solidFill>
                  <a:schemeClr val="accent1"/>
                </a:solidFill>
                <a:latin typeface="+mj-lt"/>
                <a:ea typeface="+mj-ea"/>
                <a:cs typeface="+mj-cs"/>
              </a:rPr>
              <a:t>How Just About Any Business or Person Works – Make Investments to Generate Cash</a:t>
            </a:r>
          </a:p>
        </p:txBody>
      </p:sp>
    </p:spTree>
    <p:extLst>
      <p:ext uri="{BB962C8B-B14F-4D97-AF65-F5344CB8AC3E}">
        <p14:creationId xmlns:p14="http://schemas.microsoft.com/office/powerpoint/2010/main" val="4009014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a:xfrm>
            <a:off x="165814" y="1105499"/>
            <a:ext cx="6134522" cy="5235665"/>
          </a:xfrm>
        </p:spPr>
        <p:txBody>
          <a:bodyPr>
            <a:normAutofit fontScale="70000" lnSpcReduction="20000"/>
          </a:bodyPr>
          <a:lstStyle/>
          <a:p>
            <a:r>
              <a:rPr lang="en-US" dirty="0"/>
              <a:t>SPV is a separate corporation in the middle:</a:t>
            </a:r>
          </a:p>
          <a:p>
            <a:pPr lvl="1"/>
            <a:r>
              <a:rPr lang="en-US" dirty="0"/>
              <a:t>This is what you make the model of and it may be irrelevant</a:t>
            </a:r>
          </a:p>
          <a:p>
            <a:r>
              <a:rPr lang="en-US" dirty="0"/>
              <a:t>SPV signs a lot of contracts that should be illustrate   with solid lines</a:t>
            </a:r>
          </a:p>
          <a:p>
            <a:r>
              <a:rPr lang="en-US" dirty="0"/>
              <a:t>The contracts should be labeled (e.g. concession contract, EPC contract, PPA contract, O&amp;M contract, Loan Agreement, Shareholders agreement)</a:t>
            </a:r>
          </a:p>
          <a:p>
            <a:r>
              <a:rPr lang="en-US" dirty="0"/>
              <a:t>Contracts should be consistent with each other with back-to-back contracts</a:t>
            </a:r>
          </a:p>
          <a:p>
            <a:r>
              <a:rPr lang="en-US" dirty="0"/>
              <a:t>Diagram should show direction of money and start with revenues (no revenues, no project)</a:t>
            </a:r>
          </a:p>
          <a:p>
            <a:r>
              <a:rPr lang="en-US" dirty="0"/>
              <a:t>Quality of off-takers should be shown on the diagram in the circles</a:t>
            </a:r>
          </a:p>
          <a:p>
            <a:r>
              <a:rPr lang="en-US" dirty="0"/>
              <a:t>Insurances and guarantees should can be demonstrated</a:t>
            </a:r>
          </a:p>
        </p:txBody>
      </p:sp>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fontScale="90000"/>
          </a:bodyPr>
          <a:lstStyle/>
          <a:p>
            <a:r>
              <a:rPr lang="en-US" dirty="0"/>
              <a:t>Often, the Model is Overlaying Contracts on the Way a Machine Operates</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p:txBody>
          <a:bodyPr/>
          <a:lstStyle/>
          <a:p>
            <a:pPr algn="ctr"/>
            <a:fld id="{0C3A1854-6B63-4059-B360-A3C4972BF0FC}" type="slidenum">
              <a:rPr lang="ko-KR" altLang="en-US" smtClean="0"/>
              <a:pPr algn="ctr"/>
              <a:t>96</a:t>
            </a:fld>
            <a:endParaRPr lang="ko-KR" altLang="en-US" dirty="0"/>
          </a:p>
        </p:txBody>
      </p:sp>
      <p:pic>
        <p:nvPicPr>
          <p:cNvPr id="3" name="Picture 2">
            <a:extLst>
              <a:ext uri="{FF2B5EF4-FFF2-40B4-BE49-F238E27FC236}">
                <a16:creationId xmlns:a16="http://schemas.microsoft.com/office/drawing/2014/main" id="{82206609-BAF9-42B6-BB7A-BF9EAD55643E}"/>
              </a:ext>
            </a:extLst>
          </p:cNvPr>
          <p:cNvPicPr>
            <a:picLocks noChangeAspect="1"/>
          </p:cNvPicPr>
          <p:nvPr/>
        </p:nvPicPr>
        <p:blipFill>
          <a:blip r:embed="rId2"/>
          <a:stretch>
            <a:fillRect/>
          </a:stretch>
        </p:blipFill>
        <p:spPr>
          <a:xfrm>
            <a:off x="6086334" y="1942700"/>
            <a:ext cx="2991678" cy="2117435"/>
          </a:xfrm>
          <a:prstGeom prst="rect">
            <a:avLst/>
          </a:prstGeom>
        </p:spPr>
      </p:pic>
    </p:spTree>
    <p:extLst>
      <p:ext uri="{BB962C8B-B14F-4D97-AF65-F5344CB8AC3E}">
        <p14:creationId xmlns:p14="http://schemas.microsoft.com/office/powerpoint/2010/main" val="2915505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49623"/>
            <a:ext cx="7666938" cy="690676"/>
          </a:xfrm>
        </p:spPr>
        <p:txBody>
          <a:bodyPr>
            <a:normAutofit fontScale="90000"/>
          </a:bodyPr>
          <a:lstStyle/>
          <a:p>
            <a:r>
              <a:rPr lang="en-US" dirty="0"/>
              <a:t>Making Money in Different Places by Receiving Money from PPA Contracts; Dispatchable Plant </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Four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FC</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Capacity Charge </a:t>
            </a:r>
            <a:r>
              <a:rPr lang="en-US" sz="1200" dirty="0">
                <a:latin typeface="Arial" pitchFamily="34" charset="0"/>
              </a:rPr>
              <a:t>with Index</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Could be Sponsor</a:t>
            </a: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accent6">
                <a:lumMod val="50000"/>
              </a:schemeClr>
            </a:solidFill>
            <a:prstDash val="solid"/>
            <a:round/>
            <a:headEnd type="none" w="sm" len="sm"/>
            <a:tailEnd type="triangle"/>
          </a:ln>
          <a:effectLst/>
        </p:spPr>
      </p:cxnSp>
      <p:sp>
        <p:nvSpPr>
          <p:cNvPr id="19" name="Freeform 18"/>
          <p:cNvSpPr/>
          <p:nvPr/>
        </p:nvSpPr>
        <p:spPr bwMode="auto">
          <a:xfrm>
            <a:off x="3593207" y="2313904"/>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O&amp;M Contractor – Could be Sponsor</a:t>
            </a:r>
            <a:endParaRPr kumimoji="0" lang="en-US" sz="1200" b="0" i="0" u="none" strike="noStrike" cap="none" normalizeH="0" baseline="0" dirty="0">
              <a:ln>
                <a:noFill/>
              </a:ln>
              <a:solidFill>
                <a:schemeClr val="bg1"/>
              </a:solidFill>
              <a:effectLst/>
              <a:latin typeface="Arial" pitchFamily="34" charset="0"/>
            </a:endParaRPr>
          </a:p>
        </p:txBody>
      </p:sp>
      <p:cxnSp>
        <p:nvCxnSpPr>
          <p:cNvPr id="26" name="Straight Connector 25"/>
          <p:cNvCxnSpPr>
            <a:cxnSpLocks/>
          </p:cNvCxnSpPr>
          <p:nvPr/>
        </p:nvCxnSpPr>
        <p:spPr bwMode="auto">
          <a:xfrm flipV="1">
            <a:off x="4038600" y="2774751"/>
            <a:ext cx="1811462" cy="2063949"/>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28" name="Straight Connector 27"/>
          <p:cNvCxnSpPr>
            <a:cxnSpLocks/>
          </p:cNvCxnSpPr>
          <p:nvPr/>
        </p:nvCxnSpPr>
        <p:spPr bwMode="auto">
          <a:xfrm flipV="1">
            <a:off x="4057383" y="3276600"/>
            <a:ext cx="2343417" cy="2062377"/>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30" name="Straight Connector 29"/>
          <p:cNvCxnSpPr>
            <a:cxnSpLocks/>
          </p:cNvCxnSpPr>
          <p:nvPr/>
        </p:nvCxnSpPr>
        <p:spPr bwMode="auto">
          <a:xfrm flipV="1">
            <a:off x="4038600" y="3008803"/>
            <a:ext cx="3709495" cy="2858597"/>
          </a:xfrm>
          <a:prstGeom prst="line">
            <a:avLst/>
          </a:prstGeom>
          <a:solidFill>
            <a:schemeClr val="accent1"/>
          </a:solidFill>
          <a:ln w="12700" cap="flat" cmpd="sng" algn="ctr">
            <a:solidFill>
              <a:srgbClr val="FF0000"/>
            </a:solidFill>
            <a:prstDash val="solid"/>
            <a:round/>
            <a:headEnd type="triangle" w="sm" len="sm"/>
            <a:tailEnd type="none" w="sm" len="sm"/>
          </a:ln>
          <a:effectLst/>
        </p:spPr>
      </p:cxnSp>
      <p:sp>
        <p:nvSpPr>
          <p:cNvPr id="31" name="Oval 30"/>
          <p:cNvSpPr/>
          <p:nvPr/>
        </p:nvSpPr>
        <p:spPr bwMode="auto">
          <a:xfrm>
            <a:off x="6896100" y="360608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 Sponsor – Fuel Mgmt. Fee</a:t>
            </a: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7" y="5755718"/>
            <a:ext cx="1687823" cy="797482"/>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 – Wants EIRR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endCxn id="31" idx="2"/>
          </p:cNvCxnSpPr>
          <p:nvPr/>
        </p:nvCxnSpPr>
        <p:spPr bwMode="auto">
          <a:xfrm>
            <a:off x="5445122" y="3851934"/>
            <a:ext cx="1450978" cy="135151"/>
          </a:xfrm>
          <a:prstGeom prst="straightConnector1">
            <a:avLst/>
          </a:prstGeom>
          <a:solidFill>
            <a:schemeClr val="accent1"/>
          </a:solidFill>
          <a:ln w="12700" cap="flat" cmpd="sng" algn="ctr">
            <a:solidFill>
              <a:schemeClr val="accent6">
                <a:lumMod val="50000"/>
              </a:schemeClr>
            </a:solidFill>
            <a:prstDash val="solid"/>
            <a:round/>
            <a:headEnd type="none" w="sm" len="sm"/>
            <a:tailEnd type="triangle"/>
          </a:ln>
          <a:effectLst/>
        </p:spPr>
      </p:cxnSp>
      <p:sp>
        <p:nvSpPr>
          <p:cNvPr id="38" name="Freeform 37"/>
          <p:cNvSpPr/>
          <p:nvPr/>
        </p:nvSpPr>
        <p:spPr bwMode="auto">
          <a:xfrm>
            <a:off x="7315200" y="323259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39" name="Rectangle 38"/>
          <p:cNvSpPr/>
          <p:nvPr/>
        </p:nvSpPr>
        <p:spPr bwMode="auto">
          <a:xfrm>
            <a:off x="5923788" y="370990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a:t>
            </a: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sp>
        <p:nvSpPr>
          <p:cNvPr id="43" name="Rectangle 42"/>
          <p:cNvSpPr/>
          <p:nvPr/>
        </p:nvSpPr>
        <p:spPr bwMode="auto">
          <a:xfrm>
            <a:off x="6553200" y="482483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5080453" y="4388928"/>
            <a:ext cx="288024" cy="1333006"/>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sp>
        <p:nvSpPr>
          <p:cNvPr id="47" name="Rectangle 46"/>
          <p:cNvSpPr/>
          <p:nvPr/>
        </p:nvSpPr>
        <p:spPr bwMode="auto">
          <a:xfrm>
            <a:off x="4965342" y="502034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667537" y="4343398"/>
            <a:ext cx="1587321" cy="1096046"/>
          </a:xfrm>
          <a:prstGeom prst="straightConnector1">
            <a:avLst/>
          </a:prstGeom>
          <a:solidFill>
            <a:schemeClr val="accent1"/>
          </a:solidFill>
          <a:ln w="12700" cap="flat" cmpd="sng" algn="ctr">
            <a:solidFill>
              <a:schemeClr val="accent6">
                <a:lumMod val="75000"/>
              </a:schemeClr>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66700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971800" y="4343399"/>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cxnSp>
        <p:nvCxnSpPr>
          <p:cNvPr id="16" name="Straight Arrow Connector 15">
            <a:extLst>
              <a:ext uri="{FF2B5EF4-FFF2-40B4-BE49-F238E27FC236}">
                <a16:creationId xmlns:a16="http://schemas.microsoft.com/office/drawing/2014/main" id="{2701D5BD-A7F3-44D2-B369-E5815C900E59}"/>
              </a:ext>
            </a:extLst>
          </p:cNvPr>
          <p:cNvCxnSpPr>
            <a:cxnSpLocks/>
          </p:cNvCxnSpPr>
          <p:nvPr/>
        </p:nvCxnSpPr>
        <p:spPr>
          <a:xfrm flipH="1" flipV="1">
            <a:off x="4823620" y="4391019"/>
            <a:ext cx="261729" cy="13785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795180F-E5F8-46C1-9EB6-D09EE2EF2131}"/>
              </a:ext>
            </a:extLst>
          </p:cNvPr>
          <p:cNvCxnSpPr>
            <a:cxnSpLocks/>
            <a:stCxn id="32" idx="1"/>
          </p:cNvCxnSpPr>
          <p:nvPr/>
        </p:nvCxnSpPr>
        <p:spPr>
          <a:xfrm flipH="1" flipV="1">
            <a:off x="5229092" y="4307790"/>
            <a:ext cx="1906982" cy="12468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366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triangl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cxnSp>
        <p:nvCxnSpPr>
          <p:cNvPr id="26" name="Straight Connector 25"/>
          <p:cNvCxnSpPr/>
          <p:nvPr/>
        </p:nvCxnSpPr>
        <p:spPr bwMode="auto">
          <a:xfrm flipV="1">
            <a:off x="4038600" y="2743200"/>
            <a:ext cx="2209800" cy="2209800"/>
          </a:xfrm>
          <a:prstGeom prst="line">
            <a:avLst/>
          </a:prstGeom>
          <a:solidFill>
            <a:schemeClr val="accent1"/>
          </a:solidFill>
          <a:ln w="12700" cap="flat" cmpd="sng" algn="ctr">
            <a:solidFill>
              <a:srgbClr val="FF0000"/>
            </a:solidFill>
            <a:prstDash val="solid"/>
            <a:round/>
            <a:headEnd type="triangle" w="sm" len="sm"/>
            <a:tailEnd type="none" w="sm" len="sm"/>
          </a:ln>
          <a:effectLst/>
        </p:spPr>
      </p:cxnSp>
      <p:cxnSp>
        <p:nvCxnSpPr>
          <p:cNvPr id="28" name="Straight Arrow Connector 27">
            <a:extLst>
              <a:ext uri="{FF2B5EF4-FFF2-40B4-BE49-F238E27FC236}">
                <a16:creationId xmlns:a16="http://schemas.microsoft.com/office/drawing/2014/main" id="{8F0DDCA6-D294-43C7-AB14-A4D9C1E936A7}"/>
              </a:ext>
            </a:extLst>
          </p:cNvPr>
          <p:cNvCxnSpPr>
            <a:cxnSpLocks/>
          </p:cNvCxnSpPr>
          <p:nvPr/>
        </p:nvCxnSpPr>
        <p:spPr>
          <a:xfrm flipH="1" flipV="1">
            <a:off x="4800600" y="4343398"/>
            <a:ext cx="353430" cy="14123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628650" y="249623"/>
            <a:ext cx="7666938" cy="690676"/>
          </a:xfrm>
        </p:spPr>
        <p:txBody>
          <a:bodyPr>
            <a:normAutofit fontScale="90000"/>
          </a:bodyPr>
          <a:lstStyle/>
          <a:p>
            <a:r>
              <a:rPr lang="en-US" dirty="0"/>
              <a:t>Output Based Project Versus Availability Based Projects </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14592" cy="7620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One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Performance Ratio</a:t>
            </a:r>
            <a:r>
              <a:rPr kumimoji="0" lang="en-US" sz="1200" b="0" i="0" u="none" strike="noStrike" cap="none" normalizeH="0" dirty="0">
                <a:ln>
                  <a:noFill/>
                </a:ln>
                <a:solidFill>
                  <a:schemeClr val="tx1"/>
                </a:solidFill>
                <a:effectLst/>
                <a:latin typeface="Arial" pitchFamily="34" charset="0"/>
              </a:rPr>
              <a:t>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baseline="0" dirty="0">
                <a:latin typeface="Arial" pitchFamily="34" charset="0"/>
              </a:rPr>
              <a:t>Inflate prices and Index to USD</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Could be Sponsor</a:t>
            </a: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448812" y="2416972"/>
            <a:ext cx="2348672" cy="566302"/>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triangl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O&amp;M Contractor – Could be Sponsor</a:t>
            </a:r>
            <a:endParaRPr kumimoji="0" lang="en-US" sz="1200" b="0" i="0" u="none" strike="noStrike" cap="none" normalizeH="0" baseline="0" dirty="0">
              <a:ln>
                <a:noFill/>
              </a:ln>
              <a:solidFill>
                <a:schemeClr val="bg1"/>
              </a:solidFill>
              <a:effectLst/>
              <a:latin typeface="Arial" pitchFamily="34" charset="0"/>
            </a:endParaRP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7" y="5755718"/>
            <a:ext cx="1687823" cy="797482"/>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 – Wants EIRR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298454" y="4861560"/>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4950024" y="4343398"/>
            <a:ext cx="418453" cy="137853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736355" y="5005052"/>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534412" y="4343398"/>
            <a:ext cx="1720447" cy="111077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590800"/>
            <a:ext cx="0" cy="5334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845159" y="4587419"/>
            <a:ext cx="1193442" cy="97517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Performance Ratio</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
        <p:nvSpPr>
          <p:cNvPr id="2" name="Rectangle 1">
            <a:extLst>
              <a:ext uri="{FF2B5EF4-FFF2-40B4-BE49-F238E27FC236}">
                <a16:creationId xmlns:a16="http://schemas.microsoft.com/office/drawing/2014/main" id="{AD14730F-2D4B-4100-BB1B-298C942A7495}"/>
              </a:ext>
            </a:extLst>
          </p:cNvPr>
          <p:cNvSpPr/>
          <p:nvPr/>
        </p:nvSpPr>
        <p:spPr>
          <a:xfrm>
            <a:off x="178025" y="3301550"/>
            <a:ext cx="1976416" cy="146465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Volume Not Covered by Contract</a:t>
            </a:r>
          </a:p>
        </p:txBody>
      </p:sp>
      <p:sp>
        <p:nvSpPr>
          <p:cNvPr id="23" name="Oval 22">
            <a:extLst>
              <a:ext uri="{FF2B5EF4-FFF2-40B4-BE49-F238E27FC236}">
                <a16:creationId xmlns:a16="http://schemas.microsoft.com/office/drawing/2014/main" id="{0BCA0781-A57F-464D-A2AC-30D93691600B}"/>
              </a:ext>
            </a:extLst>
          </p:cNvPr>
          <p:cNvSpPr/>
          <p:nvPr/>
        </p:nvSpPr>
        <p:spPr bwMode="auto">
          <a:xfrm>
            <a:off x="6553201" y="3256787"/>
            <a:ext cx="1742388" cy="690676"/>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Developer – Receives a Fee</a:t>
            </a:r>
          </a:p>
        </p:txBody>
      </p:sp>
      <p:cxnSp>
        <p:nvCxnSpPr>
          <p:cNvPr id="10" name="Straight Arrow Connector 9">
            <a:extLst>
              <a:ext uri="{FF2B5EF4-FFF2-40B4-BE49-F238E27FC236}">
                <a16:creationId xmlns:a16="http://schemas.microsoft.com/office/drawing/2014/main" id="{2EA5CBFE-C9E6-43CB-94E0-719E2BFCF917}"/>
              </a:ext>
            </a:extLst>
          </p:cNvPr>
          <p:cNvCxnSpPr>
            <a:stCxn id="32" idx="1"/>
          </p:cNvCxnSpPr>
          <p:nvPr/>
        </p:nvCxnSpPr>
        <p:spPr>
          <a:xfrm flipH="1" flipV="1">
            <a:off x="5154030" y="4251960"/>
            <a:ext cx="1982044" cy="130264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B8A83C-8C76-45A0-B5E5-4B8F9363CA3D}"/>
              </a:ext>
            </a:extLst>
          </p:cNvPr>
          <p:cNvCxnSpPr>
            <a:stCxn id="7" idx="6"/>
            <a:endCxn id="23" idx="2"/>
          </p:cNvCxnSpPr>
          <p:nvPr/>
        </p:nvCxnSpPr>
        <p:spPr>
          <a:xfrm flipV="1">
            <a:off x="5562600" y="3602125"/>
            <a:ext cx="990601" cy="131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345EF198-F9CF-4AD5-880E-88845EA5D6B5}"/>
              </a:ext>
            </a:extLst>
          </p:cNvPr>
          <p:cNvCxnSpPr>
            <a:cxnSpLocks/>
          </p:cNvCxnSpPr>
          <p:nvPr/>
        </p:nvCxnSpPr>
        <p:spPr>
          <a:xfrm flipV="1">
            <a:off x="2154441" y="3733800"/>
            <a:ext cx="1530591" cy="43105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112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88B386-1633-4A77-99A9-8F67B54C4F83}"/>
              </a:ext>
            </a:extLst>
          </p:cNvPr>
          <p:cNvSpPr>
            <a:spLocks noGrp="1"/>
          </p:cNvSpPr>
          <p:nvPr>
            <p:ph idx="1"/>
          </p:nvPr>
        </p:nvSpPr>
        <p:spPr/>
        <p:txBody>
          <a:bodyPr>
            <a:normAutofit fontScale="92500" lnSpcReduction="20000"/>
          </a:bodyPr>
          <a:lstStyle/>
          <a:p>
            <a:r>
              <a:rPr lang="en-US" dirty="0"/>
              <a:t>Working capital inputs are simple</a:t>
            </a:r>
          </a:p>
          <a:p>
            <a:pPr lvl="1"/>
            <a:r>
              <a:rPr lang="en-US" dirty="0"/>
              <a:t>Delay in collecting revenues from the time revenues are billed</a:t>
            </a:r>
          </a:p>
          <a:p>
            <a:pPr lvl="1"/>
            <a:r>
              <a:rPr lang="en-US" dirty="0"/>
              <a:t>Expressed in days receivables outstanding</a:t>
            </a:r>
          </a:p>
          <a:p>
            <a:pPr lvl="1"/>
            <a:r>
              <a:rPr lang="en-US" dirty="0"/>
              <a:t>Delay in paying expenses from the time expenses are recorded</a:t>
            </a:r>
          </a:p>
          <a:p>
            <a:r>
              <a:rPr lang="en-US" dirty="0"/>
              <a:t>Generally not to complicated</a:t>
            </a:r>
          </a:p>
          <a:p>
            <a:pPr lvl="1"/>
            <a:r>
              <a:rPr lang="en-US" dirty="0"/>
              <a:t>Revenue or expense delay as percent of days in period divided by the total days in the period</a:t>
            </a:r>
          </a:p>
          <a:p>
            <a:pPr lvl="1"/>
            <a:r>
              <a:rPr lang="en-US" dirty="0"/>
              <a:t>Becomes complicated when the delay is longer than the period.  For example, when the period is monthly and the delay is 70 days.</a:t>
            </a:r>
          </a:p>
          <a:p>
            <a:r>
              <a:rPr lang="en-US" dirty="0"/>
              <a:t>Setting-up opening and closing balance for working capital</a:t>
            </a:r>
          </a:p>
        </p:txBody>
      </p:sp>
      <p:sp>
        <p:nvSpPr>
          <p:cNvPr id="3" name="Title 2">
            <a:extLst>
              <a:ext uri="{FF2B5EF4-FFF2-40B4-BE49-F238E27FC236}">
                <a16:creationId xmlns:a16="http://schemas.microsoft.com/office/drawing/2014/main" id="{DCB7B815-0457-4C51-8323-0A6A9379399D}"/>
              </a:ext>
            </a:extLst>
          </p:cNvPr>
          <p:cNvSpPr>
            <a:spLocks noGrp="1"/>
          </p:cNvSpPr>
          <p:nvPr>
            <p:ph type="title"/>
          </p:nvPr>
        </p:nvSpPr>
        <p:spPr/>
        <p:txBody>
          <a:bodyPr>
            <a:normAutofit fontScale="90000"/>
          </a:bodyPr>
          <a:lstStyle/>
          <a:p>
            <a:r>
              <a:rPr lang="en-US" dirty="0"/>
              <a:t>Working Capital after Revenues and Expense</a:t>
            </a:r>
          </a:p>
        </p:txBody>
      </p:sp>
    </p:spTree>
    <p:extLst>
      <p:ext uri="{BB962C8B-B14F-4D97-AF65-F5344CB8AC3E}">
        <p14:creationId xmlns:p14="http://schemas.microsoft.com/office/powerpoint/2010/main" val="19151287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84526</TotalTime>
  <Words>18608</Words>
  <Application>Microsoft Office PowerPoint</Application>
  <PresentationFormat>On-screen Show (4:3)</PresentationFormat>
  <Paragraphs>1728</Paragraphs>
  <Slides>316</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316</vt:i4>
      </vt:variant>
    </vt:vector>
  </HeadingPairs>
  <TitlesOfParts>
    <vt:vector size="329" baseType="lpstr">
      <vt:lpstr>Arial Unicode MS</vt:lpstr>
      <vt:lpstr>맑은 고딕</vt:lpstr>
      <vt:lpstr>Arial</vt:lpstr>
      <vt:lpstr>Calibri</vt:lpstr>
      <vt:lpstr>Calibri Light</vt:lpstr>
      <vt:lpstr>Courier New</vt:lpstr>
      <vt:lpstr>Franklin Gothic Demi</vt:lpstr>
      <vt:lpstr>Times New Roman</vt:lpstr>
      <vt:lpstr>Verdana</vt:lpstr>
      <vt:lpstr>Wingdings</vt:lpstr>
      <vt:lpstr>Wingdings 2</vt:lpstr>
      <vt:lpstr>Office Theme</vt:lpstr>
      <vt:lpstr>Document</vt:lpstr>
      <vt:lpstr>Project Finance Modelling</vt:lpstr>
      <vt:lpstr>Teaching Style for Modelling</vt:lpstr>
      <vt:lpstr>General Topics Covered</vt:lpstr>
      <vt:lpstr>On-Line Teaching Style</vt:lpstr>
      <vt:lpstr>Why You May Want to Watch the Videos Even if You are Experienced</vt:lpstr>
      <vt:lpstr>Modelling Religion, Excel Functions, Free Tools and Interpolate Function</vt:lpstr>
      <vt:lpstr>General Philosophical Ideas About Modelling</vt:lpstr>
      <vt:lpstr>Financial Modelling Religion and FAST</vt:lpstr>
      <vt:lpstr>What Does Flexible Really Mean</vt:lpstr>
      <vt:lpstr>Examples of Flexibility</vt:lpstr>
      <vt:lpstr>Creating a Flexible Summary Page to Explain a Transaction is Part of the Flexibility Principle</vt:lpstr>
      <vt:lpstr>Flexible Principle and Flexible Scenario Analysis</vt:lpstr>
      <vt:lpstr>Accurate Principal</vt:lpstr>
      <vt:lpstr>Accuracy Principal and Audit Page</vt:lpstr>
      <vt:lpstr>Accuracy Principle and Reasonable Operating Analysis</vt:lpstr>
      <vt:lpstr>Accurate and Appropriate</vt:lpstr>
      <vt:lpstr>Structure - Summary</vt:lpstr>
      <vt:lpstr>Structure of Model: Operations before Financing</vt:lpstr>
      <vt:lpstr>Keeping your Model (and your Life, and this course) Structured</vt:lpstr>
      <vt:lpstr>Structure: Inputs (Assumptions), Financial Calculations and Outputs</vt:lpstr>
      <vt:lpstr>Structure of Time Lines – Use Logic and not horrible rules given to you</vt:lpstr>
      <vt:lpstr>Structure – Keep Scenarios Separate</vt:lpstr>
      <vt:lpstr>Transparency</vt:lpstr>
      <vt:lpstr>Transparency</vt:lpstr>
      <vt:lpstr>Transparency and Too Many Pages</vt:lpstr>
      <vt:lpstr>Transparency and Benchmarking</vt:lpstr>
      <vt:lpstr>Advanced Issues Included in These Slides</vt:lpstr>
      <vt:lpstr>Include Advanced Issues</vt:lpstr>
      <vt:lpstr>Exercise Process</vt:lpstr>
      <vt:lpstr>Where to Find the File</vt:lpstr>
      <vt:lpstr>No Best Practice Nonsense: Lazy Rule</vt:lpstr>
      <vt:lpstr>Corilarry to Laziness Principle</vt:lpstr>
      <vt:lpstr>Files to Use and Open</vt:lpstr>
      <vt:lpstr>Time and Space Test for Lookup with Entire Rows instead of Locked Data</vt:lpstr>
      <vt:lpstr>Part 1: Create a Time Line</vt:lpstr>
      <vt:lpstr>Project Finance Model versus Corporate Modelling</vt:lpstr>
      <vt:lpstr>History versus Contracts and Consultant Reports: Project Finance versus Corporate Finance</vt:lpstr>
      <vt:lpstr>Project versus Corporate Finance Modelling- Timing Issues and History</vt:lpstr>
      <vt:lpstr>Project versus Corporate Finance Modelling- Timing Issues and Terminal Value</vt:lpstr>
      <vt:lpstr>Project versus Corporate Finance Modelling – Credit Modelling and Credit Ratios</vt:lpstr>
      <vt:lpstr>Project versus Corporate Finance Modelling – Valuation Modelling and Returns</vt:lpstr>
      <vt:lpstr>Project versus Corporate Finance Modelling- Changing Risk and Stages in PF versus Explicit Period in CF</vt:lpstr>
      <vt:lpstr>Similarity in Corporate and Project Finance Modelling</vt:lpstr>
      <vt:lpstr>City is Like a Corporation/Project is Business</vt:lpstr>
      <vt:lpstr>Family is Like Corporation, Person is Like Project Finance</vt:lpstr>
      <vt:lpstr>Time-Line is Crucial in Project Finance</vt:lpstr>
      <vt:lpstr>Project Finance Model Structure Changes at COD</vt:lpstr>
      <vt:lpstr>Cash Flow Before COD – Cash is Negative and Where Do You Find It</vt:lpstr>
      <vt:lpstr>Cash Flow After COD – Cash is Positive and Where Does It Go</vt:lpstr>
      <vt:lpstr>Putting the Two Cash Flow Statements Together at the End</vt:lpstr>
      <vt:lpstr>Making Flexible Time Line</vt:lpstr>
      <vt:lpstr>Don’t Use Too Many Functions</vt:lpstr>
      <vt:lpstr>Exercise 1: Work with Dates (Use EDATE function)</vt:lpstr>
      <vt:lpstr>Un-Believable Bad Practice by Really Big Bank – Different Time Lines</vt:lpstr>
      <vt:lpstr>Actual Models: There is No Need At All For Complex Formulas in Timelines</vt:lpstr>
      <vt:lpstr>Actual Models – No Flexibility</vt:lpstr>
      <vt:lpstr>What Not to Do in Time Lines – Different Time Lines for Different Core Calculations</vt:lpstr>
      <vt:lpstr>Inconsistent Time Lines in Calculation Sheets</vt:lpstr>
      <vt:lpstr>Complex Formulas for Year</vt:lpstr>
      <vt:lpstr>How is this necessary</vt:lpstr>
      <vt:lpstr>Notes on Beginning and Ending Period</vt:lpstr>
      <vt:lpstr>Notes on EDATE</vt:lpstr>
      <vt:lpstr>Exercises with and without Titles</vt:lpstr>
      <vt:lpstr>Fiscal Year for making readable and understandable annual sheets</vt:lpstr>
      <vt:lpstr>Painful Fiscal Year Problems</vt:lpstr>
      <vt:lpstr>Use of AVERAGEIF, SUMIF, COUNTIF</vt:lpstr>
      <vt:lpstr>Now, You Do It</vt:lpstr>
      <vt:lpstr>Project Finance Model Structure</vt:lpstr>
      <vt:lpstr>What is Meant by Model Structure</vt:lpstr>
      <vt:lpstr>Eight Elements of Structuring a Project Finance Model</vt:lpstr>
      <vt:lpstr>Model Structure and Evaluation of the Transaction</vt:lpstr>
      <vt:lpstr>Structure of Debt</vt:lpstr>
      <vt:lpstr>Scenario and Sensitivity Analysis in Modelling</vt:lpstr>
      <vt:lpstr>Definition of Scenario and Sensitivity Analysis</vt:lpstr>
      <vt:lpstr>Stress and Worst Case Scenarios</vt:lpstr>
      <vt:lpstr>Mechanics of Scenario Analysis</vt:lpstr>
      <vt:lpstr>Sensitivity Analysis Mechanics with Spinner Boxes</vt:lpstr>
      <vt:lpstr>Sensitivity Analysis with Tornado Diagram</vt:lpstr>
      <vt:lpstr>Part 2: Model How the Project Works on a Physical Basis (No Money)</vt:lpstr>
      <vt:lpstr>Capacity, Capacity Utilisation and Volumes</vt:lpstr>
      <vt:lpstr>Level of Detail and Sources of Data</vt:lpstr>
      <vt:lpstr>Don’t Mix Up Scenarios in the Core Model</vt:lpstr>
      <vt:lpstr>Set-up Assumptions with Model Dates</vt:lpstr>
      <vt:lpstr>Excel Functions</vt:lpstr>
      <vt:lpstr>Use of LOOKUP Function</vt:lpstr>
      <vt:lpstr>Get the LOOKUP INTERPOLATE Function</vt:lpstr>
      <vt:lpstr>Enter Volumes and Capacity in the Model with Scenarios</vt:lpstr>
      <vt:lpstr>More Extreme Case of Not Putting Assumptions in Order</vt:lpstr>
      <vt:lpstr>Example of Not Using LOOKUP</vt:lpstr>
      <vt:lpstr>Example of What Not to Do in Model with Respect to Capacity and Volumes</vt:lpstr>
      <vt:lpstr>What Not to Do – Assumptions Not in Same Order as the Model Logic</vt:lpstr>
      <vt:lpstr>Example of Capacity and Volumes in Models</vt:lpstr>
      <vt:lpstr>Now, You Do It</vt:lpstr>
      <vt:lpstr>Part 3: Modelling Pre-tax Free Cash Flow, Capital Expenditures, Revenues, Operating Expenses and Working Capital</vt:lpstr>
      <vt:lpstr>How Just About Any Business or Person Works – Make Investments to Generate Cash</vt:lpstr>
      <vt:lpstr>Often, the Model is Overlaying Contracts on the Way a Machine Operates</vt:lpstr>
      <vt:lpstr>Making Money in Different Places by Receiving Money from PPA Contracts; Dispatchable Plant </vt:lpstr>
      <vt:lpstr>Output Based Project Versus Availability Based Projects </vt:lpstr>
      <vt:lpstr>Working Capital after Revenues and Expense</vt:lpstr>
      <vt:lpstr>Process – Use Time Switches Near the Calculations</vt:lpstr>
      <vt:lpstr>Exercise 3: Given Inputs Compute and Cap Exp to Compute Project IRR</vt:lpstr>
      <vt:lpstr>Examples of Non-Transparent Revenue and Expense Analysis</vt:lpstr>
      <vt:lpstr>Examples of Un-Structured Revenue and Expense Analysis</vt:lpstr>
      <vt:lpstr>Obvious Mistake by Big Bank – Inputs Mixed Up with Calculations</vt:lpstr>
      <vt:lpstr>Common and Disgusting Example of Including a Separate Page or a Separate Section of Flags, Masks, Switches</vt:lpstr>
      <vt:lpstr>IRR Presentation in Models</vt:lpstr>
      <vt:lpstr>Results that Do Not Make Sense in Actual Model</vt:lpstr>
      <vt:lpstr>Very Typical to Have no Project IRR which is a Key Ratio for Evaluating Project Economics</vt:lpstr>
      <vt:lpstr>Problems with Lookup and Range Name for Data Table</vt:lpstr>
      <vt:lpstr>Formulas for Indexing</vt:lpstr>
      <vt:lpstr>Somewhat Complex Item</vt:lpstr>
      <vt:lpstr>Note on Speed and Size of SUMIF with Total Line</vt:lpstr>
      <vt:lpstr>Items not Addressed in This Case that You Can Find Elsewhere</vt:lpstr>
      <vt:lpstr>Now, You Do It</vt:lpstr>
      <vt:lpstr>Part 4: Operating Taxes, Depreciation and After-tax Project IRR</vt:lpstr>
      <vt:lpstr>After Tax Free Cash Flow</vt:lpstr>
      <vt:lpstr>Depreciation and Capital Allowance for Tax</vt:lpstr>
      <vt:lpstr>Tax Depreciation and Book Depreciation</vt:lpstr>
      <vt:lpstr>Replacement Costs and Remaining Life</vt:lpstr>
      <vt:lpstr>Accounting and Taxes</vt:lpstr>
      <vt:lpstr>Timing of Post-COD Capital Expenditures</vt:lpstr>
      <vt:lpstr>Depreciation Function – Varying Rate</vt:lpstr>
      <vt:lpstr>Depreciation Function – Remaining Life</vt:lpstr>
      <vt:lpstr>Depreciation and Remaining Life - Continued</vt:lpstr>
      <vt:lpstr>Plant Balances</vt:lpstr>
      <vt:lpstr>Taxes and MAX/MIN</vt:lpstr>
      <vt:lpstr>Development Fee and Depreciation</vt:lpstr>
      <vt:lpstr>Development Fee and Tax Payments</vt:lpstr>
      <vt:lpstr>Owner’s Cost and Tax Payments</vt:lpstr>
      <vt:lpstr>Examples of Tax Errors in Models</vt:lpstr>
      <vt:lpstr>Example of Problems with Depreciation In Models – Completely Un-necessary Matrix with Straight Line Depreciation</vt:lpstr>
      <vt:lpstr>Problems with Depreciation in Models</vt:lpstr>
      <vt:lpstr>Items not Addressed in Taxes</vt:lpstr>
      <vt:lpstr>Now, You Do It</vt:lpstr>
      <vt:lpstr>Session 5:  End-to-end Model with No Debt and Financial Statements</vt:lpstr>
      <vt:lpstr>Philosophy of Setting Up Model to Balance Sheet </vt:lpstr>
      <vt:lpstr>Summary Sources and Uses</vt:lpstr>
      <vt:lpstr>Example of Using SUMIF with TRUE/FALSE in the Summary Sources and Uses</vt:lpstr>
      <vt:lpstr>Cash Flow Pre-COD – Uses and Sources of Funds, How do you get the money into the project</vt:lpstr>
      <vt:lpstr>Profit and Loss Statement</vt:lpstr>
      <vt:lpstr>Cash Flow After COD</vt:lpstr>
      <vt:lpstr>Model Verification</vt:lpstr>
      <vt:lpstr>Balance Sheet</vt:lpstr>
      <vt:lpstr>Advantages of Putting Balance Sheet in Early</vt:lpstr>
      <vt:lpstr>Examples of Bad Balance Sheet From Forcing Balance Sheet</vt:lpstr>
      <vt:lpstr>Problems with Balance Sheet – Putting Calculations in Balance Sheet Rather than Using Balances</vt:lpstr>
      <vt:lpstr>A Pretty Good Model, But Formulas in Balance Sheet</vt:lpstr>
      <vt:lpstr>Section 6: Adding Debt to Model – Debt Draws with Given Amount of Debt</vt:lpstr>
      <vt:lpstr>Financing Assumptions and Equations – Five Separate Items</vt:lpstr>
      <vt:lpstr>Understanding the Difference between Structuring and Risk Analysis</vt:lpstr>
      <vt:lpstr>Term Sheet and Debt Size</vt:lpstr>
      <vt:lpstr>Debt Size Inputs and Structuring versus Risk Analysis</vt:lpstr>
      <vt:lpstr>Debt Funding from Term Sheet</vt:lpstr>
      <vt:lpstr>Flexible Funding Inputs and Capitalised Interest</vt:lpstr>
      <vt:lpstr>Example of Inputs for Funding</vt:lpstr>
      <vt:lpstr>Basic Repayment with Fixed Scheduled</vt:lpstr>
      <vt:lpstr>Term Sheet Inputs for Repayment of Debt</vt:lpstr>
      <vt:lpstr>Inputs for Maturity and Pre-Determined Repayment</vt:lpstr>
      <vt:lpstr>Interest Rates in Term Sheet – Base Rate (LIBOR)</vt:lpstr>
      <vt:lpstr>Capitalisation of Interest and Fees</vt:lpstr>
      <vt:lpstr>Credit Spreads in the Term Sheet – The First Thing to Look For</vt:lpstr>
      <vt:lpstr>Inputs for Interest Rate and Credit Spread – Include Sensitivities in Separate Sheet</vt:lpstr>
      <vt:lpstr>Step 1 - Entering Debt Into Model</vt:lpstr>
      <vt:lpstr>Notion of Including Non-Cash Items in Sources and Uses</vt:lpstr>
      <vt:lpstr>Equity Adjustments</vt:lpstr>
      <vt:lpstr>Step 2: After the Sources and Uses, Compute Cash Debt Issued and Up-Front Equity</vt:lpstr>
      <vt:lpstr>Step 3: Funding Needs and Sources</vt:lpstr>
      <vt:lpstr>Step 4: Compute the Equity Balance and the Remaining Equity to Find Debt and Equity Draws</vt:lpstr>
      <vt:lpstr>Step 5: Debt Schedule, Fees and IDC</vt:lpstr>
      <vt:lpstr>Tricky Issues with Equity</vt:lpstr>
      <vt:lpstr>Leave Out the IDC, Interest and Fees from Financials and Check the Balance Sheet</vt:lpstr>
      <vt:lpstr>Why Make Life So Painful with Different Sheets</vt:lpstr>
      <vt:lpstr>Section 7: First Circular Reference from Debt – Funding with Fixed Debt and Problems with IDC and Fees</vt:lpstr>
      <vt:lpstr>Skip Over the Copy and Past Macro or the Iteration Button and Move to UDF</vt:lpstr>
      <vt:lpstr>Philosophy</vt:lpstr>
      <vt:lpstr>With IDC and Fees, Finally, a Circular Reference</vt:lpstr>
      <vt:lpstr>Excuses for Copy and Paste Macro Instead of a User Defined Function</vt:lpstr>
      <vt:lpstr>This is like Africa Excuses</vt:lpstr>
      <vt:lpstr>Template Issues</vt:lpstr>
      <vt:lpstr>Other Advantages of Template</vt:lpstr>
      <vt:lpstr>Copying Template</vt:lpstr>
      <vt:lpstr>Notion of Optional Variables</vt:lpstr>
      <vt:lpstr>Incorporating the UDF in Your File</vt:lpstr>
      <vt:lpstr>Implementing the UDF</vt:lpstr>
      <vt:lpstr>FAST Principles and UDF Functions</vt:lpstr>
      <vt:lpstr>Difficulties with Function</vt:lpstr>
      <vt:lpstr>Finding the Solution for Too Many Variables</vt:lpstr>
      <vt:lpstr>Reading In Tables</vt:lpstr>
      <vt:lpstr>Reading in Debt Issues</vt:lpstr>
      <vt:lpstr>Link Inputs and Items in Model to Table</vt:lpstr>
      <vt:lpstr>Mimic Funding Calculations in the UDF</vt:lpstr>
      <vt:lpstr>Illustration of the Function</vt:lpstr>
      <vt:lpstr>Diagram of Testing Process</vt:lpstr>
      <vt:lpstr>Illustration of Iteration Test</vt:lpstr>
      <vt:lpstr>Structure of UDF</vt:lpstr>
      <vt:lpstr>Getting Data into the Function</vt:lpstr>
      <vt:lpstr>Issue of Reporting in Function</vt:lpstr>
      <vt:lpstr>Iteration Button in Some Models</vt:lpstr>
      <vt:lpstr>Bad Alternative to UDF – Macro with Solver</vt:lpstr>
      <vt:lpstr>Addiction to Macro Buttons</vt:lpstr>
      <vt:lpstr>Example of Long Copy and Paste</vt:lpstr>
      <vt:lpstr>Macro for Copy and Paste</vt:lpstr>
      <vt:lpstr>Section 8: Cash Flow Waterfall – Sweeps, Traps, Defaults, LLCR and PLCR</vt:lpstr>
      <vt:lpstr>Repayment in Risk Analysis</vt:lpstr>
      <vt:lpstr>Examples of Sweep in Term Sheet</vt:lpstr>
      <vt:lpstr>Example of Cash Trap in Term Sheet</vt:lpstr>
      <vt:lpstr>DSRA and MRA</vt:lpstr>
      <vt:lpstr>Modelling Issues</vt:lpstr>
      <vt:lpstr>Cash Flow Waterfall Modelling Issues</vt:lpstr>
      <vt:lpstr>Illustration of Cash Flow</vt:lpstr>
      <vt:lpstr>DSRA Calculations</vt:lpstr>
      <vt:lpstr>Circular References and DSRA</vt:lpstr>
      <vt:lpstr>Resolution of Cash Sweep Problem</vt:lpstr>
      <vt:lpstr>Illustration of Debt Service without Prospective Interest on Cash Sweep</vt:lpstr>
      <vt:lpstr>Illustration of Method Moving Cash Flow Items</vt:lpstr>
      <vt:lpstr>Circular Reference with DSRA and Funding</vt:lpstr>
      <vt:lpstr>DSCR, LLCR and PLCR to Gauge Credit Quality</vt:lpstr>
      <vt:lpstr>Idea of Risk Allocation Matrix and Use of DSCR, PLCR and LLCR to Measure Break-Even</vt:lpstr>
      <vt:lpstr>LLCR Problems with Different Maturities</vt:lpstr>
      <vt:lpstr>Sub-totals in Cash Flow</vt:lpstr>
      <vt:lpstr>Cash Sweeps and Not Connecting the </vt:lpstr>
      <vt:lpstr>Enter Simple Debt Structure in Model</vt:lpstr>
      <vt:lpstr>Too Complex Formulas in Cash Flow</vt:lpstr>
      <vt:lpstr>Section 9: Risk Analysis with Model –  Defaults, LLCR and PLCR</vt:lpstr>
      <vt:lpstr>Fundamental Formulas for Credit in Project Finance for DSCR, LLCR and PLCR</vt:lpstr>
      <vt:lpstr>DSCR versus LLCR versus PLCR</vt:lpstr>
      <vt:lpstr>Valuation Metrics in Project Finance and Corporate Finance</vt:lpstr>
      <vt:lpstr>Time to Repay and Debt/EBITDA</vt:lpstr>
      <vt:lpstr>You Can Go the Other Way to Find the DSCR</vt:lpstr>
      <vt:lpstr>Compute DSCR, LLCR and PLCR</vt:lpstr>
      <vt:lpstr>Issue with Prospective LLCR and DSCR</vt:lpstr>
      <vt:lpstr>Complex LLCR in Models</vt:lpstr>
      <vt:lpstr>Example of Using IF statements in Waterfall</vt:lpstr>
      <vt:lpstr>Section 9: DSRA and MRA</vt:lpstr>
      <vt:lpstr>Selected Issues with DSRA and MRA</vt:lpstr>
      <vt:lpstr>Section 10: Debt Sculpting and Circular References from CFADS</vt:lpstr>
      <vt:lpstr>Session 10:  Debt Size from DSCR or Debt to Capital</vt:lpstr>
      <vt:lpstr>Different Debt Sizing Options – Need to Work Through Sculpting</vt:lpstr>
      <vt:lpstr>General Idea of Optimising Project Finance Debt</vt:lpstr>
      <vt:lpstr>Examples of Target DSCR for Alternative Industries</vt:lpstr>
      <vt:lpstr>Session 11:  Identifying risks when building and Analysing a model</vt:lpstr>
      <vt:lpstr>Presentation</vt:lpstr>
      <vt:lpstr>Sensitivity Analysis</vt:lpstr>
      <vt:lpstr>Show where Sensitivity Comes From</vt:lpstr>
      <vt:lpstr>Swaps and Average Life</vt:lpstr>
      <vt:lpstr>Use of Interest Rate File and Forward Interest Rates</vt:lpstr>
      <vt:lpstr>Compute Implied Forward Rates</vt:lpstr>
      <vt:lpstr>Risks in Electricity Generation Operation</vt:lpstr>
      <vt:lpstr>Other Risks</vt:lpstr>
      <vt:lpstr>Benchmarking Costs</vt:lpstr>
      <vt:lpstr>Session 4: Analysis of Different Scenarios (including sensitivity analysis)</vt:lpstr>
      <vt:lpstr>Example of INDEX Function</vt:lpstr>
      <vt:lpstr>Excel Formulas, Short-cuts, Tables, etc.</vt:lpstr>
      <vt:lpstr>Scenario and Sensitivity Subjects</vt:lpstr>
      <vt:lpstr>General Idea</vt:lpstr>
      <vt:lpstr>Master Scenario Page</vt:lpstr>
      <vt:lpstr>Master Scenario Page</vt:lpstr>
      <vt:lpstr>Tornado Diagram</vt:lpstr>
      <vt:lpstr>Overuse of Vlookup</vt:lpstr>
      <vt:lpstr>Session 10:  How to produce an analysis report for communication</vt:lpstr>
      <vt:lpstr>Essentials in Summary Page</vt:lpstr>
      <vt:lpstr>Electricity Cost Drivers</vt:lpstr>
      <vt:lpstr>Use of LCOE for Comparing Items</vt:lpstr>
      <vt:lpstr>PowerPoint Presentation</vt:lpstr>
      <vt:lpstr>Session 5:  Life-cycle of a Financial Model</vt:lpstr>
      <vt:lpstr>Adding Actuals to a Model</vt:lpstr>
      <vt:lpstr>What Not to Do</vt:lpstr>
      <vt:lpstr>Illustration of Revised Construction Expenditure</vt:lpstr>
      <vt:lpstr>Formulas for Adjusting Construction Expenditures</vt:lpstr>
      <vt:lpstr>Formula for Remaining Construction</vt:lpstr>
      <vt:lpstr>Historic Construction</vt:lpstr>
      <vt:lpstr>Illustration of Debt Balance Adjustment</vt:lpstr>
      <vt:lpstr>Simple Example Illustration of Remaining Funding and Remaining Debt</vt:lpstr>
      <vt:lpstr>Remaining Debt Funding and Remaining Funding</vt:lpstr>
      <vt:lpstr>Formulas for Adjusting Debt Draws to Meet Debt to Capital Criteria</vt:lpstr>
      <vt:lpstr>Session 11:  Project finance in Developing Country Context</vt:lpstr>
      <vt:lpstr>Effect of Loan Structuring Provisions on Bidding for Projects</vt:lpstr>
      <vt:lpstr>Effects of Debt Structure on the Bid Price</vt:lpstr>
      <vt:lpstr>Definition of Capital Intensity</vt:lpstr>
      <vt:lpstr>Illustration of Effects of Debt Structuring on Capital Intensive and Non-Capital Intensive Projects</vt:lpstr>
      <vt:lpstr>Alternative Debt Provisions, Bidding and Carrying Charge Rate</vt:lpstr>
      <vt:lpstr>Effects of Financing on Bid Price – Capital Intensive</vt:lpstr>
      <vt:lpstr>Effects of Debt Provisions on Fuel Intensive Diesel Technology</vt:lpstr>
      <vt:lpstr>With Good Financing Structure can Achieve Low Costs</vt:lpstr>
      <vt:lpstr>Part 12: Interest and Fees: Step-up Credit Spreads, Swap Rates and Hedging </vt:lpstr>
      <vt:lpstr>Discussion of Interest and Fees</vt:lpstr>
      <vt:lpstr>Use of Floating Rate Debt</vt:lpstr>
      <vt:lpstr>Swap Settlements</vt:lpstr>
      <vt:lpstr>Example of Pricing and Changing Credit Spreads</vt:lpstr>
      <vt:lpstr>Part 12: Credit Enhancement: DSRA, MRA, Cash Flow Sweeps and Covenants </vt:lpstr>
      <vt:lpstr>Financial Enhancements – Alternative Definition</vt:lpstr>
      <vt:lpstr>Example of Covenants</vt:lpstr>
      <vt:lpstr>What Covenants Cannot and Can Do</vt:lpstr>
      <vt:lpstr>Investors Need Some Dividends Before All Debt is Paid Off</vt:lpstr>
      <vt:lpstr>Covenants and Structural Enhancements Cannot Make a Bad Project into a Good Project</vt:lpstr>
      <vt:lpstr>Covenants and Cash Flow Waterfall</vt:lpstr>
      <vt:lpstr>Modelling of Cash Flow Waterfall</vt:lpstr>
      <vt:lpstr>Example of Cash Flow Priority</vt:lpstr>
      <vt:lpstr>Example of Lock-up and Cash Flow</vt:lpstr>
      <vt:lpstr>Theory of Lock-up and Cash Flow Sweep</vt:lpstr>
      <vt:lpstr>Volatility and Risk Reduction from Cash Flow Sweeps</vt:lpstr>
      <vt:lpstr>Example of Risk and Return Analysis for Cash Flow Sweep</vt:lpstr>
      <vt:lpstr>Economic and Financial Analysis of Cash Sweeps, Reserve Accounts and Covenants</vt:lpstr>
      <vt:lpstr>Importance of Re-financing Analysis with Cash Sweep</vt:lpstr>
      <vt:lpstr>DSRA and Liquidity</vt:lpstr>
      <vt:lpstr>Using the DSRA as the Final Repayment in Sculpting</vt:lpstr>
      <vt:lpstr>Example Using the DSRA as the Final Repayment in Sculpting</vt:lpstr>
      <vt:lpstr>Use of LC Instead of the DSRA</vt:lpstr>
      <vt:lpstr>Debt Service Reserve Language</vt:lpstr>
      <vt:lpstr>Part 14: Other Project Finance Subjects: IRR problems, Risk and Value Changes over Life of Project, Resource Analysis and Debt Sizing</vt:lpstr>
      <vt:lpstr>A Little Theory about Valuation and Risk of Projects</vt:lpstr>
      <vt:lpstr>Re-financing and Early Project Sale</vt:lpstr>
      <vt:lpstr>Verification of Cost of Capital from Published Data in Yieldco Reports</vt:lpstr>
      <vt:lpstr>Equity Returns and Re-Financing</vt:lpstr>
      <vt:lpstr>Transaction Multiples from Yieldco IPO’s</vt:lpstr>
      <vt:lpstr>Equity Returns for Tollroads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Elvis Presley</cp:lastModifiedBy>
  <cp:revision>610</cp:revision>
  <dcterms:created xsi:type="dcterms:W3CDTF">2017-09-08T10:05:56Z</dcterms:created>
  <dcterms:modified xsi:type="dcterms:W3CDTF">2018-10-17T12:21:18Z</dcterms:modified>
</cp:coreProperties>
</file>