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7"/>
  </p:notesMasterIdLst>
  <p:sldIdLst>
    <p:sldId id="2050" r:id="rId2"/>
    <p:sldId id="2058" r:id="rId3"/>
    <p:sldId id="2059" r:id="rId4"/>
    <p:sldId id="2169" r:id="rId5"/>
    <p:sldId id="837" r:id="rId6"/>
    <p:sldId id="1802" r:id="rId7"/>
    <p:sldId id="1700" r:id="rId8"/>
    <p:sldId id="1701" r:id="rId9"/>
    <p:sldId id="1501" r:id="rId10"/>
    <p:sldId id="2061" r:id="rId11"/>
    <p:sldId id="1033" r:id="rId12"/>
    <p:sldId id="2060" r:id="rId13"/>
    <p:sldId id="2051" r:id="rId14"/>
    <p:sldId id="2170" r:id="rId15"/>
    <p:sldId id="2171" r:id="rId16"/>
    <p:sldId id="2174" r:id="rId17"/>
    <p:sldId id="2181" r:id="rId18"/>
    <p:sldId id="2175" r:id="rId19"/>
    <p:sldId id="2173" r:id="rId20"/>
    <p:sldId id="2101" r:id="rId21"/>
    <p:sldId id="2195" r:id="rId22"/>
    <p:sldId id="2196" r:id="rId23"/>
    <p:sldId id="2079" r:id="rId24"/>
    <p:sldId id="2102" r:id="rId25"/>
    <p:sldId id="2104" r:id="rId26"/>
    <p:sldId id="2117" r:id="rId27"/>
    <p:sldId id="990" r:id="rId28"/>
    <p:sldId id="988" r:id="rId29"/>
    <p:sldId id="2201" r:id="rId30"/>
    <p:sldId id="2176" r:id="rId31"/>
    <p:sldId id="2177" r:id="rId32"/>
    <p:sldId id="2105" r:id="rId33"/>
    <p:sldId id="2179" r:id="rId34"/>
    <p:sldId id="2078" r:id="rId35"/>
    <p:sldId id="2057" r:id="rId36"/>
    <p:sldId id="2053" r:id="rId37"/>
    <p:sldId id="1862" r:id="rId38"/>
    <p:sldId id="1895" r:id="rId39"/>
    <p:sldId id="2004" r:id="rId40"/>
    <p:sldId id="825" r:id="rId41"/>
    <p:sldId id="824" r:id="rId42"/>
    <p:sldId id="2005" r:id="rId43"/>
    <p:sldId id="2052" r:id="rId44"/>
    <p:sldId id="1495" r:id="rId45"/>
    <p:sldId id="362" r:id="rId46"/>
    <p:sldId id="363" r:id="rId47"/>
    <p:sldId id="364" r:id="rId48"/>
    <p:sldId id="2116" r:id="rId49"/>
    <p:sldId id="2063" r:id="rId50"/>
    <p:sldId id="2180" r:id="rId51"/>
    <p:sldId id="2077" r:id="rId52"/>
    <p:sldId id="2111" r:id="rId53"/>
    <p:sldId id="2109" r:id="rId54"/>
    <p:sldId id="2197" r:id="rId55"/>
    <p:sldId id="2198" r:id="rId56"/>
    <p:sldId id="2194" r:id="rId57"/>
    <p:sldId id="2029" r:id="rId58"/>
    <p:sldId id="2030" r:id="rId59"/>
    <p:sldId id="2119" r:id="rId60"/>
    <p:sldId id="2043" r:id="rId61"/>
    <p:sldId id="2044" r:id="rId62"/>
    <p:sldId id="2137" r:id="rId63"/>
    <p:sldId id="274" r:id="rId64"/>
    <p:sldId id="275" r:id="rId65"/>
    <p:sldId id="2006" r:id="rId66"/>
    <p:sldId id="2025" r:id="rId67"/>
    <p:sldId id="2026" r:id="rId68"/>
    <p:sldId id="2007" r:id="rId69"/>
    <p:sldId id="615" r:id="rId70"/>
    <p:sldId id="2024" r:id="rId71"/>
    <p:sldId id="2027" r:id="rId72"/>
    <p:sldId id="2070" r:id="rId73"/>
    <p:sldId id="2075" r:id="rId74"/>
    <p:sldId id="738" r:id="rId75"/>
    <p:sldId id="631" r:id="rId76"/>
    <p:sldId id="587" r:id="rId77"/>
    <p:sldId id="269" r:id="rId78"/>
    <p:sldId id="271" r:id="rId79"/>
    <p:sldId id="2028" r:id="rId80"/>
    <p:sldId id="2009" r:id="rId81"/>
    <p:sldId id="2055" r:id="rId82"/>
    <p:sldId id="2016" r:id="rId83"/>
    <p:sldId id="826" r:id="rId84"/>
    <p:sldId id="941" r:id="rId85"/>
    <p:sldId id="880" r:id="rId86"/>
    <p:sldId id="846" r:id="rId87"/>
    <p:sldId id="891" r:id="rId88"/>
    <p:sldId id="2062" r:id="rId89"/>
    <p:sldId id="992" r:id="rId90"/>
    <p:sldId id="847" r:id="rId91"/>
    <p:sldId id="848" r:id="rId92"/>
    <p:sldId id="931" r:id="rId93"/>
    <p:sldId id="900" r:id="rId94"/>
    <p:sldId id="2017" r:id="rId95"/>
    <p:sldId id="2019" r:id="rId96"/>
    <p:sldId id="2010" r:id="rId97"/>
    <p:sldId id="2012" r:id="rId98"/>
    <p:sldId id="2014" r:id="rId99"/>
    <p:sldId id="2011" r:id="rId100"/>
    <p:sldId id="2013" r:id="rId101"/>
    <p:sldId id="2015" r:id="rId102"/>
    <p:sldId id="2046" r:id="rId103"/>
    <p:sldId id="2047" r:id="rId104"/>
    <p:sldId id="2048" r:id="rId105"/>
    <p:sldId id="2142" r:id="rId106"/>
    <p:sldId id="2144" r:id="rId107"/>
    <p:sldId id="2021" r:id="rId108"/>
    <p:sldId id="683" r:id="rId109"/>
    <p:sldId id="949" r:id="rId110"/>
    <p:sldId id="910" r:id="rId111"/>
    <p:sldId id="914" r:id="rId112"/>
    <p:sldId id="804" r:id="rId113"/>
    <p:sldId id="2202" r:id="rId114"/>
    <p:sldId id="2199" r:id="rId115"/>
    <p:sldId id="2203" r:id="rId116"/>
    <p:sldId id="2200" r:id="rId117"/>
    <p:sldId id="2086" r:id="rId118"/>
    <p:sldId id="872" r:id="rId119"/>
    <p:sldId id="883" r:id="rId120"/>
    <p:sldId id="856" r:id="rId121"/>
    <p:sldId id="859" r:id="rId122"/>
    <p:sldId id="2067" r:id="rId123"/>
    <p:sldId id="2091" r:id="rId124"/>
    <p:sldId id="863" r:id="rId125"/>
    <p:sldId id="865" r:id="rId126"/>
    <p:sldId id="801" r:id="rId127"/>
    <p:sldId id="894" r:id="rId128"/>
    <p:sldId id="627" r:id="rId129"/>
    <p:sldId id="2138" r:id="rId130"/>
    <p:sldId id="2022" r:id="rId131"/>
    <p:sldId id="2031" r:id="rId132"/>
    <p:sldId id="2032" r:id="rId133"/>
    <p:sldId id="939" r:id="rId134"/>
    <p:sldId id="2099" r:id="rId135"/>
    <p:sldId id="2045" r:id="rId136"/>
    <p:sldId id="2049" r:id="rId137"/>
    <p:sldId id="2084" r:id="rId138"/>
    <p:sldId id="2094" r:id="rId139"/>
    <p:sldId id="2023" r:id="rId140"/>
    <p:sldId id="948" r:id="rId141"/>
    <p:sldId id="2033" r:id="rId142"/>
    <p:sldId id="946" r:id="rId143"/>
    <p:sldId id="993" r:id="rId144"/>
    <p:sldId id="989" r:id="rId145"/>
    <p:sldId id="852" r:id="rId146"/>
    <p:sldId id="2182" r:id="rId147"/>
    <p:sldId id="2183" r:id="rId148"/>
    <p:sldId id="2184" r:id="rId149"/>
    <p:sldId id="2190" r:id="rId150"/>
    <p:sldId id="2106" r:id="rId151"/>
    <p:sldId id="2186" r:id="rId152"/>
    <p:sldId id="2133" r:id="rId153"/>
    <p:sldId id="2189" r:id="rId154"/>
    <p:sldId id="2132" r:id="rId155"/>
    <p:sldId id="2134" r:id="rId156"/>
    <p:sldId id="2151" r:id="rId157"/>
    <p:sldId id="2192" r:id="rId158"/>
    <p:sldId id="2110" r:id="rId159"/>
    <p:sldId id="2120" r:id="rId160"/>
    <p:sldId id="2128" r:id="rId161"/>
    <p:sldId id="2148" r:id="rId162"/>
    <p:sldId id="2112" r:id="rId163"/>
    <p:sldId id="2143" r:id="rId164"/>
    <p:sldId id="2146" r:id="rId165"/>
    <p:sldId id="2145" r:id="rId166"/>
    <p:sldId id="2141" r:id="rId167"/>
    <p:sldId id="2123" r:id="rId168"/>
    <p:sldId id="2126" r:id="rId169"/>
    <p:sldId id="2127" r:id="rId170"/>
    <p:sldId id="2129" r:id="rId171"/>
    <p:sldId id="2131" r:id="rId172"/>
    <p:sldId id="2140" r:id="rId173"/>
    <p:sldId id="2034" r:id="rId174"/>
    <p:sldId id="2107" r:id="rId175"/>
    <p:sldId id="2188" r:id="rId176"/>
    <p:sldId id="2113" r:id="rId177"/>
    <p:sldId id="2191" r:id="rId178"/>
    <p:sldId id="2035" r:id="rId179"/>
    <p:sldId id="2036" r:id="rId180"/>
    <p:sldId id="2205" r:id="rId181"/>
    <p:sldId id="2038" r:id="rId182"/>
    <p:sldId id="2039" r:id="rId183"/>
    <p:sldId id="2037" r:id="rId184"/>
    <p:sldId id="2204" r:id="rId185"/>
    <p:sldId id="2206" r:id="rId186"/>
    <p:sldId id="2207" r:id="rId187"/>
    <p:sldId id="2211" r:id="rId188"/>
    <p:sldId id="2216" r:id="rId189"/>
    <p:sldId id="2217" r:id="rId190"/>
    <p:sldId id="2210" r:id="rId191"/>
    <p:sldId id="2040" r:id="rId192"/>
    <p:sldId id="2154" r:id="rId193"/>
    <p:sldId id="2136" r:id="rId194"/>
    <p:sldId id="2185" r:id="rId195"/>
    <p:sldId id="2193" r:id="rId196"/>
    <p:sldId id="2168" r:id="rId197"/>
    <p:sldId id="2212" r:id="rId198"/>
    <p:sldId id="2155" r:id="rId199"/>
    <p:sldId id="2042" r:id="rId200"/>
    <p:sldId id="2041" r:id="rId201"/>
    <p:sldId id="2159" r:id="rId202"/>
    <p:sldId id="2156" r:id="rId203"/>
    <p:sldId id="2153" r:id="rId204"/>
    <p:sldId id="2213" r:id="rId205"/>
    <p:sldId id="2214" r:id="rId206"/>
    <p:sldId id="278" r:id="rId207"/>
    <p:sldId id="496" r:id="rId208"/>
    <p:sldId id="685" r:id="rId209"/>
    <p:sldId id="686" r:id="rId210"/>
    <p:sldId id="529" r:id="rId211"/>
    <p:sldId id="542" r:id="rId212"/>
    <p:sldId id="532" r:id="rId213"/>
    <p:sldId id="668" r:id="rId214"/>
    <p:sldId id="531" r:id="rId215"/>
    <p:sldId id="669" r:id="rId216"/>
    <p:sldId id="533" r:id="rId217"/>
    <p:sldId id="534" r:id="rId218"/>
    <p:sldId id="536" r:id="rId219"/>
    <p:sldId id="538" r:id="rId220"/>
    <p:sldId id="539" r:id="rId221"/>
    <p:sldId id="540" r:id="rId222"/>
    <p:sldId id="494" r:id="rId223"/>
    <p:sldId id="748" r:id="rId224"/>
    <p:sldId id="674" r:id="rId225"/>
    <p:sldId id="734" r:id="rId226"/>
    <p:sldId id="735" r:id="rId227"/>
    <p:sldId id="676" r:id="rId228"/>
    <p:sldId id="673" r:id="rId229"/>
    <p:sldId id="672" r:id="rId230"/>
    <p:sldId id="2114" r:id="rId231"/>
    <p:sldId id="2115" r:id="rId232"/>
    <p:sldId id="830" r:id="rId233"/>
    <p:sldId id="666" r:id="rId234"/>
    <p:sldId id="831" r:id="rId235"/>
    <p:sldId id="640" r:id="rId2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p:cViewPr varScale="1">
        <p:scale>
          <a:sx n="64" d="100"/>
          <a:sy n="64" d="100"/>
        </p:scale>
        <p:origin x="1216"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ka%20Lewenski\Courses\Chapter%205.%20Electricity\Conventional%20Electricity\3.%20Spot%20Electricity%20Price%20Data%20and%20Downloads\Nordpool\Nordpool%20Database%20with%20Internet%20Read%20DK%20Wind.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Hourly!$K$6:$N$6</c:f>
          <c:strCache>
            <c:ptCount val="4"/>
            <c:pt idx="0">
              <c:v>Wind and Market Price </c:v>
            </c:pt>
            <c:pt idx="3">
              <c:v>31-Dec-16</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037668902498305E-2"/>
          <c:y val="0.16937858742146433"/>
          <c:w val="0.83594925634295714"/>
          <c:h val="0.66817111402741325"/>
        </c:manualLayout>
      </c:layout>
      <c:lineChart>
        <c:grouping val="standard"/>
        <c:varyColors val="0"/>
        <c:ser>
          <c:idx val="0"/>
          <c:order val="0"/>
          <c:tx>
            <c:strRef>
              <c:f>Hourly!$X$2</c:f>
              <c:strCache>
                <c:ptCount val="1"/>
                <c:pt idx="0">
                  <c:v>Implied HR</c:v>
                </c:pt>
              </c:strCache>
            </c:strRef>
          </c:tx>
          <c:spPr>
            <a:ln w="28575" cap="rnd">
              <a:solidFill>
                <a:schemeClr val="accent1"/>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Hourly!$X$3:$X$733</c:f>
              <c:numCache>
                <c:formatCode>General</c:formatCode>
                <c:ptCount val="731"/>
                <c:pt idx="0">
                  <c:v>5.8033175799551842</c:v>
                </c:pt>
                <c:pt idx="1">
                  <c:v>3.2385068242004476</c:v>
                </c:pt>
                <c:pt idx="2">
                  <c:v>2.5886392340598898</c:v>
                </c:pt>
                <c:pt idx="3">
                  <c:v>2.224713383581177</c:v>
                </c:pt>
                <c:pt idx="4">
                  <c:v>2.4456683642289669</c:v>
                </c:pt>
                <c:pt idx="5">
                  <c:v>4.7505320839274798</c:v>
                </c:pt>
                <c:pt idx="6">
                  <c:v>6.9449183133020984</c:v>
                </c:pt>
                <c:pt idx="7">
                  <c:v>6.5041410909090907</c:v>
                </c:pt>
                <c:pt idx="8">
                  <c:v>6.4809396363636358</c:v>
                </c:pt>
                <c:pt idx="9">
                  <c:v>6.4635385454545453</c:v>
                </c:pt>
                <c:pt idx="10">
                  <c:v>6.4422705454545452</c:v>
                </c:pt>
                <c:pt idx="11">
                  <c:v>6.3649323636363642</c:v>
                </c:pt>
                <c:pt idx="12">
                  <c:v>6.4287363636363635</c:v>
                </c:pt>
                <c:pt idx="13">
                  <c:v>6.2431247272727264</c:v>
                </c:pt>
                <c:pt idx="14">
                  <c:v>6.0652469090909085</c:v>
                </c:pt>
                <c:pt idx="15">
                  <c:v>6.0671803636363624</c:v>
                </c:pt>
                <c:pt idx="16">
                  <c:v>6.2605258181818186</c:v>
                </c:pt>
                <c:pt idx="17">
                  <c:v>6.6085476363636362</c:v>
                </c:pt>
                <c:pt idx="18">
                  <c:v>6.368799272727272</c:v>
                </c:pt>
                <c:pt idx="19">
                  <c:v>6.5466770909090908</c:v>
                </c:pt>
                <c:pt idx="20">
                  <c:v>6.0555796363636354</c:v>
                </c:pt>
                <c:pt idx="21">
                  <c:v>5.4156061818181813</c:v>
                </c:pt>
                <c:pt idx="22">
                  <c:v>3.8011716363636356</c:v>
                </c:pt>
                <c:pt idx="23">
                  <c:v>1.7285083636363632</c:v>
                </c:pt>
                <c:pt idx="24">
                  <c:v>1.402094181818182</c:v>
                </c:pt>
                <c:pt idx="25">
                  <c:v>1.3962763636363638</c:v>
                </c:pt>
                <c:pt idx="26">
                  <c:v>1.1771385454545455</c:v>
                </c:pt>
                <c:pt idx="27">
                  <c:v>1.7046207272727272</c:v>
                </c:pt>
                <c:pt idx="28">
                  <c:v>5.4862025454545451</c:v>
                </c:pt>
                <c:pt idx="29">
                  <c:v>5.212765090909091</c:v>
                </c:pt>
                <c:pt idx="30">
                  <c:v>6.1804621818181822</c:v>
                </c:pt>
                <c:pt idx="31">
                  <c:v>8.0712530909090905</c:v>
                </c:pt>
                <c:pt idx="32">
                  <c:v>7.2470621818181806</c:v>
                </c:pt>
                <c:pt idx="33">
                  <c:v>6.9290214545454543</c:v>
                </c:pt>
                <c:pt idx="34">
                  <c:v>6.915446545454544</c:v>
                </c:pt>
                <c:pt idx="35">
                  <c:v>6.9038109090909083</c:v>
                </c:pt>
                <c:pt idx="36">
                  <c:v>6.8689040000000006</c:v>
                </c:pt>
                <c:pt idx="37">
                  <c:v>6.8863574545454549</c:v>
                </c:pt>
                <c:pt idx="38">
                  <c:v>6.915446545454544</c:v>
                </c:pt>
                <c:pt idx="39">
                  <c:v>6.9910781818181817</c:v>
                </c:pt>
                <c:pt idx="40">
                  <c:v>7.1054952727272731</c:v>
                </c:pt>
                <c:pt idx="41">
                  <c:v>7.2703334545454545</c:v>
                </c:pt>
                <c:pt idx="42">
                  <c:v>7.4952890909090906</c:v>
                </c:pt>
                <c:pt idx="43">
                  <c:v>7.258697818181818</c:v>
                </c:pt>
                <c:pt idx="44">
                  <c:v>7.2509407272727282</c:v>
                </c:pt>
                <c:pt idx="45">
                  <c:v>6.9988352727272733</c:v>
                </c:pt>
                <c:pt idx="46">
                  <c:v>7.1287665454545452</c:v>
                </c:pt>
                <c:pt idx="47">
                  <c:v>6.762243999999999</c:v>
                </c:pt>
                <c:pt idx="48">
                  <c:v>6.3802072727272723</c:v>
                </c:pt>
                <c:pt idx="49">
                  <c:v>6.4209319999999996</c:v>
                </c:pt>
                <c:pt idx="50">
                  <c:v>6.5372883636363639</c:v>
                </c:pt>
                <c:pt idx="51">
                  <c:v>6.4946243636363645</c:v>
                </c:pt>
                <c:pt idx="52">
                  <c:v>6.5217741818181825</c:v>
                </c:pt>
                <c:pt idx="53">
                  <c:v>6.4403247272727269</c:v>
                </c:pt>
                <c:pt idx="54">
                  <c:v>6.7952116363636357</c:v>
                </c:pt>
                <c:pt idx="55">
                  <c:v>6.8010294545454544</c:v>
                </c:pt>
                <c:pt idx="56">
                  <c:v>7.1054952727272731</c:v>
                </c:pt>
                <c:pt idx="57">
                  <c:v>7.0744669090909076</c:v>
                </c:pt>
                <c:pt idx="58">
                  <c:v>7.0977381818181815</c:v>
                </c:pt>
                <c:pt idx="59">
                  <c:v>7.0143494545454539</c:v>
                </c:pt>
                <c:pt idx="60">
                  <c:v>6.8010294545454544</c:v>
                </c:pt>
                <c:pt idx="61">
                  <c:v>6.7971509090909086</c:v>
                </c:pt>
                <c:pt idx="62">
                  <c:v>6.7835759999999992</c:v>
                </c:pt>
                <c:pt idx="63">
                  <c:v>6.9018716363636372</c:v>
                </c:pt>
                <c:pt idx="64">
                  <c:v>6.9697461818181807</c:v>
                </c:pt>
                <c:pt idx="65">
                  <c:v>7.107434545454546</c:v>
                </c:pt>
                <c:pt idx="66">
                  <c:v>7.0279243636363642</c:v>
                </c:pt>
                <c:pt idx="67">
                  <c:v>6.9173858181818186</c:v>
                </c:pt>
                <c:pt idx="68">
                  <c:v>6.8514505454545453</c:v>
                </c:pt>
                <c:pt idx="69">
                  <c:v>6.7893938181818179</c:v>
                </c:pt>
                <c:pt idx="70">
                  <c:v>6.7796974545454551</c:v>
                </c:pt>
                <c:pt idx="71">
                  <c:v>6.6284341818181813</c:v>
                </c:pt>
                <c:pt idx="72">
                  <c:v>6.682733818181819</c:v>
                </c:pt>
                <c:pt idx="73">
                  <c:v>6.5741345454545446</c:v>
                </c:pt>
                <c:pt idx="74">
                  <c:v>6.6361912727272729</c:v>
                </c:pt>
                <c:pt idx="75">
                  <c:v>6.6478269090909095</c:v>
                </c:pt>
                <c:pt idx="76">
                  <c:v>6.5450454545454537</c:v>
                </c:pt>
                <c:pt idx="77">
                  <c:v>6.5450454545454537</c:v>
                </c:pt>
                <c:pt idx="78">
                  <c:v>6.5644381818181818</c:v>
                </c:pt>
                <c:pt idx="79">
                  <c:v>6.4189927272727267</c:v>
                </c:pt>
                <c:pt idx="80">
                  <c:v>6.8029687272727273</c:v>
                </c:pt>
                <c:pt idx="81">
                  <c:v>7.0356814545454549</c:v>
                </c:pt>
                <c:pt idx="82">
                  <c:v>6.958110545454546</c:v>
                </c:pt>
                <c:pt idx="83">
                  <c:v>7.0453778181818185</c:v>
                </c:pt>
                <c:pt idx="84">
                  <c:v>6.6749767272727274</c:v>
                </c:pt>
                <c:pt idx="85">
                  <c:v>6.5974058181818185</c:v>
                </c:pt>
                <c:pt idx="86">
                  <c:v>6.632312727272728</c:v>
                </c:pt>
                <c:pt idx="87">
                  <c:v>6.6982480000000004</c:v>
                </c:pt>
                <c:pt idx="88">
                  <c:v>6.8475720000000004</c:v>
                </c:pt>
                <c:pt idx="89">
                  <c:v>7.1268272727272723</c:v>
                </c:pt>
                <c:pt idx="90">
                  <c:v>6.8049080000000002</c:v>
                </c:pt>
                <c:pt idx="91">
                  <c:v>6.7292763636363642</c:v>
                </c:pt>
                <c:pt idx="92">
                  <c:v>6.6691589090909096</c:v>
                </c:pt>
                <c:pt idx="93">
                  <c:v>6.6264949090909093</c:v>
                </c:pt>
                <c:pt idx="94">
                  <c:v>6.4849279999999991</c:v>
                </c:pt>
                <c:pt idx="95">
                  <c:v>6.2463974545454555</c:v>
                </c:pt>
                <c:pt idx="96">
                  <c:v>6.1978939999999998</c:v>
                </c:pt>
                <c:pt idx="97">
                  <c:v>6.0887143636363641</c:v>
                </c:pt>
                <c:pt idx="98">
                  <c:v>6.036074181818182</c:v>
                </c:pt>
                <c:pt idx="99">
                  <c:v>6.0321749090909096</c:v>
                </c:pt>
                <c:pt idx="100">
                  <c:v>6.1394049090909082</c:v>
                </c:pt>
                <c:pt idx="101">
                  <c:v>6.3870087272727281</c:v>
                </c:pt>
                <c:pt idx="102">
                  <c:v>6.630713272727272</c:v>
                </c:pt>
                <c:pt idx="103">
                  <c:v>6.6697059999999997</c:v>
                </c:pt>
                <c:pt idx="104">
                  <c:v>6.7106483636363636</c:v>
                </c:pt>
                <c:pt idx="105">
                  <c:v>6.7028498181818188</c:v>
                </c:pt>
                <c:pt idx="106">
                  <c:v>6.7125979999999998</c:v>
                </c:pt>
                <c:pt idx="107">
                  <c:v>6.7145476363636361</c:v>
                </c:pt>
                <c:pt idx="108">
                  <c:v>6.6287636363636357</c:v>
                </c:pt>
                <c:pt idx="109">
                  <c:v>6.6385118181818177</c:v>
                </c:pt>
                <c:pt idx="110">
                  <c:v>6.652159272727272</c:v>
                </c:pt>
                <c:pt idx="111">
                  <c:v>6.7106483636363636</c:v>
                </c:pt>
                <c:pt idx="112">
                  <c:v>8.1533792727272729</c:v>
                </c:pt>
                <c:pt idx="113">
                  <c:v>8.1728756363636368</c:v>
                </c:pt>
                <c:pt idx="114">
                  <c:v>7.9974083636363646</c:v>
                </c:pt>
                <c:pt idx="115">
                  <c:v>7.3735247272727271</c:v>
                </c:pt>
                <c:pt idx="116">
                  <c:v>7.1220216363636375</c:v>
                </c:pt>
                <c:pt idx="117">
                  <c:v>6.8373747272727279</c:v>
                </c:pt>
                <c:pt idx="118">
                  <c:v>6.6034183636363641</c:v>
                </c:pt>
                <c:pt idx="119">
                  <c:v>6.4123539999999997</c:v>
                </c:pt>
                <c:pt idx="120">
                  <c:v>6.3249785454545453</c:v>
                </c:pt>
                <c:pt idx="121">
                  <c:v>6.3697950909090908</c:v>
                </c:pt>
                <c:pt idx="122">
                  <c:v>6.4496854545454561</c:v>
                </c:pt>
                <c:pt idx="123">
                  <c:v>6.7107905454545458</c:v>
                </c:pt>
                <c:pt idx="124">
                  <c:v>7.1745443636363637</c:v>
                </c:pt>
                <c:pt idx="125">
                  <c:v>7.6305040000000011</c:v>
                </c:pt>
                <c:pt idx="126">
                  <c:v>8.9535663636363658</c:v>
                </c:pt>
                <c:pt idx="127">
                  <c:v>14.561480181818183</c:v>
                </c:pt>
                <c:pt idx="128">
                  <c:v>15.605900545454547</c:v>
                </c:pt>
                <c:pt idx="129">
                  <c:v>14.454310181818185</c:v>
                </c:pt>
                <c:pt idx="130">
                  <c:v>12.626574545454547</c:v>
                </c:pt>
                <c:pt idx="131">
                  <c:v>11.217776181818182</c:v>
                </c:pt>
                <c:pt idx="132">
                  <c:v>10.794941818181819</c:v>
                </c:pt>
                <c:pt idx="133">
                  <c:v>11.052149818181819</c:v>
                </c:pt>
                <c:pt idx="134">
                  <c:v>12.096570181818182</c:v>
                </c:pt>
                <c:pt idx="135">
                  <c:v>12.920804909090911</c:v>
                </c:pt>
                <c:pt idx="136">
                  <c:v>14.218536181818182</c:v>
                </c:pt>
                <c:pt idx="137">
                  <c:v>17.390768181818185</c:v>
                </c:pt>
                <c:pt idx="138">
                  <c:v>11.804288363636363</c:v>
                </c:pt>
                <c:pt idx="139">
                  <c:v>8.5443718181818191</c:v>
                </c:pt>
                <c:pt idx="140">
                  <c:v>7.8019759999999998</c:v>
                </c:pt>
                <c:pt idx="141">
                  <c:v>7.573996181818182</c:v>
                </c:pt>
                <c:pt idx="142">
                  <c:v>7.1706472727272734</c:v>
                </c:pt>
                <c:pt idx="143">
                  <c:v>6.5802380000000005</c:v>
                </c:pt>
                <c:pt idx="144">
                  <c:v>6.2396400000000005</c:v>
                </c:pt>
                <c:pt idx="145">
                  <c:v>6.096852000000001</c:v>
                </c:pt>
                <c:pt idx="146">
                  <c:v>6.0264360000000003</c:v>
                </c:pt>
                <c:pt idx="147">
                  <c:v>5.997096</c:v>
                </c:pt>
                <c:pt idx="148">
                  <c:v>6.0577320000000006</c:v>
                </c:pt>
                <c:pt idx="149">
                  <c:v>6.0733800000000002</c:v>
                </c:pt>
                <c:pt idx="150">
                  <c:v>6.2415960000000004</c:v>
                </c:pt>
                <c:pt idx="151">
                  <c:v>6.4332840000000004</c:v>
                </c:pt>
                <c:pt idx="152">
                  <c:v>6.4489320000000001</c:v>
                </c:pt>
                <c:pt idx="153">
                  <c:v>6.3354840000000001</c:v>
                </c:pt>
                <c:pt idx="154">
                  <c:v>6.2904959999999992</c:v>
                </c:pt>
                <c:pt idx="155">
                  <c:v>6.2552880000000011</c:v>
                </c:pt>
                <c:pt idx="156">
                  <c:v>6.2259479999999998</c:v>
                </c:pt>
                <c:pt idx="157">
                  <c:v>6.212256</c:v>
                </c:pt>
                <c:pt idx="158">
                  <c:v>6.1946520000000014</c:v>
                </c:pt>
                <c:pt idx="159">
                  <c:v>6.20052</c:v>
                </c:pt>
                <c:pt idx="160">
                  <c:v>6.2200800000000012</c:v>
                </c:pt>
                <c:pt idx="161">
                  <c:v>6.2396400000000005</c:v>
                </c:pt>
                <c:pt idx="162">
                  <c:v>6.2142120000000007</c:v>
                </c:pt>
                <c:pt idx="163">
                  <c:v>6.1516200000000003</c:v>
                </c:pt>
                <c:pt idx="164">
                  <c:v>6.0694680000000005</c:v>
                </c:pt>
                <c:pt idx="165">
                  <c:v>6.0929399999999996</c:v>
                </c:pt>
                <c:pt idx="166">
                  <c:v>5.9931840000000003</c:v>
                </c:pt>
                <c:pt idx="167">
                  <c:v>5.2870680000000005</c:v>
                </c:pt>
                <c:pt idx="168">
                  <c:v>4.3388636363636364</c:v>
                </c:pt>
                <c:pt idx="169">
                  <c:v>2.646590909090909</c:v>
                </c:pt>
                <c:pt idx="170">
                  <c:v>2.2351136363636361</c:v>
                </c:pt>
                <c:pt idx="171">
                  <c:v>2.2776136363636361</c:v>
                </c:pt>
                <c:pt idx="172">
                  <c:v>2.5751136363636364</c:v>
                </c:pt>
                <c:pt idx="173">
                  <c:v>3.4656818181818183</c:v>
                </c:pt>
                <c:pt idx="174">
                  <c:v>5.6718181818181819</c:v>
                </c:pt>
                <c:pt idx="175">
                  <c:v>6.3962500000000002</c:v>
                </c:pt>
                <c:pt idx="176">
                  <c:v>5.9654545454545458</c:v>
                </c:pt>
                <c:pt idx="177">
                  <c:v>5.9557954545454548</c:v>
                </c:pt>
                <c:pt idx="178">
                  <c:v>5.9519318181818184</c:v>
                </c:pt>
                <c:pt idx="179">
                  <c:v>5.9364772727272728</c:v>
                </c:pt>
                <c:pt idx="180">
                  <c:v>5.9326136363636373</c:v>
                </c:pt>
                <c:pt idx="181">
                  <c:v>5.9422727272727283</c:v>
                </c:pt>
                <c:pt idx="182">
                  <c:v>5.9577272727272721</c:v>
                </c:pt>
                <c:pt idx="183">
                  <c:v>5.9751136363636359</c:v>
                </c:pt>
                <c:pt idx="184">
                  <c:v>6.0813636363636361</c:v>
                </c:pt>
                <c:pt idx="185">
                  <c:v>6.1972727272727273</c:v>
                </c:pt>
                <c:pt idx="186">
                  <c:v>6.2030681818181819</c:v>
                </c:pt>
                <c:pt idx="187">
                  <c:v>6.1721590909090907</c:v>
                </c:pt>
                <c:pt idx="188">
                  <c:v>6.1682954545454542</c:v>
                </c:pt>
                <c:pt idx="189">
                  <c:v>5.9306818181818182</c:v>
                </c:pt>
                <c:pt idx="190">
                  <c:v>5.776136363636363</c:v>
                </c:pt>
                <c:pt idx="191">
                  <c:v>5.2680681818181814</c:v>
                </c:pt>
                <c:pt idx="192">
                  <c:v>5.1938381818181822</c:v>
                </c:pt>
                <c:pt idx="193">
                  <c:v>4.8986901818181821</c:v>
                </c:pt>
                <c:pt idx="194">
                  <c:v>4.8143621818181819</c:v>
                </c:pt>
                <c:pt idx="195">
                  <c:v>4.8910240000000007</c:v>
                </c:pt>
                <c:pt idx="196">
                  <c:v>5.1478410909090906</c:v>
                </c:pt>
                <c:pt idx="197">
                  <c:v>5.2800827272727275</c:v>
                </c:pt>
                <c:pt idx="198">
                  <c:v>5.5982292727272727</c:v>
                </c:pt>
                <c:pt idx="199">
                  <c:v>5.925958545454546</c:v>
                </c:pt>
                <c:pt idx="200">
                  <c:v>5.9432074545454547</c:v>
                </c:pt>
                <c:pt idx="201">
                  <c:v>5.9393743636363636</c:v>
                </c:pt>
                <c:pt idx="202">
                  <c:v>5.9317081818181814</c:v>
                </c:pt>
                <c:pt idx="203">
                  <c:v>5.9317081818181814</c:v>
                </c:pt>
                <c:pt idx="204">
                  <c:v>5.8914607272727268</c:v>
                </c:pt>
                <c:pt idx="205">
                  <c:v>5.8665456363636368</c:v>
                </c:pt>
                <c:pt idx="206">
                  <c:v>5.8703787272727279</c:v>
                </c:pt>
                <c:pt idx="207">
                  <c:v>5.9202089090909089</c:v>
                </c:pt>
                <c:pt idx="208">
                  <c:v>5.9527901818181821</c:v>
                </c:pt>
                <c:pt idx="209">
                  <c:v>5.9719556363636368</c:v>
                </c:pt>
                <c:pt idx="210">
                  <c:v>5.924042</c:v>
                </c:pt>
                <c:pt idx="211">
                  <c:v>5.820548545454546</c:v>
                </c:pt>
                <c:pt idx="212">
                  <c:v>5.7419701818181821</c:v>
                </c:pt>
                <c:pt idx="213">
                  <c:v>5.6940565454545462</c:v>
                </c:pt>
                <c:pt idx="214">
                  <c:v>5.5694810909090906</c:v>
                </c:pt>
                <c:pt idx="215">
                  <c:v>5.4698207272727268</c:v>
                </c:pt>
                <c:pt idx="216">
                  <c:v>4.9791850909090911</c:v>
                </c:pt>
                <c:pt idx="217">
                  <c:v>4.6035421818181819</c:v>
                </c:pt>
                <c:pt idx="218">
                  <c:v>4.5901263636363643</c:v>
                </c:pt>
                <c:pt idx="219">
                  <c:v>3.8905872727272732</c:v>
                </c:pt>
                <c:pt idx="220">
                  <c:v>3.9385009090909096</c:v>
                </c:pt>
                <c:pt idx="221">
                  <c:v>4.4559681818181822</c:v>
                </c:pt>
                <c:pt idx="222">
                  <c:v>4.423386909090909</c:v>
                </c:pt>
                <c:pt idx="223">
                  <c:v>4.6246241818181817</c:v>
                </c:pt>
                <c:pt idx="224">
                  <c:v>5.4602380000000004</c:v>
                </c:pt>
                <c:pt idx="225">
                  <c:v>5.9566232727272732</c:v>
                </c:pt>
                <c:pt idx="226">
                  <c:v>5.8550463636363643</c:v>
                </c:pt>
                <c:pt idx="227">
                  <c:v>5.8531298181818183</c:v>
                </c:pt>
                <c:pt idx="228">
                  <c:v>5.8262981818181823</c:v>
                </c:pt>
                <c:pt idx="229">
                  <c:v>5.8224650909090911</c:v>
                </c:pt>
                <c:pt idx="230">
                  <c:v>5.8301312727272725</c:v>
                </c:pt>
                <c:pt idx="231">
                  <c:v>5.8703787272727279</c:v>
                </c:pt>
                <c:pt idx="232">
                  <c:v>5.9144592727272718</c:v>
                </c:pt>
                <c:pt idx="233">
                  <c:v>5.9374578181818185</c:v>
                </c:pt>
                <c:pt idx="234">
                  <c:v>5.9355412727272725</c:v>
                </c:pt>
                <c:pt idx="235">
                  <c:v>5.9163758181818187</c:v>
                </c:pt>
                <c:pt idx="236">
                  <c:v>5.8818780000000004</c:v>
                </c:pt>
                <c:pt idx="237">
                  <c:v>5.8492967272727272</c:v>
                </c:pt>
                <c:pt idx="238">
                  <c:v>5.8090492727272727</c:v>
                </c:pt>
                <c:pt idx="239">
                  <c:v>5.7803010909090906</c:v>
                </c:pt>
                <c:pt idx="240">
                  <c:v>5.8607959999999997</c:v>
                </c:pt>
                <c:pt idx="241">
                  <c:v>5.450655272727273</c:v>
                </c:pt>
                <c:pt idx="242">
                  <c:v>5.5483990909090908</c:v>
                </c:pt>
                <c:pt idx="243">
                  <c:v>5.3816596363636364</c:v>
                </c:pt>
                <c:pt idx="244">
                  <c:v>5.2819992727272727</c:v>
                </c:pt>
                <c:pt idx="245">
                  <c:v>5.3548280000000004</c:v>
                </c:pt>
                <c:pt idx="246">
                  <c:v>5.0136829090909094</c:v>
                </c:pt>
                <c:pt idx="247">
                  <c:v>5.0807620000000009</c:v>
                </c:pt>
                <c:pt idx="248">
                  <c:v>5.1440080000000004</c:v>
                </c:pt>
                <c:pt idx="249">
                  <c:v>5.6557256363636368</c:v>
                </c:pt>
                <c:pt idx="250">
                  <c:v>5.7017227272727276</c:v>
                </c:pt>
                <c:pt idx="251">
                  <c:v>5.8301312727272725</c:v>
                </c:pt>
                <c:pt idx="252">
                  <c:v>5.5637314545454553</c:v>
                </c:pt>
                <c:pt idx="253">
                  <c:v>4.8105290909090916</c:v>
                </c:pt>
                <c:pt idx="254">
                  <c:v>4.6016256363636368</c:v>
                </c:pt>
                <c:pt idx="255">
                  <c:v>4.7338672727272728</c:v>
                </c:pt>
                <c:pt idx="256">
                  <c:v>6.6254976363636366</c:v>
                </c:pt>
                <c:pt idx="257">
                  <c:v>6.292018727272727</c:v>
                </c:pt>
                <c:pt idx="258">
                  <c:v>5.9182923636363629</c:v>
                </c:pt>
                <c:pt idx="259">
                  <c:v>5.9029600000000011</c:v>
                </c:pt>
                <c:pt idx="260">
                  <c:v>6.1348619999999991</c:v>
                </c:pt>
                <c:pt idx="261">
                  <c:v>5.5752307272727277</c:v>
                </c:pt>
                <c:pt idx="262">
                  <c:v>5.8339643636363636</c:v>
                </c:pt>
                <c:pt idx="263">
                  <c:v>4.9676858181818186</c:v>
                </c:pt>
                <c:pt idx="264">
                  <c:v>5.5016214545454547</c:v>
                </c:pt>
                <c:pt idx="265">
                  <c:v>5.557544</c:v>
                </c:pt>
                <c:pt idx="266">
                  <c:v>5.4456989090909085</c:v>
                </c:pt>
                <c:pt idx="267">
                  <c:v>5.3010716363636359</c:v>
                </c:pt>
                <c:pt idx="268">
                  <c:v>5.1294472727272726</c:v>
                </c:pt>
                <c:pt idx="269">
                  <c:v>5.5498305454545456</c:v>
                </c:pt>
                <c:pt idx="270">
                  <c:v>7.2988563636363635</c:v>
                </c:pt>
                <c:pt idx="271">
                  <c:v>8.9611058181818191</c:v>
                </c:pt>
                <c:pt idx="272">
                  <c:v>9.2426469090909098</c:v>
                </c:pt>
                <c:pt idx="273">
                  <c:v>9.1790109090909091</c:v>
                </c:pt>
                <c:pt idx="274">
                  <c:v>8.654496</c:v>
                </c:pt>
                <c:pt idx="275">
                  <c:v>8.7586276363636362</c:v>
                </c:pt>
                <c:pt idx="276">
                  <c:v>8.3208890909090911</c:v>
                </c:pt>
                <c:pt idx="277">
                  <c:v>8.4327341818181818</c:v>
                </c:pt>
                <c:pt idx="278">
                  <c:v>8.8241919999999983</c:v>
                </c:pt>
                <c:pt idx="279">
                  <c:v>10.164404727272727</c:v>
                </c:pt>
                <c:pt idx="280">
                  <c:v>11.556683272727271</c:v>
                </c:pt>
                <c:pt idx="281">
                  <c:v>15.174293454545454</c:v>
                </c:pt>
                <c:pt idx="282">
                  <c:v>8.9668909090909086</c:v>
                </c:pt>
                <c:pt idx="283">
                  <c:v>6.9999599999999988</c:v>
                </c:pt>
                <c:pt idx="284">
                  <c:v>7.0828796363636348</c:v>
                </c:pt>
                <c:pt idx="285">
                  <c:v>6.6586396363636364</c:v>
                </c:pt>
                <c:pt idx="286">
                  <c:v>6.1032709090909085</c:v>
                </c:pt>
                <c:pt idx="287">
                  <c:v>6.0164945454545453</c:v>
                </c:pt>
                <c:pt idx="288">
                  <c:v>6.0542154545454538</c:v>
                </c:pt>
                <c:pt idx="289">
                  <c:v>5.9614009090909086</c:v>
                </c:pt>
                <c:pt idx="290">
                  <c:v>5.9556000000000004</c:v>
                </c:pt>
                <c:pt idx="291">
                  <c:v>5.9691354545454542</c:v>
                </c:pt>
                <c:pt idx="292">
                  <c:v>6.0484145454545448</c:v>
                </c:pt>
                <c:pt idx="293">
                  <c:v>6.0658172727272728</c:v>
                </c:pt>
                <c:pt idx="294">
                  <c:v>6.3713318181818179</c:v>
                </c:pt>
                <c:pt idx="295">
                  <c:v>8.0110554545454544</c:v>
                </c:pt>
                <c:pt idx="296">
                  <c:v>7.7268109090909087</c:v>
                </c:pt>
                <c:pt idx="297">
                  <c:v>7.3574863636363625</c:v>
                </c:pt>
                <c:pt idx="298">
                  <c:v>6.9842945454545449</c:v>
                </c:pt>
                <c:pt idx="299">
                  <c:v>7.0732418181818169</c:v>
                </c:pt>
                <c:pt idx="300">
                  <c:v>7.0113654545454542</c:v>
                </c:pt>
                <c:pt idx="301">
                  <c:v>7.007498181818181</c:v>
                </c:pt>
                <c:pt idx="302">
                  <c:v>7.0635736363636363</c:v>
                </c:pt>
                <c:pt idx="303">
                  <c:v>7.200861818181818</c:v>
                </c:pt>
                <c:pt idx="304">
                  <c:v>7.2066627272727279</c:v>
                </c:pt>
                <c:pt idx="305">
                  <c:v>7.3168800000000003</c:v>
                </c:pt>
                <c:pt idx="306">
                  <c:v>7.1138481818181809</c:v>
                </c:pt>
                <c:pt idx="307">
                  <c:v>6.9127499999999991</c:v>
                </c:pt>
                <c:pt idx="308">
                  <c:v>6.7174527272727262</c:v>
                </c:pt>
                <c:pt idx="309">
                  <c:v>6.5337572727272715</c:v>
                </c:pt>
                <c:pt idx="310">
                  <c:v>6.1741009090909094</c:v>
                </c:pt>
                <c:pt idx="311">
                  <c:v>6.0271445454545445</c:v>
                </c:pt>
                <c:pt idx="312">
                  <c:v>6.0254836363636368</c:v>
                </c:pt>
                <c:pt idx="313">
                  <c:v>5.9518603636363645</c:v>
                </c:pt>
                <c:pt idx="314">
                  <c:v>5.8879243636363645</c:v>
                </c:pt>
                <c:pt idx="315">
                  <c:v>5.9847970909090913</c:v>
                </c:pt>
                <c:pt idx="316">
                  <c:v>6.0661701818181823</c:v>
                </c:pt>
                <c:pt idx="317">
                  <c:v>6.44009890909091</c:v>
                </c:pt>
                <c:pt idx="318">
                  <c:v>6.9709614545454546</c:v>
                </c:pt>
                <c:pt idx="319">
                  <c:v>7.9920000000000009</c:v>
                </c:pt>
                <c:pt idx="320">
                  <c:v>8.3213672727272741</c:v>
                </c:pt>
                <c:pt idx="321">
                  <c:v>7.7207563636363652</c:v>
                </c:pt>
                <c:pt idx="322">
                  <c:v>8.3155549090909098</c:v>
                </c:pt>
                <c:pt idx="323">
                  <c:v>7.9125643636363643</c:v>
                </c:pt>
                <c:pt idx="324">
                  <c:v>8.048186181818183</c:v>
                </c:pt>
                <c:pt idx="325">
                  <c:v>8.3116800000000008</c:v>
                </c:pt>
                <c:pt idx="326">
                  <c:v>8.3174923636363634</c:v>
                </c:pt>
                <c:pt idx="327">
                  <c:v>9.4218414545454561</c:v>
                </c:pt>
                <c:pt idx="328">
                  <c:v>12.374522181818181</c:v>
                </c:pt>
                <c:pt idx="329">
                  <c:v>14.445661090909091</c:v>
                </c:pt>
                <c:pt idx="330">
                  <c:v>9.3365934545454543</c:v>
                </c:pt>
                <c:pt idx="331">
                  <c:v>7.4185134545454554</c:v>
                </c:pt>
                <c:pt idx="332">
                  <c:v>7.0252101818181822</c:v>
                </c:pt>
                <c:pt idx="333">
                  <c:v>6.8992756363636367</c:v>
                </c:pt>
                <c:pt idx="334">
                  <c:v>6.7016552727272742</c:v>
                </c:pt>
                <c:pt idx="335">
                  <c:v>6.4691607272727278</c:v>
                </c:pt>
                <c:pt idx="336">
                  <c:v>5.9854318181818194</c:v>
                </c:pt>
                <c:pt idx="337">
                  <c:v>5.9590227272727274</c:v>
                </c:pt>
                <c:pt idx="338">
                  <c:v>5.9684545454545459</c:v>
                </c:pt>
                <c:pt idx="339">
                  <c:v>5.9797727272727279</c:v>
                </c:pt>
                <c:pt idx="340">
                  <c:v>6.0042954545454554</c:v>
                </c:pt>
                <c:pt idx="341">
                  <c:v>6.040136363636365</c:v>
                </c:pt>
                <c:pt idx="342">
                  <c:v>6.1627500000000017</c:v>
                </c:pt>
                <c:pt idx="343">
                  <c:v>8.3264090909090918</c:v>
                </c:pt>
                <c:pt idx="344">
                  <c:v>8.9621136363636378</c:v>
                </c:pt>
                <c:pt idx="345">
                  <c:v>6.2174545454545465</c:v>
                </c:pt>
                <c:pt idx="346">
                  <c:v>6.1570909090909103</c:v>
                </c:pt>
                <c:pt idx="347">
                  <c:v>6.1684090909090914</c:v>
                </c:pt>
                <c:pt idx="348">
                  <c:v>6.208022727272728</c:v>
                </c:pt>
                <c:pt idx="349">
                  <c:v>6.2193409090909091</c:v>
                </c:pt>
                <c:pt idx="350">
                  <c:v>6.1438863636363639</c:v>
                </c:pt>
                <c:pt idx="351">
                  <c:v>6.1174772727272737</c:v>
                </c:pt>
                <c:pt idx="352">
                  <c:v>6.2023636363636374</c:v>
                </c:pt>
                <c:pt idx="353">
                  <c:v>6.8210909090909091</c:v>
                </c:pt>
                <c:pt idx="354">
                  <c:v>6.1627500000000017</c:v>
                </c:pt>
                <c:pt idx="355">
                  <c:v>6.1287954545454548</c:v>
                </c:pt>
                <c:pt idx="356">
                  <c:v>6.0722045454545457</c:v>
                </c:pt>
                <c:pt idx="357">
                  <c:v>6.0816363636363642</c:v>
                </c:pt>
                <c:pt idx="358">
                  <c:v>6.0269318181818186</c:v>
                </c:pt>
                <c:pt idx="359">
                  <c:v>5.9514772727272733</c:v>
                </c:pt>
                <c:pt idx="360">
                  <c:v>5.9808320000000004</c:v>
                </c:pt>
                <c:pt idx="361">
                  <c:v>5.9066894545454547</c:v>
                </c:pt>
                <c:pt idx="362">
                  <c:v>5.8876785454545457</c:v>
                </c:pt>
                <c:pt idx="363">
                  <c:v>5.8990850909090913</c:v>
                </c:pt>
                <c:pt idx="364">
                  <c:v>5.9865352727272727</c:v>
                </c:pt>
                <c:pt idx="365">
                  <c:v>6.0245570909090924</c:v>
                </c:pt>
                <c:pt idx="366">
                  <c:v>6.4085774545454548</c:v>
                </c:pt>
                <c:pt idx="367">
                  <c:v>7.1462007272727286</c:v>
                </c:pt>
                <c:pt idx="368">
                  <c:v>9.0586981818181815</c:v>
                </c:pt>
                <c:pt idx="369">
                  <c:v>7.5245178181818178</c:v>
                </c:pt>
                <c:pt idx="370">
                  <c:v>7.4066501818181827</c:v>
                </c:pt>
                <c:pt idx="371">
                  <c:v>7.5454298181818187</c:v>
                </c:pt>
                <c:pt idx="372">
                  <c:v>7.6823083636363636</c:v>
                </c:pt>
                <c:pt idx="373">
                  <c:v>7.4370676363636363</c:v>
                </c:pt>
                <c:pt idx="374">
                  <c:v>7.5625396363636375</c:v>
                </c:pt>
                <c:pt idx="375">
                  <c:v>7.4408698181818185</c:v>
                </c:pt>
                <c:pt idx="376">
                  <c:v>12.889396363636365</c:v>
                </c:pt>
                <c:pt idx="377">
                  <c:v>13.647931636363639</c:v>
                </c:pt>
                <c:pt idx="378">
                  <c:v>10.184144000000002</c:v>
                </c:pt>
                <c:pt idx="379">
                  <c:v>8.0587243636363652</c:v>
                </c:pt>
                <c:pt idx="380">
                  <c:v>7.3800349090909094</c:v>
                </c:pt>
                <c:pt idx="381">
                  <c:v>7.1614094545454554</c:v>
                </c:pt>
                <c:pt idx="382">
                  <c:v>6.7621803636363644</c:v>
                </c:pt>
                <c:pt idx="383">
                  <c:v>6.5986865454545462</c:v>
                </c:pt>
                <c:pt idx="384">
                  <c:v>6.6214996363636365</c:v>
                </c:pt>
                <c:pt idx="385">
                  <c:v>6.4446981818181825</c:v>
                </c:pt>
                <c:pt idx="386">
                  <c:v>6.273600000000001</c:v>
                </c:pt>
                <c:pt idx="387">
                  <c:v>6.015051636363637</c:v>
                </c:pt>
                <c:pt idx="388">
                  <c:v>6.1310181818181828</c:v>
                </c:pt>
                <c:pt idx="389">
                  <c:v>6.4104785454545459</c:v>
                </c:pt>
                <c:pt idx="390">
                  <c:v>6.4694123636363647</c:v>
                </c:pt>
                <c:pt idx="391">
                  <c:v>6.3990720000000003</c:v>
                </c:pt>
                <c:pt idx="392">
                  <c:v>6.6329061818181829</c:v>
                </c:pt>
                <c:pt idx="393">
                  <c:v>6.8800479999999995</c:v>
                </c:pt>
                <c:pt idx="394">
                  <c:v>6.8724436363636361</c:v>
                </c:pt>
                <c:pt idx="395">
                  <c:v>6.8648392727272727</c:v>
                </c:pt>
                <c:pt idx="396">
                  <c:v>6.3002152727272724</c:v>
                </c:pt>
                <c:pt idx="397">
                  <c:v>6.0568756363636371</c:v>
                </c:pt>
                <c:pt idx="398">
                  <c:v>6.1709410909090909</c:v>
                </c:pt>
                <c:pt idx="399">
                  <c:v>6.0549745454545469</c:v>
                </c:pt>
                <c:pt idx="400">
                  <c:v>6.3496436363636368</c:v>
                </c:pt>
                <c:pt idx="401">
                  <c:v>6.4561047272727281</c:v>
                </c:pt>
                <c:pt idx="402">
                  <c:v>6.1101061818181819</c:v>
                </c:pt>
                <c:pt idx="403">
                  <c:v>6.0834909090909095</c:v>
                </c:pt>
                <c:pt idx="404">
                  <c:v>6.0359636363636362</c:v>
                </c:pt>
                <c:pt idx="405">
                  <c:v>5.9618210909090914</c:v>
                </c:pt>
                <c:pt idx="406">
                  <c:v>5.9142938181818181</c:v>
                </c:pt>
                <c:pt idx="407">
                  <c:v>5.8059316363636366</c:v>
                </c:pt>
                <c:pt idx="408">
                  <c:v>1.994244363636364</c:v>
                </c:pt>
                <c:pt idx="409">
                  <c:v>5.475141818181819</c:v>
                </c:pt>
                <c:pt idx="410">
                  <c:v>5.4713396363636368</c:v>
                </c:pt>
                <c:pt idx="411">
                  <c:v>5.4504276363636368</c:v>
                </c:pt>
                <c:pt idx="412">
                  <c:v>5.515064727272728</c:v>
                </c:pt>
                <c:pt idx="413">
                  <c:v>5.6481410909090917</c:v>
                </c:pt>
                <c:pt idx="414">
                  <c:v>5.733690181818182</c:v>
                </c:pt>
                <c:pt idx="415">
                  <c:v>5.8458545454545456</c:v>
                </c:pt>
                <c:pt idx="416">
                  <c:v>5.952315636363636</c:v>
                </c:pt>
                <c:pt idx="417">
                  <c:v>6.3420392727272734</c:v>
                </c:pt>
                <c:pt idx="418">
                  <c:v>6.5549614545454542</c:v>
                </c:pt>
                <c:pt idx="419">
                  <c:v>6.6424116363636365</c:v>
                </c:pt>
                <c:pt idx="420">
                  <c:v>6.6272029090909088</c:v>
                </c:pt>
                <c:pt idx="421">
                  <c:v>6.6234007272727276</c:v>
                </c:pt>
                <c:pt idx="422">
                  <c:v>6.5606647272727265</c:v>
                </c:pt>
                <c:pt idx="423">
                  <c:v>6.6823345454545455</c:v>
                </c:pt>
                <c:pt idx="424">
                  <c:v>6.9541905454545461</c:v>
                </c:pt>
                <c:pt idx="425">
                  <c:v>7.0074210909090908</c:v>
                </c:pt>
                <c:pt idx="426">
                  <c:v>6.9465861818181818</c:v>
                </c:pt>
                <c:pt idx="427">
                  <c:v>6.8401250909090914</c:v>
                </c:pt>
                <c:pt idx="428">
                  <c:v>6.6386094545454561</c:v>
                </c:pt>
                <c:pt idx="429">
                  <c:v>6.532148363636364</c:v>
                </c:pt>
                <c:pt idx="430">
                  <c:v>6.3838632727272735</c:v>
                </c:pt>
                <c:pt idx="431">
                  <c:v>5.8876785454545457</c:v>
                </c:pt>
                <c:pt idx="432">
                  <c:v>5.8011672727272732</c:v>
                </c:pt>
                <c:pt idx="433">
                  <c:v>5.7479978181818181</c:v>
                </c:pt>
                <c:pt idx="434">
                  <c:v>5.7309076363636358</c:v>
                </c:pt>
                <c:pt idx="435">
                  <c:v>5.74609890909091</c:v>
                </c:pt>
                <c:pt idx="436">
                  <c:v>5.837246545454545</c:v>
                </c:pt>
                <c:pt idx="437">
                  <c:v>6.0138450909090917</c:v>
                </c:pt>
                <c:pt idx="438">
                  <c:v>6.5740232727272732</c:v>
                </c:pt>
                <c:pt idx="439">
                  <c:v>7.2329447272727272</c:v>
                </c:pt>
                <c:pt idx="440">
                  <c:v>7.206360000000001</c:v>
                </c:pt>
                <c:pt idx="441">
                  <c:v>6.8284770909090904</c:v>
                </c:pt>
                <c:pt idx="442">
                  <c:v>6.642383999999999</c:v>
                </c:pt>
                <c:pt idx="443">
                  <c:v>6.5892145454545465</c:v>
                </c:pt>
                <c:pt idx="444">
                  <c:v>6.7411272727272724</c:v>
                </c:pt>
                <c:pt idx="445">
                  <c:v>6.7050479999999997</c:v>
                </c:pt>
                <c:pt idx="446">
                  <c:v>6.7525207272727279</c:v>
                </c:pt>
                <c:pt idx="447">
                  <c:v>7.0240647272727275</c:v>
                </c:pt>
                <c:pt idx="448">
                  <c:v>7.0145701818181809</c:v>
                </c:pt>
                <c:pt idx="449">
                  <c:v>7.0240647272727275</c:v>
                </c:pt>
                <c:pt idx="450">
                  <c:v>6.7848021818181818</c:v>
                </c:pt>
                <c:pt idx="451">
                  <c:v>6.5037636363636357</c:v>
                </c:pt>
                <c:pt idx="452">
                  <c:v>6.3518509090909099</c:v>
                </c:pt>
                <c:pt idx="453">
                  <c:v>6.2037360000000001</c:v>
                </c:pt>
                <c:pt idx="454">
                  <c:v>5.9606756363636357</c:v>
                </c:pt>
                <c:pt idx="455">
                  <c:v>5.7954705454545454</c:v>
                </c:pt>
                <c:pt idx="456">
                  <c:v>5.5954872727272722</c:v>
                </c:pt>
                <c:pt idx="457">
                  <c:v>5.4670290909090902</c:v>
                </c:pt>
                <c:pt idx="458">
                  <c:v>5.3971327272727274</c:v>
                </c:pt>
                <c:pt idx="459">
                  <c:v>5.438692727272727</c:v>
                </c:pt>
                <c:pt idx="460">
                  <c:v>5.6181563636363627</c:v>
                </c:pt>
                <c:pt idx="461">
                  <c:v>5.7485036363636359</c:v>
                </c:pt>
                <c:pt idx="462">
                  <c:v>6.2547799999999993</c:v>
                </c:pt>
                <c:pt idx="463">
                  <c:v>6.5249199999999998</c:v>
                </c:pt>
                <c:pt idx="464">
                  <c:v>6.5116963636363634</c:v>
                </c:pt>
                <c:pt idx="465">
                  <c:v>6.4096854545454542</c:v>
                </c:pt>
                <c:pt idx="466">
                  <c:v>6.3719036363636352</c:v>
                </c:pt>
                <c:pt idx="467">
                  <c:v>6.417241818181818</c:v>
                </c:pt>
                <c:pt idx="468">
                  <c:v>6.4455781818181803</c:v>
                </c:pt>
                <c:pt idx="469">
                  <c:v>6.4739145454545453</c:v>
                </c:pt>
                <c:pt idx="470">
                  <c:v>6.5154745454545457</c:v>
                </c:pt>
                <c:pt idx="471">
                  <c:v>6.7686127272727257</c:v>
                </c:pt>
                <c:pt idx="472">
                  <c:v>6.8177290909090908</c:v>
                </c:pt>
                <c:pt idx="473">
                  <c:v>6.7591672727272716</c:v>
                </c:pt>
                <c:pt idx="474">
                  <c:v>6.417241818181818</c:v>
                </c:pt>
                <c:pt idx="475">
                  <c:v>5.9940854545454547</c:v>
                </c:pt>
                <c:pt idx="476">
                  <c:v>5.9619709090909083</c:v>
                </c:pt>
                <c:pt idx="477">
                  <c:v>5.9204109090909078</c:v>
                </c:pt>
                <c:pt idx="478">
                  <c:v>5.7541709090909086</c:v>
                </c:pt>
                <c:pt idx="479">
                  <c:v>5.538814545454545</c:v>
                </c:pt>
                <c:pt idx="480">
                  <c:v>5.3413909090909089</c:v>
                </c:pt>
                <c:pt idx="481">
                  <c:v>5.2693636363636367</c:v>
                </c:pt>
                <c:pt idx="482">
                  <c:v>5.180277272727273</c:v>
                </c:pt>
                <c:pt idx="483">
                  <c:v>5.2617818181818183</c:v>
                </c:pt>
                <c:pt idx="484">
                  <c:v>5.4456409090909093</c:v>
                </c:pt>
                <c:pt idx="485">
                  <c:v>5.6294999999999993</c:v>
                </c:pt>
                <c:pt idx="486">
                  <c:v>5.7602863636363635</c:v>
                </c:pt>
                <c:pt idx="487">
                  <c:v>5.8455818181818184</c:v>
                </c:pt>
                <c:pt idx="488">
                  <c:v>5.8455818181818184</c:v>
                </c:pt>
                <c:pt idx="489">
                  <c:v>5.8342090909090905</c:v>
                </c:pt>
                <c:pt idx="490">
                  <c:v>5.7887181818181821</c:v>
                </c:pt>
                <c:pt idx="491">
                  <c:v>5.7792409090909089</c:v>
                </c:pt>
                <c:pt idx="492">
                  <c:v>5.7716590909090906</c:v>
                </c:pt>
                <c:pt idx="493">
                  <c:v>5.7697636363636366</c:v>
                </c:pt>
                <c:pt idx="494">
                  <c:v>5.7716590909090906</c:v>
                </c:pt>
                <c:pt idx="495">
                  <c:v>5.7868227272727273</c:v>
                </c:pt>
                <c:pt idx="496">
                  <c:v>5.8019863636363631</c:v>
                </c:pt>
                <c:pt idx="497">
                  <c:v>5.8095681818181815</c:v>
                </c:pt>
                <c:pt idx="498">
                  <c:v>5.8133590909090911</c:v>
                </c:pt>
                <c:pt idx="499">
                  <c:v>5.7375409090909093</c:v>
                </c:pt>
                <c:pt idx="500">
                  <c:v>5.6484545454545456</c:v>
                </c:pt>
                <c:pt idx="501">
                  <c:v>5.620022727272727</c:v>
                </c:pt>
                <c:pt idx="502">
                  <c:v>5.5043999999999995</c:v>
                </c:pt>
                <c:pt idx="503">
                  <c:v>5.2769454545454542</c:v>
                </c:pt>
                <c:pt idx="504">
                  <c:v>4.9960559999999994</c:v>
                </c:pt>
                <c:pt idx="505">
                  <c:v>4.9219418181818178</c:v>
                </c:pt>
                <c:pt idx="506">
                  <c:v>4.9542479999999998</c:v>
                </c:pt>
                <c:pt idx="507">
                  <c:v>5.0017570909090905</c:v>
                </c:pt>
                <c:pt idx="508">
                  <c:v>5.3115163636363629</c:v>
                </c:pt>
                <c:pt idx="509">
                  <c:v>5.5034530909090904</c:v>
                </c:pt>
                <c:pt idx="510">
                  <c:v>5.6421796363636361</c:v>
                </c:pt>
                <c:pt idx="511">
                  <c:v>5.9234334545454548</c:v>
                </c:pt>
                <c:pt idx="512">
                  <c:v>5.9481381818181811</c:v>
                </c:pt>
                <c:pt idx="513">
                  <c:v>5.8417178181818175</c:v>
                </c:pt>
                <c:pt idx="514">
                  <c:v>5.760002181818181</c:v>
                </c:pt>
                <c:pt idx="515">
                  <c:v>5.7485999999999997</c:v>
                </c:pt>
                <c:pt idx="516">
                  <c:v>5.7961090909090904</c:v>
                </c:pt>
                <c:pt idx="517">
                  <c:v>5.7390981818181812</c:v>
                </c:pt>
                <c:pt idx="518">
                  <c:v>5.7200945454545451</c:v>
                </c:pt>
                <c:pt idx="519">
                  <c:v>5.6972901818181816</c:v>
                </c:pt>
                <c:pt idx="520">
                  <c:v>5.7029912727272727</c:v>
                </c:pt>
                <c:pt idx="521">
                  <c:v>5.6801869090909083</c:v>
                </c:pt>
                <c:pt idx="522">
                  <c:v>5.6649839999999996</c:v>
                </c:pt>
                <c:pt idx="523">
                  <c:v>5.655482181818182</c:v>
                </c:pt>
                <c:pt idx="524">
                  <c:v>5.6060727272727267</c:v>
                </c:pt>
                <c:pt idx="525">
                  <c:v>5.5528625454545448</c:v>
                </c:pt>
                <c:pt idx="526">
                  <c:v>5.4388407272727273</c:v>
                </c:pt>
                <c:pt idx="527">
                  <c:v>5.1993949090909091</c:v>
                </c:pt>
                <c:pt idx="528">
                  <c:v>4.6450554545454539</c:v>
                </c:pt>
                <c:pt idx="529">
                  <c:v>4.1947985454545451</c:v>
                </c:pt>
                <c:pt idx="530">
                  <c:v>3.5545598181818181</c:v>
                </c:pt>
                <c:pt idx="531">
                  <c:v>4.1814998181818188</c:v>
                </c:pt>
                <c:pt idx="532">
                  <c:v>4.7666438181818185</c:v>
                </c:pt>
                <c:pt idx="533">
                  <c:v>5.1295090909090906</c:v>
                </c:pt>
                <c:pt idx="534">
                  <c:v>5.3802850909090907</c:v>
                </c:pt>
                <c:pt idx="535">
                  <c:v>5.564567454545454</c:v>
                </c:pt>
                <c:pt idx="536">
                  <c:v>5.6804563636363632</c:v>
                </c:pt>
                <c:pt idx="537">
                  <c:v>5.6424599999999998</c:v>
                </c:pt>
                <c:pt idx="538">
                  <c:v>5.6120629090909082</c:v>
                </c:pt>
                <c:pt idx="539">
                  <c:v>5.5740665454545457</c:v>
                </c:pt>
                <c:pt idx="540">
                  <c:v>5.5759663636363639</c:v>
                </c:pt>
                <c:pt idx="541">
                  <c:v>5.5436694545454541</c:v>
                </c:pt>
                <c:pt idx="542">
                  <c:v>5.5341703636363633</c:v>
                </c:pt>
                <c:pt idx="543">
                  <c:v>5.5550683636363631</c:v>
                </c:pt>
                <c:pt idx="544">
                  <c:v>5.5816658181818175</c:v>
                </c:pt>
                <c:pt idx="545">
                  <c:v>5.564567454545454</c:v>
                </c:pt>
                <c:pt idx="546">
                  <c:v>5.4999736363636353</c:v>
                </c:pt>
                <c:pt idx="547">
                  <c:v>5.4182814545454541</c:v>
                </c:pt>
                <c:pt idx="548">
                  <c:v>5.3365892727272728</c:v>
                </c:pt>
                <c:pt idx="549">
                  <c:v>5.2890938181818177</c:v>
                </c:pt>
                <c:pt idx="550">
                  <c:v>3.7939369090909083</c:v>
                </c:pt>
                <c:pt idx="551">
                  <c:v>0.75992727272727267</c:v>
                </c:pt>
                <c:pt idx="552">
                  <c:v>3.7996363636363635E-3</c:v>
                </c:pt>
                <c:pt idx="553">
                  <c:v>-1.8333245454545455</c:v>
                </c:pt>
                <c:pt idx="554">
                  <c:v>-1.8333245454545455</c:v>
                </c:pt>
                <c:pt idx="555">
                  <c:v>-0.76372690909090901</c:v>
                </c:pt>
                <c:pt idx="556">
                  <c:v>0</c:v>
                </c:pt>
                <c:pt idx="557">
                  <c:v>2.0898E-2</c:v>
                </c:pt>
                <c:pt idx="558">
                  <c:v>0.75422781818181805</c:v>
                </c:pt>
                <c:pt idx="559">
                  <c:v>1.6509419999999999</c:v>
                </c:pt>
                <c:pt idx="560">
                  <c:v>3.0378092727272725</c:v>
                </c:pt>
                <c:pt idx="561">
                  <c:v>3.8680298181818178</c:v>
                </c:pt>
                <c:pt idx="562">
                  <c:v>3.9573212727272722</c:v>
                </c:pt>
                <c:pt idx="563">
                  <c:v>3.8034359999999996</c:v>
                </c:pt>
                <c:pt idx="564">
                  <c:v>3.4272719999999994</c:v>
                </c:pt>
                <c:pt idx="565">
                  <c:v>2.906721818181818</c:v>
                </c:pt>
                <c:pt idx="566">
                  <c:v>1.9777107272727272</c:v>
                </c:pt>
                <c:pt idx="567">
                  <c:v>1.9967089090909089</c:v>
                </c:pt>
                <c:pt idx="568">
                  <c:v>2.6198492727272726</c:v>
                </c:pt>
                <c:pt idx="569">
                  <c:v>2.6008510909090905</c:v>
                </c:pt>
                <c:pt idx="570">
                  <c:v>1.6471423636363633</c:v>
                </c:pt>
                <c:pt idx="571">
                  <c:v>0.41036072727272727</c:v>
                </c:pt>
                <c:pt idx="572">
                  <c:v>0.55664672727272724</c:v>
                </c:pt>
                <c:pt idx="573">
                  <c:v>2.0898E-2</c:v>
                </c:pt>
                <c:pt idx="574">
                  <c:v>1.578748909090909</c:v>
                </c:pt>
                <c:pt idx="575">
                  <c:v>-2.289280909090909</c:v>
                </c:pt>
                <c:pt idx="576">
                  <c:v>-3.4329714545454539</c:v>
                </c:pt>
                <c:pt idx="577">
                  <c:v>-6.8583436363636361</c:v>
                </c:pt>
                <c:pt idx="578">
                  <c:v>-7.367494909090909</c:v>
                </c:pt>
                <c:pt idx="579">
                  <c:v>-5.1048114545454544</c:v>
                </c:pt>
                <c:pt idx="580">
                  <c:v>-2.8611261818181819</c:v>
                </c:pt>
                <c:pt idx="581">
                  <c:v>-2.2987799999999998</c:v>
                </c:pt>
                <c:pt idx="582">
                  <c:v>-2.8592263636363637</c:v>
                </c:pt>
                <c:pt idx="583">
                  <c:v>-0.76372690909090901</c:v>
                </c:pt>
                <c:pt idx="584">
                  <c:v>1.8998181818181817E-2</c:v>
                </c:pt>
                <c:pt idx="585">
                  <c:v>2.0138072727272727</c:v>
                </c:pt>
                <c:pt idx="586">
                  <c:v>2.5628547272727271</c:v>
                </c:pt>
                <c:pt idx="587">
                  <c:v>2.5970514545454546</c:v>
                </c:pt>
                <c:pt idx="588">
                  <c:v>1.6642407272727271</c:v>
                </c:pt>
                <c:pt idx="589">
                  <c:v>2.4697636363636363E-2</c:v>
                </c:pt>
                <c:pt idx="590">
                  <c:v>-1.8998181818181817E-2</c:v>
                </c:pt>
                <c:pt idx="591">
                  <c:v>1.5198545454545454E-2</c:v>
                </c:pt>
                <c:pt idx="592">
                  <c:v>1.6471423636363633</c:v>
                </c:pt>
                <c:pt idx="593">
                  <c:v>2.5894521818181819</c:v>
                </c:pt>
                <c:pt idx="594">
                  <c:v>2.0328054545454544</c:v>
                </c:pt>
                <c:pt idx="595">
                  <c:v>1.7060367272727275</c:v>
                </c:pt>
                <c:pt idx="596">
                  <c:v>2.0271059999999999</c:v>
                </c:pt>
                <c:pt idx="597">
                  <c:v>1.8884192727272726</c:v>
                </c:pt>
                <c:pt idx="598">
                  <c:v>2.4697636363636363E-2</c:v>
                </c:pt>
                <c:pt idx="599">
                  <c:v>-0.56044636363636358</c:v>
                </c:pt>
                <c:pt idx="600">
                  <c:v>7.6058181818181823E-3</c:v>
                </c:pt>
                <c:pt idx="601">
                  <c:v>-1.8862429090909094</c:v>
                </c:pt>
                <c:pt idx="602">
                  <c:v>-2.8331672727272728</c:v>
                </c:pt>
                <c:pt idx="603">
                  <c:v>-3.0594403636363636</c:v>
                </c:pt>
                <c:pt idx="604">
                  <c:v>-2.8616890909090915</c:v>
                </c:pt>
                <c:pt idx="605">
                  <c:v>-7.6438472727272737</c:v>
                </c:pt>
                <c:pt idx="606">
                  <c:v>-4.9970225454545458</c:v>
                </c:pt>
                <c:pt idx="607">
                  <c:v>-2.8673934545454549</c:v>
                </c:pt>
                <c:pt idx="608">
                  <c:v>-2.8540832727272729</c:v>
                </c:pt>
                <c:pt idx="609">
                  <c:v>-0.58564800000000006</c:v>
                </c:pt>
                <c:pt idx="610">
                  <c:v>2.0916000000000001E-2</c:v>
                </c:pt>
                <c:pt idx="611">
                  <c:v>1.1161538181818182</c:v>
                </c:pt>
                <c:pt idx="612">
                  <c:v>0.19965272727272729</c:v>
                </c:pt>
                <c:pt idx="613">
                  <c:v>-1.275876</c:v>
                </c:pt>
                <c:pt idx="614">
                  <c:v>-2.5308360000000003</c:v>
                </c:pt>
                <c:pt idx="615">
                  <c:v>-1.2815803636363639</c:v>
                </c:pt>
                <c:pt idx="616">
                  <c:v>-0.56663345454545455</c:v>
                </c:pt>
                <c:pt idx="617">
                  <c:v>1.6694770909090908</c:v>
                </c:pt>
                <c:pt idx="618">
                  <c:v>1.8406079999999998</c:v>
                </c:pt>
                <c:pt idx="619">
                  <c:v>2.0326549090909092</c:v>
                </c:pt>
                <c:pt idx="620">
                  <c:v>1.582010181818182</c:v>
                </c:pt>
                <c:pt idx="621">
                  <c:v>-0.17303236363636365</c:v>
                </c:pt>
                <c:pt idx="622">
                  <c:v>0.8347385454545454</c:v>
                </c:pt>
                <c:pt idx="623">
                  <c:v>-2.5365403636363637</c:v>
                </c:pt>
                <c:pt idx="624">
                  <c:v>-2.4718909090909094</c:v>
                </c:pt>
                <c:pt idx="625">
                  <c:v>-4.7384247272727285</c:v>
                </c:pt>
                <c:pt idx="626">
                  <c:v>-7.6400443636363642</c:v>
                </c:pt>
                <c:pt idx="627">
                  <c:v>-10.195599272727273</c:v>
                </c:pt>
                <c:pt idx="628">
                  <c:v>-9.5434003636363638</c:v>
                </c:pt>
                <c:pt idx="629">
                  <c:v>-4.4417978181818185</c:v>
                </c:pt>
                <c:pt idx="630">
                  <c:v>-2.3102672727272728</c:v>
                </c:pt>
                <c:pt idx="631">
                  <c:v>1.6675756363636365</c:v>
                </c:pt>
                <c:pt idx="632">
                  <c:v>2.6049927272727271</c:v>
                </c:pt>
                <c:pt idx="633">
                  <c:v>2.3140701818181819</c:v>
                </c:pt>
                <c:pt idx="634">
                  <c:v>2.0212461818181819</c:v>
                </c:pt>
                <c:pt idx="635">
                  <c:v>2.0231476363636367</c:v>
                </c:pt>
                <c:pt idx="636">
                  <c:v>2.0307534545454549</c:v>
                </c:pt>
                <c:pt idx="637">
                  <c:v>2.6145</c:v>
                </c:pt>
                <c:pt idx="638">
                  <c:v>2.6164014545454548</c:v>
                </c:pt>
                <c:pt idx="639">
                  <c:v>4.0006603636363636</c:v>
                </c:pt>
                <c:pt idx="640">
                  <c:v>5.6245025454545461</c:v>
                </c:pt>
                <c:pt idx="641">
                  <c:v>5.6587287272727274</c:v>
                </c:pt>
                <c:pt idx="642">
                  <c:v>5.6454185454545458</c:v>
                </c:pt>
                <c:pt idx="643">
                  <c:v>5.599783636363636</c:v>
                </c:pt>
                <c:pt idx="644">
                  <c:v>5.5541487272727279</c:v>
                </c:pt>
                <c:pt idx="645">
                  <c:v>5.4191454545454549</c:v>
                </c:pt>
                <c:pt idx="646">
                  <c:v>5.1358287272727274</c:v>
                </c:pt>
                <c:pt idx="647">
                  <c:v>2.6068941818181823</c:v>
                </c:pt>
                <c:pt idx="648">
                  <c:v>4.1178218181818176</c:v>
                </c:pt>
                <c:pt idx="649">
                  <c:v>4.0195985454545458</c:v>
                </c:pt>
                <c:pt idx="650">
                  <c:v>4.1744890909090904</c:v>
                </c:pt>
                <c:pt idx="651">
                  <c:v>3.8307076363636359</c:v>
                </c:pt>
                <c:pt idx="652">
                  <c:v>4.3463798181818181</c:v>
                </c:pt>
                <c:pt idx="653">
                  <c:v>5.3059456363636359</c:v>
                </c:pt>
                <c:pt idx="654">
                  <c:v>5.6667272727272726</c:v>
                </c:pt>
                <c:pt idx="655">
                  <c:v>6.057731454545455</c:v>
                </c:pt>
                <c:pt idx="656">
                  <c:v>6.3731792727272731</c:v>
                </c:pt>
                <c:pt idx="657">
                  <c:v>5.931174545454545</c:v>
                </c:pt>
                <c:pt idx="658">
                  <c:v>5.9765083636363636</c:v>
                </c:pt>
                <c:pt idx="659">
                  <c:v>5.9651749090909085</c:v>
                </c:pt>
                <c:pt idx="660">
                  <c:v>6.0086198181818169</c:v>
                </c:pt>
                <c:pt idx="661">
                  <c:v>5.9519525454545459</c:v>
                </c:pt>
                <c:pt idx="662">
                  <c:v>5.9481747272727263</c:v>
                </c:pt>
                <c:pt idx="663">
                  <c:v>6.2787338181818191</c:v>
                </c:pt>
                <c:pt idx="664">
                  <c:v>6.6168485454545447</c:v>
                </c:pt>
                <c:pt idx="665">
                  <c:v>6.713182909090909</c:v>
                </c:pt>
                <c:pt idx="666">
                  <c:v>6.3372899999999985</c:v>
                </c:pt>
                <c:pt idx="667">
                  <c:v>6.2579558181818182</c:v>
                </c:pt>
                <c:pt idx="668">
                  <c:v>6.0161754545454551</c:v>
                </c:pt>
                <c:pt idx="669">
                  <c:v>5.8046176363636359</c:v>
                </c:pt>
                <c:pt idx="670">
                  <c:v>5.6705050909090904</c:v>
                </c:pt>
                <c:pt idx="671">
                  <c:v>5.5458370909090906</c:v>
                </c:pt>
                <c:pt idx="672">
                  <c:v>5.5880847272727268</c:v>
                </c:pt>
                <c:pt idx="673">
                  <c:v>5.4889443636363628</c:v>
                </c:pt>
                <c:pt idx="674">
                  <c:v>5.4012432727272719</c:v>
                </c:pt>
                <c:pt idx="675">
                  <c:v>5.4050563636363638</c:v>
                </c:pt>
                <c:pt idx="676">
                  <c:v>5.5327949090909092</c:v>
                </c:pt>
                <c:pt idx="677">
                  <c:v>5.7081970909090911</c:v>
                </c:pt>
                <c:pt idx="678">
                  <c:v>5.8454683636363631</c:v>
                </c:pt>
                <c:pt idx="679">
                  <c:v>5.8454683636363631</c:v>
                </c:pt>
                <c:pt idx="680">
                  <c:v>5.8740665454545447</c:v>
                </c:pt>
                <c:pt idx="681">
                  <c:v>5.879786181818182</c:v>
                </c:pt>
                <c:pt idx="682">
                  <c:v>5.8778796363636356</c:v>
                </c:pt>
                <c:pt idx="683">
                  <c:v>5.8664403636363636</c:v>
                </c:pt>
                <c:pt idx="684">
                  <c:v>5.8435618181818176</c:v>
                </c:pt>
                <c:pt idx="685">
                  <c:v>5.8359356363636357</c:v>
                </c:pt>
                <c:pt idx="686">
                  <c:v>5.8225898181818172</c:v>
                </c:pt>
                <c:pt idx="687">
                  <c:v>5.8130570909090906</c:v>
                </c:pt>
                <c:pt idx="688">
                  <c:v>5.8416552727272721</c:v>
                </c:pt>
                <c:pt idx="689">
                  <c:v>5.8550010909090906</c:v>
                </c:pt>
                <c:pt idx="690">
                  <c:v>5.8168701818181825</c:v>
                </c:pt>
                <c:pt idx="691">
                  <c:v>5.8092439999999996</c:v>
                </c:pt>
                <c:pt idx="692">
                  <c:v>5.7577672727272722</c:v>
                </c:pt>
                <c:pt idx="693">
                  <c:v>5.7158232727272722</c:v>
                </c:pt>
                <c:pt idx="694">
                  <c:v>5.6109632727272727</c:v>
                </c:pt>
                <c:pt idx="695">
                  <c:v>5.4775050909090908</c:v>
                </c:pt>
                <c:pt idx="696">
                  <c:v>5.1954210909090897</c:v>
                </c:pt>
                <c:pt idx="697">
                  <c:v>5.0169963636363626</c:v>
                </c:pt>
                <c:pt idx="698">
                  <c:v>4.8347345454545447</c:v>
                </c:pt>
                <c:pt idx="699">
                  <c:v>4.8424087272727263</c:v>
                </c:pt>
                <c:pt idx="700">
                  <c:v>5.0726341818181817</c:v>
                </c:pt>
                <c:pt idx="701">
                  <c:v>5.4333207272727266</c:v>
                </c:pt>
                <c:pt idx="702">
                  <c:v>5.6405236363636355</c:v>
                </c:pt>
                <c:pt idx="703">
                  <c:v>5.7498807272727266</c:v>
                </c:pt>
                <c:pt idx="704">
                  <c:v>5.7824960000000001</c:v>
                </c:pt>
                <c:pt idx="705">
                  <c:v>5.7997629090909086</c:v>
                </c:pt>
                <c:pt idx="706">
                  <c:v>5.7959258181818178</c:v>
                </c:pt>
                <c:pt idx="707">
                  <c:v>5.7882516363636363</c:v>
                </c:pt>
                <c:pt idx="708">
                  <c:v>5.7709847272727268</c:v>
                </c:pt>
                <c:pt idx="709">
                  <c:v>5.7537178181818174</c:v>
                </c:pt>
                <c:pt idx="710">
                  <c:v>5.7479621818181821</c:v>
                </c:pt>
                <c:pt idx="711">
                  <c:v>5.7824960000000001</c:v>
                </c:pt>
                <c:pt idx="712">
                  <c:v>5.8304596363636358</c:v>
                </c:pt>
                <c:pt idx="713">
                  <c:v>5.8131927272727273</c:v>
                </c:pt>
                <c:pt idx="714">
                  <c:v>5.7844145454545446</c:v>
                </c:pt>
                <c:pt idx="715">
                  <c:v>5.7901701818181817</c:v>
                </c:pt>
                <c:pt idx="716">
                  <c:v>5.6597090909090904</c:v>
                </c:pt>
                <c:pt idx="717">
                  <c:v>5.5388407272727269</c:v>
                </c:pt>
                <c:pt idx="718">
                  <c:v>5.3028596363636362</c:v>
                </c:pt>
                <c:pt idx="719">
                  <c:v>4.802119272727273</c:v>
                </c:pt>
                <c:pt idx="720">
                  <c:v>4.1958589090909086</c:v>
                </c:pt>
                <c:pt idx="721">
                  <c:v>2.7089861818181813</c:v>
                </c:pt>
                <c:pt idx="722">
                  <c:v>1.9166269090909089</c:v>
                </c:pt>
                <c:pt idx="723">
                  <c:v>0.82113745454545461</c:v>
                </c:pt>
                <c:pt idx="724">
                  <c:v>0.77509236363636369</c:v>
                </c:pt>
                <c:pt idx="725">
                  <c:v>3.3210021818181814</c:v>
                </c:pt>
                <c:pt idx="726">
                  <c:v>4.1114429090909086</c:v>
                </c:pt>
                <c:pt idx="727">
                  <c:v>4.8136305454545445</c:v>
                </c:pt>
                <c:pt idx="728">
                  <c:v>5.0304261818181812</c:v>
                </c:pt>
                <c:pt idx="729">
                  <c:v>5.1493760000000002</c:v>
                </c:pt>
                <c:pt idx="730">
                  <c:v>5.3527418181818174</c:v>
                </c:pt>
              </c:numCache>
            </c:numRef>
          </c:val>
          <c:smooth val="0"/>
          <c:extLst>
            <c:ext xmlns:c16="http://schemas.microsoft.com/office/drawing/2014/chart" uri="{C3380CC4-5D6E-409C-BE32-E72D297353CC}">
              <c16:uniqueId val="{00000000-46BE-4070-ADAE-166835B076E1}"/>
            </c:ext>
          </c:extLst>
        </c:ser>
        <c:dLbls>
          <c:showLegendKey val="0"/>
          <c:showVal val="0"/>
          <c:showCatName val="0"/>
          <c:showSerName val="0"/>
          <c:showPercent val="0"/>
          <c:showBubbleSize val="0"/>
        </c:dLbls>
        <c:marker val="1"/>
        <c:smooth val="0"/>
        <c:axId val="643850863"/>
        <c:axId val="1231865631"/>
      </c:lineChart>
      <c:lineChart>
        <c:grouping val="standard"/>
        <c:varyColors val="0"/>
        <c:ser>
          <c:idx val="1"/>
          <c:order val="1"/>
          <c:tx>
            <c:strRef>
              <c:f>Hourly!$Y$2</c:f>
              <c:strCache>
                <c:ptCount val="1"/>
                <c:pt idx="0">
                  <c:v>Wind</c:v>
                </c:pt>
              </c:strCache>
            </c:strRef>
          </c:tx>
          <c:spPr>
            <a:ln w="28575" cap="rnd">
              <a:solidFill>
                <a:schemeClr val="accent2"/>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Hourly!$Y$3:$Y$733</c:f>
              <c:numCache>
                <c:formatCode>General</c:formatCode>
                <c:ptCount val="731"/>
                <c:pt idx="0">
                  <c:v>2217</c:v>
                </c:pt>
                <c:pt idx="1">
                  <c:v>2256</c:v>
                </c:pt>
                <c:pt idx="2">
                  <c:v>2329</c:v>
                </c:pt>
                <c:pt idx="3">
                  <c:v>2295</c:v>
                </c:pt>
                <c:pt idx="4">
                  <c:v>2203</c:v>
                </c:pt>
                <c:pt idx="5">
                  <c:v>2081</c:v>
                </c:pt>
                <c:pt idx="6">
                  <c:v>2088</c:v>
                </c:pt>
                <c:pt idx="7">
                  <c:v>2093</c:v>
                </c:pt>
                <c:pt idx="8">
                  <c:v>2109</c:v>
                </c:pt>
                <c:pt idx="9">
                  <c:v>2350</c:v>
                </c:pt>
                <c:pt idx="10">
                  <c:v>2550</c:v>
                </c:pt>
                <c:pt idx="11">
                  <c:v>2697</c:v>
                </c:pt>
                <c:pt idx="12">
                  <c:v>2762</c:v>
                </c:pt>
                <c:pt idx="13">
                  <c:v>2878</c:v>
                </c:pt>
                <c:pt idx="14">
                  <c:v>2887</c:v>
                </c:pt>
                <c:pt idx="15">
                  <c:v>2760</c:v>
                </c:pt>
                <c:pt idx="16">
                  <c:v>2934</c:v>
                </c:pt>
                <c:pt idx="17">
                  <c:v>3044</c:v>
                </c:pt>
                <c:pt idx="18">
                  <c:v>3083</c:v>
                </c:pt>
                <c:pt idx="19">
                  <c:v>3109</c:v>
                </c:pt>
                <c:pt idx="20">
                  <c:v>3089</c:v>
                </c:pt>
                <c:pt idx="21">
                  <c:v>3175</c:v>
                </c:pt>
                <c:pt idx="22">
                  <c:v>3227</c:v>
                </c:pt>
                <c:pt idx="23">
                  <c:v>3253</c:v>
                </c:pt>
                <c:pt idx="24">
                  <c:v>3180</c:v>
                </c:pt>
                <c:pt idx="25">
                  <c:v>3212</c:v>
                </c:pt>
                <c:pt idx="26">
                  <c:v>3086</c:v>
                </c:pt>
                <c:pt idx="27">
                  <c:v>3006</c:v>
                </c:pt>
                <c:pt idx="28">
                  <c:v>3009</c:v>
                </c:pt>
                <c:pt idx="29">
                  <c:v>2996</c:v>
                </c:pt>
                <c:pt idx="30">
                  <c:v>2850</c:v>
                </c:pt>
                <c:pt idx="31">
                  <c:v>2497</c:v>
                </c:pt>
                <c:pt idx="32">
                  <c:v>2273</c:v>
                </c:pt>
                <c:pt idx="33">
                  <c:v>1941</c:v>
                </c:pt>
                <c:pt idx="34">
                  <c:v>1645</c:v>
                </c:pt>
                <c:pt idx="35">
                  <c:v>1450</c:v>
                </c:pt>
                <c:pt idx="36">
                  <c:v>1240</c:v>
                </c:pt>
                <c:pt idx="37">
                  <c:v>1129</c:v>
                </c:pt>
                <c:pt idx="38">
                  <c:v>1127</c:v>
                </c:pt>
                <c:pt idx="39">
                  <c:v>1139</c:v>
                </c:pt>
                <c:pt idx="40">
                  <c:v>1074</c:v>
                </c:pt>
                <c:pt idx="41">
                  <c:v>907</c:v>
                </c:pt>
                <c:pt idx="42">
                  <c:v>745</c:v>
                </c:pt>
                <c:pt idx="43">
                  <c:v>676</c:v>
                </c:pt>
                <c:pt idx="44">
                  <c:v>585</c:v>
                </c:pt>
                <c:pt idx="45">
                  <c:v>550</c:v>
                </c:pt>
                <c:pt idx="46">
                  <c:v>574</c:v>
                </c:pt>
                <c:pt idx="47">
                  <c:v>607</c:v>
                </c:pt>
                <c:pt idx="48">
                  <c:v>692</c:v>
                </c:pt>
                <c:pt idx="49">
                  <c:v>633</c:v>
                </c:pt>
                <c:pt idx="50">
                  <c:v>542</c:v>
                </c:pt>
                <c:pt idx="51">
                  <c:v>343</c:v>
                </c:pt>
                <c:pt idx="52">
                  <c:v>232</c:v>
                </c:pt>
                <c:pt idx="53">
                  <c:v>150</c:v>
                </c:pt>
                <c:pt idx="54">
                  <c:v>91</c:v>
                </c:pt>
                <c:pt idx="55">
                  <c:v>76</c:v>
                </c:pt>
                <c:pt idx="56">
                  <c:v>51</c:v>
                </c:pt>
                <c:pt idx="57">
                  <c:v>60</c:v>
                </c:pt>
                <c:pt idx="58">
                  <c:v>142</c:v>
                </c:pt>
                <c:pt idx="59">
                  <c:v>226</c:v>
                </c:pt>
                <c:pt idx="60">
                  <c:v>310</c:v>
                </c:pt>
                <c:pt idx="61">
                  <c:v>416</c:v>
                </c:pt>
                <c:pt idx="62">
                  <c:v>490</c:v>
                </c:pt>
                <c:pt idx="63">
                  <c:v>557</c:v>
                </c:pt>
                <c:pt idx="64">
                  <c:v>610</c:v>
                </c:pt>
                <c:pt idx="65">
                  <c:v>562</c:v>
                </c:pt>
                <c:pt idx="66">
                  <c:v>479</c:v>
                </c:pt>
                <c:pt idx="67">
                  <c:v>460</c:v>
                </c:pt>
                <c:pt idx="68">
                  <c:v>505</c:v>
                </c:pt>
                <c:pt idx="69">
                  <c:v>616</c:v>
                </c:pt>
                <c:pt idx="70">
                  <c:v>701</c:v>
                </c:pt>
                <c:pt idx="71">
                  <c:v>776</c:v>
                </c:pt>
                <c:pt idx="72">
                  <c:v>726</c:v>
                </c:pt>
                <c:pt idx="73">
                  <c:v>693</c:v>
                </c:pt>
                <c:pt idx="74">
                  <c:v>704</c:v>
                </c:pt>
                <c:pt idx="75">
                  <c:v>699</c:v>
                </c:pt>
                <c:pt idx="76">
                  <c:v>675</c:v>
                </c:pt>
                <c:pt idx="77">
                  <c:v>679</c:v>
                </c:pt>
                <c:pt idx="78">
                  <c:v>683</c:v>
                </c:pt>
                <c:pt idx="79">
                  <c:v>717</c:v>
                </c:pt>
                <c:pt idx="80">
                  <c:v>805</c:v>
                </c:pt>
                <c:pt idx="81">
                  <c:v>781</c:v>
                </c:pt>
                <c:pt idx="82">
                  <c:v>800</c:v>
                </c:pt>
                <c:pt idx="83">
                  <c:v>825</c:v>
                </c:pt>
                <c:pt idx="84">
                  <c:v>905</c:v>
                </c:pt>
                <c:pt idx="85">
                  <c:v>934</c:v>
                </c:pt>
                <c:pt idx="86">
                  <c:v>934</c:v>
                </c:pt>
                <c:pt idx="87">
                  <c:v>942</c:v>
                </c:pt>
                <c:pt idx="88">
                  <c:v>972</c:v>
                </c:pt>
                <c:pt idx="89">
                  <c:v>974</c:v>
                </c:pt>
                <c:pt idx="90">
                  <c:v>974</c:v>
                </c:pt>
                <c:pt idx="91">
                  <c:v>933</c:v>
                </c:pt>
                <c:pt idx="92">
                  <c:v>967</c:v>
                </c:pt>
                <c:pt idx="93">
                  <c:v>1027</c:v>
                </c:pt>
                <c:pt idx="94">
                  <c:v>1071</c:v>
                </c:pt>
                <c:pt idx="95">
                  <c:v>1096</c:v>
                </c:pt>
                <c:pt idx="96">
                  <c:v>1100</c:v>
                </c:pt>
                <c:pt idx="97">
                  <c:v>1119</c:v>
                </c:pt>
                <c:pt idx="98">
                  <c:v>1185</c:v>
                </c:pt>
                <c:pt idx="99">
                  <c:v>1219</c:v>
                </c:pt>
                <c:pt idx="100">
                  <c:v>1257</c:v>
                </c:pt>
                <c:pt idx="101">
                  <c:v>1340</c:v>
                </c:pt>
                <c:pt idx="102">
                  <c:v>1383</c:v>
                </c:pt>
                <c:pt idx="103">
                  <c:v>1407</c:v>
                </c:pt>
                <c:pt idx="104">
                  <c:v>1473</c:v>
                </c:pt>
                <c:pt idx="105">
                  <c:v>1480</c:v>
                </c:pt>
                <c:pt idx="106">
                  <c:v>1540</c:v>
                </c:pt>
                <c:pt idx="107">
                  <c:v>1537</c:v>
                </c:pt>
                <c:pt idx="108">
                  <c:v>1548</c:v>
                </c:pt>
                <c:pt idx="109">
                  <c:v>1581</c:v>
                </c:pt>
                <c:pt idx="110">
                  <c:v>1635</c:v>
                </c:pt>
                <c:pt idx="111">
                  <c:v>1642</c:v>
                </c:pt>
                <c:pt idx="112">
                  <c:v>1633</c:v>
                </c:pt>
                <c:pt idx="113">
                  <c:v>1672</c:v>
                </c:pt>
                <c:pt idx="114">
                  <c:v>1722</c:v>
                </c:pt>
                <c:pt idx="115">
                  <c:v>1821</c:v>
                </c:pt>
                <c:pt idx="116">
                  <c:v>1880</c:v>
                </c:pt>
                <c:pt idx="117">
                  <c:v>1838</c:v>
                </c:pt>
                <c:pt idx="118">
                  <c:v>1766</c:v>
                </c:pt>
                <c:pt idx="119">
                  <c:v>1725</c:v>
                </c:pt>
                <c:pt idx="120">
                  <c:v>1726</c:v>
                </c:pt>
                <c:pt idx="121">
                  <c:v>1650</c:v>
                </c:pt>
                <c:pt idx="122">
                  <c:v>1533</c:v>
                </c:pt>
                <c:pt idx="123">
                  <c:v>1483</c:v>
                </c:pt>
                <c:pt idx="124">
                  <c:v>1439</c:v>
                </c:pt>
                <c:pt idx="125">
                  <c:v>1284</c:v>
                </c:pt>
                <c:pt idx="126">
                  <c:v>1044</c:v>
                </c:pt>
                <c:pt idx="127">
                  <c:v>798</c:v>
                </c:pt>
                <c:pt idx="128">
                  <c:v>638</c:v>
                </c:pt>
                <c:pt idx="129">
                  <c:v>499</c:v>
                </c:pt>
                <c:pt idx="130">
                  <c:v>462</c:v>
                </c:pt>
                <c:pt idx="131">
                  <c:v>422</c:v>
                </c:pt>
                <c:pt idx="132">
                  <c:v>338</c:v>
                </c:pt>
                <c:pt idx="133">
                  <c:v>259</c:v>
                </c:pt>
                <c:pt idx="134">
                  <c:v>153</c:v>
                </c:pt>
                <c:pt idx="135">
                  <c:v>104</c:v>
                </c:pt>
                <c:pt idx="136">
                  <c:v>95</c:v>
                </c:pt>
                <c:pt idx="137">
                  <c:v>84</c:v>
                </c:pt>
                <c:pt idx="138">
                  <c:v>68</c:v>
                </c:pt>
                <c:pt idx="139">
                  <c:v>56</c:v>
                </c:pt>
                <c:pt idx="140">
                  <c:v>45</c:v>
                </c:pt>
                <c:pt idx="141">
                  <c:v>42</c:v>
                </c:pt>
                <c:pt idx="142">
                  <c:v>71</c:v>
                </c:pt>
                <c:pt idx="143">
                  <c:v>98</c:v>
                </c:pt>
                <c:pt idx="144">
                  <c:v>177</c:v>
                </c:pt>
                <c:pt idx="145">
                  <c:v>250</c:v>
                </c:pt>
                <c:pt idx="146">
                  <c:v>265</c:v>
                </c:pt>
                <c:pt idx="147">
                  <c:v>338</c:v>
                </c:pt>
                <c:pt idx="148">
                  <c:v>538</c:v>
                </c:pt>
                <c:pt idx="149">
                  <c:v>690</c:v>
                </c:pt>
                <c:pt idx="150">
                  <c:v>825</c:v>
                </c:pt>
                <c:pt idx="151">
                  <c:v>1006</c:v>
                </c:pt>
                <c:pt idx="152">
                  <c:v>1073</c:v>
                </c:pt>
                <c:pt idx="153">
                  <c:v>1234</c:v>
                </c:pt>
                <c:pt idx="154">
                  <c:v>1254</c:v>
                </c:pt>
                <c:pt idx="155">
                  <c:v>1278</c:v>
                </c:pt>
                <c:pt idx="156">
                  <c:v>1347</c:v>
                </c:pt>
                <c:pt idx="157">
                  <c:v>1526</c:v>
                </c:pt>
                <c:pt idx="158">
                  <c:v>1600</c:v>
                </c:pt>
                <c:pt idx="159">
                  <c:v>1644</c:v>
                </c:pt>
                <c:pt idx="160">
                  <c:v>1780</c:v>
                </c:pt>
                <c:pt idx="161">
                  <c:v>1971</c:v>
                </c:pt>
                <c:pt idx="162">
                  <c:v>2107</c:v>
                </c:pt>
                <c:pt idx="163">
                  <c:v>2249</c:v>
                </c:pt>
                <c:pt idx="164">
                  <c:v>2414</c:v>
                </c:pt>
                <c:pt idx="165">
                  <c:v>2529</c:v>
                </c:pt>
                <c:pt idx="166">
                  <c:v>2621</c:v>
                </c:pt>
                <c:pt idx="167">
                  <c:v>2712</c:v>
                </c:pt>
                <c:pt idx="168">
                  <c:v>2623</c:v>
                </c:pt>
                <c:pt idx="169">
                  <c:v>2656</c:v>
                </c:pt>
                <c:pt idx="170">
                  <c:v>2598</c:v>
                </c:pt>
                <c:pt idx="171">
                  <c:v>2663</c:v>
                </c:pt>
                <c:pt idx="172">
                  <c:v>2610</c:v>
                </c:pt>
                <c:pt idx="173">
                  <c:v>2800</c:v>
                </c:pt>
                <c:pt idx="174">
                  <c:v>2676</c:v>
                </c:pt>
                <c:pt idx="175">
                  <c:v>2744</c:v>
                </c:pt>
                <c:pt idx="176">
                  <c:v>2814</c:v>
                </c:pt>
                <c:pt idx="177">
                  <c:v>2706</c:v>
                </c:pt>
                <c:pt idx="178">
                  <c:v>2838</c:v>
                </c:pt>
                <c:pt idx="179">
                  <c:v>2654</c:v>
                </c:pt>
                <c:pt idx="180">
                  <c:v>2805</c:v>
                </c:pt>
                <c:pt idx="181">
                  <c:v>2950</c:v>
                </c:pt>
                <c:pt idx="182">
                  <c:v>2873</c:v>
                </c:pt>
                <c:pt idx="183">
                  <c:v>2641</c:v>
                </c:pt>
                <c:pt idx="184">
                  <c:v>2649</c:v>
                </c:pt>
                <c:pt idx="185">
                  <c:v>2767</c:v>
                </c:pt>
                <c:pt idx="186">
                  <c:v>2726</c:v>
                </c:pt>
                <c:pt idx="187">
                  <c:v>2681</c:v>
                </c:pt>
                <c:pt idx="188">
                  <c:v>2509</c:v>
                </c:pt>
                <c:pt idx="189">
                  <c:v>2124</c:v>
                </c:pt>
                <c:pt idx="190">
                  <c:v>1557</c:v>
                </c:pt>
                <c:pt idx="191">
                  <c:v>1317</c:v>
                </c:pt>
                <c:pt idx="192">
                  <c:v>1186</c:v>
                </c:pt>
                <c:pt idx="193">
                  <c:v>1134</c:v>
                </c:pt>
                <c:pt idx="194">
                  <c:v>1125</c:v>
                </c:pt>
                <c:pt idx="195">
                  <c:v>1204</c:v>
                </c:pt>
                <c:pt idx="196">
                  <c:v>1301</c:v>
                </c:pt>
                <c:pt idx="197">
                  <c:v>1329</c:v>
                </c:pt>
                <c:pt idx="198">
                  <c:v>1327</c:v>
                </c:pt>
                <c:pt idx="199">
                  <c:v>1264</c:v>
                </c:pt>
                <c:pt idx="200">
                  <c:v>1272</c:v>
                </c:pt>
                <c:pt idx="201">
                  <c:v>1281</c:v>
                </c:pt>
                <c:pt idx="202">
                  <c:v>1254</c:v>
                </c:pt>
                <c:pt idx="203">
                  <c:v>1673</c:v>
                </c:pt>
                <c:pt idx="204">
                  <c:v>1912</c:v>
                </c:pt>
                <c:pt idx="205">
                  <c:v>1985</c:v>
                </c:pt>
                <c:pt idx="206">
                  <c:v>1904</c:v>
                </c:pt>
                <c:pt idx="207">
                  <c:v>1913</c:v>
                </c:pt>
                <c:pt idx="208">
                  <c:v>1700</c:v>
                </c:pt>
                <c:pt idx="209">
                  <c:v>1713</c:v>
                </c:pt>
                <c:pt idx="210">
                  <c:v>1718</c:v>
                </c:pt>
                <c:pt idx="211">
                  <c:v>1666</c:v>
                </c:pt>
                <c:pt idx="212">
                  <c:v>1646</c:v>
                </c:pt>
                <c:pt idx="213">
                  <c:v>1586</c:v>
                </c:pt>
                <c:pt idx="214">
                  <c:v>1518</c:v>
                </c:pt>
                <c:pt idx="215">
                  <c:v>1526</c:v>
                </c:pt>
                <c:pt idx="216">
                  <c:v>1590</c:v>
                </c:pt>
                <c:pt idx="217">
                  <c:v>1673</c:v>
                </c:pt>
                <c:pt idx="218">
                  <c:v>1661</c:v>
                </c:pt>
                <c:pt idx="219">
                  <c:v>1570</c:v>
                </c:pt>
                <c:pt idx="220">
                  <c:v>1738</c:v>
                </c:pt>
                <c:pt idx="221">
                  <c:v>1968</c:v>
                </c:pt>
                <c:pt idx="222">
                  <c:v>2089</c:v>
                </c:pt>
                <c:pt idx="223">
                  <c:v>2360</c:v>
                </c:pt>
                <c:pt idx="224">
                  <c:v>2312</c:v>
                </c:pt>
                <c:pt idx="225">
                  <c:v>2250</c:v>
                </c:pt>
                <c:pt idx="226">
                  <c:v>2040</c:v>
                </c:pt>
                <c:pt idx="227">
                  <c:v>1956</c:v>
                </c:pt>
                <c:pt idx="228">
                  <c:v>1969</c:v>
                </c:pt>
                <c:pt idx="229">
                  <c:v>1973</c:v>
                </c:pt>
                <c:pt idx="230">
                  <c:v>2013</c:v>
                </c:pt>
                <c:pt idx="231">
                  <c:v>2018</c:v>
                </c:pt>
                <c:pt idx="232">
                  <c:v>1957</c:v>
                </c:pt>
                <c:pt idx="233">
                  <c:v>1975</c:v>
                </c:pt>
                <c:pt idx="234">
                  <c:v>2091</c:v>
                </c:pt>
                <c:pt idx="235">
                  <c:v>2100</c:v>
                </c:pt>
                <c:pt idx="236">
                  <c:v>2057</c:v>
                </c:pt>
                <c:pt idx="237">
                  <c:v>1897</c:v>
                </c:pt>
                <c:pt idx="238">
                  <c:v>1642</c:v>
                </c:pt>
                <c:pt idx="239">
                  <c:v>1496</c:v>
                </c:pt>
                <c:pt idx="240">
                  <c:v>1386</c:v>
                </c:pt>
                <c:pt idx="241">
                  <c:v>1257</c:v>
                </c:pt>
                <c:pt idx="242">
                  <c:v>1109</c:v>
                </c:pt>
                <c:pt idx="243">
                  <c:v>1046</c:v>
                </c:pt>
                <c:pt idx="244">
                  <c:v>992</c:v>
                </c:pt>
                <c:pt idx="245">
                  <c:v>971</c:v>
                </c:pt>
                <c:pt idx="246">
                  <c:v>943</c:v>
                </c:pt>
                <c:pt idx="247">
                  <c:v>840</c:v>
                </c:pt>
                <c:pt idx="248">
                  <c:v>810</c:v>
                </c:pt>
                <c:pt idx="249">
                  <c:v>692</c:v>
                </c:pt>
                <c:pt idx="250">
                  <c:v>740</c:v>
                </c:pt>
                <c:pt idx="251">
                  <c:v>782</c:v>
                </c:pt>
                <c:pt idx="252">
                  <c:v>852</c:v>
                </c:pt>
                <c:pt idx="253">
                  <c:v>1046</c:v>
                </c:pt>
                <c:pt idx="254">
                  <c:v>1268</c:v>
                </c:pt>
                <c:pt idx="255">
                  <c:v>1360</c:v>
                </c:pt>
                <c:pt idx="256">
                  <c:v>1556</c:v>
                </c:pt>
                <c:pt idx="257">
                  <c:v>1771</c:v>
                </c:pt>
                <c:pt idx="258">
                  <c:v>1900</c:v>
                </c:pt>
                <c:pt idx="259">
                  <c:v>1964</c:v>
                </c:pt>
                <c:pt idx="260">
                  <c:v>1976</c:v>
                </c:pt>
                <c:pt idx="261">
                  <c:v>1889</c:v>
                </c:pt>
                <c:pt idx="262">
                  <c:v>1900</c:v>
                </c:pt>
                <c:pt idx="263">
                  <c:v>1561</c:v>
                </c:pt>
                <c:pt idx="264">
                  <c:v>1536</c:v>
                </c:pt>
                <c:pt idx="265">
                  <c:v>1453</c:v>
                </c:pt>
                <c:pt idx="266">
                  <c:v>1332</c:v>
                </c:pt>
                <c:pt idx="267">
                  <c:v>1410</c:v>
                </c:pt>
                <c:pt idx="268">
                  <c:v>1686</c:v>
                </c:pt>
                <c:pt idx="269">
                  <c:v>1744</c:v>
                </c:pt>
                <c:pt idx="270">
                  <c:v>1629</c:v>
                </c:pt>
                <c:pt idx="271">
                  <c:v>1490</c:v>
                </c:pt>
                <c:pt idx="272">
                  <c:v>1295</c:v>
                </c:pt>
                <c:pt idx="273">
                  <c:v>1080</c:v>
                </c:pt>
                <c:pt idx="274">
                  <c:v>906</c:v>
                </c:pt>
                <c:pt idx="275">
                  <c:v>699</c:v>
                </c:pt>
                <c:pt idx="276">
                  <c:v>436</c:v>
                </c:pt>
                <c:pt idx="277">
                  <c:v>340</c:v>
                </c:pt>
                <c:pt idx="278">
                  <c:v>260</c:v>
                </c:pt>
                <c:pt idx="279">
                  <c:v>289</c:v>
                </c:pt>
                <c:pt idx="280">
                  <c:v>275</c:v>
                </c:pt>
                <c:pt idx="281">
                  <c:v>227</c:v>
                </c:pt>
                <c:pt idx="282">
                  <c:v>176</c:v>
                </c:pt>
                <c:pt idx="283">
                  <c:v>184</c:v>
                </c:pt>
                <c:pt idx="284">
                  <c:v>174</c:v>
                </c:pt>
                <c:pt idx="285">
                  <c:v>202</c:v>
                </c:pt>
                <c:pt idx="286">
                  <c:v>262</c:v>
                </c:pt>
                <c:pt idx="287">
                  <c:v>383</c:v>
                </c:pt>
                <c:pt idx="288">
                  <c:v>424</c:v>
                </c:pt>
                <c:pt idx="289">
                  <c:v>442</c:v>
                </c:pt>
                <c:pt idx="290">
                  <c:v>370</c:v>
                </c:pt>
                <c:pt idx="291">
                  <c:v>401</c:v>
                </c:pt>
                <c:pt idx="292">
                  <c:v>409</c:v>
                </c:pt>
                <c:pt idx="293">
                  <c:v>414</c:v>
                </c:pt>
                <c:pt idx="294">
                  <c:v>426</c:v>
                </c:pt>
                <c:pt idx="295">
                  <c:v>442</c:v>
                </c:pt>
                <c:pt idx="296">
                  <c:v>425</c:v>
                </c:pt>
                <c:pt idx="297">
                  <c:v>431</c:v>
                </c:pt>
                <c:pt idx="298">
                  <c:v>464</c:v>
                </c:pt>
                <c:pt idx="299">
                  <c:v>431</c:v>
                </c:pt>
                <c:pt idx="300">
                  <c:v>377</c:v>
                </c:pt>
                <c:pt idx="301">
                  <c:v>363</c:v>
                </c:pt>
                <c:pt idx="302">
                  <c:v>451</c:v>
                </c:pt>
                <c:pt idx="303">
                  <c:v>420</c:v>
                </c:pt>
                <c:pt idx="304">
                  <c:v>400</c:v>
                </c:pt>
                <c:pt idx="305">
                  <c:v>388</c:v>
                </c:pt>
                <c:pt idx="306">
                  <c:v>405</c:v>
                </c:pt>
                <c:pt idx="307">
                  <c:v>391</c:v>
                </c:pt>
                <c:pt idx="308">
                  <c:v>352</c:v>
                </c:pt>
                <c:pt idx="309">
                  <c:v>313</c:v>
                </c:pt>
                <c:pt idx="310">
                  <c:v>428</c:v>
                </c:pt>
                <c:pt idx="311">
                  <c:v>525</c:v>
                </c:pt>
                <c:pt idx="312">
                  <c:v>397</c:v>
                </c:pt>
                <c:pt idx="313">
                  <c:v>386</c:v>
                </c:pt>
                <c:pt idx="314">
                  <c:v>366</c:v>
                </c:pt>
                <c:pt idx="315">
                  <c:v>332</c:v>
                </c:pt>
                <c:pt idx="316">
                  <c:v>276</c:v>
                </c:pt>
                <c:pt idx="317">
                  <c:v>186</c:v>
                </c:pt>
                <c:pt idx="318">
                  <c:v>120</c:v>
                </c:pt>
                <c:pt idx="319">
                  <c:v>87</c:v>
                </c:pt>
                <c:pt idx="320">
                  <c:v>77</c:v>
                </c:pt>
                <c:pt idx="321">
                  <c:v>73</c:v>
                </c:pt>
                <c:pt idx="322">
                  <c:v>89</c:v>
                </c:pt>
                <c:pt idx="323">
                  <c:v>76</c:v>
                </c:pt>
                <c:pt idx="324">
                  <c:v>100</c:v>
                </c:pt>
                <c:pt idx="325">
                  <c:v>154</c:v>
                </c:pt>
                <c:pt idx="326">
                  <c:v>209</c:v>
                </c:pt>
                <c:pt idx="327">
                  <c:v>203</c:v>
                </c:pt>
                <c:pt idx="328">
                  <c:v>201</c:v>
                </c:pt>
                <c:pt idx="329">
                  <c:v>218</c:v>
                </c:pt>
                <c:pt idx="330">
                  <c:v>239</c:v>
                </c:pt>
                <c:pt idx="331">
                  <c:v>260</c:v>
                </c:pt>
                <c:pt idx="332">
                  <c:v>198</c:v>
                </c:pt>
                <c:pt idx="333">
                  <c:v>180</c:v>
                </c:pt>
                <c:pt idx="334">
                  <c:v>177</c:v>
                </c:pt>
                <c:pt idx="335">
                  <c:v>184</c:v>
                </c:pt>
                <c:pt idx="336">
                  <c:v>210</c:v>
                </c:pt>
                <c:pt idx="337">
                  <c:v>251</c:v>
                </c:pt>
                <c:pt idx="338">
                  <c:v>274</c:v>
                </c:pt>
                <c:pt idx="339">
                  <c:v>285</c:v>
                </c:pt>
                <c:pt idx="340">
                  <c:v>318</c:v>
                </c:pt>
                <c:pt idx="341">
                  <c:v>357</c:v>
                </c:pt>
                <c:pt idx="342">
                  <c:v>401</c:v>
                </c:pt>
                <c:pt idx="343">
                  <c:v>429</c:v>
                </c:pt>
                <c:pt idx="344">
                  <c:v>533</c:v>
                </c:pt>
                <c:pt idx="345">
                  <c:v>560</c:v>
                </c:pt>
                <c:pt idx="346">
                  <c:v>595</c:v>
                </c:pt>
                <c:pt idx="347">
                  <c:v>551</c:v>
                </c:pt>
                <c:pt idx="348">
                  <c:v>484</c:v>
                </c:pt>
                <c:pt idx="349">
                  <c:v>451</c:v>
                </c:pt>
                <c:pt idx="350">
                  <c:v>484</c:v>
                </c:pt>
                <c:pt idx="351">
                  <c:v>504</c:v>
                </c:pt>
                <c:pt idx="352">
                  <c:v>529</c:v>
                </c:pt>
                <c:pt idx="353">
                  <c:v>687</c:v>
                </c:pt>
                <c:pt idx="354">
                  <c:v>740</c:v>
                </c:pt>
                <c:pt idx="355">
                  <c:v>710</c:v>
                </c:pt>
                <c:pt idx="356">
                  <c:v>691</c:v>
                </c:pt>
                <c:pt idx="357">
                  <c:v>768</c:v>
                </c:pt>
                <c:pt idx="358">
                  <c:v>862</c:v>
                </c:pt>
                <c:pt idx="359">
                  <c:v>923</c:v>
                </c:pt>
                <c:pt idx="360">
                  <c:v>944</c:v>
                </c:pt>
                <c:pt idx="361">
                  <c:v>967</c:v>
                </c:pt>
                <c:pt idx="362">
                  <c:v>1009</c:v>
                </c:pt>
                <c:pt idx="363">
                  <c:v>1030</c:v>
                </c:pt>
                <c:pt idx="364">
                  <c:v>1013</c:v>
                </c:pt>
                <c:pt idx="365">
                  <c:v>956</c:v>
                </c:pt>
                <c:pt idx="366">
                  <c:v>952</c:v>
                </c:pt>
                <c:pt idx="367">
                  <c:v>909</c:v>
                </c:pt>
                <c:pt idx="368">
                  <c:v>805</c:v>
                </c:pt>
                <c:pt idx="369">
                  <c:v>727</c:v>
                </c:pt>
                <c:pt idx="370">
                  <c:v>657</c:v>
                </c:pt>
                <c:pt idx="371">
                  <c:v>565</c:v>
                </c:pt>
                <c:pt idx="372">
                  <c:v>474</c:v>
                </c:pt>
                <c:pt idx="373">
                  <c:v>423</c:v>
                </c:pt>
                <c:pt idx="374">
                  <c:v>363</c:v>
                </c:pt>
                <c:pt idx="375">
                  <c:v>284</c:v>
                </c:pt>
                <c:pt idx="376">
                  <c:v>241</c:v>
                </c:pt>
                <c:pt idx="377">
                  <c:v>224</c:v>
                </c:pt>
                <c:pt idx="378">
                  <c:v>194</c:v>
                </c:pt>
                <c:pt idx="379">
                  <c:v>155</c:v>
                </c:pt>
                <c:pt idx="380">
                  <c:v>130</c:v>
                </c:pt>
                <c:pt idx="381">
                  <c:v>113</c:v>
                </c:pt>
                <c:pt idx="382">
                  <c:v>90</c:v>
                </c:pt>
                <c:pt idx="383">
                  <c:v>82</c:v>
                </c:pt>
                <c:pt idx="384">
                  <c:v>84</c:v>
                </c:pt>
                <c:pt idx="385">
                  <c:v>89</c:v>
                </c:pt>
                <c:pt idx="386">
                  <c:v>93</c:v>
                </c:pt>
                <c:pt idx="387">
                  <c:v>113</c:v>
                </c:pt>
                <c:pt idx="388">
                  <c:v>127</c:v>
                </c:pt>
                <c:pt idx="389">
                  <c:v>115</c:v>
                </c:pt>
                <c:pt idx="390">
                  <c:v>102</c:v>
                </c:pt>
                <c:pt idx="391">
                  <c:v>96</c:v>
                </c:pt>
                <c:pt idx="392">
                  <c:v>85</c:v>
                </c:pt>
                <c:pt idx="393">
                  <c:v>107</c:v>
                </c:pt>
                <c:pt idx="394">
                  <c:v>138</c:v>
                </c:pt>
                <c:pt idx="395">
                  <c:v>170</c:v>
                </c:pt>
                <c:pt idx="396">
                  <c:v>151</c:v>
                </c:pt>
                <c:pt idx="397">
                  <c:v>166</c:v>
                </c:pt>
                <c:pt idx="398">
                  <c:v>241</c:v>
                </c:pt>
                <c:pt idx="399">
                  <c:v>322</c:v>
                </c:pt>
                <c:pt idx="400">
                  <c:v>408</c:v>
                </c:pt>
                <c:pt idx="401">
                  <c:v>507</c:v>
                </c:pt>
                <c:pt idx="402">
                  <c:v>664</c:v>
                </c:pt>
                <c:pt idx="403">
                  <c:v>785</c:v>
                </c:pt>
                <c:pt idx="404">
                  <c:v>841</c:v>
                </c:pt>
                <c:pt idx="405">
                  <c:v>839</c:v>
                </c:pt>
                <c:pt idx="406">
                  <c:v>813</c:v>
                </c:pt>
                <c:pt idx="407">
                  <c:v>912</c:v>
                </c:pt>
                <c:pt idx="408">
                  <c:v>1109</c:v>
                </c:pt>
                <c:pt idx="409">
                  <c:v>1278</c:v>
                </c:pt>
                <c:pt idx="410">
                  <c:v>1372</c:v>
                </c:pt>
                <c:pt idx="411">
                  <c:v>1488</c:v>
                </c:pt>
                <c:pt idx="412">
                  <c:v>1473</c:v>
                </c:pt>
                <c:pt idx="413">
                  <c:v>1467</c:v>
                </c:pt>
                <c:pt idx="414">
                  <c:v>1550</c:v>
                </c:pt>
                <c:pt idx="415">
                  <c:v>1594</c:v>
                </c:pt>
                <c:pt idx="416">
                  <c:v>1533</c:v>
                </c:pt>
                <c:pt idx="417">
                  <c:v>1417</c:v>
                </c:pt>
                <c:pt idx="418">
                  <c:v>1274</c:v>
                </c:pt>
                <c:pt idx="419">
                  <c:v>1065</c:v>
                </c:pt>
                <c:pt idx="420">
                  <c:v>806</c:v>
                </c:pt>
                <c:pt idx="421">
                  <c:v>689</c:v>
                </c:pt>
                <c:pt idx="422">
                  <c:v>601</c:v>
                </c:pt>
                <c:pt idx="423">
                  <c:v>457</c:v>
                </c:pt>
                <c:pt idx="424">
                  <c:v>375</c:v>
                </c:pt>
                <c:pt idx="425">
                  <c:v>284</c:v>
                </c:pt>
                <c:pt idx="426">
                  <c:v>259</c:v>
                </c:pt>
                <c:pt idx="427">
                  <c:v>138</c:v>
                </c:pt>
                <c:pt idx="428">
                  <c:v>117</c:v>
                </c:pt>
                <c:pt idx="429">
                  <c:v>74</c:v>
                </c:pt>
                <c:pt idx="430">
                  <c:v>68</c:v>
                </c:pt>
                <c:pt idx="431">
                  <c:v>46</c:v>
                </c:pt>
                <c:pt idx="432">
                  <c:v>32</c:v>
                </c:pt>
                <c:pt idx="433">
                  <c:v>37</c:v>
                </c:pt>
                <c:pt idx="434">
                  <c:v>62</c:v>
                </c:pt>
                <c:pt idx="435">
                  <c:v>98</c:v>
                </c:pt>
                <c:pt idx="436">
                  <c:v>152</c:v>
                </c:pt>
                <c:pt idx="437">
                  <c:v>176</c:v>
                </c:pt>
                <c:pt idx="438">
                  <c:v>246</c:v>
                </c:pt>
                <c:pt idx="439">
                  <c:v>312</c:v>
                </c:pt>
                <c:pt idx="440">
                  <c:v>341</c:v>
                </c:pt>
                <c:pt idx="441">
                  <c:v>417</c:v>
                </c:pt>
                <c:pt idx="442">
                  <c:v>393</c:v>
                </c:pt>
                <c:pt idx="443">
                  <c:v>410</c:v>
                </c:pt>
                <c:pt idx="444">
                  <c:v>391</c:v>
                </c:pt>
                <c:pt idx="445">
                  <c:v>415</c:v>
                </c:pt>
                <c:pt idx="446">
                  <c:v>416</c:v>
                </c:pt>
                <c:pt idx="447">
                  <c:v>444</c:v>
                </c:pt>
                <c:pt idx="448">
                  <c:v>465</c:v>
                </c:pt>
                <c:pt idx="449">
                  <c:v>502</c:v>
                </c:pt>
                <c:pt idx="450">
                  <c:v>523</c:v>
                </c:pt>
                <c:pt idx="451">
                  <c:v>466</c:v>
                </c:pt>
                <c:pt idx="452">
                  <c:v>424</c:v>
                </c:pt>
                <c:pt idx="453">
                  <c:v>426</c:v>
                </c:pt>
                <c:pt idx="454">
                  <c:v>429</c:v>
                </c:pt>
                <c:pt idx="455">
                  <c:v>524</c:v>
                </c:pt>
                <c:pt idx="456">
                  <c:v>579</c:v>
                </c:pt>
                <c:pt idx="457">
                  <c:v>601</c:v>
                </c:pt>
                <c:pt idx="458">
                  <c:v>596</c:v>
                </c:pt>
                <c:pt idx="459">
                  <c:v>584</c:v>
                </c:pt>
                <c:pt idx="460">
                  <c:v>559</c:v>
                </c:pt>
                <c:pt idx="461">
                  <c:v>550</c:v>
                </c:pt>
                <c:pt idx="462">
                  <c:v>589</c:v>
                </c:pt>
                <c:pt idx="463">
                  <c:v>548</c:v>
                </c:pt>
                <c:pt idx="464">
                  <c:v>453</c:v>
                </c:pt>
                <c:pt idx="465">
                  <c:v>452</c:v>
                </c:pt>
                <c:pt idx="466">
                  <c:v>441</c:v>
                </c:pt>
                <c:pt idx="467">
                  <c:v>439</c:v>
                </c:pt>
                <c:pt idx="468">
                  <c:v>435</c:v>
                </c:pt>
                <c:pt idx="469">
                  <c:v>437</c:v>
                </c:pt>
                <c:pt idx="470">
                  <c:v>442</c:v>
                </c:pt>
                <c:pt idx="471">
                  <c:v>414</c:v>
                </c:pt>
                <c:pt idx="472">
                  <c:v>395</c:v>
                </c:pt>
                <c:pt idx="473">
                  <c:v>418</c:v>
                </c:pt>
                <c:pt idx="474">
                  <c:v>483</c:v>
                </c:pt>
                <c:pt idx="475">
                  <c:v>449</c:v>
                </c:pt>
                <c:pt idx="476">
                  <c:v>424</c:v>
                </c:pt>
                <c:pt idx="477">
                  <c:v>513</c:v>
                </c:pt>
                <c:pt idx="478">
                  <c:v>599</c:v>
                </c:pt>
                <c:pt idx="479">
                  <c:v>629</c:v>
                </c:pt>
                <c:pt idx="480">
                  <c:v>745</c:v>
                </c:pt>
                <c:pt idx="481">
                  <c:v>904</c:v>
                </c:pt>
                <c:pt idx="482">
                  <c:v>1073</c:v>
                </c:pt>
                <c:pt idx="483">
                  <c:v>1129</c:v>
                </c:pt>
                <c:pt idx="484">
                  <c:v>1279</c:v>
                </c:pt>
                <c:pt idx="485">
                  <c:v>1469</c:v>
                </c:pt>
                <c:pt idx="486">
                  <c:v>1558</c:v>
                </c:pt>
                <c:pt idx="487">
                  <c:v>1563</c:v>
                </c:pt>
                <c:pt idx="488">
                  <c:v>1507</c:v>
                </c:pt>
                <c:pt idx="489">
                  <c:v>1376</c:v>
                </c:pt>
                <c:pt idx="490">
                  <c:v>1325</c:v>
                </c:pt>
                <c:pt idx="491">
                  <c:v>1277</c:v>
                </c:pt>
                <c:pt idx="492">
                  <c:v>1287</c:v>
                </c:pt>
                <c:pt idx="493">
                  <c:v>1514</c:v>
                </c:pt>
                <c:pt idx="494">
                  <c:v>1849</c:v>
                </c:pt>
                <c:pt idx="495">
                  <c:v>2195</c:v>
                </c:pt>
                <c:pt idx="496">
                  <c:v>2425</c:v>
                </c:pt>
                <c:pt idx="497">
                  <c:v>2592</c:v>
                </c:pt>
                <c:pt idx="498">
                  <c:v>2616</c:v>
                </c:pt>
                <c:pt idx="499">
                  <c:v>2592</c:v>
                </c:pt>
                <c:pt idx="500">
                  <c:v>2624</c:v>
                </c:pt>
                <c:pt idx="501">
                  <c:v>2732</c:v>
                </c:pt>
                <c:pt idx="502">
                  <c:v>2848</c:v>
                </c:pt>
                <c:pt idx="503">
                  <c:v>2795</c:v>
                </c:pt>
                <c:pt idx="504">
                  <c:v>2617</c:v>
                </c:pt>
                <c:pt idx="505">
                  <c:v>2573</c:v>
                </c:pt>
                <c:pt idx="506">
                  <c:v>2336</c:v>
                </c:pt>
                <c:pt idx="507">
                  <c:v>2465</c:v>
                </c:pt>
                <c:pt idx="508">
                  <c:v>2559</c:v>
                </c:pt>
                <c:pt idx="509">
                  <c:v>2468</c:v>
                </c:pt>
                <c:pt idx="510">
                  <c:v>2247</c:v>
                </c:pt>
                <c:pt idx="511">
                  <c:v>1919</c:v>
                </c:pt>
                <c:pt idx="512">
                  <c:v>1586</c:v>
                </c:pt>
                <c:pt idx="513">
                  <c:v>1376</c:v>
                </c:pt>
                <c:pt idx="514">
                  <c:v>1308</c:v>
                </c:pt>
                <c:pt idx="515">
                  <c:v>1282</c:v>
                </c:pt>
                <c:pt idx="516">
                  <c:v>1343</c:v>
                </c:pt>
                <c:pt idx="517">
                  <c:v>1144</c:v>
                </c:pt>
                <c:pt idx="518">
                  <c:v>1227</c:v>
                </c:pt>
                <c:pt idx="519">
                  <c:v>1356</c:v>
                </c:pt>
                <c:pt idx="520">
                  <c:v>1429</c:v>
                </c:pt>
                <c:pt idx="521">
                  <c:v>1458</c:v>
                </c:pt>
                <c:pt idx="522">
                  <c:v>1578</c:v>
                </c:pt>
                <c:pt idx="523">
                  <c:v>1808</c:v>
                </c:pt>
                <c:pt idx="524">
                  <c:v>2300</c:v>
                </c:pt>
                <c:pt idx="525">
                  <c:v>2176</c:v>
                </c:pt>
                <c:pt idx="526">
                  <c:v>2229</c:v>
                </c:pt>
                <c:pt idx="527">
                  <c:v>2357</c:v>
                </c:pt>
                <c:pt idx="528">
                  <c:v>2482</c:v>
                </c:pt>
                <c:pt idx="529">
                  <c:v>2502</c:v>
                </c:pt>
                <c:pt idx="530">
                  <c:v>2526</c:v>
                </c:pt>
                <c:pt idx="531">
                  <c:v>2403</c:v>
                </c:pt>
                <c:pt idx="532">
                  <c:v>2261</c:v>
                </c:pt>
                <c:pt idx="533">
                  <c:v>2250</c:v>
                </c:pt>
                <c:pt idx="534">
                  <c:v>2102</c:v>
                </c:pt>
                <c:pt idx="535">
                  <c:v>2225</c:v>
                </c:pt>
                <c:pt idx="536">
                  <c:v>2253</c:v>
                </c:pt>
                <c:pt idx="537">
                  <c:v>2277</c:v>
                </c:pt>
                <c:pt idx="538">
                  <c:v>2134</c:v>
                </c:pt>
                <c:pt idx="539">
                  <c:v>1923</c:v>
                </c:pt>
                <c:pt idx="540">
                  <c:v>1723</c:v>
                </c:pt>
                <c:pt idx="541">
                  <c:v>1679</c:v>
                </c:pt>
                <c:pt idx="542">
                  <c:v>1549</c:v>
                </c:pt>
                <c:pt idx="543">
                  <c:v>1343</c:v>
                </c:pt>
                <c:pt idx="544">
                  <c:v>1357</c:v>
                </c:pt>
                <c:pt idx="545">
                  <c:v>1307</c:v>
                </c:pt>
                <c:pt idx="546">
                  <c:v>1312</c:v>
                </c:pt>
                <c:pt idx="547">
                  <c:v>1484</c:v>
                </c:pt>
                <c:pt idx="548">
                  <c:v>1793</c:v>
                </c:pt>
                <c:pt idx="549">
                  <c:v>1942</c:v>
                </c:pt>
                <c:pt idx="550">
                  <c:v>2379</c:v>
                </c:pt>
                <c:pt idx="551">
                  <c:v>2692</c:v>
                </c:pt>
                <c:pt idx="552">
                  <c:v>2813</c:v>
                </c:pt>
                <c:pt idx="553">
                  <c:v>2838</c:v>
                </c:pt>
                <c:pt idx="554">
                  <c:v>2922</c:v>
                </c:pt>
                <c:pt idx="555">
                  <c:v>2915</c:v>
                </c:pt>
                <c:pt idx="556">
                  <c:v>2730</c:v>
                </c:pt>
                <c:pt idx="557">
                  <c:v>2647</c:v>
                </c:pt>
                <c:pt idx="558">
                  <c:v>2705</c:v>
                </c:pt>
                <c:pt idx="559">
                  <c:v>2417</c:v>
                </c:pt>
                <c:pt idx="560">
                  <c:v>2238</c:v>
                </c:pt>
                <c:pt idx="561">
                  <c:v>2024</c:v>
                </c:pt>
                <c:pt idx="562">
                  <c:v>1900</c:v>
                </c:pt>
                <c:pt idx="563">
                  <c:v>1905</c:v>
                </c:pt>
                <c:pt idx="564">
                  <c:v>2358</c:v>
                </c:pt>
                <c:pt idx="565">
                  <c:v>2659</c:v>
                </c:pt>
                <c:pt idx="566">
                  <c:v>2355</c:v>
                </c:pt>
                <c:pt idx="567">
                  <c:v>2644</c:v>
                </c:pt>
                <c:pt idx="568">
                  <c:v>2815</c:v>
                </c:pt>
                <c:pt idx="569">
                  <c:v>2919</c:v>
                </c:pt>
                <c:pt idx="570">
                  <c:v>2928</c:v>
                </c:pt>
                <c:pt idx="571">
                  <c:v>2963</c:v>
                </c:pt>
                <c:pt idx="572">
                  <c:v>2974</c:v>
                </c:pt>
                <c:pt idx="573">
                  <c:v>2921</c:v>
                </c:pt>
                <c:pt idx="574">
                  <c:v>2908</c:v>
                </c:pt>
                <c:pt idx="575">
                  <c:v>2838</c:v>
                </c:pt>
                <c:pt idx="576">
                  <c:v>2744</c:v>
                </c:pt>
                <c:pt idx="577">
                  <c:v>2530</c:v>
                </c:pt>
                <c:pt idx="578">
                  <c:v>2290</c:v>
                </c:pt>
                <c:pt idx="579">
                  <c:v>2173</c:v>
                </c:pt>
                <c:pt idx="580">
                  <c:v>2178</c:v>
                </c:pt>
                <c:pt idx="581">
                  <c:v>2166</c:v>
                </c:pt>
                <c:pt idx="582">
                  <c:v>1935</c:v>
                </c:pt>
                <c:pt idx="583">
                  <c:v>1612</c:v>
                </c:pt>
                <c:pt idx="584">
                  <c:v>1503</c:v>
                </c:pt>
                <c:pt idx="585">
                  <c:v>1514</c:v>
                </c:pt>
                <c:pt idx="586">
                  <c:v>1491</c:v>
                </c:pt>
                <c:pt idx="587">
                  <c:v>1442</c:v>
                </c:pt>
                <c:pt idx="588">
                  <c:v>1770</c:v>
                </c:pt>
                <c:pt idx="589">
                  <c:v>1358</c:v>
                </c:pt>
                <c:pt idx="590">
                  <c:v>1412</c:v>
                </c:pt>
                <c:pt idx="591">
                  <c:v>1761</c:v>
                </c:pt>
                <c:pt idx="592">
                  <c:v>1933</c:v>
                </c:pt>
                <c:pt idx="593">
                  <c:v>2191</c:v>
                </c:pt>
                <c:pt idx="594">
                  <c:v>2454</c:v>
                </c:pt>
                <c:pt idx="595">
                  <c:v>2704</c:v>
                </c:pt>
                <c:pt idx="596">
                  <c:v>2863</c:v>
                </c:pt>
                <c:pt idx="597">
                  <c:v>2378</c:v>
                </c:pt>
                <c:pt idx="598">
                  <c:v>2724</c:v>
                </c:pt>
                <c:pt idx="599">
                  <c:v>2802</c:v>
                </c:pt>
                <c:pt idx="600">
                  <c:v>2791</c:v>
                </c:pt>
                <c:pt idx="601">
                  <c:v>2834</c:v>
                </c:pt>
                <c:pt idx="602">
                  <c:v>2904</c:v>
                </c:pt>
                <c:pt idx="603">
                  <c:v>2869</c:v>
                </c:pt>
                <c:pt idx="604">
                  <c:v>2854</c:v>
                </c:pt>
                <c:pt idx="605">
                  <c:v>2802</c:v>
                </c:pt>
                <c:pt idx="606">
                  <c:v>2386</c:v>
                </c:pt>
                <c:pt idx="607">
                  <c:v>2703</c:v>
                </c:pt>
                <c:pt idx="608">
                  <c:v>2336</c:v>
                </c:pt>
                <c:pt idx="609">
                  <c:v>1950</c:v>
                </c:pt>
                <c:pt idx="610">
                  <c:v>1688</c:v>
                </c:pt>
                <c:pt idx="611">
                  <c:v>1373</c:v>
                </c:pt>
                <c:pt idx="612">
                  <c:v>1009</c:v>
                </c:pt>
                <c:pt idx="613">
                  <c:v>1287</c:v>
                </c:pt>
                <c:pt idx="614">
                  <c:v>1558</c:v>
                </c:pt>
                <c:pt idx="615">
                  <c:v>1771</c:v>
                </c:pt>
                <c:pt idx="616">
                  <c:v>2717</c:v>
                </c:pt>
                <c:pt idx="617">
                  <c:v>2981</c:v>
                </c:pt>
                <c:pt idx="618">
                  <c:v>3065</c:v>
                </c:pt>
                <c:pt idx="619">
                  <c:v>3022</c:v>
                </c:pt>
                <c:pt idx="620">
                  <c:v>2558</c:v>
                </c:pt>
                <c:pt idx="621">
                  <c:v>2177</c:v>
                </c:pt>
                <c:pt idx="622">
                  <c:v>2330</c:v>
                </c:pt>
                <c:pt idx="623">
                  <c:v>2664</c:v>
                </c:pt>
                <c:pt idx="624">
                  <c:v>2641</c:v>
                </c:pt>
                <c:pt idx="625">
                  <c:v>2493</c:v>
                </c:pt>
                <c:pt idx="626">
                  <c:v>2106</c:v>
                </c:pt>
                <c:pt idx="627">
                  <c:v>1630</c:v>
                </c:pt>
                <c:pt idx="628">
                  <c:v>1232</c:v>
                </c:pt>
                <c:pt idx="629">
                  <c:v>1215</c:v>
                </c:pt>
                <c:pt idx="630">
                  <c:v>1113</c:v>
                </c:pt>
                <c:pt idx="631">
                  <c:v>1244</c:v>
                </c:pt>
                <c:pt idx="632">
                  <c:v>1255</c:v>
                </c:pt>
                <c:pt idx="633">
                  <c:v>1265</c:v>
                </c:pt>
                <c:pt idx="634">
                  <c:v>1324</c:v>
                </c:pt>
                <c:pt idx="635">
                  <c:v>1455</c:v>
                </c:pt>
                <c:pt idx="636">
                  <c:v>1627</c:v>
                </c:pt>
                <c:pt idx="637">
                  <c:v>2196</c:v>
                </c:pt>
                <c:pt idx="638">
                  <c:v>2785</c:v>
                </c:pt>
                <c:pt idx="639">
                  <c:v>2803</c:v>
                </c:pt>
                <c:pt idx="640">
                  <c:v>2821</c:v>
                </c:pt>
                <c:pt idx="641">
                  <c:v>2763</c:v>
                </c:pt>
                <c:pt idx="642">
                  <c:v>2654</c:v>
                </c:pt>
                <c:pt idx="643">
                  <c:v>2524</c:v>
                </c:pt>
                <c:pt idx="644">
                  <c:v>2269</c:v>
                </c:pt>
                <c:pt idx="645">
                  <c:v>2034</c:v>
                </c:pt>
                <c:pt idx="646">
                  <c:v>2040</c:v>
                </c:pt>
                <c:pt idx="647">
                  <c:v>2139</c:v>
                </c:pt>
                <c:pt idx="648">
                  <c:v>2251</c:v>
                </c:pt>
                <c:pt idx="649">
                  <c:v>2274</c:v>
                </c:pt>
                <c:pt idx="650">
                  <c:v>2168</c:v>
                </c:pt>
                <c:pt idx="651">
                  <c:v>2097</c:v>
                </c:pt>
                <c:pt idx="652">
                  <c:v>1797</c:v>
                </c:pt>
                <c:pt idx="653">
                  <c:v>1729</c:v>
                </c:pt>
                <c:pt idx="654">
                  <c:v>1634</c:v>
                </c:pt>
                <c:pt idx="655">
                  <c:v>1442</c:v>
                </c:pt>
                <c:pt idx="656">
                  <c:v>1310</c:v>
                </c:pt>
                <c:pt idx="657">
                  <c:v>1365</c:v>
                </c:pt>
                <c:pt idx="658">
                  <c:v>1334</c:v>
                </c:pt>
                <c:pt idx="659">
                  <c:v>1282</c:v>
                </c:pt>
                <c:pt idx="660">
                  <c:v>1304</c:v>
                </c:pt>
                <c:pt idx="661">
                  <c:v>1334</c:v>
                </c:pt>
                <c:pt idx="662">
                  <c:v>1212</c:v>
                </c:pt>
                <c:pt idx="663">
                  <c:v>1167</c:v>
                </c:pt>
                <c:pt idx="664">
                  <c:v>940</c:v>
                </c:pt>
                <c:pt idx="665">
                  <c:v>812</c:v>
                </c:pt>
                <c:pt idx="666">
                  <c:v>782</c:v>
                </c:pt>
                <c:pt idx="667">
                  <c:v>878</c:v>
                </c:pt>
                <c:pt idx="668">
                  <c:v>919</c:v>
                </c:pt>
                <c:pt idx="669">
                  <c:v>744</c:v>
                </c:pt>
                <c:pt idx="670">
                  <c:v>620</c:v>
                </c:pt>
                <c:pt idx="671">
                  <c:v>550</c:v>
                </c:pt>
                <c:pt idx="672">
                  <c:v>502</c:v>
                </c:pt>
                <c:pt idx="673">
                  <c:v>469</c:v>
                </c:pt>
                <c:pt idx="674">
                  <c:v>540</c:v>
                </c:pt>
                <c:pt idx="675">
                  <c:v>688</c:v>
                </c:pt>
                <c:pt idx="676">
                  <c:v>697</c:v>
                </c:pt>
                <c:pt idx="677">
                  <c:v>729</c:v>
                </c:pt>
                <c:pt idx="678">
                  <c:v>876</c:v>
                </c:pt>
                <c:pt idx="679">
                  <c:v>1055</c:v>
                </c:pt>
                <c:pt idx="680">
                  <c:v>1141</c:v>
                </c:pt>
                <c:pt idx="681">
                  <c:v>1046</c:v>
                </c:pt>
                <c:pt idx="682">
                  <c:v>1076</c:v>
                </c:pt>
                <c:pt idx="683">
                  <c:v>1124</c:v>
                </c:pt>
                <c:pt idx="684">
                  <c:v>1305</c:v>
                </c:pt>
                <c:pt idx="685">
                  <c:v>1405</c:v>
                </c:pt>
                <c:pt idx="686">
                  <c:v>1545</c:v>
                </c:pt>
                <c:pt idx="687">
                  <c:v>1665</c:v>
                </c:pt>
                <c:pt idx="688">
                  <c:v>1791</c:v>
                </c:pt>
                <c:pt idx="689">
                  <c:v>1777</c:v>
                </c:pt>
                <c:pt idx="690">
                  <c:v>1774</c:v>
                </c:pt>
                <c:pt idx="691">
                  <c:v>1767</c:v>
                </c:pt>
                <c:pt idx="692">
                  <c:v>1807</c:v>
                </c:pt>
                <c:pt idx="693">
                  <c:v>1787</c:v>
                </c:pt>
                <c:pt idx="694">
                  <c:v>1824</c:v>
                </c:pt>
                <c:pt idx="695">
                  <c:v>1865</c:v>
                </c:pt>
                <c:pt idx="696">
                  <c:v>1842</c:v>
                </c:pt>
                <c:pt idx="697">
                  <c:v>1881</c:v>
                </c:pt>
                <c:pt idx="698">
                  <c:v>1921</c:v>
                </c:pt>
                <c:pt idx="699">
                  <c:v>1968</c:v>
                </c:pt>
                <c:pt idx="700">
                  <c:v>1925</c:v>
                </c:pt>
                <c:pt idx="701">
                  <c:v>1762</c:v>
                </c:pt>
                <c:pt idx="702">
                  <c:v>1686</c:v>
                </c:pt>
                <c:pt idx="703">
                  <c:v>1656</c:v>
                </c:pt>
                <c:pt idx="704">
                  <c:v>1598</c:v>
                </c:pt>
                <c:pt idx="705">
                  <c:v>1644</c:v>
                </c:pt>
                <c:pt idx="706">
                  <c:v>1580</c:v>
                </c:pt>
                <c:pt idx="707">
                  <c:v>1457</c:v>
                </c:pt>
                <c:pt idx="708">
                  <c:v>1494</c:v>
                </c:pt>
                <c:pt idx="709">
                  <c:v>1613</c:v>
                </c:pt>
                <c:pt idx="710">
                  <c:v>1772</c:v>
                </c:pt>
                <c:pt idx="711">
                  <c:v>1854</c:v>
                </c:pt>
                <c:pt idx="712">
                  <c:v>1940</c:v>
                </c:pt>
                <c:pt idx="713">
                  <c:v>1912</c:v>
                </c:pt>
                <c:pt idx="714">
                  <c:v>2048</c:v>
                </c:pt>
                <c:pt idx="715">
                  <c:v>2280</c:v>
                </c:pt>
                <c:pt idx="716">
                  <c:v>2353</c:v>
                </c:pt>
                <c:pt idx="717">
                  <c:v>2295</c:v>
                </c:pt>
                <c:pt idx="718">
                  <c:v>2229</c:v>
                </c:pt>
                <c:pt idx="719">
                  <c:v>2234</c:v>
                </c:pt>
                <c:pt idx="720">
                  <c:v>2274</c:v>
                </c:pt>
                <c:pt idx="721">
                  <c:v>2362</c:v>
                </c:pt>
                <c:pt idx="722">
                  <c:v>2397</c:v>
                </c:pt>
                <c:pt idx="723">
                  <c:v>2477</c:v>
                </c:pt>
                <c:pt idx="724">
                  <c:v>2492</c:v>
                </c:pt>
                <c:pt idx="725">
                  <c:v>2557</c:v>
                </c:pt>
                <c:pt idx="726">
                  <c:v>2586</c:v>
                </c:pt>
                <c:pt idx="727">
                  <c:v>2511</c:v>
                </c:pt>
                <c:pt idx="728">
                  <c:v>2321</c:v>
                </c:pt>
                <c:pt idx="729">
                  <c:v>2363</c:v>
                </c:pt>
                <c:pt idx="730">
                  <c:v>2338</c:v>
                </c:pt>
              </c:numCache>
            </c:numRef>
          </c:val>
          <c:smooth val="0"/>
          <c:extLst>
            <c:ext xmlns:c16="http://schemas.microsoft.com/office/drawing/2014/chart" uri="{C3380CC4-5D6E-409C-BE32-E72D297353CC}">
              <c16:uniqueId val="{00000001-46BE-4070-ADAE-166835B076E1}"/>
            </c:ext>
          </c:extLst>
        </c:ser>
        <c:dLbls>
          <c:showLegendKey val="0"/>
          <c:showVal val="0"/>
          <c:showCatName val="0"/>
          <c:showSerName val="0"/>
          <c:showPercent val="0"/>
          <c:showBubbleSize val="0"/>
        </c:dLbls>
        <c:marker val="1"/>
        <c:smooth val="0"/>
        <c:axId val="1092481551"/>
        <c:axId val="901039967"/>
      </c:lineChart>
      <c:catAx>
        <c:axId val="643850863"/>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31865631"/>
        <c:crosses val="autoZero"/>
        <c:auto val="0"/>
        <c:lblAlgn val="ctr"/>
        <c:lblOffset val="100"/>
        <c:noMultiLvlLbl val="0"/>
      </c:catAx>
      <c:valAx>
        <c:axId val="123186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50863"/>
        <c:crosses val="autoZero"/>
        <c:crossBetween val="between"/>
      </c:valAx>
      <c:valAx>
        <c:axId val="90103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481551"/>
        <c:crosses val="max"/>
        <c:crossBetween val="between"/>
      </c:valAx>
      <c:dateAx>
        <c:axId val="1092481551"/>
        <c:scaling>
          <c:orientation val="minMax"/>
        </c:scaling>
        <c:delete val="1"/>
        <c:axPos val="b"/>
        <c:numFmt formatCode="d\-mmm\-yy" sourceLinked="1"/>
        <c:majorTickMark val="out"/>
        <c:minorTickMark val="none"/>
        <c:tickLblPos val="nextTo"/>
        <c:crossAx val="901039967"/>
        <c:crosses val="autoZero"/>
        <c:auto val="1"/>
        <c:lblOffset val="100"/>
        <c:baseTimeUnit val="days"/>
        <c:majorUnit val="1"/>
        <c:minorUnit val="1"/>
      </c:dateAx>
      <c:spPr>
        <a:noFill/>
        <a:ln>
          <a:noFill/>
        </a:ln>
        <a:effectLst/>
      </c:spPr>
    </c:plotArea>
    <c:legend>
      <c:legendPos val="b"/>
      <c:layout>
        <c:manualLayout>
          <c:xMode val="edge"/>
          <c:yMode val="edge"/>
          <c:x val="0.30402449693788269"/>
          <c:y val="0.17187445319335079"/>
          <c:w val="0.3586174540682415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B161813-44D9-4021-9ADC-E052432287A0}" type="datetimeFigureOut">
              <a:rPr lang="en-US"/>
              <a:pPr>
                <a:defRPr/>
              </a:pPr>
              <a:t>10/13/2018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D4A76C7-E44D-4D3E-9767-F12BE566C3B8}" type="slidenum">
              <a:rPr lang="en-US"/>
              <a:pPr>
                <a:defRPr/>
              </a:pPr>
              <a:t>‹#›</a:t>
            </a:fld>
            <a:endParaRPr lang="en-US"/>
          </a:p>
        </p:txBody>
      </p:sp>
    </p:spTree>
    <p:extLst>
      <p:ext uri="{BB962C8B-B14F-4D97-AF65-F5344CB8AC3E}">
        <p14:creationId xmlns:p14="http://schemas.microsoft.com/office/powerpoint/2010/main" val="2120526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wind picture"/>
          <p:cNvPicPr>
            <a:picLocks noChangeAspect="1" noChangeArrowheads="1"/>
          </p:cNvPicPr>
          <p:nvPr userDrawn="1"/>
        </p:nvPicPr>
        <p:blipFill>
          <a:blip r:embed="rId2" cstate="print"/>
          <a:srcRect/>
          <a:stretch>
            <a:fillRect/>
          </a:stretch>
        </p:blipFill>
        <p:spPr bwMode="auto">
          <a:xfrm>
            <a:off x="-685800" y="0"/>
            <a:ext cx="10439400" cy="6908800"/>
          </a:xfrm>
          <a:prstGeom prst="rect">
            <a:avLst/>
          </a:prstGeom>
          <a:noFill/>
          <a:ln w="9525">
            <a:noFill/>
            <a:miter lim="800000"/>
            <a:headEnd/>
            <a:tailEnd/>
          </a:ln>
        </p:spPr>
      </p:pic>
      <p:sp>
        <p:nvSpPr>
          <p:cNvPr id="108546" name="Rectangle 2"/>
          <p:cNvSpPr>
            <a:spLocks noGrp="1" noChangeArrowheads="1"/>
          </p:cNvSpPr>
          <p:nvPr>
            <p:ph type="ctrTitle"/>
          </p:nvPr>
        </p:nvSpPr>
        <p:spPr>
          <a:xfrm>
            <a:off x="685800" y="2130425"/>
            <a:ext cx="7772400" cy="1470025"/>
          </a:xfrm>
        </p:spPr>
        <p:txBody>
          <a:bodyPr/>
          <a:lstStyle>
            <a:lvl1pPr>
              <a:defRPr sz="3200">
                <a:solidFill>
                  <a:srgbClr val="FFFF66"/>
                </a:solidFill>
              </a:defRPr>
            </a:lvl1pPr>
          </a:lstStyle>
          <a:p>
            <a:r>
              <a:rPr lang="en-US"/>
              <a:t>Click to edit Master title style</a:t>
            </a:r>
          </a:p>
        </p:txBody>
      </p:sp>
      <p:sp>
        <p:nvSpPr>
          <p:cNvPr id="1085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D75B8C91-A70B-4319-AA71-3199EF8EB73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762000" y="3657600"/>
            <a:ext cx="7772400" cy="1470025"/>
          </a:xfrm>
        </p:spPr>
        <p:txBody>
          <a:bodyPr/>
          <a:lstStyle>
            <a:lvl1pPr>
              <a:defRPr>
                <a:solidFill>
                  <a:schemeClr val="bg1"/>
                </a:solidFill>
              </a:defRPr>
            </a:lvl1p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695EC5-4E4F-403D-81B3-617F01782EA4}" type="slidenum">
              <a:rPr lang="en-US"/>
              <a:pPr>
                <a:defRPr/>
              </a:pPr>
              <a:t>‹#›</a:t>
            </a:fld>
            <a:endParaRPr lang="en-US" dirty="0"/>
          </a:p>
        </p:txBody>
      </p:sp>
    </p:spTree>
    <p:extLst>
      <p:ext uri="{BB962C8B-B14F-4D97-AF65-F5344CB8AC3E}">
        <p14:creationId xmlns:p14="http://schemas.microsoft.com/office/powerpoint/2010/main" val="173263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077200" cy="715962"/>
          </a:xfrm>
        </p:spPr>
        <p:txBody>
          <a:bodyPr/>
          <a:lstStyle>
            <a:lvl1pPr>
              <a:defRPr sz="240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457200" y="1143000"/>
            <a:ext cx="8229600" cy="5440362"/>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lvl1pPr>
              <a:defRPr>
                <a:solidFill>
                  <a:srgbClr val="0070C0"/>
                </a:solidFill>
              </a:defRPr>
            </a:lvl1pPr>
          </a:lstStyle>
          <a:p>
            <a:r>
              <a:rPr lang="en-US"/>
              <a:t>Click to edit Master title style</a:t>
            </a:r>
          </a:p>
        </p:txBody>
      </p:sp>
      <p:sp>
        <p:nvSpPr>
          <p:cNvPr id="3" name="Content Placeholder 2"/>
          <p:cNvSpPr>
            <a:spLocks noGrp="1"/>
          </p:cNvSpPr>
          <p:nvPr>
            <p:ph sz="half" idx="1"/>
          </p:nvPr>
        </p:nvSpPr>
        <p:spPr>
          <a:xfrm>
            <a:off x="457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868362"/>
          </a:xfrm>
        </p:spPr>
        <p:txBody>
          <a:bodyPr/>
          <a:lstStyle>
            <a:lvl1pPr>
              <a:defRPr sz="2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sz="2400">
                <a:solidFill>
                  <a:srgbClr val="0070C0"/>
                </a:solidFil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19200"/>
            <a:ext cx="8229600" cy="5364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22" r:id="rId4"/>
    <p:sldLayoutId id="2147484132" r:id="rId5"/>
    <p:sldLayoutId id="2147484123" r:id="rId6"/>
    <p:sldLayoutId id="2147484124" r:id="rId7"/>
    <p:sldLayoutId id="2147484125" r:id="rId8"/>
    <p:sldLayoutId id="2147484126" r:id="rId9"/>
    <p:sldLayoutId id="2147484127" r:id="rId10"/>
    <p:sldLayoutId id="2147484128" r:id="rId11"/>
    <p:sldLayoutId id="2147484133" r:id="rId12"/>
  </p:sldLayoutIdLst>
  <p:hf sldNum="0" hdr="0" ftr="0" dt="0"/>
  <p:txStyles>
    <p:titleStyle>
      <a:lvl1pPr algn="ctr" rtl="0" eaLnBrk="0" fontAlgn="base" hangingPunct="0">
        <a:spcBef>
          <a:spcPct val="0"/>
        </a:spcBef>
        <a:spcAft>
          <a:spcPct val="0"/>
        </a:spcAft>
        <a:defRPr sz="2400" b="1">
          <a:solidFill>
            <a:srgbClr val="0070C0"/>
          </a:solidFill>
          <a:latin typeface="+mj-lt"/>
          <a:ea typeface="+mj-ea"/>
          <a:cs typeface="+mj-cs"/>
        </a:defRPr>
      </a:lvl1pPr>
      <a:lvl2pPr algn="ctr" rtl="0" eaLnBrk="0" fontAlgn="base" hangingPunct="0">
        <a:spcBef>
          <a:spcPct val="0"/>
        </a:spcBef>
        <a:spcAft>
          <a:spcPct val="0"/>
        </a:spcAft>
        <a:defRPr sz="2400" b="1">
          <a:solidFill>
            <a:srgbClr val="0070C0"/>
          </a:solidFill>
          <a:latin typeface="Arial" charset="0"/>
          <a:cs typeface="Arial" charset="0"/>
        </a:defRPr>
      </a:lvl2pPr>
      <a:lvl3pPr algn="ctr" rtl="0" eaLnBrk="0" fontAlgn="base" hangingPunct="0">
        <a:spcBef>
          <a:spcPct val="0"/>
        </a:spcBef>
        <a:spcAft>
          <a:spcPct val="0"/>
        </a:spcAft>
        <a:defRPr sz="2400" b="1">
          <a:solidFill>
            <a:srgbClr val="0070C0"/>
          </a:solidFill>
          <a:latin typeface="Arial" charset="0"/>
          <a:cs typeface="Arial" charset="0"/>
        </a:defRPr>
      </a:lvl3pPr>
      <a:lvl4pPr algn="ctr" rtl="0" eaLnBrk="0" fontAlgn="base" hangingPunct="0">
        <a:spcBef>
          <a:spcPct val="0"/>
        </a:spcBef>
        <a:spcAft>
          <a:spcPct val="0"/>
        </a:spcAft>
        <a:defRPr sz="2400" b="1">
          <a:solidFill>
            <a:srgbClr val="0070C0"/>
          </a:solidFill>
          <a:latin typeface="Arial" charset="0"/>
          <a:cs typeface="Arial" charset="0"/>
        </a:defRPr>
      </a:lvl4pPr>
      <a:lvl5pPr algn="ctr" rtl="0" eaLnBrk="0" fontAlgn="base" hangingPunct="0">
        <a:spcBef>
          <a:spcPct val="0"/>
        </a:spcBef>
        <a:spcAft>
          <a:spcPct val="0"/>
        </a:spcAft>
        <a:defRPr sz="2400" b="1">
          <a:solidFill>
            <a:srgbClr val="0070C0"/>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126.JPG"/><Relationship Id="rId4" Type="http://schemas.openxmlformats.org/officeDocument/2006/relationships/image" Target="../media/image125.JPG"/></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w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4.emf"/><Relationship Id="rId1" Type="http://schemas.openxmlformats.org/officeDocument/2006/relationships/slideLayout" Target="../slideLayouts/slideLayout5.xml"/><Relationship Id="rId5" Type="http://schemas.openxmlformats.org/officeDocument/2006/relationships/image" Target="../media/image156.emf"/><Relationship Id="rId4" Type="http://schemas.openxmlformats.org/officeDocument/2006/relationships/image" Target="../media/image155.emf"/></Relationships>
</file>

<file path=ppt/slides/_rels/slide18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slideLayout" Target="../slideLayouts/slideLayout4.xml"/><Relationship Id="rId5" Type="http://schemas.openxmlformats.org/officeDocument/2006/relationships/image" Target="../media/image160.emf"/><Relationship Id="rId4" Type="http://schemas.openxmlformats.org/officeDocument/2006/relationships/image" Target="../media/image159.emf"/></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2.xml"/><Relationship Id="rId5" Type="http://schemas.openxmlformats.org/officeDocument/2006/relationships/image" Target="../media/image164.emf"/><Relationship Id="rId4" Type="http://schemas.openxmlformats.org/officeDocument/2006/relationships/image" Target="../media/image163.emf"/></Relationships>
</file>

<file path=ppt/slides/_rels/slide191.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8FD7-80B6-48C6-BB36-F6ACAC22C367}"/>
              </a:ext>
            </a:extLst>
          </p:cNvPr>
          <p:cNvSpPr>
            <a:spLocks noGrp="1"/>
          </p:cNvSpPr>
          <p:nvPr>
            <p:ph type="title"/>
          </p:nvPr>
        </p:nvSpPr>
        <p:spPr/>
        <p:txBody>
          <a:bodyPr/>
          <a:lstStyle/>
          <a:p>
            <a:r>
              <a:rPr lang="en-029" dirty="0"/>
              <a:t>Summary of Questions from Rutger (Re-ordered and Summarised)</a:t>
            </a:r>
          </a:p>
        </p:txBody>
      </p:sp>
      <p:sp>
        <p:nvSpPr>
          <p:cNvPr id="3" name="Content Placeholder 2">
            <a:extLst>
              <a:ext uri="{FF2B5EF4-FFF2-40B4-BE49-F238E27FC236}">
                <a16:creationId xmlns:a16="http://schemas.microsoft.com/office/drawing/2014/main" id="{9E6F89C2-6DAE-4F11-BE21-44F40E233709}"/>
              </a:ext>
            </a:extLst>
          </p:cNvPr>
          <p:cNvSpPr>
            <a:spLocks noGrp="1"/>
          </p:cNvSpPr>
          <p:nvPr>
            <p:ph idx="1"/>
          </p:nvPr>
        </p:nvSpPr>
        <p:spPr/>
        <p:txBody>
          <a:bodyPr/>
          <a:lstStyle/>
          <a:p>
            <a:r>
              <a:rPr lang="en-US" dirty="0"/>
              <a:t>Financing Questions:</a:t>
            </a:r>
          </a:p>
          <a:p>
            <a:pPr lvl="1"/>
            <a:r>
              <a:rPr lang="en-US" dirty="0"/>
              <a:t>Insight on common/average debt ratio and gearing</a:t>
            </a:r>
          </a:p>
          <a:p>
            <a:pPr lvl="1"/>
            <a:r>
              <a:rPr lang="en-US" dirty="0"/>
              <a:t>Environmental/production loss shadow flicker</a:t>
            </a:r>
          </a:p>
          <a:p>
            <a:r>
              <a:rPr lang="en-US" dirty="0"/>
              <a:t>Wind/energy assessment issues:</a:t>
            </a:r>
          </a:p>
          <a:p>
            <a:pPr lvl="1"/>
            <a:r>
              <a:rPr lang="en-US" dirty="0"/>
              <a:t>Period of data collecting</a:t>
            </a:r>
          </a:p>
          <a:p>
            <a:pPr lvl="1"/>
            <a:r>
              <a:rPr lang="en-US" dirty="0"/>
              <a:t>Laser versus synthesis</a:t>
            </a:r>
          </a:p>
          <a:p>
            <a:r>
              <a:rPr lang="en-US" dirty="0"/>
              <a:t>Project management agreements </a:t>
            </a:r>
          </a:p>
          <a:p>
            <a:pPr lvl="1"/>
            <a:r>
              <a:rPr lang="en-US" dirty="0"/>
              <a:t>development phase </a:t>
            </a:r>
          </a:p>
          <a:p>
            <a:pPr lvl="1"/>
            <a:r>
              <a:rPr lang="en-US" dirty="0"/>
              <a:t>construction contracts (EPC), </a:t>
            </a:r>
          </a:p>
          <a:p>
            <a:pPr lvl="1"/>
            <a:r>
              <a:rPr lang="en-US" dirty="0"/>
              <a:t>maintenance contracts,</a:t>
            </a:r>
          </a:p>
          <a:p>
            <a:pPr lvl="1"/>
            <a:r>
              <a:rPr lang="en-US" dirty="0"/>
              <a:t>asset management contracts,</a:t>
            </a:r>
          </a:p>
          <a:p>
            <a:pPr lvl="1"/>
            <a:r>
              <a:rPr lang="en-US" dirty="0"/>
              <a:t>power purchase agreements</a:t>
            </a:r>
          </a:p>
        </p:txBody>
      </p:sp>
    </p:spTree>
    <p:extLst>
      <p:ext uri="{BB962C8B-B14F-4D97-AF65-F5344CB8AC3E}">
        <p14:creationId xmlns:p14="http://schemas.microsoft.com/office/powerpoint/2010/main" val="71905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B52C-C32F-48B2-8150-D9B9D6224BBA}"/>
              </a:ext>
            </a:extLst>
          </p:cNvPr>
          <p:cNvSpPr>
            <a:spLocks noGrp="1"/>
          </p:cNvSpPr>
          <p:nvPr>
            <p:ph type="title"/>
          </p:nvPr>
        </p:nvSpPr>
        <p:spPr/>
        <p:txBody>
          <a:bodyPr/>
          <a:lstStyle/>
          <a:p>
            <a:r>
              <a:rPr lang="en-029" dirty="0"/>
              <a:t>Mitigation of Resource and Production Risk</a:t>
            </a:r>
          </a:p>
        </p:txBody>
      </p:sp>
      <p:sp>
        <p:nvSpPr>
          <p:cNvPr id="3" name="Content Placeholder 2">
            <a:extLst>
              <a:ext uri="{FF2B5EF4-FFF2-40B4-BE49-F238E27FC236}">
                <a16:creationId xmlns:a16="http://schemas.microsoft.com/office/drawing/2014/main" id="{ADB75760-665F-4487-BDDB-C94BEC2E338A}"/>
              </a:ext>
            </a:extLst>
          </p:cNvPr>
          <p:cNvSpPr>
            <a:spLocks noGrp="1"/>
          </p:cNvSpPr>
          <p:nvPr>
            <p:ph idx="1"/>
          </p:nvPr>
        </p:nvSpPr>
        <p:spPr/>
        <p:txBody>
          <a:bodyPr/>
          <a:lstStyle/>
          <a:p>
            <a:r>
              <a:rPr lang="en-029" dirty="0"/>
              <a:t>Given there is no contract to mitigate wind risk, how can we handle the risk:</a:t>
            </a:r>
          </a:p>
          <a:p>
            <a:pPr lvl="1"/>
            <a:r>
              <a:rPr lang="en-029" dirty="0"/>
              <a:t>The fundamental method is to require multiple wind studies from different consultants.</a:t>
            </a:r>
          </a:p>
          <a:p>
            <a:pPr lvl="1"/>
            <a:r>
              <a:rPr lang="en-029" dirty="0"/>
              <a:t>The wind studies a lot of statistical analysis and report probabilities of different electricity volumes from wind</a:t>
            </a:r>
          </a:p>
          <a:p>
            <a:pPr lvl="1"/>
            <a:r>
              <a:rPr lang="en-029" dirty="0"/>
              <a:t>The wind speed must be evaluated as well as how the wind is converted to electricity. </a:t>
            </a:r>
          </a:p>
          <a:p>
            <a:pPr lvl="2"/>
            <a:r>
              <a:rPr lang="en-029" dirty="0"/>
              <a:t>For measuring wind, new methods of using a laser versus anemometer versus satellite for wind and solar</a:t>
            </a:r>
          </a:p>
          <a:p>
            <a:pPr lvl="2"/>
            <a:r>
              <a:rPr lang="en-029" dirty="0"/>
              <a:t>Components of converting wind to power that can be addressed with O&amp;M contracts</a:t>
            </a:r>
          </a:p>
          <a:p>
            <a:pPr lvl="1"/>
            <a:r>
              <a:rPr lang="en-029" dirty="0"/>
              <a:t>Address with one-year and long-term P90, P95, P99</a:t>
            </a:r>
          </a:p>
          <a:p>
            <a:pPr lvl="2"/>
            <a:r>
              <a:rPr lang="en-029" dirty="0"/>
              <a:t>Wake effect, turbulence, wind shear, availability, correlation, losses</a:t>
            </a:r>
          </a:p>
          <a:p>
            <a:pPr lvl="2"/>
            <a:r>
              <a:rPr lang="en-029" dirty="0"/>
              <a:t>Analogy to a toll road</a:t>
            </a:r>
          </a:p>
        </p:txBody>
      </p:sp>
    </p:spTree>
    <p:extLst>
      <p:ext uri="{BB962C8B-B14F-4D97-AF65-F5344CB8AC3E}">
        <p14:creationId xmlns:p14="http://schemas.microsoft.com/office/powerpoint/2010/main" val="18499862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15BC-1D42-4699-AC2C-58BA0213F3FC}"/>
              </a:ext>
            </a:extLst>
          </p:cNvPr>
          <p:cNvSpPr>
            <a:spLocks noGrp="1"/>
          </p:cNvSpPr>
          <p:nvPr>
            <p:ph type="title"/>
          </p:nvPr>
        </p:nvSpPr>
        <p:spPr/>
        <p:txBody>
          <a:bodyPr/>
          <a:lstStyle/>
          <a:p>
            <a:r>
              <a:rPr lang="en-029" dirty="0"/>
              <a:t>Debt Terms for Wind Farms 2</a:t>
            </a:r>
          </a:p>
        </p:txBody>
      </p:sp>
      <p:pic>
        <p:nvPicPr>
          <p:cNvPr id="7" name="Content Placeholder 6">
            <a:extLst>
              <a:ext uri="{FF2B5EF4-FFF2-40B4-BE49-F238E27FC236}">
                <a16:creationId xmlns:a16="http://schemas.microsoft.com/office/drawing/2014/main" id="{12426F55-A995-4561-A226-6689B0D476C4}"/>
              </a:ext>
            </a:extLst>
          </p:cNvPr>
          <p:cNvPicPr>
            <a:picLocks noGrp="1" noChangeAspect="1"/>
          </p:cNvPicPr>
          <p:nvPr>
            <p:ph idx="1"/>
          </p:nvPr>
        </p:nvPicPr>
        <p:blipFill>
          <a:blip r:embed="rId2"/>
          <a:stretch>
            <a:fillRect/>
          </a:stretch>
        </p:blipFill>
        <p:spPr>
          <a:xfrm>
            <a:off x="1223461" y="1143000"/>
            <a:ext cx="6697078" cy="5440363"/>
          </a:xfrm>
          <a:prstGeom prst="rect">
            <a:avLst/>
          </a:prstGeom>
        </p:spPr>
      </p:pic>
    </p:spTree>
    <p:extLst>
      <p:ext uri="{BB962C8B-B14F-4D97-AF65-F5344CB8AC3E}">
        <p14:creationId xmlns:p14="http://schemas.microsoft.com/office/powerpoint/2010/main" val="35154287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01D3-E026-4B30-BA8C-97430781F5F2}"/>
              </a:ext>
            </a:extLst>
          </p:cNvPr>
          <p:cNvSpPr>
            <a:spLocks noGrp="1"/>
          </p:cNvSpPr>
          <p:nvPr>
            <p:ph type="title"/>
          </p:nvPr>
        </p:nvSpPr>
        <p:spPr/>
        <p:txBody>
          <a:bodyPr/>
          <a:lstStyle/>
          <a:p>
            <a:r>
              <a:rPr lang="en-029" dirty="0"/>
              <a:t>Debt Terms for Wind 2</a:t>
            </a:r>
          </a:p>
        </p:txBody>
      </p:sp>
      <p:pic>
        <p:nvPicPr>
          <p:cNvPr id="4" name="Content Placeholder 3">
            <a:extLst>
              <a:ext uri="{FF2B5EF4-FFF2-40B4-BE49-F238E27FC236}">
                <a16:creationId xmlns:a16="http://schemas.microsoft.com/office/drawing/2014/main" id="{B662DE2C-D07B-49E2-9273-1C16046EFE6F}"/>
              </a:ext>
            </a:extLst>
          </p:cNvPr>
          <p:cNvPicPr>
            <a:picLocks noGrp="1" noChangeAspect="1"/>
          </p:cNvPicPr>
          <p:nvPr>
            <p:ph idx="1"/>
          </p:nvPr>
        </p:nvPicPr>
        <p:blipFill>
          <a:blip r:embed="rId2"/>
          <a:stretch>
            <a:fillRect/>
          </a:stretch>
        </p:blipFill>
        <p:spPr>
          <a:xfrm>
            <a:off x="1096442" y="1143000"/>
            <a:ext cx="6951116" cy="5440363"/>
          </a:xfrm>
          <a:prstGeom prst="rect">
            <a:avLst/>
          </a:prstGeom>
        </p:spPr>
      </p:pic>
    </p:spTree>
    <p:extLst>
      <p:ext uri="{BB962C8B-B14F-4D97-AF65-F5344CB8AC3E}">
        <p14:creationId xmlns:p14="http://schemas.microsoft.com/office/powerpoint/2010/main" val="23179052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E88C-2DB9-4CD1-A238-16D371EB2ED7}"/>
              </a:ext>
            </a:extLst>
          </p:cNvPr>
          <p:cNvSpPr>
            <a:spLocks noGrp="1"/>
          </p:cNvSpPr>
          <p:nvPr>
            <p:ph type="title"/>
          </p:nvPr>
        </p:nvSpPr>
        <p:spPr/>
        <p:txBody>
          <a:bodyPr/>
          <a:lstStyle/>
          <a:p>
            <a:r>
              <a:rPr lang="en-029" dirty="0"/>
              <a:t>DSCR and % P50 vs P90</a:t>
            </a:r>
          </a:p>
        </p:txBody>
      </p:sp>
      <p:sp>
        <p:nvSpPr>
          <p:cNvPr id="3" name="Content Placeholder 2">
            <a:extLst>
              <a:ext uri="{FF2B5EF4-FFF2-40B4-BE49-F238E27FC236}">
                <a16:creationId xmlns:a16="http://schemas.microsoft.com/office/drawing/2014/main" id="{95DA3134-36A3-4897-9CE5-2688488E0E02}"/>
              </a:ext>
            </a:extLst>
          </p:cNvPr>
          <p:cNvSpPr>
            <a:spLocks noGrp="1"/>
          </p:cNvSpPr>
          <p:nvPr>
            <p:ph idx="1"/>
          </p:nvPr>
        </p:nvSpPr>
        <p:spPr/>
        <p:txBody>
          <a:bodyPr/>
          <a:lstStyle/>
          <a:p>
            <a:r>
              <a:rPr lang="en-029" dirty="0"/>
              <a:t>Percent Decline to Break Even: (DSCR-1)/DSCR</a:t>
            </a:r>
          </a:p>
          <a:p>
            <a:endParaRPr lang="en-029" dirty="0"/>
          </a:p>
          <a:p>
            <a:r>
              <a:rPr lang="en-029" dirty="0"/>
              <a:t>Example: P50: 1.4; P99 1.0 </a:t>
            </a:r>
            <a:r>
              <a:rPr lang="en-029" dirty="0">
                <a:sym typeface="Wingdings" panose="05000000000000000000" pitchFamily="2" charset="2"/>
              </a:rPr>
              <a:t> 28%</a:t>
            </a:r>
            <a:endParaRPr lang="en-029" dirty="0"/>
          </a:p>
          <a:p>
            <a:endParaRPr lang="en-029" dirty="0"/>
          </a:p>
          <a:p>
            <a:r>
              <a:rPr lang="en-029" dirty="0"/>
              <a:t>Required DSCR for Reduction: 1/(1-% Reduction)</a:t>
            </a:r>
          </a:p>
          <a:p>
            <a:endParaRPr lang="en-029" dirty="0"/>
          </a:p>
          <a:p>
            <a:r>
              <a:rPr lang="en-029" dirty="0"/>
              <a:t>Example: 25% Reduction </a:t>
            </a:r>
            <a:r>
              <a:rPr lang="en-029" dirty="0">
                <a:sym typeface="Wingdings" panose="05000000000000000000" pitchFamily="2" charset="2"/>
              </a:rPr>
              <a:t> 1.33</a:t>
            </a:r>
          </a:p>
          <a:p>
            <a:endParaRPr lang="en-029" dirty="0"/>
          </a:p>
          <a:p>
            <a:endParaRPr lang="en-029" dirty="0"/>
          </a:p>
          <a:p>
            <a:endParaRPr lang="en-029" dirty="0"/>
          </a:p>
        </p:txBody>
      </p:sp>
    </p:spTree>
    <p:extLst>
      <p:ext uri="{BB962C8B-B14F-4D97-AF65-F5344CB8AC3E}">
        <p14:creationId xmlns:p14="http://schemas.microsoft.com/office/powerpoint/2010/main" val="9314976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BF20-7F86-4013-8A63-DDC752F19BEA}"/>
              </a:ext>
            </a:extLst>
          </p:cNvPr>
          <p:cNvSpPr>
            <a:spLocks noGrp="1"/>
          </p:cNvSpPr>
          <p:nvPr>
            <p:ph type="title"/>
          </p:nvPr>
        </p:nvSpPr>
        <p:spPr/>
        <p:txBody>
          <a:bodyPr/>
          <a:lstStyle/>
          <a:p>
            <a:r>
              <a:rPr lang="en-029" dirty="0"/>
              <a:t>Example of Wind Study – Components of Estimation</a:t>
            </a:r>
          </a:p>
        </p:txBody>
      </p:sp>
      <p:pic>
        <p:nvPicPr>
          <p:cNvPr id="5" name="Content Placeholder 4" descr="A screenshot of a cell phone&#10;&#10;Description generated with very high confidence">
            <a:extLst>
              <a:ext uri="{FF2B5EF4-FFF2-40B4-BE49-F238E27FC236}">
                <a16:creationId xmlns:a16="http://schemas.microsoft.com/office/drawing/2014/main" id="{44AFC2DD-9C58-4B7D-8280-B222C090F0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4950" y="1901031"/>
            <a:ext cx="6134100" cy="3924300"/>
          </a:xfrm>
        </p:spPr>
      </p:pic>
    </p:spTree>
    <p:extLst>
      <p:ext uri="{BB962C8B-B14F-4D97-AF65-F5344CB8AC3E}">
        <p14:creationId xmlns:p14="http://schemas.microsoft.com/office/powerpoint/2010/main" val="25454489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title"/>
          </p:nvPr>
        </p:nvSpPr>
        <p:spPr/>
        <p:txBody>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idx="1"/>
          </p:nvPr>
        </p:nvSpPr>
        <p:spPr/>
        <p:txBody>
          <a:bodyPr/>
          <a:lstStyle/>
          <a:p>
            <a:r>
              <a:rPr lang="en-029" dirty="0"/>
              <a:t>The difference between P50 and P99</a:t>
            </a:r>
          </a:p>
          <a:p>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944756"/>
            <a:ext cx="4561103" cy="4668423"/>
          </a:xfrm>
          <a:prstGeom prst="rect">
            <a:avLst/>
          </a:prstGeom>
        </p:spPr>
      </p:pic>
    </p:spTree>
    <p:extLst>
      <p:ext uri="{BB962C8B-B14F-4D97-AF65-F5344CB8AC3E}">
        <p14:creationId xmlns:p14="http://schemas.microsoft.com/office/powerpoint/2010/main" val="2525674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403C-9A85-42BF-9D62-2B1CED089588}"/>
              </a:ext>
            </a:extLst>
          </p:cNvPr>
          <p:cNvSpPr>
            <a:spLocks noGrp="1"/>
          </p:cNvSpPr>
          <p:nvPr>
            <p:ph type="title"/>
          </p:nvPr>
        </p:nvSpPr>
        <p:spPr/>
        <p:txBody>
          <a:bodyPr/>
          <a:lstStyle/>
          <a:p>
            <a:r>
              <a:rPr lang="en-029" dirty="0"/>
              <a:t>P50 in the NL Feed In Tariff</a:t>
            </a:r>
          </a:p>
        </p:txBody>
      </p:sp>
      <p:sp>
        <p:nvSpPr>
          <p:cNvPr id="3" name="Content Placeholder 2">
            <a:extLst>
              <a:ext uri="{FF2B5EF4-FFF2-40B4-BE49-F238E27FC236}">
                <a16:creationId xmlns:a16="http://schemas.microsoft.com/office/drawing/2014/main" id="{5136567A-4E6B-424F-8085-D3D834944211}"/>
              </a:ext>
            </a:extLst>
          </p:cNvPr>
          <p:cNvSpPr>
            <a:spLocks noGrp="1"/>
          </p:cNvSpPr>
          <p:nvPr>
            <p:ph idx="1"/>
          </p:nvPr>
        </p:nvSpPr>
        <p:spPr/>
        <p:txBody>
          <a:bodyPr/>
          <a:lstStyle/>
          <a:p>
            <a:r>
              <a:rPr lang="en-US" dirty="0"/>
              <a:t>The eligible full load hours (capacity factor x 8760 or FLH) are determined on the basis of estimated production output of the plant. </a:t>
            </a:r>
          </a:p>
          <a:p>
            <a:r>
              <a:rPr lang="en-US" dirty="0"/>
              <a:t>The bids need to include an individual, independent wind assessment of each site and the maximum number of full load hours (capacity factor) per project was determined based on the wind report and the full load hours net P50 value.</a:t>
            </a:r>
          </a:p>
          <a:p>
            <a:endParaRPr lang="en-US" dirty="0"/>
          </a:p>
          <a:p>
            <a:r>
              <a:rPr lang="en-US" dirty="0"/>
              <a:t>I may be out of bounds, but there is an incentive to have high P50 value so the hours will not be capped.  This could have credit implications.  The higher the P50 value, the less the chance of hitting subsidy problems.  But this means the P50 may be B.S.</a:t>
            </a:r>
          </a:p>
          <a:p>
            <a:endParaRPr lang="en-029" dirty="0"/>
          </a:p>
        </p:txBody>
      </p:sp>
    </p:spTree>
    <p:extLst>
      <p:ext uri="{BB962C8B-B14F-4D97-AF65-F5344CB8AC3E}">
        <p14:creationId xmlns:p14="http://schemas.microsoft.com/office/powerpoint/2010/main" val="28429156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ADBA-2AD4-4758-B448-1F98BB68A565}"/>
              </a:ext>
            </a:extLst>
          </p:cNvPr>
          <p:cNvSpPr>
            <a:spLocks noGrp="1"/>
          </p:cNvSpPr>
          <p:nvPr>
            <p:ph type="title"/>
          </p:nvPr>
        </p:nvSpPr>
        <p:spPr/>
        <p:txBody>
          <a:bodyPr/>
          <a:lstStyle/>
          <a:p>
            <a:r>
              <a:rPr lang="en-029" dirty="0"/>
              <a:t>Banking of Production above P50 in NL Tariff</a:t>
            </a:r>
          </a:p>
        </p:txBody>
      </p:sp>
      <p:sp>
        <p:nvSpPr>
          <p:cNvPr id="3" name="Content Placeholder 2">
            <a:extLst>
              <a:ext uri="{FF2B5EF4-FFF2-40B4-BE49-F238E27FC236}">
                <a16:creationId xmlns:a16="http://schemas.microsoft.com/office/drawing/2014/main" id="{48BD39D7-92DF-4AC5-8FC4-6F429F9380C0}"/>
              </a:ext>
            </a:extLst>
          </p:cNvPr>
          <p:cNvSpPr>
            <a:spLocks noGrp="1"/>
          </p:cNvSpPr>
          <p:nvPr>
            <p:ph idx="1"/>
          </p:nvPr>
        </p:nvSpPr>
        <p:spPr/>
        <p:txBody>
          <a:bodyPr/>
          <a:lstStyle/>
          <a:p>
            <a:r>
              <a:rPr lang="en-US" sz="2800" dirty="0"/>
              <a:t>The maximum FLH (capacity factor) is defined as an annual cap, but projects can make use of banking. </a:t>
            </a:r>
          </a:p>
          <a:p>
            <a:pPr lvl="1"/>
            <a:r>
              <a:rPr lang="en-US" sz="2400" dirty="0"/>
              <a:t>First, “unused” FLH can be transferred to the next year to compensate for years with low power production. </a:t>
            </a:r>
          </a:p>
          <a:p>
            <a:pPr lvl="1"/>
            <a:r>
              <a:rPr lang="en-US" sz="2400" dirty="0"/>
              <a:t>Second, power production that exceeded one annual FLH cap can also be transferred to the next year (for a maximum of 25% of the FLH cap) to not miss out on subsidies in very strong years.</a:t>
            </a:r>
          </a:p>
        </p:txBody>
      </p:sp>
    </p:spTree>
    <p:extLst>
      <p:ext uri="{BB962C8B-B14F-4D97-AF65-F5344CB8AC3E}">
        <p14:creationId xmlns:p14="http://schemas.microsoft.com/office/powerpoint/2010/main" val="4829232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5D5-8439-4BA7-98EB-438035400BD5}"/>
              </a:ext>
            </a:extLst>
          </p:cNvPr>
          <p:cNvSpPr>
            <a:spLocks noGrp="1"/>
          </p:cNvSpPr>
          <p:nvPr>
            <p:ph type="ctrTitle"/>
          </p:nvPr>
        </p:nvSpPr>
        <p:spPr/>
        <p:txBody>
          <a:bodyPr/>
          <a:lstStyle/>
          <a:p>
            <a:r>
              <a:rPr lang="en-AU" dirty="0"/>
              <a:t>Resource Analysis for Wind and General Discussion of P90, P99, Power Curves and Wind Variation</a:t>
            </a:r>
            <a:br>
              <a:rPr lang="en-US" dirty="0"/>
            </a:br>
            <a:endParaRPr lang="en-029" dirty="0"/>
          </a:p>
        </p:txBody>
      </p:sp>
    </p:spTree>
    <p:extLst>
      <p:ext uri="{BB962C8B-B14F-4D97-AF65-F5344CB8AC3E}">
        <p14:creationId xmlns:p14="http://schemas.microsoft.com/office/powerpoint/2010/main" val="42657744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t>Wind Studies</a:t>
            </a:r>
          </a:p>
        </p:txBody>
      </p:sp>
      <p:sp>
        <p:nvSpPr>
          <p:cNvPr id="35843" name="Rectangle 3"/>
          <p:cNvSpPr>
            <a:spLocks noGrp="1" noChangeArrowheads="1"/>
          </p:cNvSpPr>
          <p:nvPr>
            <p:ph type="body" idx="1"/>
          </p:nvPr>
        </p:nvSpPr>
        <p:spPr>
          <a:xfrm>
            <a:off x="457200" y="1447800"/>
            <a:ext cx="8229600" cy="4678363"/>
          </a:xfrm>
        </p:spPr>
        <p:txBody>
          <a:bodyPr/>
          <a:lstStyle/>
          <a:p>
            <a:pPr eaLnBrk="1" hangingPunct="1">
              <a:lnSpc>
                <a:spcPct val="80000"/>
              </a:lnSpc>
            </a:pPr>
            <a:r>
              <a:rPr lang="en-US" sz="2200" dirty="0"/>
              <a:t>The first step for the project lenders is to conduct an in-depth analysis of the owner's feasibility study and possibly even hire a consultant to conduct an independent feasibility study. Such studies will analyze the wind resource data and should demonstrate the financial viability of the project. These studies will detail technical, financial and other aspects of the project and are crucial to the lender in its risk assessment of the proposed project. </a:t>
            </a:r>
          </a:p>
          <a:p>
            <a:pPr eaLnBrk="1" hangingPunct="1">
              <a:lnSpc>
                <a:spcPct val="80000"/>
              </a:lnSpc>
              <a:buFontTx/>
              <a:buNone/>
            </a:pPr>
            <a:endParaRPr lang="en-US" sz="2200" dirty="0"/>
          </a:p>
          <a:p>
            <a:pPr eaLnBrk="1" hangingPunct="1">
              <a:lnSpc>
                <a:spcPct val="80000"/>
              </a:lnSpc>
            </a:pPr>
            <a:r>
              <a:rPr lang="en-US" sz="2200" dirty="0"/>
              <a:t>Independent Engineers compute the probability of different wind availability.  However, </a:t>
            </a:r>
            <a:r>
              <a:rPr lang="en-US" sz="2200" b="1" dirty="0"/>
              <a:t>these studies are based on the wind measurements for previous years and for a particular site, and while the studies accommodate the fact that the year in which the measurements were taken may have been a particular good or bad year, </a:t>
            </a:r>
            <a:r>
              <a:rPr lang="en-US" sz="2200" dirty="0"/>
              <a:t>there is no guarantee that there will not be substantially less wind in the future.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983"/>
            <a:ext cx="8229600" cy="1143000"/>
          </a:xfrm>
        </p:spPr>
        <p:txBody>
          <a:bodyPr/>
          <a:lstStyle/>
          <a:p>
            <a:pPr eaLnBrk="1" hangingPunct="1"/>
            <a:r>
              <a:rPr lang="en-US"/>
              <a:t>Wind Speed Risk</a:t>
            </a:r>
          </a:p>
        </p:txBody>
      </p:sp>
      <p:sp>
        <p:nvSpPr>
          <p:cNvPr id="36867" name="Rectangle 3"/>
          <p:cNvSpPr>
            <a:spLocks noGrp="1" noChangeArrowheads="1"/>
          </p:cNvSpPr>
          <p:nvPr>
            <p:ph type="body" idx="1"/>
          </p:nvPr>
        </p:nvSpPr>
        <p:spPr/>
        <p:txBody>
          <a:bodyPr/>
          <a:lstStyle/>
          <a:p>
            <a:pPr eaLnBrk="1" hangingPunct="1">
              <a:lnSpc>
                <a:spcPct val="80000"/>
              </a:lnSpc>
            </a:pPr>
            <a:r>
              <a:rPr lang="en-US" dirty="0"/>
              <a:t>A potential and significant risk for any energy project is the underlying resource for its generation – in this case wind. Identifying the availability of wind is paramount. This has two aspects. </a:t>
            </a:r>
          </a:p>
          <a:p>
            <a:pPr eaLnBrk="1" hangingPunct="1">
              <a:lnSpc>
                <a:spcPct val="80000"/>
              </a:lnSpc>
            </a:pPr>
            <a:endParaRPr lang="en-US" dirty="0"/>
          </a:p>
          <a:p>
            <a:pPr lvl="1" eaLnBrk="1" hangingPunct="1">
              <a:lnSpc>
                <a:spcPct val="80000"/>
              </a:lnSpc>
            </a:pPr>
            <a:r>
              <a:rPr lang="en-US" dirty="0"/>
              <a:t>The first is the question of whether a particular site has sufficient wind speeds. This issue is addressed by the lending banks insisting on long-term – usually at least 12 months – wind measurements, which are then used as the basis for a number of wind studies. Banks usually insist on at least two of those coming from reputable wind experts. These wind studies give an estimate of the annual electricity output of a project, based on a probability curve, usually 75% or 90%, that the project will generate x number of full load hours. Depending on the wind turbine used, there is therefore a 75% or 90% respectively, probability that the turbine will generate y kW/h per year when in service.</a:t>
            </a:r>
            <a:br>
              <a:rPr lang="en-US" dirty="0"/>
            </a:b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a:t>Nightmare Graph and Missing the P90 – Fitch Report</a:t>
            </a:r>
          </a:p>
        </p:txBody>
      </p:sp>
      <p:pic>
        <p:nvPicPr>
          <p:cNvPr id="138243" name="Picture 4"/>
          <p:cNvPicPr>
            <a:picLocks noGrp="1" noChangeAspect="1" noChangeArrowheads="1"/>
          </p:cNvPicPr>
          <p:nvPr>
            <p:ph type="body" idx="1"/>
          </p:nvPr>
        </p:nvPicPr>
        <p:blipFill>
          <a:blip r:embed="rId2" cstate="print"/>
          <a:srcRect/>
          <a:stretch>
            <a:fillRect/>
          </a:stretch>
        </p:blipFill>
        <p:spPr>
          <a:xfrm>
            <a:off x="1219200" y="1600200"/>
            <a:ext cx="7162800" cy="4876800"/>
          </a:xfrm>
          <a:noFill/>
        </p:spPr>
      </p:pic>
    </p:spTree>
    <p:extLst>
      <p:ext uri="{BB962C8B-B14F-4D97-AF65-F5344CB8AC3E}">
        <p14:creationId xmlns:p14="http://schemas.microsoft.com/office/powerpoint/2010/main" val="3030068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Annual Variation in Wind Speed</a:t>
            </a:r>
          </a:p>
        </p:txBody>
      </p:sp>
      <p:sp>
        <p:nvSpPr>
          <p:cNvPr id="39939" name="Content Placeholder 2"/>
          <p:cNvSpPr>
            <a:spLocks noGrp="1"/>
          </p:cNvSpPr>
          <p:nvPr>
            <p:ph idx="1"/>
          </p:nvPr>
        </p:nvSpPr>
        <p:spPr>
          <a:xfrm>
            <a:off x="457200" y="1646238"/>
            <a:ext cx="8229600" cy="4525962"/>
          </a:xfrm>
        </p:spPr>
        <p:txBody>
          <a:bodyPr/>
          <a:lstStyle/>
          <a:p>
            <a:r>
              <a:rPr lang="en-US"/>
              <a:t>Due to the natural variability of wind, the annual energy yield of a given wind farm may change drastically from year to year depending on the wind regime of the area. A study undertaken has estimated that annual mean wind speeds over the long term may be assumed to be normally distributed with a standard deviation of 6%.</a:t>
            </a:r>
          </a:p>
          <a:p>
            <a:r>
              <a:rPr lang="en-US"/>
              <a:t>Implies that deviation of 14% in one of every 100 years.</a:t>
            </a:r>
          </a:p>
          <a:p>
            <a:r>
              <a:rPr lang="en-US"/>
              <a:t>Wind speed should be within one standard deviation for 6.8 years out of 10.</a:t>
            </a:r>
          </a:p>
          <a:p>
            <a:endParaRPr lang="en-US"/>
          </a:p>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19113" y="274638"/>
            <a:ext cx="8077200" cy="715962"/>
          </a:xfrm>
        </p:spPr>
        <p:txBody>
          <a:bodyPr/>
          <a:lstStyle/>
          <a:p>
            <a:r>
              <a:rPr lang="en-US" dirty="0"/>
              <a:t>Variability in Wind </a:t>
            </a:r>
            <a:r>
              <a:rPr lang="en-US" dirty="0">
                <a:sym typeface="Wingdings" panose="05000000000000000000" pitchFamily="2" charset="2"/>
              </a:rPr>
              <a:t> </a:t>
            </a:r>
            <a:r>
              <a:rPr lang="en-US" dirty="0"/>
              <a:t>UK Wind Index in 2010 – 10% below Average</a:t>
            </a:r>
          </a:p>
        </p:txBody>
      </p:sp>
      <p:pic>
        <p:nvPicPr>
          <p:cNvPr id="40966" name="Picture 2"/>
          <p:cNvPicPr>
            <a:picLocks noGrp="1" noChangeAspect="1" noChangeArrowheads="1"/>
          </p:cNvPicPr>
          <p:nvPr>
            <p:ph idx="1"/>
          </p:nvPr>
        </p:nvPicPr>
        <p:blipFill>
          <a:blip r:embed="rId2" cstate="print"/>
          <a:srcRect/>
          <a:stretch>
            <a:fillRect/>
          </a:stretch>
        </p:blipFill>
        <p:spPr>
          <a:xfrm>
            <a:off x="218768" y="2590800"/>
            <a:ext cx="6051665" cy="3403017"/>
          </a:xfrm>
        </p:spPr>
      </p:pic>
      <p:sp>
        <p:nvSpPr>
          <p:cNvPr id="2" name="TextBox 1">
            <a:extLst>
              <a:ext uri="{FF2B5EF4-FFF2-40B4-BE49-F238E27FC236}">
                <a16:creationId xmlns:a16="http://schemas.microsoft.com/office/drawing/2014/main" id="{29A7E1BD-88CC-4A08-A8B2-71F6B773A254}"/>
              </a:ext>
            </a:extLst>
          </p:cNvPr>
          <p:cNvSpPr txBox="1"/>
          <p:nvPr/>
        </p:nvSpPr>
        <p:spPr>
          <a:xfrm>
            <a:off x="4419600" y="990600"/>
            <a:ext cx="4176713" cy="646331"/>
          </a:xfrm>
          <a:prstGeom prst="rect">
            <a:avLst/>
          </a:prstGeom>
          <a:noFill/>
        </p:spPr>
        <p:txBody>
          <a:bodyPr wrap="square" rtlCol="0">
            <a:spAutoFit/>
          </a:bodyPr>
          <a:lstStyle/>
          <a:p>
            <a:r>
              <a:rPr lang="en-029" dirty="0"/>
              <a:t>Statistical Analysis and Standard Deviation</a:t>
            </a:r>
          </a:p>
        </p:txBody>
      </p:sp>
      <p:pic>
        <p:nvPicPr>
          <p:cNvPr id="3" name="Picture 2">
            <a:extLst>
              <a:ext uri="{FF2B5EF4-FFF2-40B4-BE49-F238E27FC236}">
                <a16:creationId xmlns:a16="http://schemas.microsoft.com/office/drawing/2014/main" id="{A0F0FF42-1E5C-4D3B-96FE-456401C62997}"/>
              </a:ext>
            </a:extLst>
          </p:cNvPr>
          <p:cNvPicPr>
            <a:picLocks noChangeAspect="1"/>
          </p:cNvPicPr>
          <p:nvPr/>
        </p:nvPicPr>
        <p:blipFill>
          <a:blip r:embed="rId3"/>
          <a:stretch>
            <a:fillRect/>
          </a:stretch>
        </p:blipFill>
        <p:spPr>
          <a:xfrm>
            <a:off x="6448425" y="2352893"/>
            <a:ext cx="2466975" cy="421982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p:txBody>
          <a:bodyPr/>
          <a:lstStyle/>
          <a:p>
            <a:r>
              <a:rPr lang="en-US"/>
              <a:t>Variation in Average Wind Speeds</a:t>
            </a:r>
          </a:p>
        </p:txBody>
      </p:sp>
      <p:pic>
        <p:nvPicPr>
          <p:cNvPr id="44035" name="Picture 5"/>
          <p:cNvPicPr>
            <a:picLocks noChangeAspect="1" noChangeArrowheads="1"/>
          </p:cNvPicPr>
          <p:nvPr/>
        </p:nvPicPr>
        <p:blipFill>
          <a:blip r:embed="rId2" cstate="print"/>
          <a:srcRect/>
          <a:stretch>
            <a:fillRect/>
          </a:stretch>
        </p:blipFill>
        <p:spPr bwMode="auto">
          <a:xfrm>
            <a:off x="762000" y="1219200"/>
            <a:ext cx="7086600" cy="5153025"/>
          </a:xfrm>
          <a:prstGeom prst="rect">
            <a:avLst/>
          </a:prstGeom>
          <a:noFill/>
          <a:ln w="9525">
            <a:noFill/>
            <a:miter lim="800000"/>
            <a:headEnd/>
            <a:tailEnd/>
          </a:ln>
        </p:spPr>
      </p:pic>
    </p:spTree>
    <p:extLst>
      <p:ext uri="{BB962C8B-B14F-4D97-AF65-F5344CB8AC3E}">
        <p14:creationId xmlns:p14="http://schemas.microsoft.com/office/powerpoint/2010/main" val="8935475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343A0-B155-46EF-B8C6-E7CC3DB15D9C}"/>
              </a:ext>
            </a:extLst>
          </p:cNvPr>
          <p:cNvSpPr>
            <a:spLocks noGrp="1"/>
          </p:cNvSpPr>
          <p:nvPr>
            <p:ph type="title"/>
          </p:nvPr>
        </p:nvSpPr>
        <p:spPr/>
        <p:txBody>
          <a:bodyPr/>
          <a:lstStyle/>
          <a:p>
            <a:r>
              <a:rPr lang="en-029" dirty="0"/>
              <a:t>Rutger’s Question on Lidar</a:t>
            </a:r>
          </a:p>
        </p:txBody>
      </p:sp>
      <p:sp>
        <p:nvSpPr>
          <p:cNvPr id="4" name="Content Placeholder 3">
            <a:extLst>
              <a:ext uri="{FF2B5EF4-FFF2-40B4-BE49-F238E27FC236}">
                <a16:creationId xmlns:a16="http://schemas.microsoft.com/office/drawing/2014/main" id="{53DBE6D3-C831-4712-B475-C79E0CDE7F77}"/>
              </a:ext>
            </a:extLst>
          </p:cNvPr>
          <p:cNvSpPr>
            <a:spLocks noGrp="1"/>
          </p:cNvSpPr>
          <p:nvPr>
            <p:ph idx="1"/>
          </p:nvPr>
        </p:nvSpPr>
        <p:spPr/>
        <p:txBody>
          <a:bodyPr/>
          <a:lstStyle/>
          <a:p>
            <a:r>
              <a:rPr lang="en-US" dirty="0"/>
              <a:t>LiDAR (light detection and ranging) or </a:t>
            </a:r>
            <a:r>
              <a:rPr lang="en-US" dirty="0" err="1"/>
              <a:t>SoDAR</a:t>
            </a:r>
            <a:r>
              <a:rPr lang="en-US" dirty="0"/>
              <a:t> (sound detection and ranging) are remote-sensing methods that use either light in the form of a pulsed laser or sound to measure ranges. </a:t>
            </a:r>
          </a:p>
          <a:p>
            <a:r>
              <a:rPr lang="en-US" dirty="0"/>
              <a:t>Ground based, remote-sensing technology often supplements </a:t>
            </a:r>
            <a:r>
              <a:rPr lang="en-US" dirty="0" err="1"/>
              <a:t>ananometers</a:t>
            </a:r>
            <a:r>
              <a:rPr lang="en-US" dirty="0"/>
              <a:t> because remote-sensing technology can measure winds at much greater heights. </a:t>
            </a:r>
          </a:p>
          <a:p>
            <a:r>
              <a:rPr lang="en-US" dirty="0"/>
              <a:t>The measurements are needed because the industry is building ever-taller turbines (80 to 100 m) to capture the stronger winds higher up.</a:t>
            </a:r>
          </a:p>
          <a:p>
            <a:r>
              <a:rPr lang="en-US" dirty="0"/>
              <a:t>“Is this device as accurate as my met tower?” The short  answer is “yes.” Remote sensors are often more accurate than met towers. A number of validation and correlation studies have proven this.</a:t>
            </a:r>
          </a:p>
          <a:p>
            <a:endParaRPr lang="en-US" dirty="0"/>
          </a:p>
          <a:p>
            <a:endParaRPr lang="en-029" dirty="0"/>
          </a:p>
        </p:txBody>
      </p:sp>
    </p:spTree>
    <p:extLst>
      <p:ext uri="{BB962C8B-B14F-4D97-AF65-F5344CB8AC3E}">
        <p14:creationId xmlns:p14="http://schemas.microsoft.com/office/powerpoint/2010/main" val="567395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4490-59A2-4950-9703-A26A312D0257}"/>
              </a:ext>
            </a:extLst>
          </p:cNvPr>
          <p:cNvSpPr>
            <a:spLocks noGrp="1"/>
          </p:cNvSpPr>
          <p:nvPr>
            <p:ph type="title"/>
          </p:nvPr>
        </p:nvSpPr>
        <p:spPr/>
        <p:txBody>
          <a:bodyPr/>
          <a:lstStyle/>
          <a:p>
            <a:r>
              <a:rPr lang="en-029" dirty="0"/>
              <a:t>Collecting Data - Traditional</a:t>
            </a:r>
          </a:p>
        </p:txBody>
      </p:sp>
      <p:sp>
        <p:nvSpPr>
          <p:cNvPr id="3" name="Content Placeholder 2">
            <a:extLst>
              <a:ext uri="{FF2B5EF4-FFF2-40B4-BE49-F238E27FC236}">
                <a16:creationId xmlns:a16="http://schemas.microsoft.com/office/drawing/2014/main" id="{DAC0DF1C-88E4-43BF-9989-34CACA25F1AE}"/>
              </a:ext>
            </a:extLst>
          </p:cNvPr>
          <p:cNvSpPr>
            <a:spLocks noGrp="1"/>
          </p:cNvSpPr>
          <p:nvPr>
            <p:ph idx="1"/>
          </p:nvPr>
        </p:nvSpPr>
        <p:spPr/>
        <p:txBody>
          <a:bodyPr/>
          <a:lstStyle/>
          <a:p>
            <a:r>
              <a:rPr lang="en-029" dirty="0"/>
              <a:t>Lidar and ability to collect data at different heights. Also, reliability and location issues.</a:t>
            </a:r>
          </a:p>
          <a:p>
            <a:endParaRPr lang="en-029" dirty="0"/>
          </a:p>
        </p:txBody>
      </p:sp>
      <p:pic>
        <p:nvPicPr>
          <p:cNvPr id="4" name="Picture 3">
            <a:extLst>
              <a:ext uri="{FF2B5EF4-FFF2-40B4-BE49-F238E27FC236}">
                <a16:creationId xmlns:a16="http://schemas.microsoft.com/office/drawing/2014/main" id="{88FEA11C-94F2-48C9-8830-D18FC84608D5}"/>
              </a:ext>
            </a:extLst>
          </p:cNvPr>
          <p:cNvPicPr>
            <a:picLocks noChangeAspect="1"/>
          </p:cNvPicPr>
          <p:nvPr/>
        </p:nvPicPr>
        <p:blipFill>
          <a:blip r:embed="rId2"/>
          <a:stretch>
            <a:fillRect/>
          </a:stretch>
        </p:blipFill>
        <p:spPr>
          <a:xfrm>
            <a:off x="228600" y="2462022"/>
            <a:ext cx="3810000" cy="3875689"/>
          </a:xfrm>
          <a:prstGeom prst="rect">
            <a:avLst/>
          </a:prstGeom>
        </p:spPr>
      </p:pic>
      <p:pic>
        <p:nvPicPr>
          <p:cNvPr id="5" name="Picture 4">
            <a:extLst>
              <a:ext uri="{FF2B5EF4-FFF2-40B4-BE49-F238E27FC236}">
                <a16:creationId xmlns:a16="http://schemas.microsoft.com/office/drawing/2014/main" id="{CA7CCDB4-38E9-487E-8221-E9D930471D00}"/>
              </a:ext>
            </a:extLst>
          </p:cNvPr>
          <p:cNvPicPr>
            <a:picLocks noChangeAspect="1"/>
          </p:cNvPicPr>
          <p:nvPr/>
        </p:nvPicPr>
        <p:blipFill>
          <a:blip r:embed="rId3"/>
          <a:stretch>
            <a:fillRect/>
          </a:stretch>
        </p:blipFill>
        <p:spPr>
          <a:xfrm>
            <a:off x="4800600" y="2462022"/>
            <a:ext cx="4343400" cy="3851148"/>
          </a:xfrm>
          <a:prstGeom prst="rect">
            <a:avLst/>
          </a:prstGeom>
        </p:spPr>
      </p:pic>
    </p:spTree>
    <p:extLst>
      <p:ext uri="{BB962C8B-B14F-4D97-AF65-F5344CB8AC3E}">
        <p14:creationId xmlns:p14="http://schemas.microsoft.com/office/powerpoint/2010/main" val="26853724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A60AD-89B4-4524-94AC-2888E8761E8A}"/>
              </a:ext>
            </a:extLst>
          </p:cNvPr>
          <p:cNvSpPr>
            <a:spLocks noGrp="1"/>
          </p:cNvSpPr>
          <p:nvPr>
            <p:ph type="title"/>
          </p:nvPr>
        </p:nvSpPr>
        <p:spPr/>
        <p:txBody>
          <a:bodyPr/>
          <a:lstStyle/>
          <a:p>
            <a:r>
              <a:rPr lang="en-029" dirty="0"/>
              <a:t>General Comments on Rutger’s Question about Data Collection</a:t>
            </a:r>
          </a:p>
        </p:txBody>
      </p:sp>
      <p:sp>
        <p:nvSpPr>
          <p:cNvPr id="4" name="Content Placeholder 3">
            <a:extLst>
              <a:ext uri="{FF2B5EF4-FFF2-40B4-BE49-F238E27FC236}">
                <a16:creationId xmlns:a16="http://schemas.microsoft.com/office/drawing/2014/main" id="{E3E42C90-A4D1-4015-A21A-3AA9D219B001}"/>
              </a:ext>
            </a:extLst>
          </p:cNvPr>
          <p:cNvSpPr>
            <a:spLocks noGrp="1"/>
          </p:cNvSpPr>
          <p:nvPr>
            <p:ph idx="1"/>
          </p:nvPr>
        </p:nvSpPr>
        <p:spPr/>
        <p:txBody>
          <a:bodyPr/>
          <a:lstStyle/>
          <a:p>
            <a:r>
              <a:rPr lang="en-US" dirty="0"/>
              <a:t>Which method provides more accurate long term production estimate, using on-site data measured with lidar or using synthetic data supplied by vendor like 3tier. </a:t>
            </a:r>
          </a:p>
          <a:p>
            <a:r>
              <a:rPr lang="en-US" dirty="0"/>
              <a:t>If the on-site measurement is at least 1 year long, and then correlated to long term data set from a near by weather station, then it is more accurate then synthetic data. That is especially true if the site has a lot of terrain variation.</a:t>
            </a:r>
          </a:p>
          <a:p>
            <a:r>
              <a:rPr lang="en-US" dirty="0"/>
              <a:t>The problem with measurement with lidar is that often times the lidar measurement was too short (&lt;1 yr), the equipment is not maintained, the data is not monitored and </a:t>
            </a:r>
            <a:r>
              <a:rPr lang="en-US" dirty="0" err="1"/>
              <a:t>QCed</a:t>
            </a:r>
            <a:r>
              <a:rPr lang="en-US" dirty="0"/>
              <a:t> on a regular basis, and data was not processed by someone who is competent for that type of analysis.</a:t>
            </a:r>
            <a:endParaRPr lang="en-029" dirty="0"/>
          </a:p>
        </p:txBody>
      </p:sp>
    </p:spTree>
    <p:extLst>
      <p:ext uri="{BB962C8B-B14F-4D97-AF65-F5344CB8AC3E}">
        <p14:creationId xmlns:p14="http://schemas.microsoft.com/office/powerpoint/2010/main" val="24752752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FE44-3103-4C4C-AC91-6575D57FD7E6}"/>
              </a:ext>
            </a:extLst>
          </p:cNvPr>
          <p:cNvSpPr>
            <a:spLocks noGrp="1"/>
          </p:cNvSpPr>
          <p:nvPr>
            <p:ph type="title"/>
          </p:nvPr>
        </p:nvSpPr>
        <p:spPr/>
        <p:txBody>
          <a:bodyPr/>
          <a:lstStyle/>
          <a:p>
            <a:r>
              <a:rPr lang="en-029" dirty="0" err="1"/>
              <a:t>Lider</a:t>
            </a:r>
            <a:r>
              <a:rPr lang="en-029" dirty="0"/>
              <a:t> and Laser Compared to Solar</a:t>
            </a:r>
          </a:p>
        </p:txBody>
      </p:sp>
      <p:sp>
        <p:nvSpPr>
          <p:cNvPr id="3" name="Content Placeholder 2">
            <a:extLst>
              <a:ext uri="{FF2B5EF4-FFF2-40B4-BE49-F238E27FC236}">
                <a16:creationId xmlns:a16="http://schemas.microsoft.com/office/drawing/2014/main" id="{D2B33437-08AA-4AE8-8DD3-29093A511D3A}"/>
              </a:ext>
            </a:extLst>
          </p:cNvPr>
          <p:cNvSpPr>
            <a:spLocks noGrp="1"/>
          </p:cNvSpPr>
          <p:nvPr>
            <p:ph idx="1"/>
          </p:nvPr>
        </p:nvSpPr>
        <p:spPr/>
        <p:txBody>
          <a:bodyPr/>
          <a:lstStyle/>
          <a:p>
            <a:r>
              <a:rPr lang="en-029" dirty="0"/>
              <a:t>For Solar, the use of satellite data has become standard.</a:t>
            </a:r>
          </a:p>
          <a:p>
            <a:endParaRPr lang="en-029" dirty="0"/>
          </a:p>
        </p:txBody>
      </p:sp>
      <p:pic>
        <p:nvPicPr>
          <p:cNvPr id="4" name="Picture 3">
            <a:extLst>
              <a:ext uri="{FF2B5EF4-FFF2-40B4-BE49-F238E27FC236}">
                <a16:creationId xmlns:a16="http://schemas.microsoft.com/office/drawing/2014/main" id="{5BF4CF79-74B3-4957-938E-1A98099756E5}"/>
              </a:ext>
            </a:extLst>
          </p:cNvPr>
          <p:cNvPicPr>
            <a:picLocks noChangeAspect="1"/>
          </p:cNvPicPr>
          <p:nvPr/>
        </p:nvPicPr>
        <p:blipFill>
          <a:blip r:embed="rId2"/>
          <a:stretch>
            <a:fillRect/>
          </a:stretch>
        </p:blipFill>
        <p:spPr>
          <a:xfrm>
            <a:off x="609600" y="2093576"/>
            <a:ext cx="7162800" cy="4642186"/>
          </a:xfrm>
          <a:prstGeom prst="rect">
            <a:avLst/>
          </a:prstGeom>
        </p:spPr>
      </p:pic>
    </p:spTree>
    <p:extLst>
      <p:ext uri="{BB962C8B-B14F-4D97-AF65-F5344CB8AC3E}">
        <p14:creationId xmlns:p14="http://schemas.microsoft.com/office/powerpoint/2010/main" val="9175488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F19A-E5C4-4D38-AD76-90F96AD03A7E}"/>
              </a:ext>
            </a:extLst>
          </p:cNvPr>
          <p:cNvSpPr>
            <a:spLocks noGrp="1"/>
          </p:cNvSpPr>
          <p:nvPr>
            <p:ph type="title"/>
          </p:nvPr>
        </p:nvSpPr>
        <p:spPr/>
        <p:txBody>
          <a:bodyPr/>
          <a:lstStyle/>
          <a:p>
            <a:r>
              <a:rPr lang="en-029" dirty="0"/>
              <a:t>Data Example for NL</a:t>
            </a:r>
          </a:p>
        </p:txBody>
      </p:sp>
      <p:sp>
        <p:nvSpPr>
          <p:cNvPr id="3" name="Content Placeholder 2">
            <a:extLst>
              <a:ext uri="{FF2B5EF4-FFF2-40B4-BE49-F238E27FC236}">
                <a16:creationId xmlns:a16="http://schemas.microsoft.com/office/drawing/2014/main" id="{637B6F31-9DDC-444B-A495-84040888B7F6}"/>
              </a:ext>
            </a:extLst>
          </p:cNvPr>
          <p:cNvSpPr>
            <a:spLocks noGrp="1"/>
          </p:cNvSpPr>
          <p:nvPr>
            <p:ph idx="1"/>
          </p:nvPr>
        </p:nvSpPr>
        <p:spPr/>
        <p:txBody>
          <a:bodyPr/>
          <a:lstStyle/>
          <a:p>
            <a:r>
              <a:rPr lang="en-029" dirty="0"/>
              <a:t>Data for many years on an hour by hour basis</a:t>
            </a:r>
          </a:p>
          <a:p>
            <a:endParaRPr lang="en-029" dirty="0"/>
          </a:p>
        </p:txBody>
      </p:sp>
      <p:pic>
        <p:nvPicPr>
          <p:cNvPr id="4" name="Picture 3">
            <a:extLst>
              <a:ext uri="{FF2B5EF4-FFF2-40B4-BE49-F238E27FC236}">
                <a16:creationId xmlns:a16="http://schemas.microsoft.com/office/drawing/2014/main" id="{20EBA8A8-8418-4C3B-8E98-7218387C716D}"/>
              </a:ext>
            </a:extLst>
          </p:cNvPr>
          <p:cNvPicPr>
            <a:picLocks noChangeAspect="1"/>
          </p:cNvPicPr>
          <p:nvPr/>
        </p:nvPicPr>
        <p:blipFill>
          <a:blip r:embed="rId2"/>
          <a:stretch>
            <a:fillRect/>
          </a:stretch>
        </p:blipFill>
        <p:spPr>
          <a:xfrm>
            <a:off x="533400" y="1845891"/>
            <a:ext cx="7247687" cy="4747303"/>
          </a:xfrm>
          <a:prstGeom prst="rect">
            <a:avLst/>
          </a:prstGeom>
        </p:spPr>
      </p:pic>
    </p:spTree>
    <p:extLst>
      <p:ext uri="{BB962C8B-B14F-4D97-AF65-F5344CB8AC3E}">
        <p14:creationId xmlns:p14="http://schemas.microsoft.com/office/powerpoint/2010/main" val="35426110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t>Wind Shear Adjustment in the NL Data</a:t>
            </a:r>
            <a:endParaRPr lang="en-JM" dirty="0"/>
          </a:p>
        </p:txBody>
      </p:sp>
      <p:pic>
        <p:nvPicPr>
          <p:cNvPr id="94214" name="Picture 2"/>
          <p:cNvPicPr>
            <a:picLocks noGrp="1" noChangeAspect="1" noChangeArrowheads="1"/>
          </p:cNvPicPr>
          <p:nvPr>
            <p:ph idx="1"/>
          </p:nvPr>
        </p:nvPicPr>
        <p:blipFill>
          <a:blip r:embed="rId2" cstate="print"/>
          <a:srcRect/>
          <a:stretch>
            <a:fillRect/>
          </a:stretch>
        </p:blipFill>
        <p:spPr>
          <a:xfrm>
            <a:off x="381000" y="1295400"/>
            <a:ext cx="8229600" cy="3519487"/>
          </a:xfrm>
        </p:spPr>
      </p:pic>
      <p:sp>
        <p:nvSpPr>
          <p:cNvPr id="2" name="TextBox 1">
            <a:extLst>
              <a:ext uri="{FF2B5EF4-FFF2-40B4-BE49-F238E27FC236}">
                <a16:creationId xmlns:a16="http://schemas.microsoft.com/office/drawing/2014/main" id="{ED1EAD52-65F1-49D9-A7B6-17934982D9DA}"/>
              </a:ext>
            </a:extLst>
          </p:cNvPr>
          <p:cNvSpPr txBox="1"/>
          <p:nvPr/>
        </p:nvSpPr>
        <p:spPr>
          <a:xfrm>
            <a:off x="762000" y="5867400"/>
            <a:ext cx="7848600" cy="369332"/>
          </a:xfrm>
          <a:prstGeom prst="rect">
            <a:avLst/>
          </a:prstGeom>
          <a:noFill/>
        </p:spPr>
        <p:txBody>
          <a:bodyPr wrap="square" rtlCol="0">
            <a:spAutoFit/>
          </a:bodyPr>
          <a:lstStyle/>
          <a:p>
            <a:r>
              <a:rPr lang="en-029" dirty="0"/>
              <a:t>Wind Speed height = Wind Speed low x (height/low) Alpha </a:t>
            </a:r>
          </a:p>
        </p:txBody>
      </p:sp>
    </p:spTree>
    <p:extLst>
      <p:ext uri="{BB962C8B-B14F-4D97-AF65-F5344CB8AC3E}">
        <p14:creationId xmlns:p14="http://schemas.microsoft.com/office/powerpoint/2010/main" val="16775800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t>Calculation of Wind Shear Exponent</a:t>
            </a:r>
            <a:endParaRPr lang="en-JM"/>
          </a:p>
        </p:txBody>
      </p:sp>
      <p:pic>
        <p:nvPicPr>
          <p:cNvPr id="95238" name="Picture 2"/>
          <p:cNvPicPr>
            <a:picLocks noChangeAspect="1" noChangeArrowheads="1"/>
          </p:cNvPicPr>
          <p:nvPr/>
        </p:nvPicPr>
        <p:blipFill>
          <a:blip r:embed="rId2" cstate="print"/>
          <a:srcRect/>
          <a:stretch>
            <a:fillRect/>
          </a:stretch>
        </p:blipFill>
        <p:spPr bwMode="auto">
          <a:xfrm>
            <a:off x="1066800" y="2286000"/>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5181600" cy="830262"/>
          </a:xfrm>
          <a:prstGeom prst="rect">
            <a:avLst/>
          </a:prstGeom>
          <a:noFill/>
          <a:ln w="9525">
            <a:noFill/>
            <a:miter lim="800000"/>
            <a:headEnd/>
            <a:tailEnd/>
          </a:ln>
        </p:spPr>
        <p:txBody>
          <a:bodyPr>
            <a:spAutoFit/>
          </a:bodyPr>
          <a:lstStyle/>
          <a:p>
            <a:r>
              <a:rPr lang="en-US"/>
              <a:t>Calculation of Wind Shear Factor Using Logs</a:t>
            </a:r>
            <a:endParaRPr lang="en-JM"/>
          </a:p>
        </p:txBody>
      </p:sp>
      <p:sp>
        <p:nvSpPr>
          <p:cNvPr id="95240" name="TextBox 8"/>
          <p:cNvSpPr txBox="1">
            <a:spLocks noChangeArrowheads="1"/>
          </p:cNvSpPr>
          <p:nvPr/>
        </p:nvSpPr>
        <p:spPr bwMode="auto">
          <a:xfrm>
            <a:off x="1101725" y="4814888"/>
            <a:ext cx="5181600" cy="1200150"/>
          </a:xfrm>
          <a:prstGeom prst="rect">
            <a:avLst/>
          </a:prstGeom>
          <a:noFill/>
          <a:ln w="9525">
            <a:noFill/>
            <a:miter lim="800000"/>
            <a:headEnd/>
            <a:tailEnd/>
          </a:ln>
        </p:spPr>
        <p:txBody>
          <a:bodyPr>
            <a:spAutoFit/>
          </a:bodyPr>
          <a:lstStyle/>
          <a:p>
            <a:r>
              <a:rPr lang="en-US"/>
              <a:t>Begin with 1/7 power law; but not good enough for site specific applications</a:t>
            </a:r>
            <a:endParaRPr lang="en-JM"/>
          </a:p>
        </p:txBody>
      </p:sp>
    </p:spTree>
    <p:extLst>
      <p:ext uri="{BB962C8B-B14F-4D97-AF65-F5344CB8AC3E}">
        <p14:creationId xmlns:p14="http://schemas.microsoft.com/office/powerpoint/2010/main" val="366385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4E6D87-C37D-450F-B09A-F0D5D6BCCC53}"/>
              </a:ext>
            </a:extLst>
          </p:cNvPr>
          <p:cNvSpPr>
            <a:spLocks noGrp="1"/>
          </p:cNvSpPr>
          <p:nvPr>
            <p:ph type="title"/>
          </p:nvPr>
        </p:nvSpPr>
        <p:spPr/>
        <p:txBody>
          <a:bodyPr/>
          <a:lstStyle/>
          <a:p>
            <a:r>
              <a:rPr lang="en-029" dirty="0"/>
              <a:t>Project Agreements and Mitigation of Non-Resource Related Risk: Rutger Questions</a:t>
            </a:r>
          </a:p>
        </p:txBody>
      </p:sp>
      <p:sp>
        <p:nvSpPr>
          <p:cNvPr id="6" name="Content Placeholder 5">
            <a:extLst>
              <a:ext uri="{FF2B5EF4-FFF2-40B4-BE49-F238E27FC236}">
                <a16:creationId xmlns:a16="http://schemas.microsoft.com/office/drawing/2014/main" id="{183768EF-14EC-4AEB-AA67-1BA8E2C4E31C}"/>
              </a:ext>
            </a:extLst>
          </p:cNvPr>
          <p:cNvSpPr>
            <a:spLocks noGrp="1"/>
          </p:cNvSpPr>
          <p:nvPr>
            <p:ph idx="1"/>
          </p:nvPr>
        </p:nvSpPr>
        <p:spPr/>
        <p:txBody>
          <a:bodyPr/>
          <a:lstStyle/>
          <a:p>
            <a:r>
              <a:rPr lang="en-US" sz="1800" dirty="0"/>
              <a:t>Project management agreements </a:t>
            </a:r>
          </a:p>
          <a:p>
            <a:pPr lvl="1"/>
            <a:r>
              <a:rPr lang="en-US" sz="1600" dirty="0"/>
              <a:t>Development phase</a:t>
            </a:r>
          </a:p>
          <a:p>
            <a:pPr lvl="2"/>
            <a:r>
              <a:rPr lang="en-US" sz="1400" dirty="0"/>
              <a:t>lease agreements for land</a:t>
            </a:r>
          </a:p>
          <a:p>
            <a:pPr lvl="2"/>
            <a:r>
              <a:rPr lang="en-US" sz="1400" dirty="0"/>
              <a:t>development costs that are reasonable</a:t>
            </a:r>
          </a:p>
          <a:p>
            <a:pPr lvl="2"/>
            <a:r>
              <a:rPr lang="en-US" sz="1400" dirty="0"/>
              <a:t>development fees</a:t>
            </a:r>
          </a:p>
          <a:p>
            <a:pPr lvl="1"/>
            <a:r>
              <a:rPr lang="en-US" sz="1600" dirty="0"/>
              <a:t>Construction contracts (EPC)</a:t>
            </a:r>
          </a:p>
          <a:p>
            <a:pPr lvl="2"/>
            <a:r>
              <a:rPr lang="en-US" sz="1400" dirty="0"/>
              <a:t>EPC contractors and bankruptcy</a:t>
            </a:r>
          </a:p>
          <a:p>
            <a:pPr lvl="2"/>
            <a:r>
              <a:rPr lang="en-US" sz="1400" dirty="0"/>
              <a:t>Change orders and cost over-runs</a:t>
            </a:r>
          </a:p>
          <a:p>
            <a:pPr lvl="2"/>
            <a:r>
              <a:rPr lang="en-US" sz="1400" dirty="0"/>
              <a:t>Liquidated damage for delay and performance</a:t>
            </a:r>
          </a:p>
          <a:p>
            <a:pPr lvl="1"/>
            <a:r>
              <a:rPr lang="en-US" sz="1600" dirty="0"/>
              <a:t>Maintenance contracts</a:t>
            </a:r>
          </a:p>
          <a:p>
            <a:pPr lvl="2"/>
            <a:r>
              <a:rPr lang="en-US" sz="1400" dirty="0"/>
              <a:t>Availability guarantee</a:t>
            </a:r>
          </a:p>
          <a:p>
            <a:pPr lvl="2"/>
            <a:r>
              <a:rPr lang="en-US" sz="1400" dirty="0"/>
              <a:t>Power curve guarantee</a:t>
            </a:r>
          </a:p>
          <a:p>
            <a:pPr lvl="1"/>
            <a:r>
              <a:rPr lang="en-US" sz="1600" dirty="0"/>
              <a:t>Asset management contracts,</a:t>
            </a:r>
          </a:p>
          <a:p>
            <a:pPr lvl="1"/>
            <a:r>
              <a:rPr lang="en-US" sz="1600" dirty="0"/>
              <a:t>Power Purchase Agreements</a:t>
            </a:r>
          </a:p>
          <a:p>
            <a:pPr lvl="2"/>
            <a:r>
              <a:rPr lang="en-US" sz="1400" dirty="0"/>
              <a:t>Term of contracts and term of debt</a:t>
            </a:r>
          </a:p>
          <a:p>
            <a:pPr lvl="2"/>
            <a:r>
              <a:rPr lang="en-US" sz="1400" dirty="0"/>
              <a:t>Merchant risk in PPA’s</a:t>
            </a:r>
          </a:p>
          <a:p>
            <a:pPr lvl="2"/>
            <a:r>
              <a:rPr lang="en-US" sz="1400" dirty="0"/>
              <a:t>Merchant risk in Tail</a:t>
            </a:r>
          </a:p>
          <a:p>
            <a:endParaRPr lang="en-029" dirty="0"/>
          </a:p>
        </p:txBody>
      </p:sp>
    </p:spTree>
    <p:extLst>
      <p:ext uri="{BB962C8B-B14F-4D97-AF65-F5344CB8AC3E}">
        <p14:creationId xmlns:p14="http://schemas.microsoft.com/office/powerpoint/2010/main" val="8974360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p:txBody>
          <a:bodyPr/>
          <a:lstStyle/>
          <a:p>
            <a:r>
              <a:rPr lang="en-US"/>
              <a:t>Errors in Wind Shear</a:t>
            </a:r>
          </a:p>
        </p:txBody>
      </p:sp>
      <p:sp>
        <p:nvSpPr>
          <p:cNvPr id="96259" name="Rectangle 3"/>
          <p:cNvSpPr>
            <a:spLocks noGrp="1" noChangeArrowheads="1"/>
          </p:cNvSpPr>
          <p:nvPr>
            <p:ph type="body" idx="4294967295"/>
          </p:nvPr>
        </p:nvSpPr>
        <p:spPr/>
        <p:txBody>
          <a:bodyPr/>
          <a:lstStyle/>
          <a:p>
            <a:r>
              <a:rPr lang="en-US" sz="2000"/>
              <a:t>Wind shear is the variation of wind speed with elevation. It is important to understand because it directly impacts the power available at different wind turbine hub heights.</a:t>
            </a:r>
          </a:p>
          <a:p>
            <a:r>
              <a:rPr lang="en-US" sz="2000"/>
              <a:t>For the site with the most complex terrain, the average annual wind shear varied up to 7% between different years.</a:t>
            </a:r>
          </a:p>
          <a:p>
            <a:r>
              <a:rPr lang="en-US" sz="2000"/>
              <a:t>For fairly flat terrain, many investigators have used the one-seventh power law, where α = 1/7 = .143</a:t>
            </a:r>
          </a:p>
          <a:p>
            <a:endParaRPr lang="en-US" sz="2000"/>
          </a:p>
          <a:p>
            <a:endParaRPr lang="en-US" sz="2000"/>
          </a:p>
          <a:p>
            <a:endParaRPr lang="en-US"/>
          </a:p>
          <a:p>
            <a:endParaRPr lang="en-US"/>
          </a:p>
          <a:p>
            <a:endParaRPr lang="en-US"/>
          </a:p>
          <a:p>
            <a:endParaRPr lang="en-US"/>
          </a:p>
          <a:p>
            <a:endParaRPr lang="en-US"/>
          </a:p>
          <a:p>
            <a:endParaRPr lang="en-US"/>
          </a:p>
        </p:txBody>
      </p:sp>
      <p:pic>
        <p:nvPicPr>
          <p:cNvPr id="96260" name="Picture 4"/>
          <p:cNvPicPr>
            <a:picLocks noChangeAspect="1" noChangeArrowheads="1"/>
          </p:cNvPicPr>
          <p:nvPr/>
        </p:nvPicPr>
        <p:blipFill>
          <a:blip r:embed="rId2" cstate="print"/>
          <a:srcRect/>
          <a:stretch>
            <a:fillRect/>
          </a:stretch>
        </p:blipFill>
        <p:spPr bwMode="auto">
          <a:xfrm>
            <a:off x="1066800" y="3886200"/>
            <a:ext cx="6781800" cy="2747963"/>
          </a:xfrm>
          <a:prstGeom prst="rect">
            <a:avLst/>
          </a:prstGeom>
          <a:noFill/>
          <a:ln w="9525">
            <a:noFill/>
            <a:miter lim="800000"/>
            <a:headEnd/>
            <a:tailEnd/>
          </a:ln>
        </p:spPr>
      </p:pic>
    </p:spTree>
    <p:extLst>
      <p:ext uri="{BB962C8B-B14F-4D97-AF65-F5344CB8AC3E}">
        <p14:creationId xmlns:p14="http://schemas.microsoft.com/office/powerpoint/2010/main" val="3379478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p:txBody>
          <a:bodyPr/>
          <a:lstStyle/>
          <a:p>
            <a:r>
              <a:rPr lang="en-US" dirty="0"/>
              <a:t>Application of Wind Shear</a:t>
            </a:r>
          </a:p>
        </p:txBody>
      </p:sp>
      <p:sp>
        <p:nvSpPr>
          <p:cNvPr id="99331" name="Rectangle 3"/>
          <p:cNvSpPr>
            <a:spLocks noGrp="1" noChangeArrowheads="1"/>
          </p:cNvSpPr>
          <p:nvPr>
            <p:ph type="body" idx="4294967295"/>
          </p:nvPr>
        </p:nvSpPr>
        <p:spPr/>
        <p:txBody>
          <a:bodyPr/>
          <a:lstStyle/>
          <a:p>
            <a:pPr>
              <a:lnSpc>
                <a:spcPct val="80000"/>
              </a:lnSpc>
            </a:pPr>
            <a:r>
              <a:rPr lang="en-US" dirty="0"/>
              <a:t>Step 1: Tower Height/Anemometer Height</a:t>
            </a:r>
          </a:p>
          <a:p>
            <a:pPr lvl="2">
              <a:lnSpc>
                <a:spcPct val="80000"/>
              </a:lnSpc>
            </a:pPr>
            <a:r>
              <a:rPr lang="en-US" dirty="0"/>
              <a:t>Eg Anom. Height  40 meters</a:t>
            </a:r>
          </a:p>
          <a:p>
            <a:pPr lvl="2">
              <a:lnSpc>
                <a:spcPct val="80000"/>
              </a:lnSpc>
            </a:pPr>
            <a:r>
              <a:rPr lang="en-US" dirty="0"/>
              <a:t>Tower Height	60 meters</a:t>
            </a:r>
          </a:p>
          <a:p>
            <a:pPr>
              <a:lnSpc>
                <a:spcPct val="80000"/>
              </a:lnSpc>
            </a:pPr>
            <a:r>
              <a:rPr lang="en-US" dirty="0"/>
              <a:t>Step 2: Wind Speed at Anom. Height</a:t>
            </a:r>
          </a:p>
          <a:p>
            <a:pPr lvl="2">
              <a:lnSpc>
                <a:spcPct val="80000"/>
              </a:lnSpc>
            </a:pPr>
            <a:r>
              <a:rPr lang="en-US" dirty="0"/>
              <a:t>6 Meters/Second</a:t>
            </a:r>
          </a:p>
          <a:p>
            <a:pPr>
              <a:lnSpc>
                <a:spcPct val="80000"/>
              </a:lnSpc>
            </a:pPr>
            <a:r>
              <a:rPr lang="en-US" dirty="0"/>
              <a:t>Step 3: Adjusted Wind Speed from Shear Exponent</a:t>
            </a:r>
          </a:p>
          <a:p>
            <a:pPr lvl="2">
              <a:lnSpc>
                <a:spcPct val="80000"/>
              </a:lnSpc>
            </a:pPr>
            <a:r>
              <a:rPr lang="en-US" dirty="0"/>
              <a:t>Assume Shear Exponent is .15</a:t>
            </a:r>
          </a:p>
          <a:p>
            <a:pPr lvl="2">
              <a:lnSpc>
                <a:spcPct val="80000"/>
              </a:lnSpc>
            </a:pPr>
            <a:r>
              <a:rPr lang="en-US" dirty="0"/>
              <a:t>(60/40)^.15 = 1.5^.15 = 1.06</a:t>
            </a:r>
          </a:p>
          <a:p>
            <a:pPr lvl="2">
              <a:lnSpc>
                <a:spcPct val="80000"/>
              </a:lnSpc>
            </a:pPr>
            <a:r>
              <a:rPr lang="en-US" dirty="0"/>
              <a:t>Adjusted Wind Speed: 6 x 1.06 = 6.84 Meters/Second</a:t>
            </a:r>
          </a:p>
          <a:p>
            <a:pPr marL="0" indent="0">
              <a:lnSpc>
                <a:spcPct val="80000"/>
              </a:lnSpc>
              <a:buNone/>
            </a:pPr>
            <a:r>
              <a:rPr lang="en-US" dirty="0"/>
              <a:t>`</a:t>
            </a:r>
          </a:p>
        </p:txBody>
      </p:sp>
    </p:spTree>
    <p:extLst>
      <p:ext uri="{BB962C8B-B14F-4D97-AF65-F5344CB8AC3E}">
        <p14:creationId xmlns:p14="http://schemas.microsoft.com/office/powerpoint/2010/main" val="42128564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B9F8-ADA9-43B1-8A5D-7B588A2C1E42}"/>
              </a:ext>
            </a:extLst>
          </p:cNvPr>
          <p:cNvSpPr>
            <a:spLocks noGrp="1"/>
          </p:cNvSpPr>
          <p:nvPr>
            <p:ph type="title"/>
          </p:nvPr>
        </p:nvSpPr>
        <p:spPr/>
        <p:txBody>
          <a:bodyPr/>
          <a:lstStyle/>
          <a:p>
            <a:r>
              <a:rPr lang="en-029" dirty="0"/>
              <a:t>Netherlands Wind Speeds – Historical Variation by Year</a:t>
            </a:r>
          </a:p>
        </p:txBody>
      </p:sp>
      <p:sp>
        <p:nvSpPr>
          <p:cNvPr id="3" name="Content Placeholder 2">
            <a:extLst>
              <a:ext uri="{FF2B5EF4-FFF2-40B4-BE49-F238E27FC236}">
                <a16:creationId xmlns:a16="http://schemas.microsoft.com/office/drawing/2014/main" id="{1A6AB112-DA10-4739-B011-4636E0570AA1}"/>
              </a:ext>
            </a:extLst>
          </p:cNvPr>
          <p:cNvSpPr>
            <a:spLocks noGrp="1"/>
          </p:cNvSpPr>
          <p:nvPr>
            <p:ph idx="1"/>
          </p:nvPr>
        </p:nvSpPr>
        <p:spPr/>
        <p:txBody>
          <a:bodyPr/>
          <a:lstStyle/>
          <a:p>
            <a:endParaRPr lang="en-029" dirty="0"/>
          </a:p>
          <a:p>
            <a:endParaRPr lang="en-029" dirty="0"/>
          </a:p>
        </p:txBody>
      </p:sp>
      <p:pic>
        <p:nvPicPr>
          <p:cNvPr id="5" name="Picture 4">
            <a:extLst>
              <a:ext uri="{FF2B5EF4-FFF2-40B4-BE49-F238E27FC236}">
                <a16:creationId xmlns:a16="http://schemas.microsoft.com/office/drawing/2014/main" id="{BD68BF39-7763-4215-8378-B68E067AF7FE}"/>
              </a:ext>
            </a:extLst>
          </p:cNvPr>
          <p:cNvPicPr>
            <a:picLocks noChangeAspect="1"/>
          </p:cNvPicPr>
          <p:nvPr/>
        </p:nvPicPr>
        <p:blipFill>
          <a:blip r:embed="rId2"/>
          <a:stretch>
            <a:fillRect/>
          </a:stretch>
        </p:blipFill>
        <p:spPr>
          <a:xfrm>
            <a:off x="152400" y="1064213"/>
            <a:ext cx="3834164" cy="2825857"/>
          </a:xfrm>
          <a:prstGeom prst="rect">
            <a:avLst/>
          </a:prstGeom>
        </p:spPr>
      </p:pic>
      <p:pic>
        <p:nvPicPr>
          <p:cNvPr id="6" name="Picture 5">
            <a:extLst>
              <a:ext uri="{FF2B5EF4-FFF2-40B4-BE49-F238E27FC236}">
                <a16:creationId xmlns:a16="http://schemas.microsoft.com/office/drawing/2014/main" id="{8949799B-9D50-44DF-BDAD-A18A689D26DA}"/>
              </a:ext>
            </a:extLst>
          </p:cNvPr>
          <p:cNvPicPr>
            <a:picLocks noChangeAspect="1"/>
          </p:cNvPicPr>
          <p:nvPr/>
        </p:nvPicPr>
        <p:blipFill>
          <a:blip r:embed="rId3"/>
          <a:stretch>
            <a:fillRect/>
          </a:stretch>
        </p:blipFill>
        <p:spPr>
          <a:xfrm>
            <a:off x="4518624" y="1064213"/>
            <a:ext cx="3883900" cy="2825857"/>
          </a:xfrm>
          <a:prstGeom prst="rect">
            <a:avLst/>
          </a:prstGeom>
        </p:spPr>
      </p:pic>
      <p:pic>
        <p:nvPicPr>
          <p:cNvPr id="7" name="Picture 6">
            <a:extLst>
              <a:ext uri="{FF2B5EF4-FFF2-40B4-BE49-F238E27FC236}">
                <a16:creationId xmlns:a16="http://schemas.microsoft.com/office/drawing/2014/main" id="{3626392F-202F-45C3-A098-9CE41A7585C3}"/>
              </a:ext>
            </a:extLst>
          </p:cNvPr>
          <p:cNvPicPr>
            <a:picLocks noChangeAspect="1"/>
          </p:cNvPicPr>
          <p:nvPr/>
        </p:nvPicPr>
        <p:blipFill>
          <a:blip r:embed="rId4"/>
          <a:stretch>
            <a:fillRect/>
          </a:stretch>
        </p:blipFill>
        <p:spPr>
          <a:xfrm>
            <a:off x="272741" y="4102919"/>
            <a:ext cx="3593482" cy="2615637"/>
          </a:xfrm>
          <a:prstGeom prst="rect">
            <a:avLst/>
          </a:prstGeom>
        </p:spPr>
      </p:pic>
      <p:pic>
        <p:nvPicPr>
          <p:cNvPr id="8" name="Picture 7">
            <a:extLst>
              <a:ext uri="{FF2B5EF4-FFF2-40B4-BE49-F238E27FC236}">
                <a16:creationId xmlns:a16="http://schemas.microsoft.com/office/drawing/2014/main" id="{6A012A98-7E3A-4DF2-ACEE-45071EFDEAF5}"/>
              </a:ext>
            </a:extLst>
          </p:cNvPr>
          <p:cNvPicPr>
            <a:picLocks noChangeAspect="1"/>
          </p:cNvPicPr>
          <p:nvPr/>
        </p:nvPicPr>
        <p:blipFill>
          <a:blip r:embed="rId5"/>
          <a:stretch>
            <a:fillRect/>
          </a:stretch>
        </p:blipFill>
        <p:spPr>
          <a:xfrm>
            <a:off x="4518624" y="4041475"/>
            <a:ext cx="3782540" cy="2677081"/>
          </a:xfrm>
          <a:prstGeom prst="rect">
            <a:avLst/>
          </a:prstGeom>
        </p:spPr>
      </p:pic>
    </p:spTree>
    <p:extLst>
      <p:ext uri="{BB962C8B-B14F-4D97-AF65-F5344CB8AC3E}">
        <p14:creationId xmlns:p14="http://schemas.microsoft.com/office/powerpoint/2010/main" val="5013579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36E1-26E7-4CA9-9C93-3D60409928A7}"/>
              </a:ext>
            </a:extLst>
          </p:cNvPr>
          <p:cNvSpPr>
            <a:spLocks noGrp="1"/>
          </p:cNvSpPr>
          <p:nvPr>
            <p:ph type="title"/>
          </p:nvPr>
        </p:nvSpPr>
        <p:spPr/>
        <p:txBody>
          <a:bodyPr/>
          <a:lstStyle/>
          <a:p>
            <a:r>
              <a:rPr lang="en-029" dirty="0"/>
              <a:t>More NL Wind Speeds with Variation and Percent Variation</a:t>
            </a:r>
          </a:p>
        </p:txBody>
      </p:sp>
      <p:sp>
        <p:nvSpPr>
          <p:cNvPr id="3" name="Content Placeholder 2">
            <a:extLst>
              <a:ext uri="{FF2B5EF4-FFF2-40B4-BE49-F238E27FC236}">
                <a16:creationId xmlns:a16="http://schemas.microsoft.com/office/drawing/2014/main" id="{D0F60A8C-E39E-4DCB-A406-13066FCB6040}"/>
              </a:ext>
            </a:extLst>
          </p:cNvPr>
          <p:cNvSpPr>
            <a:spLocks noGrp="1"/>
          </p:cNvSpPr>
          <p:nvPr>
            <p:ph idx="1"/>
          </p:nvPr>
        </p:nvSpPr>
        <p:spPr/>
        <p:txBody>
          <a:bodyPr/>
          <a:lstStyle/>
          <a:p>
            <a:pPr marL="0" indent="0">
              <a:buNone/>
            </a:pPr>
            <a:endParaRPr lang="en-029" dirty="0"/>
          </a:p>
          <a:p>
            <a:endParaRPr lang="en-029" dirty="0"/>
          </a:p>
        </p:txBody>
      </p:sp>
      <p:pic>
        <p:nvPicPr>
          <p:cNvPr id="4" name="Picture 3">
            <a:extLst>
              <a:ext uri="{FF2B5EF4-FFF2-40B4-BE49-F238E27FC236}">
                <a16:creationId xmlns:a16="http://schemas.microsoft.com/office/drawing/2014/main" id="{3A8EE367-55AE-496F-9136-CF8A29067F24}"/>
              </a:ext>
            </a:extLst>
          </p:cNvPr>
          <p:cNvPicPr>
            <a:picLocks noChangeAspect="1"/>
          </p:cNvPicPr>
          <p:nvPr/>
        </p:nvPicPr>
        <p:blipFill>
          <a:blip r:embed="rId2"/>
          <a:stretch>
            <a:fillRect/>
          </a:stretch>
        </p:blipFill>
        <p:spPr>
          <a:xfrm>
            <a:off x="19665" y="1295400"/>
            <a:ext cx="4437211" cy="3192809"/>
          </a:xfrm>
          <a:prstGeom prst="rect">
            <a:avLst/>
          </a:prstGeom>
        </p:spPr>
      </p:pic>
      <p:pic>
        <p:nvPicPr>
          <p:cNvPr id="5" name="Picture 4">
            <a:extLst>
              <a:ext uri="{FF2B5EF4-FFF2-40B4-BE49-F238E27FC236}">
                <a16:creationId xmlns:a16="http://schemas.microsoft.com/office/drawing/2014/main" id="{57AAB422-616C-4A68-8DE0-2718C170D3F5}"/>
              </a:ext>
            </a:extLst>
          </p:cNvPr>
          <p:cNvPicPr>
            <a:picLocks noChangeAspect="1"/>
          </p:cNvPicPr>
          <p:nvPr/>
        </p:nvPicPr>
        <p:blipFill>
          <a:blip r:embed="rId3"/>
          <a:stretch>
            <a:fillRect/>
          </a:stretch>
        </p:blipFill>
        <p:spPr>
          <a:xfrm>
            <a:off x="4579156" y="3505200"/>
            <a:ext cx="4391962" cy="3192809"/>
          </a:xfrm>
          <a:prstGeom prst="rect">
            <a:avLst/>
          </a:prstGeom>
        </p:spPr>
      </p:pic>
    </p:spTree>
    <p:extLst>
      <p:ext uri="{BB962C8B-B14F-4D97-AF65-F5344CB8AC3E}">
        <p14:creationId xmlns:p14="http://schemas.microsoft.com/office/powerpoint/2010/main" val="2669311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p:txBody>
          <a:bodyPr/>
          <a:lstStyle/>
          <a:p>
            <a:r>
              <a:rPr lang="en-US"/>
              <a:t>Variability in Annual Wind Speed</a:t>
            </a:r>
          </a:p>
        </p:txBody>
      </p:sp>
      <p:pic>
        <p:nvPicPr>
          <p:cNvPr id="41987" name="Picture 2"/>
          <p:cNvPicPr>
            <a:picLocks noGrp="1" noChangeAspect="1" noChangeArrowheads="1"/>
          </p:cNvPicPr>
          <p:nvPr>
            <p:ph idx="1"/>
          </p:nvPr>
        </p:nvPicPr>
        <p:blipFill>
          <a:blip r:embed="rId2" cstate="print"/>
          <a:srcRect/>
          <a:stretch>
            <a:fillRect/>
          </a:stretch>
        </p:blipFill>
        <p:spPr>
          <a:xfrm>
            <a:off x="457200" y="1876425"/>
            <a:ext cx="8229600" cy="3973513"/>
          </a:xfr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t>Wind Speed by Hour of Day and Month of Year</a:t>
            </a:r>
          </a:p>
        </p:txBody>
      </p:sp>
      <p:pic>
        <p:nvPicPr>
          <p:cNvPr id="43011"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idx="4294967295"/>
          </p:nvPr>
        </p:nvSpPr>
        <p:spPr/>
        <p:txBody>
          <a:bodyPr/>
          <a:lstStyle/>
          <a:p>
            <a:r>
              <a:rPr lang="en-US" dirty="0"/>
              <a:t>Weibull versus Actual Versus Normal from Creating Annual Wind Distribution – Alpha 2.0; Gamma .89</a:t>
            </a:r>
          </a:p>
        </p:txBody>
      </p:sp>
      <p:pic>
        <p:nvPicPr>
          <p:cNvPr id="57347" name="Picture 2"/>
          <p:cNvPicPr>
            <a:picLocks noGrp="1" noChangeAspect="1" noChangeArrowheads="1"/>
          </p:cNvPicPr>
          <p:nvPr>
            <p:ph idx="4294967295"/>
          </p:nvPr>
        </p:nvPicPr>
        <p:blipFill>
          <a:blip r:embed="rId2" cstate="print"/>
          <a:srcRect/>
          <a:stretch>
            <a:fillRect/>
          </a:stretch>
        </p:blipFill>
        <p:spPr>
          <a:xfrm>
            <a:off x="1455738" y="1600200"/>
            <a:ext cx="6232525" cy="4525963"/>
          </a:xfrm>
        </p:spPr>
      </p:pic>
      <p:sp>
        <p:nvSpPr>
          <p:cNvPr id="57351" name="TextBox 1"/>
          <p:cNvSpPr txBox="1">
            <a:spLocks noChangeArrowheads="1"/>
          </p:cNvSpPr>
          <p:nvPr/>
        </p:nvSpPr>
        <p:spPr bwMode="auto">
          <a:xfrm>
            <a:off x="193675" y="4114800"/>
            <a:ext cx="1295400" cy="1384300"/>
          </a:xfrm>
          <a:prstGeom prst="rect">
            <a:avLst/>
          </a:prstGeom>
          <a:solidFill>
            <a:srgbClr val="FFFF00"/>
          </a:solidFill>
          <a:ln w="9525">
            <a:noFill/>
            <a:miter lim="800000"/>
            <a:headEnd/>
            <a:tailEnd/>
          </a:ln>
        </p:spPr>
        <p:txBody>
          <a:bodyPr>
            <a:spAutoFit/>
          </a:bodyPr>
          <a:lstStyle/>
          <a:p>
            <a:r>
              <a:rPr lang="en-US" sz="1400"/>
              <a:t>Note that normal distribution produces negative values</a:t>
            </a:r>
            <a:endParaRPr lang="en-JM" sz="14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p:cNvSpPr>
            <a:spLocks noGrp="1"/>
          </p:cNvSpPr>
          <p:nvPr>
            <p:ph type="title"/>
          </p:nvPr>
        </p:nvSpPr>
        <p:spPr/>
        <p:txBody>
          <a:bodyPr/>
          <a:lstStyle/>
          <a:p>
            <a:r>
              <a:rPr lang="en-US"/>
              <a:t>Example of Fitting the Weibull Distribution</a:t>
            </a:r>
            <a:endParaRPr lang="en-JM"/>
          </a:p>
        </p:txBody>
      </p:sp>
      <p:pic>
        <p:nvPicPr>
          <p:cNvPr id="58374" name="Picture 2"/>
          <p:cNvPicPr>
            <a:picLocks noGrp="1" noChangeAspect="1" noChangeArrowheads="1"/>
          </p:cNvPicPr>
          <p:nvPr>
            <p:ph idx="1"/>
          </p:nvPr>
        </p:nvPicPr>
        <p:blipFill>
          <a:blip r:embed="rId2" cstate="print"/>
          <a:srcRect/>
          <a:stretch>
            <a:fillRect/>
          </a:stretch>
        </p:blipFill>
        <p:spPr>
          <a:xfrm>
            <a:off x="1676400" y="1600200"/>
            <a:ext cx="5410200" cy="4525963"/>
          </a:xfrm>
        </p:spPr>
      </p:pic>
    </p:spTree>
    <p:extLst>
      <p:ext uri="{BB962C8B-B14F-4D97-AF65-F5344CB8AC3E}">
        <p14:creationId xmlns:p14="http://schemas.microsoft.com/office/powerpoint/2010/main" val="14609265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Increases in Turbine Size</a:t>
            </a:r>
          </a:p>
        </p:txBody>
      </p:sp>
      <p:pic>
        <p:nvPicPr>
          <p:cNvPr id="9219" name="Picture 2"/>
          <p:cNvPicPr>
            <a:picLocks noGrp="1" noChangeAspect="1" noChangeArrowheads="1"/>
          </p:cNvPicPr>
          <p:nvPr>
            <p:ph idx="1"/>
          </p:nvPr>
        </p:nvPicPr>
        <p:blipFill>
          <a:blip r:embed="rId2" cstate="print"/>
          <a:srcRect/>
          <a:stretch>
            <a:fillRect/>
          </a:stretch>
        </p:blipFill>
        <p:spPr>
          <a:xfrm>
            <a:off x="1900238" y="1600200"/>
            <a:ext cx="5343525" cy="4525963"/>
          </a:xfrm>
        </p:spPr>
      </p:pic>
      <p:sp>
        <p:nvSpPr>
          <p:cNvPr id="9223" name="TextBox 4"/>
          <p:cNvSpPr txBox="1">
            <a:spLocks noChangeArrowheads="1"/>
          </p:cNvSpPr>
          <p:nvPr/>
        </p:nvSpPr>
        <p:spPr bwMode="auto">
          <a:xfrm>
            <a:off x="7391400" y="4267200"/>
            <a:ext cx="1524000" cy="646113"/>
          </a:xfrm>
          <a:prstGeom prst="rect">
            <a:avLst/>
          </a:prstGeom>
          <a:solidFill>
            <a:srgbClr val="FFFF00"/>
          </a:solidFill>
          <a:ln w="9525">
            <a:noFill/>
            <a:miter lim="800000"/>
            <a:headEnd/>
            <a:tailEnd/>
          </a:ln>
        </p:spPr>
        <p:txBody>
          <a:bodyPr>
            <a:spAutoFit/>
          </a:bodyPr>
          <a:lstStyle/>
          <a:p>
            <a:r>
              <a:rPr lang="en-US" dirty="0"/>
              <a:t>Wind Energy the Facts</a:t>
            </a:r>
            <a:endParaRPr lang="en-JM" dirty="0"/>
          </a:p>
        </p:txBody>
      </p:sp>
      <p:sp>
        <p:nvSpPr>
          <p:cNvPr id="8" name="TextBox 7"/>
          <p:cNvSpPr txBox="1"/>
          <p:nvPr/>
        </p:nvSpPr>
        <p:spPr>
          <a:xfrm>
            <a:off x="228600" y="5715000"/>
            <a:ext cx="3581400" cy="369332"/>
          </a:xfrm>
          <a:prstGeom prst="rect">
            <a:avLst/>
          </a:prstGeom>
          <a:solidFill>
            <a:srgbClr val="FFC000"/>
          </a:solidFill>
        </p:spPr>
        <p:txBody>
          <a:bodyPr wrap="square" rtlCol="0">
            <a:spAutoFit/>
          </a:bodyPr>
          <a:lstStyle/>
          <a:p>
            <a:r>
              <a:rPr lang="en-US" dirty="0"/>
              <a:t>Source: Wind Energy the Facts</a:t>
            </a:r>
          </a:p>
        </p:txBody>
      </p:sp>
    </p:spTree>
    <p:extLst>
      <p:ext uri="{BB962C8B-B14F-4D97-AF65-F5344CB8AC3E}">
        <p14:creationId xmlns:p14="http://schemas.microsoft.com/office/powerpoint/2010/main" val="7350913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F371-E097-45EA-A109-C2BBA6039DB7}"/>
              </a:ext>
            </a:extLst>
          </p:cNvPr>
          <p:cNvSpPr>
            <a:spLocks noGrp="1"/>
          </p:cNvSpPr>
          <p:nvPr>
            <p:ph type="title"/>
          </p:nvPr>
        </p:nvSpPr>
        <p:spPr/>
        <p:txBody>
          <a:bodyPr/>
          <a:lstStyle/>
          <a:p>
            <a:r>
              <a:rPr lang="en-029" dirty="0"/>
              <a:t>Example of the Effect of Swept Area in DK</a:t>
            </a:r>
          </a:p>
        </p:txBody>
      </p:sp>
      <p:sp>
        <p:nvSpPr>
          <p:cNvPr id="3" name="Content Placeholder 2">
            <a:extLst>
              <a:ext uri="{FF2B5EF4-FFF2-40B4-BE49-F238E27FC236}">
                <a16:creationId xmlns:a16="http://schemas.microsoft.com/office/drawing/2014/main" id="{7E58E533-9FC3-4C17-8DFB-A2D38B1A330D}"/>
              </a:ext>
            </a:extLst>
          </p:cNvPr>
          <p:cNvSpPr>
            <a:spLocks noGrp="1"/>
          </p:cNvSpPr>
          <p:nvPr>
            <p:ph idx="1"/>
          </p:nvPr>
        </p:nvSpPr>
        <p:spPr/>
        <p:txBody>
          <a:bodyPr/>
          <a:lstStyle/>
          <a:p>
            <a:r>
              <a:rPr lang="en-US" dirty="0"/>
              <a:t>From January 2014, the total support duration is determined in a different way, now roughly depending only 30% on capacity (full load hours) and 70% on swept area. </a:t>
            </a:r>
          </a:p>
          <a:p>
            <a:r>
              <a:rPr lang="en-US" dirty="0"/>
              <a:t>More precisely, the support comprises a fixed amount of 6.600 Full Load Hours but additionally 5.6 MWh are supported for every m2 of the swept area. </a:t>
            </a:r>
          </a:p>
          <a:p>
            <a:r>
              <a:rPr lang="en-US" dirty="0"/>
              <a:t>This support policy benefits larger blades as the support increases with the size of the swept area.</a:t>
            </a:r>
            <a:endParaRPr lang="en-029" dirty="0"/>
          </a:p>
        </p:txBody>
      </p:sp>
    </p:spTree>
    <p:extLst>
      <p:ext uri="{BB962C8B-B14F-4D97-AF65-F5344CB8AC3E}">
        <p14:creationId xmlns:p14="http://schemas.microsoft.com/office/powerpoint/2010/main" val="241990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143A98-2558-4166-94C4-2F944C5066DB}"/>
              </a:ext>
            </a:extLst>
          </p:cNvPr>
          <p:cNvSpPr>
            <a:spLocks noGrp="1"/>
          </p:cNvSpPr>
          <p:nvPr>
            <p:ph type="title"/>
          </p:nvPr>
        </p:nvSpPr>
        <p:spPr>
          <a:xfrm>
            <a:off x="685800" y="274638"/>
            <a:ext cx="8077200" cy="715962"/>
          </a:xfrm>
        </p:spPr>
        <p:txBody>
          <a:bodyPr/>
          <a:lstStyle/>
          <a:p>
            <a:r>
              <a:rPr lang="en-029" dirty="0"/>
              <a:t>For Risks Other than Resource Risk, Back-to-Back Contracts Can Be Used</a:t>
            </a:r>
          </a:p>
        </p:txBody>
      </p:sp>
      <p:sp>
        <p:nvSpPr>
          <p:cNvPr id="6" name="Content Placeholder 5">
            <a:extLst>
              <a:ext uri="{FF2B5EF4-FFF2-40B4-BE49-F238E27FC236}">
                <a16:creationId xmlns:a16="http://schemas.microsoft.com/office/drawing/2014/main" id="{15D14684-ED6C-46B7-8E2A-5290CB9F2E6C}"/>
              </a:ext>
            </a:extLst>
          </p:cNvPr>
          <p:cNvSpPr>
            <a:spLocks noGrp="1"/>
          </p:cNvSpPr>
          <p:nvPr>
            <p:ph idx="1"/>
          </p:nvPr>
        </p:nvSpPr>
        <p:spPr>
          <a:xfrm>
            <a:off x="381000" y="1143000"/>
            <a:ext cx="8458200" cy="3581400"/>
          </a:xfrm>
        </p:spPr>
        <p:txBody>
          <a:bodyPr/>
          <a:lstStyle/>
          <a:p>
            <a:r>
              <a:rPr lang="en-029" sz="2000" dirty="0"/>
              <a:t>General discussion about wind and power risk after the plant is in service.</a:t>
            </a:r>
          </a:p>
          <a:p>
            <a:pPr lvl="1"/>
            <a:r>
              <a:rPr lang="en-029" sz="1800" dirty="0"/>
              <a:t>Wind fluctuation is a risk that contractors cannot and probably should not take.</a:t>
            </a:r>
          </a:p>
          <a:p>
            <a:pPr lvl="2"/>
            <a:r>
              <a:rPr lang="en-029" sz="1600" dirty="0"/>
              <a:t>They would make very negative assumptions about wind and charge very high prices</a:t>
            </a:r>
          </a:p>
          <a:p>
            <a:pPr lvl="2"/>
            <a:r>
              <a:rPr lang="en-029" sz="1600" dirty="0"/>
              <a:t>Factors such as environmental risk that can affect output and cannot be controlled also cannot be accepted</a:t>
            </a:r>
          </a:p>
          <a:p>
            <a:pPr lvl="1"/>
            <a:r>
              <a:rPr lang="en-029" sz="1800" dirty="0"/>
              <a:t>But other factors that affect electricity production may be mitigated:</a:t>
            </a:r>
          </a:p>
          <a:p>
            <a:pPr lvl="2"/>
            <a:r>
              <a:rPr lang="en-029" sz="1600" dirty="0"/>
              <a:t>The power curve that converts different levels of wind to electricity</a:t>
            </a:r>
          </a:p>
          <a:p>
            <a:pPr lvl="2"/>
            <a:r>
              <a:rPr lang="en-029" sz="1600" dirty="0"/>
              <a:t>The availability of the turbines</a:t>
            </a:r>
          </a:p>
          <a:p>
            <a:pPr lvl="2"/>
            <a:r>
              <a:rPr lang="en-029" sz="1600" dirty="0"/>
              <a:t>The degradation of blades and turbines</a:t>
            </a:r>
          </a:p>
          <a:p>
            <a:pPr lvl="2"/>
            <a:endParaRPr lang="en-029" sz="1600" dirty="0"/>
          </a:p>
        </p:txBody>
      </p:sp>
      <p:graphicFrame>
        <p:nvGraphicFramePr>
          <p:cNvPr id="7" name="Table 6">
            <a:extLst>
              <a:ext uri="{FF2B5EF4-FFF2-40B4-BE49-F238E27FC236}">
                <a16:creationId xmlns:a16="http://schemas.microsoft.com/office/drawing/2014/main" id="{FDA3BD67-1142-459B-A0B6-ED51FA91C8BD}"/>
              </a:ext>
            </a:extLst>
          </p:cNvPr>
          <p:cNvGraphicFramePr>
            <a:graphicFrameLocks noGrp="1"/>
          </p:cNvGraphicFramePr>
          <p:nvPr>
            <p:extLst>
              <p:ext uri="{D42A27DB-BD31-4B8C-83A1-F6EECF244321}">
                <p14:modId xmlns:p14="http://schemas.microsoft.com/office/powerpoint/2010/main" val="2685763530"/>
              </p:ext>
            </p:extLst>
          </p:nvPr>
        </p:nvGraphicFramePr>
        <p:xfrm>
          <a:off x="5486401" y="4495800"/>
          <a:ext cx="3352800" cy="2499360"/>
        </p:xfrm>
        <a:graphic>
          <a:graphicData uri="http://schemas.openxmlformats.org/drawingml/2006/table">
            <a:tbl>
              <a:tblPr/>
              <a:tblGrid>
                <a:gridCol w="446653">
                  <a:extLst>
                    <a:ext uri="{9D8B030D-6E8A-4147-A177-3AD203B41FA5}">
                      <a16:colId xmlns:a16="http://schemas.microsoft.com/office/drawing/2014/main" val="345808677"/>
                    </a:ext>
                  </a:extLst>
                </a:gridCol>
                <a:gridCol w="458255">
                  <a:extLst>
                    <a:ext uri="{9D8B030D-6E8A-4147-A177-3AD203B41FA5}">
                      <a16:colId xmlns:a16="http://schemas.microsoft.com/office/drawing/2014/main" val="445375419"/>
                    </a:ext>
                  </a:extLst>
                </a:gridCol>
                <a:gridCol w="707685">
                  <a:extLst>
                    <a:ext uri="{9D8B030D-6E8A-4147-A177-3AD203B41FA5}">
                      <a16:colId xmlns:a16="http://schemas.microsoft.com/office/drawing/2014/main" val="4283559672"/>
                    </a:ext>
                  </a:extLst>
                </a:gridCol>
                <a:gridCol w="835299">
                  <a:extLst>
                    <a:ext uri="{9D8B030D-6E8A-4147-A177-3AD203B41FA5}">
                      <a16:colId xmlns:a16="http://schemas.microsoft.com/office/drawing/2014/main" val="4080900731"/>
                    </a:ext>
                  </a:extLst>
                </a:gridCol>
                <a:gridCol w="904908">
                  <a:extLst>
                    <a:ext uri="{9D8B030D-6E8A-4147-A177-3AD203B41FA5}">
                      <a16:colId xmlns:a16="http://schemas.microsoft.com/office/drawing/2014/main" val="1251728679"/>
                    </a:ext>
                  </a:extLst>
                </a:gridCol>
              </a:tblGrid>
              <a:tr h="146304">
                <a:tc gridSpan="2">
                  <a:txBody>
                    <a:bodyPr/>
                    <a:lstStyle/>
                    <a:p>
                      <a:pPr algn="l" fontAlgn="b"/>
                      <a:r>
                        <a:rPr lang="en-US" sz="1000" b="1" i="0" u="none" strike="noStrike" dirty="0">
                          <a:effectLst/>
                          <a:latin typeface="Calibri" panose="020F0502020204030204" pitchFamily="34" charset="0"/>
                        </a:rPr>
                        <a:t>Systematic Losses</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91693070"/>
                  </a:ext>
                </a:extLst>
              </a:tr>
              <a:tr h="365760">
                <a:tc>
                  <a:txBody>
                    <a:bodyPr/>
                    <a:lstStyle/>
                    <a:p>
                      <a:pPr algn="l" fontAlgn="b"/>
                      <a:r>
                        <a:rPr lang="en-US" sz="1000" b="0" i="0" u="none" strike="noStrike" dirty="0">
                          <a:effectLst/>
                          <a:latin typeface="Calibri" panose="020F0502020204030204" pitchFamily="34" charset="0"/>
                        </a:rPr>
                        <a:t>Wake Effect</a:t>
                      </a: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95.3%</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503796262"/>
                  </a:ext>
                </a:extLst>
              </a:tr>
              <a:tr h="146304">
                <a:tc gridSpan="2">
                  <a:txBody>
                    <a:bodyPr/>
                    <a:lstStyle/>
                    <a:p>
                      <a:pPr algn="l" fontAlgn="b"/>
                      <a:r>
                        <a:rPr lang="en-US" sz="1000" b="0" i="0" u="none" strike="noStrike" dirty="0">
                          <a:effectLst/>
                          <a:latin typeface="Calibri" panose="020F0502020204030204" pitchFamily="34" charset="0"/>
                        </a:rPr>
                        <a:t>Electric Efficiency</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97.0%</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417425293"/>
                  </a:ext>
                </a:extLst>
              </a:tr>
              <a:tr h="146304">
                <a:tc gridSpan="3">
                  <a:txBody>
                    <a:bodyPr/>
                    <a:lstStyle/>
                    <a:p>
                      <a:pPr algn="l" fontAlgn="b"/>
                      <a:r>
                        <a:rPr lang="en-US" sz="1000" b="0" i="0" u="none" strike="noStrike" dirty="0">
                          <a:effectLst/>
                          <a:latin typeface="Calibri" panose="020F0502020204030204" pitchFamily="34" charset="0"/>
                        </a:rPr>
                        <a:t>Blade Performance Degradation</a:t>
                      </a:r>
                    </a:p>
                  </a:txBody>
                  <a:tcPr marL="0" marR="0" marT="0" marB="0" anchor="b">
                    <a:lnL>
                      <a:noFill/>
                    </a:lnL>
                    <a:lnR>
                      <a:noFill/>
                    </a:lnR>
                    <a:lnT>
                      <a:noFill/>
                    </a:lnT>
                    <a:lnB>
                      <a:noFill/>
                    </a:lnB>
                  </a:tcPr>
                </a:tc>
                <a:tc hMerge="1">
                  <a:txBody>
                    <a:bodyPr/>
                    <a:lstStyle/>
                    <a:p>
                      <a:endParaRPr lang="en-029"/>
                    </a:p>
                  </a:txBody>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99.5%</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3988233078"/>
                  </a:ext>
                </a:extLst>
              </a:tr>
              <a:tr h="146304">
                <a:tc gridSpan="2">
                  <a:txBody>
                    <a:bodyPr/>
                    <a:lstStyle/>
                    <a:p>
                      <a:pPr algn="l" fontAlgn="b"/>
                      <a:r>
                        <a:rPr lang="en-US" sz="1000" b="0" i="0" u="none" strike="noStrike" dirty="0">
                          <a:effectLst/>
                          <a:latin typeface="Calibri" panose="020F0502020204030204" pitchFamily="34" charset="0"/>
                        </a:rPr>
                        <a:t>WSM Curtailment</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97.0%</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763356072"/>
                  </a:ext>
                </a:extLst>
              </a:tr>
              <a:tr h="146304">
                <a:tc gridSpan="2">
                  <a:txBody>
                    <a:bodyPr/>
                    <a:lstStyle/>
                    <a:p>
                      <a:pPr algn="l" fontAlgn="b"/>
                      <a:r>
                        <a:rPr lang="en-US" sz="1000" b="0" i="0" u="none" strike="noStrike" dirty="0">
                          <a:effectLst/>
                          <a:latin typeface="Calibri" panose="020F0502020204030204" pitchFamily="34" charset="0"/>
                        </a:rPr>
                        <a:t>Turbine  Performance</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99.8%</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740927290"/>
                  </a:ext>
                </a:extLst>
              </a:tr>
              <a:tr h="292608">
                <a:tc>
                  <a:txBody>
                    <a:bodyPr/>
                    <a:lstStyle/>
                    <a:p>
                      <a:pPr algn="l" fontAlgn="b"/>
                      <a:r>
                        <a:rPr lang="en-US" sz="1000" b="0" i="0" u="none" strike="noStrike" dirty="0">
                          <a:effectLst/>
                          <a:latin typeface="Calibri" panose="020F0502020204030204" pitchFamily="34" charset="0"/>
                        </a:rPr>
                        <a:t>Availability</a:t>
                      </a: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96.8%</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1344552457"/>
                  </a:ext>
                </a:extLst>
              </a:tr>
              <a:tr h="146304">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86.19%</a:t>
                      </a:r>
                    </a:p>
                  </a:txBody>
                  <a:tcPr marL="0" marR="0" marT="0" marB="0" anchor="b">
                    <a:lnL>
                      <a:noFill/>
                    </a:lnL>
                    <a:lnR>
                      <a:noFill/>
                    </a:lnR>
                    <a:lnT>
                      <a:noFill/>
                    </a:lnT>
                    <a:lnB>
                      <a:noFill/>
                    </a:lnB>
                  </a:tcPr>
                </a:tc>
                <a:extLst>
                  <a:ext uri="{0D108BD9-81ED-4DB2-BD59-A6C34878D82A}">
                    <a16:rowId xmlns:a16="http://schemas.microsoft.com/office/drawing/2014/main" val="312092865"/>
                  </a:ext>
                </a:extLst>
              </a:tr>
              <a:tr h="146304">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73570816"/>
                  </a:ext>
                </a:extLst>
              </a:tr>
              <a:tr h="146304">
                <a:tc gridSpan="3">
                  <a:txBody>
                    <a:bodyPr/>
                    <a:lstStyle/>
                    <a:p>
                      <a:pPr algn="l" fontAlgn="b"/>
                      <a:r>
                        <a:rPr lang="en-US" sz="1000" b="0" i="0" u="none" strike="noStrike" dirty="0">
                          <a:effectLst/>
                          <a:latin typeface="Calibri" panose="020F0502020204030204" pitchFamily="34" charset="0"/>
                        </a:rPr>
                        <a:t>Net Turbine Capacity Factor</a:t>
                      </a:r>
                    </a:p>
                  </a:txBody>
                  <a:tcPr marL="0" marR="0" marT="0" marB="0" anchor="b">
                    <a:lnL>
                      <a:noFill/>
                    </a:lnL>
                    <a:lnR>
                      <a:noFill/>
                    </a:lnR>
                    <a:lnT>
                      <a:noFill/>
                    </a:lnT>
                    <a:lnB>
                      <a:noFill/>
                    </a:lnB>
                  </a:tcPr>
                </a:tc>
                <a:tc hMerge="1">
                  <a:txBody>
                    <a:bodyPr/>
                    <a:lstStyle/>
                    <a:p>
                      <a:endParaRPr lang="en-029"/>
                    </a:p>
                  </a:txBody>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51.71%</a:t>
                      </a:r>
                    </a:p>
                  </a:txBody>
                  <a:tcPr marL="0" marR="0" marT="0" marB="0" anchor="b">
                    <a:lnL>
                      <a:noFill/>
                    </a:lnL>
                    <a:lnR>
                      <a:noFill/>
                    </a:lnR>
                    <a:lnT>
                      <a:noFill/>
                    </a:lnT>
                    <a:lnB>
                      <a:noFill/>
                    </a:lnB>
                  </a:tcPr>
                </a:tc>
                <a:extLst>
                  <a:ext uri="{0D108BD9-81ED-4DB2-BD59-A6C34878D82A}">
                    <a16:rowId xmlns:a16="http://schemas.microsoft.com/office/drawing/2014/main" val="1733659641"/>
                  </a:ext>
                </a:extLst>
              </a:tr>
            </a:tbl>
          </a:graphicData>
        </a:graphic>
      </p:graphicFrame>
    </p:spTree>
    <p:extLst>
      <p:ext uri="{BB962C8B-B14F-4D97-AF65-F5344CB8AC3E}">
        <p14:creationId xmlns:p14="http://schemas.microsoft.com/office/powerpoint/2010/main" val="8437668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96C7-1E55-4DCF-AE68-3598ECE74915}"/>
              </a:ext>
            </a:extLst>
          </p:cNvPr>
          <p:cNvSpPr>
            <a:spLocks noGrp="1"/>
          </p:cNvSpPr>
          <p:nvPr>
            <p:ph type="title"/>
          </p:nvPr>
        </p:nvSpPr>
        <p:spPr/>
        <p:txBody>
          <a:bodyPr/>
          <a:lstStyle/>
          <a:p>
            <a:r>
              <a:rPr lang="en-US" dirty="0"/>
              <a:t>Siemens Wind Turbine SWT-2.3-101</a:t>
            </a:r>
            <a:endParaRPr lang="en-029" dirty="0"/>
          </a:p>
        </p:txBody>
      </p:sp>
      <p:pic>
        <p:nvPicPr>
          <p:cNvPr id="4" name="Content Placeholder 3">
            <a:extLst>
              <a:ext uri="{FF2B5EF4-FFF2-40B4-BE49-F238E27FC236}">
                <a16:creationId xmlns:a16="http://schemas.microsoft.com/office/drawing/2014/main" id="{80F68823-A5F1-4D80-8783-C45CAB5431D3}"/>
              </a:ext>
            </a:extLst>
          </p:cNvPr>
          <p:cNvPicPr>
            <a:picLocks noGrp="1" noChangeAspect="1"/>
          </p:cNvPicPr>
          <p:nvPr>
            <p:ph idx="1"/>
          </p:nvPr>
        </p:nvPicPr>
        <p:blipFill>
          <a:blip r:embed="rId2"/>
          <a:stretch>
            <a:fillRect/>
          </a:stretch>
        </p:blipFill>
        <p:spPr>
          <a:xfrm>
            <a:off x="2514600" y="1365558"/>
            <a:ext cx="4495800" cy="5492442"/>
          </a:xfrm>
          <a:prstGeom prst="rect">
            <a:avLst/>
          </a:prstGeom>
        </p:spPr>
      </p:pic>
    </p:spTree>
    <p:extLst>
      <p:ext uri="{BB962C8B-B14F-4D97-AF65-F5344CB8AC3E}">
        <p14:creationId xmlns:p14="http://schemas.microsoft.com/office/powerpoint/2010/main" val="16705305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title"/>
          </p:nvPr>
        </p:nvSpPr>
        <p:spPr/>
        <p:txBody>
          <a:bodyPr/>
          <a:lstStyle/>
          <a:p>
            <a:r>
              <a:rPr lang="en-029" dirty="0"/>
              <a:t>Power Curve Comparison from Database</a:t>
            </a: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2"/>
          <a:stretch>
            <a:fillRect/>
          </a:stretch>
        </p:blipFill>
        <p:spPr>
          <a:xfrm>
            <a:off x="817021" y="1274262"/>
            <a:ext cx="7509957" cy="5461500"/>
          </a:xfrm>
          <a:prstGeom prst="rect">
            <a:avLst/>
          </a:prstGeom>
        </p:spPr>
      </p:pic>
    </p:spTree>
    <p:extLst>
      <p:ext uri="{BB962C8B-B14F-4D97-AF65-F5344CB8AC3E}">
        <p14:creationId xmlns:p14="http://schemas.microsoft.com/office/powerpoint/2010/main" val="19071871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FE00-43CB-4C15-B6C8-33E8E7FCE56A}"/>
              </a:ext>
            </a:extLst>
          </p:cNvPr>
          <p:cNvSpPr>
            <a:spLocks noGrp="1"/>
          </p:cNvSpPr>
          <p:nvPr>
            <p:ph type="title"/>
          </p:nvPr>
        </p:nvSpPr>
        <p:spPr/>
        <p:txBody>
          <a:bodyPr/>
          <a:lstStyle/>
          <a:p>
            <a:r>
              <a:rPr lang="en-029" dirty="0"/>
              <a:t>Power Curve Comparison</a:t>
            </a:r>
          </a:p>
        </p:txBody>
      </p:sp>
      <p:pic>
        <p:nvPicPr>
          <p:cNvPr id="7" name="Content Placeholder 6">
            <a:extLst>
              <a:ext uri="{FF2B5EF4-FFF2-40B4-BE49-F238E27FC236}">
                <a16:creationId xmlns:a16="http://schemas.microsoft.com/office/drawing/2014/main" id="{A3A4DB03-931F-41A2-AE1C-6BD99BE74C1A}"/>
              </a:ext>
            </a:extLst>
          </p:cNvPr>
          <p:cNvPicPr>
            <a:picLocks noGrp="1" noChangeAspect="1"/>
          </p:cNvPicPr>
          <p:nvPr>
            <p:ph idx="1"/>
          </p:nvPr>
        </p:nvPicPr>
        <p:blipFill>
          <a:blip r:embed="rId2"/>
          <a:stretch>
            <a:fillRect/>
          </a:stretch>
        </p:blipFill>
        <p:spPr>
          <a:xfrm>
            <a:off x="843119" y="1143000"/>
            <a:ext cx="7457762" cy="5440363"/>
          </a:xfrm>
          <a:prstGeom prst="rect">
            <a:avLst/>
          </a:prstGeom>
        </p:spPr>
      </p:pic>
    </p:spTree>
    <p:extLst>
      <p:ext uri="{BB962C8B-B14F-4D97-AF65-F5344CB8AC3E}">
        <p14:creationId xmlns:p14="http://schemas.microsoft.com/office/powerpoint/2010/main" val="34270475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t>Effect of Icing on Power Curve</a:t>
            </a:r>
          </a:p>
        </p:txBody>
      </p:sp>
      <p:pic>
        <p:nvPicPr>
          <p:cNvPr id="133126" name="Picture 3"/>
          <p:cNvPicPr>
            <a:picLocks noChangeAspect="1" noChangeArrowheads="1"/>
          </p:cNvPicPr>
          <p:nvPr/>
        </p:nvPicPr>
        <p:blipFill>
          <a:blip r:embed="rId2" cstate="print"/>
          <a:srcRect/>
          <a:stretch>
            <a:fillRect/>
          </a:stretch>
        </p:blipFill>
        <p:spPr bwMode="auto">
          <a:xfrm>
            <a:off x="304800" y="1438275"/>
            <a:ext cx="8639175" cy="4857750"/>
          </a:xfrm>
          <a:prstGeom prst="rect">
            <a:avLst/>
          </a:prstGeom>
          <a:noFill/>
          <a:ln w="9525">
            <a:noFill/>
            <a:miter lim="800000"/>
            <a:headEnd/>
            <a:tailEnd/>
          </a:ln>
        </p:spPr>
      </p:pic>
      <p:sp>
        <p:nvSpPr>
          <p:cNvPr id="7" name="Rectangle 6"/>
          <p:cNvSpPr/>
          <p:nvPr/>
        </p:nvSpPr>
        <p:spPr>
          <a:xfrm>
            <a:off x="8610600" y="1295400"/>
            <a:ext cx="533400" cy="50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4D78-66A2-476C-8FD2-5A46257CA92F}"/>
              </a:ext>
            </a:extLst>
          </p:cNvPr>
          <p:cNvSpPr>
            <a:spLocks noGrp="1"/>
          </p:cNvSpPr>
          <p:nvPr>
            <p:ph type="title"/>
          </p:nvPr>
        </p:nvSpPr>
        <p:spPr/>
        <p:txBody>
          <a:bodyPr/>
          <a:lstStyle/>
          <a:p>
            <a:r>
              <a:rPr lang="en-029" dirty="0"/>
              <a:t>Power Curve and Wind Distribution</a:t>
            </a:r>
          </a:p>
        </p:txBody>
      </p:sp>
      <p:sp>
        <p:nvSpPr>
          <p:cNvPr id="3" name="Content Placeholder 2">
            <a:extLst>
              <a:ext uri="{FF2B5EF4-FFF2-40B4-BE49-F238E27FC236}">
                <a16:creationId xmlns:a16="http://schemas.microsoft.com/office/drawing/2014/main" id="{01A0B182-8576-46D4-9D4D-4C5D76BD85A3}"/>
              </a:ext>
            </a:extLst>
          </p:cNvPr>
          <p:cNvSpPr>
            <a:spLocks noGrp="1"/>
          </p:cNvSpPr>
          <p:nvPr>
            <p:ph idx="1"/>
          </p:nvPr>
        </p:nvSpPr>
        <p:spPr/>
        <p:txBody>
          <a:bodyPr/>
          <a:lstStyle/>
          <a:p>
            <a:r>
              <a:rPr lang="en-029" dirty="0"/>
              <a:t>To predict the wind production, you need the distribution and not a single point. </a:t>
            </a:r>
          </a:p>
          <a:p>
            <a:endParaRPr lang="en-029" dirty="0"/>
          </a:p>
          <a:p>
            <a:endParaRPr lang="en-029" dirty="0"/>
          </a:p>
        </p:txBody>
      </p:sp>
      <p:pic>
        <p:nvPicPr>
          <p:cNvPr id="4" name="Picture 3">
            <a:extLst>
              <a:ext uri="{FF2B5EF4-FFF2-40B4-BE49-F238E27FC236}">
                <a16:creationId xmlns:a16="http://schemas.microsoft.com/office/drawing/2014/main" id="{61E43330-6797-4F53-B744-07466F597E4A}"/>
              </a:ext>
            </a:extLst>
          </p:cNvPr>
          <p:cNvPicPr>
            <a:picLocks noChangeAspect="1"/>
          </p:cNvPicPr>
          <p:nvPr/>
        </p:nvPicPr>
        <p:blipFill>
          <a:blip r:embed="rId2"/>
          <a:stretch>
            <a:fillRect/>
          </a:stretch>
        </p:blipFill>
        <p:spPr>
          <a:xfrm>
            <a:off x="545689" y="2353235"/>
            <a:ext cx="7064703" cy="3590365"/>
          </a:xfrm>
          <a:prstGeom prst="rect">
            <a:avLst/>
          </a:prstGeom>
        </p:spPr>
      </p:pic>
    </p:spTree>
    <p:extLst>
      <p:ext uri="{BB962C8B-B14F-4D97-AF65-F5344CB8AC3E}">
        <p14:creationId xmlns:p14="http://schemas.microsoft.com/office/powerpoint/2010/main" val="12986743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C68C-5864-4F71-8FB7-F3446E7E68BA}"/>
              </a:ext>
            </a:extLst>
          </p:cNvPr>
          <p:cNvSpPr>
            <a:spLocks noGrp="1"/>
          </p:cNvSpPr>
          <p:nvPr>
            <p:ph type="title"/>
          </p:nvPr>
        </p:nvSpPr>
        <p:spPr/>
        <p:txBody>
          <a:bodyPr/>
          <a:lstStyle/>
          <a:p>
            <a:r>
              <a:rPr lang="en-029" dirty="0"/>
              <a:t>Actual Wind Production Variation</a:t>
            </a:r>
          </a:p>
        </p:txBody>
      </p:sp>
      <p:pic>
        <p:nvPicPr>
          <p:cNvPr id="5" name="Content Placeholder 4">
            <a:extLst>
              <a:ext uri="{FF2B5EF4-FFF2-40B4-BE49-F238E27FC236}">
                <a16:creationId xmlns:a16="http://schemas.microsoft.com/office/drawing/2014/main" id="{EC2AC6D9-FC04-4373-9DBE-41BC548320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5265" y="1371600"/>
            <a:ext cx="6687379" cy="2487916"/>
          </a:xfrm>
        </p:spPr>
      </p:pic>
      <p:pic>
        <p:nvPicPr>
          <p:cNvPr id="7" name="Picture 6">
            <a:extLst>
              <a:ext uri="{FF2B5EF4-FFF2-40B4-BE49-F238E27FC236}">
                <a16:creationId xmlns:a16="http://schemas.microsoft.com/office/drawing/2014/main" id="{B44E2797-9E35-4DBB-8427-83816B533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65" y="4050531"/>
            <a:ext cx="6687379" cy="2704144"/>
          </a:xfrm>
          <a:prstGeom prst="rect">
            <a:avLst/>
          </a:prstGeom>
        </p:spPr>
      </p:pic>
    </p:spTree>
    <p:extLst>
      <p:ext uri="{BB962C8B-B14F-4D97-AF65-F5344CB8AC3E}">
        <p14:creationId xmlns:p14="http://schemas.microsoft.com/office/powerpoint/2010/main" val="23019684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95A-4FC4-4A1E-9E8C-9CC8B39B86CE}"/>
              </a:ext>
            </a:extLst>
          </p:cNvPr>
          <p:cNvSpPr>
            <a:spLocks noGrp="1"/>
          </p:cNvSpPr>
          <p:nvPr>
            <p:ph type="title"/>
          </p:nvPr>
        </p:nvSpPr>
        <p:spPr/>
        <p:txBody>
          <a:bodyPr/>
          <a:lstStyle/>
          <a:p>
            <a:r>
              <a:rPr lang="en-029" dirty="0"/>
              <a:t>More Analysis of Actual Wind Variation from Database</a:t>
            </a:r>
          </a:p>
        </p:txBody>
      </p:sp>
      <p:pic>
        <p:nvPicPr>
          <p:cNvPr id="5" name="Content Placeholder 4" descr="A screenshot of a cell phone&#10;&#10;Description generated with very high confidence">
            <a:extLst>
              <a:ext uri="{FF2B5EF4-FFF2-40B4-BE49-F238E27FC236}">
                <a16:creationId xmlns:a16="http://schemas.microsoft.com/office/drawing/2014/main" id="{59B89593-55D7-4E6C-B98A-30FF534212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1171567"/>
            <a:ext cx="6934200" cy="2761860"/>
          </a:xfrm>
        </p:spPr>
      </p:pic>
      <p:pic>
        <p:nvPicPr>
          <p:cNvPr id="7" name="Picture 6" descr="A screenshot of a cell phone&#10;&#10;Description generated with very high confidence">
            <a:extLst>
              <a:ext uri="{FF2B5EF4-FFF2-40B4-BE49-F238E27FC236}">
                <a16:creationId xmlns:a16="http://schemas.microsoft.com/office/drawing/2014/main" id="{C321623F-CB0A-42BC-9E7B-3D8529A3C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114395"/>
            <a:ext cx="6934200" cy="2736979"/>
          </a:xfrm>
          <a:prstGeom prst="rect">
            <a:avLst/>
          </a:prstGeom>
        </p:spPr>
      </p:pic>
    </p:spTree>
    <p:extLst>
      <p:ext uri="{BB962C8B-B14F-4D97-AF65-F5344CB8AC3E}">
        <p14:creationId xmlns:p14="http://schemas.microsoft.com/office/powerpoint/2010/main" val="39655972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603C-200A-4A98-87FC-44532AECBE8D}"/>
              </a:ext>
            </a:extLst>
          </p:cNvPr>
          <p:cNvSpPr>
            <a:spLocks noGrp="1"/>
          </p:cNvSpPr>
          <p:nvPr>
            <p:ph type="title"/>
          </p:nvPr>
        </p:nvSpPr>
        <p:spPr/>
        <p:txBody>
          <a:bodyPr/>
          <a:lstStyle/>
          <a:p>
            <a:r>
              <a:rPr lang="en-029" dirty="0"/>
              <a:t>Example of Variation in Wind Speed for Italian Wind Projects</a:t>
            </a:r>
          </a:p>
        </p:txBody>
      </p:sp>
      <p:sp>
        <p:nvSpPr>
          <p:cNvPr id="3" name="Content Placeholder 2">
            <a:extLst>
              <a:ext uri="{FF2B5EF4-FFF2-40B4-BE49-F238E27FC236}">
                <a16:creationId xmlns:a16="http://schemas.microsoft.com/office/drawing/2014/main" id="{A770DF60-B002-48D7-9B1E-36FDDED58D60}"/>
              </a:ext>
            </a:extLst>
          </p:cNvPr>
          <p:cNvSpPr>
            <a:spLocks noGrp="1"/>
          </p:cNvSpPr>
          <p:nvPr>
            <p:ph idx="1"/>
          </p:nvPr>
        </p:nvSpPr>
        <p:spPr/>
        <p:txBody>
          <a:bodyPr/>
          <a:lstStyle/>
          <a:p>
            <a:pPr marL="0" indent="0">
              <a:buNone/>
            </a:pPr>
            <a:r>
              <a:rPr lang="en-029" dirty="0"/>
              <a:t> </a:t>
            </a:r>
          </a:p>
        </p:txBody>
      </p:sp>
      <p:pic>
        <p:nvPicPr>
          <p:cNvPr id="5" name="Picture 4">
            <a:extLst>
              <a:ext uri="{FF2B5EF4-FFF2-40B4-BE49-F238E27FC236}">
                <a16:creationId xmlns:a16="http://schemas.microsoft.com/office/drawing/2014/main" id="{8CB29605-2E93-466D-8840-37D55049E4A7}"/>
              </a:ext>
            </a:extLst>
          </p:cNvPr>
          <p:cNvPicPr>
            <a:picLocks noChangeAspect="1"/>
          </p:cNvPicPr>
          <p:nvPr/>
        </p:nvPicPr>
        <p:blipFill>
          <a:blip r:embed="rId2"/>
          <a:stretch>
            <a:fillRect/>
          </a:stretch>
        </p:blipFill>
        <p:spPr>
          <a:xfrm>
            <a:off x="530942" y="1212707"/>
            <a:ext cx="3579162" cy="2602891"/>
          </a:xfrm>
          <a:prstGeom prst="rect">
            <a:avLst/>
          </a:prstGeom>
        </p:spPr>
      </p:pic>
      <p:pic>
        <p:nvPicPr>
          <p:cNvPr id="6" name="Picture 5">
            <a:extLst>
              <a:ext uri="{FF2B5EF4-FFF2-40B4-BE49-F238E27FC236}">
                <a16:creationId xmlns:a16="http://schemas.microsoft.com/office/drawing/2014/main" id="{D30498AB-1088-40C5-A778-B71783BF0E80}"/>
              </a:ext>
            </a:extLst>
          </p:cNvPr>
          <p:cNvPicPr>
            <a:picLocks noChangeAspect="1"/>
          </p:cNvPicPr>
          <p:nvPr/>
        </p:nvPicPr>
        <p:blipFill>
          <a:blip r:embed="rId3"/>
          <a:stretch>
            <a:fillRect/>
          </a:stretch>
        </p:blipFill>
        <p:spPr>
          <a:xfrm>
            <a:off x="4648200" y="1186041"/>
            <a:ext cx="3579162" cy="2743623"/>
          </a:xfrm>
          <a:prstGeom prst="rect">
            <a:avLst/>
          </a:prstGeom>
        </p:spPr>
      </p:pic>
      <p:pic>
        <p:nvPicPr>
          <p:cNvPr id="7" name="Picture 6">
            <a:extLst>
              <a:ext uri="{FF2B5EF4-FFF2-40B4-BE49-F238E27FC236}">
                <a16:creationId xmlns:a16="http://schemas.microsoft.com/office/drawing/2014/main" id="{DAF914F7-B3DF-49BF-9BAE-8E4907E59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42" y="3885304"/>
            <a:ext cx="3785181" cy="2714625"/>
          </a:xfrm>
          <a:prstGeom prst="rect">
            <a:avLst/>
          </a:prstGeom>
        </p:spPr>
      </p:pic>
      <p:pic>
        <p:nvPicPr>
          <p:cNvPr id="8" name="Picture 7">
            <a:extLst>
              <a:ext uri="{FF2B5EF4-FFF2-40B4-BE49-F238E27FC236}">
                <a16:creationId xmlns:a16="http://schemas.microsoft.com/office/drawing/2014/main" id="{3D607469-645F-437B-B36F-4DAF34AEF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929664"/>
            <a:ext cx="3816291" cy="2800350"/>
          </a:xfrm>
          <a:prstGeom prst="rect">
            <a:avLst/>
          </a:prstGeom>
        </p:spPr>
      </p:pic>
    </p:spTree>
    <p:extLst>
      <p:ext uri="{BB962C8B-B14F-4D97-AF65-F5344CB8AC3E}">
        <p14:creationId xmlns:p14="http://schemas.microsoft.com/office/powerpoint/2010/main" val="2327334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AECE-30B0-4F4E-AB93-89CA7D22B567}"/>
              </a:ext>
            </a:extLst>
          </p:cNvPr>
          <p:cNvSpPr>
            <a:spLocks noGrp="1"/>
          </p:cNvSpPr>
          <p:nvPr>
            <p:ph type="title"/>
          </p:nvPr>
        </p:nvSpPr>
        <p:spPr/>
        <p:txBody>
          <a:bodyPr/>
          <a:lstStyle/>
          <a:p>
            <a:r>
              <a:rPr lang="en-029" dirty="0"/>
              <a:t>More Examples of Wind and Wind Compared to Hydro</a:t>
            </a:r>
          </a:p>
        </p:txBody>
      </p:sp>
      <p:sp>
        <p:nvSpPr>
          <p:cNvPr id="3" name="Content Placeholder 2">
            <a:extLst>
              <a:ext uri="{FF2B5EF4-FFF2-40B4-BE49-F238E27FC236}">
                <a16:creationId xmlns:a16="http://schemas.microsoft.com/office/drawing/2014/main" id="{43E01F03-C406-4B9F-A6C2-A02F6FC72EF6}"/>
              </a:ext>
            </a:extLst>
          </p:cNvPr>
          <p:cNvSpPr>
            <a:spLocks noGrp="1"/>
          </p:cNvSpPr>
          <p:nvPr>
            <p:ph idx="1"/>
          </p:nvPr>
        </p:nvSpPr>
        <p:spPr>
          <a:xfrm>
            <a:off x="457200" y="1167581"/>
            <a:ext cx="8229600" cy="5440362"/>
          </a:xfrm>
        </p:spPr>
        <p:txBody>
          <a:bodyPr/>
          <a:lstStyle/>
          <a:p>
            <a:pPr marL="0" indent="0">
              <a:buNone/>
            </a:pPr>
            <a:r>
              <a:rPr lang="en-029" dirty="0"/>
              <a:t> </a:t>
            </a:r>
          </a:p>
        </p:txBody>
      </p:sp>
      <p:pic>
        <p:nvPicPr>
          <p:cNvPr id="5" name="Picture 4">
            <a:extLst>
              <a:ext uri="{FF2B5EF4-FFF2-40B4-BE49-F238E27FC236}">
                <a16:creationId xmlns:a16="http://schemas.microsoft.com/office/drawing/2014/main" id="{DF717912-DA0E-4137-B58A-C1C43FE1C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9" y="1298694"/>
            <a:ext cx="3859162" cy="2831809"/>
          </a:xfrm>
          <a:prstGeom prst="rect">
            <a:avLst/>
          </a:prstGeom>
        </p:spPr>
      </p:pic>
      <p:pic>
        <p:nvPicPr>
          <p:cNvPr id="6" name="Picture 5">
            <a:extLst>
              <a:ext uri="{FF2B5EF4-FFF2-40B4-BE49-F238E27FC236}">
                <a16:creationId xmlns:a16="http://schemas.microsoft.com/office/drawing/2014/main" id="{87FEA3D2-B5BF-4341-9FE3-44BA8F30ED83}"/>
              </a:ext>
            </a:extLst>
          </p:cNvPr>
          <p:cNvPicPr>
            <a:picLocks noChangeAspect="1"/>
          </p:cNvPicPr>
          <p:nvPr/>
        </p:nvPicPr>
        <p:blipFill>
          <a:blip r:embed="rId3"/>
          <a:stretch>
            <a:fillRect/>
          </a:stretch>
        </p:blipFill>
        <p:spPr>
          <a:xfrm>
            <a:off x="5029200" y="1249330"/>
            <a:ext cx="3484578" cy="2576967"/>
          </a:xfrm>
          <a:prstGeom prst="rect">
            <a:avLst/>
          </a:prstGeom>
        </p:spPr>
      </p:pic>
      <p:pic>
        <p:nvPicPr>
          <p:cNvPr id="7" name="Picture 6">
            <a:extLst>
              <a:ext uri="{FF2B5EF4-FFF2-40B4-BE49-F238E27FC236}">
                <a16:creationId xmlns:a16="http://schemas.microsoft.com/office/drawing/2014/main" id="{F8D8BDBA-92AE-4576-B878-E6E2276885E5}"/>
              </a:ext>
            </a:extLst>
          </p:cNvPr>
          <p:cNvPicPr>
            <a:picLocks noChangeAspect="1"/>
          </p:cNvPicPr>
          <p:nvPr/>
        </p:nvPicPr>
        <p:blipFill>
          <a:blip r:embed="rId4"/>
          <a:stretch>
            <a:fillRect/>
          </a:stretch>
        </p:blipFill>
        <p:spPr>
          <a:xfrm>
            <a:off x="228600" y="4450871"/>
            <a:ext cx="3200400" cy="2336511"/>
          </a:xfrm>
          <a:prstGeom prst="rect">
            <a:avLst/>
          </a:prstGeom>
        </p:spPr>
      </p:pic>
      <p:pic>
        <p:nvPicPr>
          <p:cNvPr id="8" name="Picture 7">
            <a:extLst>
              <a:ext uri="{FF2B5EF4-FFF2-40B4-BE49-F238E27FC236}">
                <a16:creationId xmlns:a16="http://schemas.microsoft.com/office/drawing/2014/main" id="{764A9E83-3B05-45D5-8EBE-4D123B234A4D}"/>
              </a:ext>
            </a:extLst>
          </p:cNvPr>
          <p:cNvPicPr>
            <a:picLocks noChangeAspect="1"/>
          </p:cNvPicPr>
          <p:nvPr/>
        </p:nvPicPr>
        <p:blipFill>
          <a:blip r:embed="rId5"/>
          <a:stretch>
            <a:fillRect/>
          </a:stretch>
        </p:blipFill>
        <p:spPr>
          <a:xfrm>
            <a:off x="5206474" y="4130503"/>
            <a:ext cx="3512281" cy="2607054"/>
          </a:xfrm>
          <a:prstGeom prst="rect">
            <a:avLst/>
          </a:prstGeom>
        </p:spPr>
      </p:pic>
    </p:spTree>
    <p:extLst>
      <p:ext uri="{BB962C8B-B14F-4D97-AF65-F5344CB8AC3E}">
        <p14:creationId xmlns:p14="http://schemas.microsoft.com/office/powerpoint/2010/main" val="4662620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152B-1D01-47D2-A14D-A34C5CF83198}"/>
              </a:ext>
            </a:extLst>
          </p:cNvPr>
          <p:cNvSpPr>
            <a:spLocks noGrp="1"/>
          </p:cNvSpPr>
          <p:nvPr>
            <p:ph type="ctrTitle"/>
          </p:nvPr>
        </p:nvSpPr>
        <p:spPr/>
        <p:txBody>
          <a:bodyPr/>
          <a:lstStyle/>
          <a:p>
            <a:r>
              <a:rPr lang="en-AU" dirty="0"/>
              <a:t>Modelling Error versus Risks from Wind Speed Variation in Resource Studies </a:t>
            </a:r>
            <a:endParaRPr lang="en-029" dirty="0"/>
          </a:p>
        </p:txBody>
      </p:sp>
    </p:spTree>
    <p:extLst>
      <p:ext uri="{BB962C8B-B14F-4D97-AF65-F5344CB8AC3E}">
        <p14:creationId xmlns:p14="http://schemas.microsoft.com/office/powerpoint/2010/main" val="220960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2805-F4B8-494F-B9B7-51D8EEA546B8}"/>
              </a:ext>
            </a:extLst>
          </p:cNvPr>
          <p:cNvSpPr>
            <a:spLocks noGrp="1"/>
          </p:cNvSpPr>
          <p:nvPr>
            <p:ph type="title"/>
          </p:nvPr>
        </p:nvSpPr>
        <p:spPr/>
        <p:txBody>
          <a:bodyPr/>
          <a:lstStyle/>
          <a:p>
            <a:r>
              <a:rPr lang="en-029" dirty="0"/>
              <a:t>Rutger’s EPC Question </a:t>
            </a:r>
            <a:br>
              <a:rPr lang="en-029" dirty="0"/>
            </a:br>
            <a:r>
              <a:rPr lang="en-029" dirty="0"/>
              <a:t>EPC Performance – Siemens Example</a:t>
            </a:r>
          </a:p>
        </p:txBody>
      </p:sp>
      <p:sp>
        <p:nvSpPr>
          <p:cNvPr id="3" name="Content Placeholder 2">
            <a:extLst>
              <a:ext uri="{FF2B5EF4-FFF2-40B4-BE49-F238E27FC236}">
                <a16:creationId xmlns:a16="http://schemas.microsoft.com/office/drawing/2014/main" id="{265F1BEB-8ECC-499A-AEA7-A772595019B2}"/>
              </a:ext>
            </a:extLst>
          </p:cNvPr>
          <p:cNvSpPr>
            <a:spLocks noGrp="1"/>
          </p:cNvSpPr>
          <p:nvPr>
            <p:ph idx="1"/>
          </p:nvPr>
        </p:nvSpPr>
        <p:spPr/>
        <p:txBody>
          <a:bodyPr/>
          <a:lstStyle/>
          <a:p>
            <a:r>
              <a:rPr lang="en-029" dirty="0"/>
              <a:t>Items in the contract for power curve and availability</a:t>
            </a:r>
          </a:p>
          <a:p>
            <a:endParaRPr lang="en-029" dirty="0"/>
          </a:p>
        </p:txBody>
      </p:sp>
      <p:pic>
        <p:nvPicPr>
          <p:cNvPr id="4" name="Picture 3">
            <a:extLst>
              <a:ext uri="{FF2B5EF4-FFF2-40B4-BE49-F238E27FC236}">
                <a16:creationId xmlns:a16="http://schemas.microsoft.com/office/drawing/2014/main" id="{F85BF727-C7E9-4871-8E33-A8D21021199B}"/>
              </a:ext>
            </a:extLst>
          </p:cNvPr>
          <p:cNvPicPr>
            <a:picLocks noChangeAspect="1"/>
          </p:cNvPicPr>
          <p:nvPr/>
        </p:nvPicPr>
        <p:blipFill>
          <a:blip r:embed="rId2"/>
          <a:stretch>
            <a:fillRect/>
          </a:stretch>
        </p:blipFill>
        <p:spPr>
          <a:xfrm>
            <a:off x="1143000" y="1981200"/>
            <a:ext cx="6400800" cy="4510979"/>
          </a:xfrm>
          <a:prstGeom prst="rect">
            <a:avLst/>
          </a:prstGeom>
        </p:spPr>
      </p:pic>
    </p:spTree>
    <p:extLst>
      <p:ext uri="{BB962C8B-B14F-4D97-AF65-F5344CB8AC3E}">
        <p14:creationId xmlns:p14="http://schemas.microsoft.com/office/powerpoint/2010/main" val="17165480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t>Use of Resource Analysis to Compute Probability Distributions for Project Finance</a:t>
            </a:r>
          </a:p>
        </p:txBody>
      </p:sp>
      <p:pic>
        <p:nvPicPr>
          <p:cNvPr id="87046" name="Picture 2"/>
          <p:cNvPicPr>
            <a:picLocks noChangeAspect="1" noChangeArrowheads="1"/>
          </p:cNvPicPr>
          <p:nvPr/>
        </p:nvPicPr>
        <p:blipFill>
          <a:blip r:embed="rId2" cstate="print"/>
          <a:srcRect/>
          <a:stretch>
            <a:fillRect/>
          </a:stretch>
        </p:blipFill>
        <p:spPr bwMode="auto">
          <a:xfrm>
            <a:off x="685800" y="1447800"/>
            <a:ext cx="7613650" cy="4800600"/>
          </a:xfrm>
          <a:prstGeom prst="rect">
            <a:avLst/>
          </a:prstGeom>
          <a:noFill/>
          <a:ln w="9525">
            <a:noFill/>
            <a:miter lim="800000"/>
            <a:headEnd/>
            <a:tailEnd/>
          </a:ln>
        </p:spPr>
      </p:pic>
    </p:spTree>
    <p:extLst>
      <p:ext uri="{BB962C8B-B14F-4D97-AF65-F5344CB8AC3E}">
        <p14:creationId xmlns:p14="http://schemas.microsoft.com/office/powerpoint/2010/main" val="36465165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title"/>
          </p:nvPr>
        </p:nvSpPr>
        <p:spPr/>
        <p:txBody>
          <a:bodyPr/>
          <a:lstStyle/>
          <a:p>
            <a:r>
              <a:rPr lang="en-029" dirty="0"/>
              <a:t>1-year and 10-year P90, P50 etc.</a:t>
            </a:r>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1"/>
          </p:nvPr>
        </p:nvPicPr>
        <p:blipFill>
          <a:blip r:embed="rId2"/>
          <a:stretch>
            <a:fillRect/>
          </a:stretch>
        </p:blipFill>
        <p:spPr>
          <a:xfrm>
            <a:off x="457200" y="1340683"/>
            <a:ext cx="8229600" cy="5044996"/>
          </a:xfrm>
          <a:prstGeom prst="rect">
            <a:avLst/>
          </a:prstGeom>
        </p:spPr>
      </p:pic>
    </p:spTree>
    <p:extLst>
      <p:ext uri="{BB962C8B-B14F-4D97-AF65-F5344CB8AC3E}">
        <p14:creationId xmlns:p14="http://schemas.microsoft.com/office/powerpoint/2010/main" val="31675200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t>Example of Sources of Uncertainty</a:t>
            </a:r>
          </a:p>
        </p:txBody>
      </p:sp>
      <p:pic>
        <p:nvPicPr>
          <p:cNvPr id="88070" name="Picture 2"/>
          <p:cNvPicPr>
            <a:picLocks noGrp="1" noChangeAspect="1" noChangeArrowheads="1"/>
          </p:cNvPicPr>
          <p:nvPr>
            <p:ph idx="1"/>
          </p:nvPr>
        </p:nvPicPr>
        <p:blipFill>
          <a:blip r:embed="rId2" cstate="print"/>
          <a:stretch>
            <a:fillRect/>
          </a:stretch>
        </p:blipFill>
        <p:spPr>
          <a:xfrm>
            <a:off x="3429000" y="4149312"/>
            <a:ext cx="5066138" cy="2587010"/>
          </a:xfrm>
        </p:spPr>
      </p:pic>
      <p:pic>
        <p:nvPicPr>
          <p:cNvPr id="88071" name="Picture 3"/>
          <p:cNvPicPr>
            <a:picLocks noChangeAspect="1" noChangeArrowheads="1"/>
          </p:cNvPicPr>
          <p:nvPr/>
        </p:nvPicPr>
        <p:blipFill>
          <a:blip r:embed="rId3" cstate="print"/>
          <a:srcRect/>
          <a:stretch>
            <a:fillRect/>
          </a:stretch>
        </p:blipFill>
        <p:spPr bwMode="auto">
          <a:xfrm>
            <a:off x="381000" y="1143000"/>
            <a:ext cx="4419600" cy="2853912"/>
          </a:xfrm>
          <a:prstGeom prst="rect">
            <a:avLst/>
          </a:prstGeom>
          <a:noFill/>
          <a:ln w="9525">
            <a:noFill/>
            <a:miter lim="800000"/>
            <a:headEnd/>
            <a:tailEnd/>
          </a:ln>
        </p:spPr>
      </p:pic>
    </p:spTree>
    <p:extLst>
      <p:ext uri="{BB962C8B-B14F-4D97-AF65-F5344CB8AC3E}">
        <p14:creationId xmlns:p14="http://schemas.microsoft.com/office/powerpoint/2010/main" val="7475496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t>Biggest Problem Areas According to GH</a:t>
            </a:r>
          </a:p>
        </p:txBody>
      </p:sp>
      <p:pic>
        <p:nvPicPr>
          <p:cNvPr id="145414" name="Picture 2"/>
          <p:cNvPicPr>
            <a:picLocks noGrp="1" noChangeAspect="1" noChangeArrowheads="1"/>
          </p:cNvPicPr>
          <p:nvPr>
            <p:ph idx="1"/>
          </p:nvPr>
        </p:nvPicPr>
        <p:blipFill>
          <a:blip r:embed="rId2" cstate="print"/>
          <a:srcRect/>
          <a:stretch>
            <a:fillRect/>
          </a:stretch>
        </p:blipFill>
        <p:spPr>
          <a:xfrm>
            <a:off x="1309688" y="1677988"/>
            <a:ext cx="6524625" cy="4371975"/>
          </a:xfrm>
          <a:noFill/>
        </p:spPr>
      </p:pic>
    </p:spTree>
    <p:extLst>
      <p:ext uri="{BB962C8B-B14F-4D97-AF65-F5344CB8AC3E}">
        <p14:creationId xmlns:p14="http://schemas.microsoft.com/office/powerpoint/2010/main" val="3168281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a:t>Errors in Estimation from Wake Effects</a:t>
            </a:r>
          </a:p>
        </p:txBody>
      </p:sp>
      <p:pic>
        <p:nvPicPr>
          <p:cNvPr id="148486" name="Picture 2"/>
          <p:cNvPicPr>
            <a:picLocks noGrp="1" noChangeAspect="1" noChangeArrowheads="1"/>
          </p:cNvPicPr>
          <p:nvPr>
            <p:ph idx="1"/>
          </p:nvPr>
        </p:nvPicPr>
        <p:blipFill>
          <a:blip r:embed="rId2" cstate="print"/>
          <a:srcRect/>
          <a:stretch>
            <a:fillRect/>
          </a:stretch>
        </p:blipFill>
        <p:spPr>
          <a:xfrm>
            <a:off x="1252538" y="1766888"/>
            <a:ext cx="6638925" cy="4191000"/>
          </a:xfrm>
          <a:noFill/>
        </p:spPr>
      </p:pic>
    </p:spTree>
    <p:extLst>
      <p:ext uri="{BB962C8B-B14F-4D97-AF65-F5344CB8AC3E}">
        <p14:creationId xmlns:p14="http://schemas.microsoft.com/office/powerpoint/2010/main" val="16652651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p:txBody>
          <a:bodyPr/>
          <a:lstStyle/>
          <a:p>
            <a:r>
              <a:rPr lang="en-US"/>
              <a:t>Errors in Estimation due to Variable Winds</a:t>
            </a:r>
          </a:p>
        </p:txBody>
      </p:sp>
      <p:sp>
        <p:nvSpPr>
          <p:cNvPr id="149507" name="Rectangle 3"/>
          <p:cNvSpPr>
            <a:spLocks noGrp="1" noChangeArrowheads="1"/>
          </p:cNvSpPr>
          <p:nvPr>
            <p:ph type="body" idx="4294967295"/>
          </p:nvPr>
        </p:nvSpPr>
        <p:spPr/>
        <p:txBody>
          <a:bodyPr/>
          <a:lstStyle/>
          <a:p>
            <a:pPr>
              <a:lnSpc>
                <a:spcPct val="80000"/>
              </a:lnSpc>
            </a:pPr>
            <a:r>
              <a:rPr lang="en-US" sz="1600"/>
              <a:t>Most, if not all, small wind turbines have controls that put the system into standby or monitoring mode when turbine output falls below a certain level. </a:t>
            </a:r>
          </a:p>
          <a:p>
            <a:pPr>
              <a:lnSpc>
                <a:spcPct val="80000"/>
              </a:lnSpc>
            </a:pPr>
            <a:r>
              <a:rPr lang="en-US" sz="1600"/>
              <a:t>If the wind at a site is particularly gusty, a turbine can go through repeated on/off cycles. In these situations, the system may shut down as the wind speed decreases but, depending on its factory‐set response time, the inverter may remain in standby mode through one or more subsequent gusts. </a:t>
            </a:r>
          </a:p>
          <a:p>
            <a:pPr>
              <a:lnSpc>
                <a:spcPct val="80000"/>
              </a:lnSpc>
            </a:pPr>
            <a:r>
              <a:rPr lang="en-US" sz="1600"/>
              <a:t>To quantify the amount of energy lost due to standby timing, it is necessary to track wind speed and power output concurrently, keeping track of high wind speeds coinciding with standby power draw. Without measured data, there is no way to accurately estimate the magnitude of this loss. </a:t>
            </a:r>
          </a:p>
          <a:p>
            <a:pPr>
              <a:lnSpc>
                <a:spcPct val="80000"/>
              </a:lnSpc>
            </a:pPr>
            <a:r>
              <a:rPr lang="en-US" sz="1600"/>
              <a:t>Highly variable or turbulent winds can rapidly change not only speed but also direction. When wind direction changes, the turbine generally responds by trying to turn into the wind. Rapidly changing wind speed and direction can cause excessive “tracking” as the turbine yaws and tries to turn into the wind. During these times, the turbine rotor is not perpendicular to the wind flow and power output decreases. The magnitude of the energy loss due to this effect is difficult to estimate without detailed system monitoring, and it is not surprising that none of the commonly available estimating tools attempt to include losses for turbine tracking. </a:t>
            </a:r>
          </a:p>
        </p:txBody>
      </p:sp>
    </p:spTree>
    <p:extLst>
      <p:ext uri="{BB962C8B-B14F-4D97-AF65-F5344CB8AC3E}">
        <p14:creationId xmlns:p14="http://schemas.microsoft.com/office/powerpoint/2010/main" val="105516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4E02-43E8-4A76-84A8-34D9C34334EF}"/>
              </a:ext>
            </a:extLst>
          </p:cNvPr>
          <p:cNvSpPr>
            <a:spLocks noGrp="1"/>
          </p:cNvSpPr>
          <p:nvPr>
            <p:ph type="ctrTitle"/>
          </p:nvPr>
        </p:nvSpPr>
        <p:spPr/>
        <p:txBody>
          <a:bodyPr/>
          <a:lstStyle/>
          <a:p>
            <a:r>
              <a:rPr lang="en-029" dirty="0"/>
              <a:t>Feed-In Mechanics</a:t>
            </a:r>
          </a:p>
        </p:txBody>
      </p:sp>
      <p:pic>
        <p:nvPicPr>
          <p:cNvPr id="3" name="Picture 2">
            <a:extLst>
              <a:ext uri="{FF2B5EF4-FFF2-40B4-BE49-F238E27FC236}">
                <a16:creationId xmlns:a16="http://schemas.microsoft.com/office/drawing/2014/main" id="{0816AE61-D6DB-4672-AF47-D6C50876CEEB}"/>
              </a:ext>
            </a:extLst>
          </p:cNvPr>
          <p:cNvPicPr>
            <a:picLocks noChangeAspect="1"/>
          </p:cNvPicPr>
          <p:nvPr/>
        </p:nvPicPr>
        <p:blipFill>
          <a:blip r:embed="rId2"/>
          <a:stretch>
            <a:fillRect/>
          </a:stretch>
        </p:blipFill>
        <p:spPr>
          <a:xfrm>
            <a:off x="6858000" y="2971800"/>
            <a:ext cx="2828925" cy="3571875"/>
          </a:xfrm>
          <a:prstGeom prst="rect">
            <a:avLst/>
          </a:prstGeom>
        </p:spPr>
      </p:pic>
    </p:spTree>
    <p:extLst>
      <p:ext uri="{BB962C8B-B14F-4D97-AF65-F5344CB8AC3E}">
        <p14:creationId xmlns:p14="http://schemas.microsoft.com/office/powerpoint/2010/main" val="5469163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3869-AB23-4BC5-9018-3CF503C22CA1}"/>
              </a:ext>
            </a:extLst>
          </p:cNvPr>
          <p:cNvSpPr>
            <a:spLocks noGrp="1"/>
          </p:cNvSpPr>
          <p:nvPr>
            <p:ph type="title"/>
          </p:nvPr>
        </p:nvSpPr>
        <p:spPr/>
        <p:txBody>
          <a:bodyPr/>
          <a:lstStyle/>
          <a:p>
            <a:r>
              <a:rPr lang="en-029" dirty="0"/>
              <a:t>Objective of Analysis of NL Tariff</a:t>
            </a:r>
          </a:p>
        </p:txBody>
      </p:sp>
      <p:sp>
        <p:nvSpPr>
          <p:cNvPr id="3" name="Content Placeholder 2">
            <a:extLst>
              <a:ext uri="{FF2B5EF4-FFF2-40B4-BE49-F238E27FC236}">
                <a16:creationId xmlns:a16="http://schemas.microsoft.com/office/drawing/2014/main" id="{04EBECF7-41C4-40D5-9B5F-9AB8105D7B96}"/>
              </a:ext>
            </a:extLst>
          </p:cNvPr>
          <p:cNvSpPr>
            <a:spLocks noGrp="1"/>
          </p:cNvSpPr>
          <p:nvPr>
            <p:ph idx="1"/>
          </p:nvPr>
        </p:nvSpPr>
        <p:spPr/>
        <p:txBody>
          <a:bodyPr/>
          <a:lstStyle/>
          <a:p>
            <a:r>
              <a:rPr lang="en-029" dirty="0"/>
              <a:t>Attempt to understand not only the mechanics, but the reasons that the formulas are the way they are.</a:t>
            </a:r>
          </a:p>
          <a:p>
            <a:r>
              <a:rPr lang="en-029" dirty="0"/>
              <a:t>In this way can answer Rutger’s question about </a:t>
            </a:r>
          </a:p>
          <a:p>
            <a:r>
              <a:rPr lang="en-US" dirty="0"/>
              <a:t>Market Price = APX * (1-WDFOP). </a:t>
            </a:r>
          </a:p>
          <a:p>
            <a:pPr lvl="1"/>
            <a:r>
              <a:rPr lang="en-US" dirty="0"/>
              <a:t>This WDFOP takes into account the Profile and Imbalance Factor (PIF). </a:t>
            </a:r>
          </a:p>
          <a:p>
            <a:pPr lvl="1"/>
            <a:r>
              <a:rPr lang="en-US" dirty="0"/>
              <a:t>The PIF is published by the Dutch Government and corrected by an improvement factor</a:t>
            </a:r>
          </a:p>
          <a:p>
            <a:r>
              <a:rPr lang="en-US" dirty="0"/>
              <a:t>Why would there be an adjustment for:</a:t>
            </a:r>
          </a:p>
          <a:p>
            <a:pPr lvl="1"/>
            <a:r>
              <a:rPr lang="en-US" dirty="0"/>
              <a:t>Profile</a:t>
            </a:r>
          </a:p>
          <a:p>
            <a:pPr lvl="1"/>
            <a:r>
              <a:rPr lang="en-US" dirty="0"/>
              <a:t>Imbalance</a:t>
            </a:r>
          </a:p>
          <a:p>
            <a:pPr lvl="1"/>
            <a:r>
              <a:rPr lang="en-US" dirty="0"/>
              <a:t>Why is Imbalance published by the Dutch Government</a:t>
            </a:r>
          </a:p>
          <a:p>
            <a:endParaRPr lang="en-029" dirty="0"/>
          </a:p>
        </p:txBody>
      </p:sp>
    </p:spTree>
    <p:extLst>
      <p:ext uri="{BB962C8B-B14F-4D97-AF65-F5344CB8AC3E}">
        <p14:creationId xmlns:p14="http://schemas.microsoft.com/office/powerpoint/2010/main" val="16896970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A889-2D9E-489A-9B26-5F5CC9798F72}"/>
              </a:ext>
            </a:extLst>
          </p:cNvPr>
          <p:cNvSpPr>
            <a:spLocks noGrp="1"/>
          </p:cNvSpPr>
          <p:nvPr>
            <p:ph type="title"/>
          </p:nvPr>
        </p:nvSpPr>
        <p:spPr/>
        <p:txBody>
          <a:bodyPr/>
          <a:lstStyle/>
          <a:p>
            <a:r>
              <a:rPr lang="en-029" dirty="0"/>
              <a:t>PPA Contract Issues</a:t>
            </a:r>
          </a:p>
        </p:txBody>
      </p:sp>
      <p:sp>
        <p:nvSpPr>
          <p:cNvPr id="3" name="Content Placeholder 2">
            <a:extLst>
              <a:ext uri="{FF2B5EF4-FFF2-40B4-BE49-F238E27FC236}">
                <a16:creationId xmlns:a16="http://schemas.microsoft.com/office/drawing/2014/main" id="{5C24609B-CDD1-40E3-B471-5FE8E556395D}"/>
              </a:ext>
            </a:extLst>
          </p:cNvPr>
          <p:cNvSpPr>
            <a:spLocks noGrp="1"/>
          </p:cNvSpPr>
          <p:nvPr>
            <p:ph idx="1"/>
          </p:nvPr>
        </p:nvSpPr>
        <p:spPr/>
        <p:txBody>
          <a:bodyPr/>
          <a:lstStyle/>
          <a:p>
            <a:pPr marL="0" indent="0">
              <a:buNone/>
            </a:pPr>
            <a:r>
              <a:rPr lang="en-US" sz="2000" dirty="0"/>
              <a:t>During the operational phase, the purchase price equals the yearly average APX price minus the Wind Discount Factor Operation Phase (WDFOP), where:</a:t>
            </a:r>
          </a:p>
          <a:p>
            <a:r>
              <a:rPr lang="en-US" sz="2000" dirty="0"/>
              <a:t>Market Price for Correction Factor = APX * (1-WDFOP). </a:t>
            </a:r>
          </a:p>
          <a:p>
            <a:pPr lvl="1"/>
            <a:r>
              <a:rPr lang="en-US" sz="1600" dirty="0"/>
              <a:t>This WDFOP takes into account the Profile and Imbalance Factor (PIF). </a:t>
            </a:r>
          </a:p>
          <a:p>
            <a:pPr lvl="1"/>
            <a:r>
              <a:rPr lang="en-US" sz="1600" dirty="0"/>
              <a:t>The PIF is published by the Dutch Government and corrected by an improvement factor. </a:t>
            </a:r>
          </a:p>
          <a:p>
            <a:r>
              <a:rPr lang="en-US" sz="2000" dirty="0"/>
              <a:t>The formula takes into account the Dutch subsidy regime (SDE+) correctly and conforms with market. </a:t>
            </a:r>
          </a:p>
          <a:p>
            <a:r>
              <a:rPr lang="en-US" sz="2000" dirty="0"/>
              <a:t>WDFOP = SDE Profile &amp; Imbalance Factor (SDE PIF) + Improvement Factor. </a:t>
            </a:r>
          </a:p>
          <a:p>
            <a:pPr marL="0" indent="0">
              <a:buNone/>
            </a:pPr>
            <a:r>
              <a:rPr lang="en-US" sz="2000" dirty="0"/>
              <a:t>The estimation market price SDE + calculation is: average annual APX price level (multiplied by correction factors for imbalance and profile costs). </a:t>
            </a:r>
          </a:p>
          <a:p>
            <a:pPr marL="0" indent="0">
              <a:buNone/>
            </a:pPr>
            <a:r>
              <a:rPr lang="en-US" sz="2000" dirty="0"/>
              <a:t>Please explain, if possible, the profile factor/costs and the improvement factor; </a:t>
            </a:r>
            <a:endParaRPr lang="en-029" sz="2000" dirty="0"/>
          </a:p>
        </p:txBody>
      </p:sp>
    </p:spTree>
    <p:extLst>
      <p:ext uri="{BB962C8B-B14F-4D97-AF65-F5344CB8AC3E}">
        <p14:creationId xmlns:p14="http://schemas.microsoft.com/office/powerpoint/2010/main" val="21754086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8DAC-43F3-4122-8988-DAC4EF941F87}"/>
              </a:ext>
            </a:extLst>
          </p:cNvPr>
          <p:cNvSpPr>
            <a:spLocks noGrp="1"/>
          </p:cNvSpPr>
          <p:nvPr>
            <p:ph type="title"/>
          </p:nvPr>
        </p:nvSpPr>
        <p:spPr/>
        <p:txBody>
          <a:bodyPr/>
          <a:lstStyle/>
          <a:p>
            <a:r>
              <a:rPr lang="en-029" dirty="0"/>
              <a:t>ECN Discussion of How the System Works</a:t>
            </a:r>
          </a:p>
        </p:txBody>
      </p:sp>
      <p:sp>
        <p:nvSpPr>
          <p:cNvPr id="3" name="Content Placeholder 2">
            <a:extLst>
              <a:ext uri="{FF2B5EF4-FFF2-40B4-BE49-F238E27FC236}">
                <a16:creationId xmlns:a16="http://schemas.microsoft.com/office/drawing/2014/main" id="{C7A7773B-EFF1-47DB-8B4E-46274010BBA4}"/>
              </a:ext>
            </a:extLst>
          </p:cNvPr>
          <p:cNvSpPr>
            <a:spLocks noGrp="1"/>
          </p:cNvSpPr>
          <p:nvPr>
            <p:ph idx="1"/>
          </p:nvPr>
        </p:nvSpPr>
        <p:spPr/>
        <p:txBody>
          <a:bodyPr/>
          <a:lstStyle/>
          <a:p>
            <a:r>
              <a:rPr lang="en-US" dirty="0"/>
              <a:t>The SDE+ contribution you receive depends on energy price trends. If the energy price goes up, you get a lower SDE+ contribution (subsidy payment). But in this case, your energy purchaser will pay you more from selling the wind output at APX prices. </a:t>
            </a:r>
          </a:p>
          <a:p>
            <a:r>
              <a:rPr lang="en-US" dirty="0"/>
              <a:t>If the energy price falls, you will get a higher SDE+ contribution (subsidy), but will receive less from your energy purchaser in market prices. </a:t>
            </a:r>
          </a:p>
          <a:p>
            <a:r>
              <a:rPr lang="en-US" dirty="0"/>
              <a:t>The base energy price is the lower limit for the correction amount. The correction amount cannot be lower than this. If the correction amount is equal to the base energy price, the maximum subsidy is reached. </a:t>
            </a:r>
            <a:endParaRPr lang="en-029" dirty="0"/>
          </a:p>
        </p:txBody>
      </p:sp>
    </p:spTree>
    <p:extLst>
      <p:ext uri="{BB962C8B-B14F-4D97-AF65-F5344CB8AC3E}">
        <p14:creationId xmlns:p14="http://schemas.microsoft.com/office/powerpoint/2010/main" val="2135184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7122-0C1C-4747-947A-F383B7AC5DA0}"/>
              </a:ext>
            </a:extLst>
          </p:cNvPr>
          <p:cNvSpPr>
            <a:spLocks noGrp="1"/>
          </p:cNvSpPr>
          <p:nvPr>
            <p:ph type="title"/>
          </p:nvPr>
        </p:nvSpPr>
        <p:spPr/>
        <p:txBody>
          <a:bodyPr/>
          <a:lstStyle/>
          <a:p>
            <a:r>
              <a:rPr lang="en-029" dirty="0"/>
              <a:t>Availability in EPC Contract</a:t>
            </a:r>
          </a:p>
        </p:txBody>
      </p:sp>
      <p:sp>
        <p:nvSpPr>
          <p:cNvPr id="3" name="Content Placeholder 2">
            <a:extLst>
              <a:ext uri="{FF2B5EF4-FFF2-40B4-BE49-F238E27FC236}">
                <a16:creationId xmlns:a16="http://schemas.microsoft.com/office/drawing/2014/main" id="{A1187C9C-EAF2-4898-89DC-644E76917C65}"/>
              </a:ext>
            </a:extLst>
          </p:cNvPr>
          <p:cNvSpPr>
            <a:spLocks noGrp="1"/>
          </p:cNvSpPr>
          <p:nvPr>
            <p:ph idx="1"/>
          </p:nvPr>
        </p:nvSpPr>
        <p:spPr/>
        <p:txBody>
          <a:bodyPr/>
          <a:lstStyle/>
          <a:p>
            <a:r>
              <a:rPr lang="en-029" dirty="0"/>
              <a:t>Example of Availability Language</a:t>
            </a:r>
          </a:p>
          <a:p>
            <a:endParaRPr lang="en-029" dirty="0"/>
          </a:p>
        </p:txBody>
      </p:sp>
      <p:pic>
        <p:nvPicPr>
          <p:cNvPr id="4" name="Picture 3">
            <a:extLst>
              <a:ext uri="{FF2B5EF4-FFF2-40B4-BE49-F238E27FC236}">
                <a16:creationId xmlns:a16="http://schemas.microsoft.com/office/drawing/2014/main" id="{811B2EAD-9AB9-422B-B0EE-FB231D67DAC9}"/>
              </a:ext>
            </a:extLst>
          </p:cNvPr>
          <p:cNvPicPr>
            <a:picLocks noChangeAspect="1"/>
          </p:cNvPicPr>
          <p:nvPr/>
        </p:nvPicPr>
        <p:blipFill>
          <a:blip r:embed="rId2"/>
          <a:stretch>
            <a:fillRect/>
          </a:stretch>
        </p:blipFill>
        <p:spPr>
          <a:xfrm>
            <a:off x="609600" y="2590800"/>
            <a:ext cx="8001000" cy="3338255"/>
          </a:xfrm>
          <a:prstGeom prst="rect">
            <a:avLst/>
          </a:prstGeom>
        </p:spPr>
      </p:pic>
    </p:spTree>
    <p:extLst>
      <p:ext uri="{BB962C8B-B14F-4D97-AF65-F5344CB8AC3E}">
        <p14:creationId xmlns:p14="http://schemas.microsoft.com/office/powerpoint/2010/main" val="16468316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E6B7-E27A-4B19-95DC-CAFA10FFB1E5}"/>
              </a:ext>
            </a:extLst>
          </p:cNvPr>
          <p:cNvSpPr>
            <a:spLocks noGrp="1"/>
          </p:cNvSpPr>
          <p:nvPr>
            <p:ph type="title"/>
          </p:nvPr>
        </p:nvSpPr>
        <p:spPr/>
        <p:txBody>
          <a:bodyPr/>
          <a:lstStyle/>
          <a:p>
            <a:r>
              <a:rPr lang="en-029" dirty="0"/>
              <a:t>PPA and Merchant Prices</a:t>
            </a:r>
          </a:p>
        </p:txBody>
      </p:sp>
      <p:sp>
        <p:nvSpPr>
          <p:cNvPr id="6" name="Content Placeholder 5">
            <a:extLst>
              <a:ext uri="{FF2B5EF4-FFF2-40B4-BE49-F238E27FC236}">
                <a16:creationId xmlns:a16="http://schemas.microsoft.com/office/drawing/2014/main" id="{CF9B1E78-A27A-408D-A138-32593A47D858}"/>
              </a:ext>
            </a:extLst>
          </p:cNvPr>
          <p:cNvSpPr>
            <a:spLocks noGrp="1"/>
          </p:cNvSpPr>
          <p:nvPr>
            <p:ph idx="1"/>
          </p:nvPr>
        </p:nvSpPr>
        <p:spPr/>
        <p:txBody>
          <a:bodyPr/>
          <a:lstStyle/>
          <a:p>
            <a:r>
              <a:rPr lang="en-US" dirty="0"/>
              <a:t>The FiT can be capped when the market price and subsidy combined reaches a certain level, which for example is the case in Denmark and the Netherlands.</a:t>
            </a:r>
          </a:p>
          <a:p>
            <a:r>
              <a:rPr lang="en-029" dirty="0"/>
              <a:t>Very simple case: </a:t>
            </a:r>
          </a:p>
          <a:p>
            <a:pPr lvl="1"/>
            <a:r>
              <a:rPr lang="en-029" dirty="0"/>
              <a:t>ECN wants 7 cents per kWh as LCOE</a:t>
            </a:r>
          </a:p>
          <a:p>
            <a:pPr lvl="1"/>
            <a:r>
              <a:rPr lang="en-029" dirty="0"/>
              <a:t>Project buys from market at 4 cents per kWh</a:t>
            </a:r>
          </a:p>
          <a:p>
            <a:pPr lvl="1"/>
            <a:r>
              <a:rPr lang="en-029" dirty="0"/>
              <a:t>Need a subsidy amount of 3 cents.  </a:t>
            </a:r>
          </a:p>
          <a:p>
            <a:r>
              <a:rPr lang="en-029" dirty="0"/>
              <a:t>The correction factor has to computed at the end of the year to see what where the actual prices.</a:t>
            </a:r>
          </a:p>
          <a:p>
            <a:r>
              <a:rPr lang="en-029" dirty="0"/>
              <a:t>If the market price (for some reason called the correction factor) would be 8 cents per kWh, then there would be no subsidy.</a:t>
            </a:r>
          </a:p>
        </p:txBody>
      </p:sp>
    </p:spTree>
    <p:extLst>
      <p:ext uri="{BB962C8B-B14F-4D97-AF65-F5344CB8AC3E}">
        <p14:creationId xmlns:p14="http://schemas.microsoft.com/office/powerpoint/2010/main" val="18696494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A8C4E6-80EC-4093-87B2-BD6333DCDE6C}"/>
              </a:ext>
            </a:extLst>
          </p:cNvPr>
          <p:cNvSpPr>
            <a:spLocks noGrp="1"/>
          </p:cNvSpPr>
          <p:nvPr>
            <p:ph type="title"/>
          </p:nvPr>
        </p:nvSpPr>
        <p:spPr/>
        <p:txBody>
          <a:bodyPr/>
          <a:lstStyle/>
          <a:p>
            <a:r>
              <a:rPr lang="en-029" dirty="0"/>
              <a:t>Terms in SDE+</a:t>
            </a:r>
          </a:p>
        </p:txBody>
      </p:sp>
      <p:sp>
        <p:nvSpPr>
          <p:cNvPr id="5" name="Text Placeholder 4">
            <a:extLst>
              <a:ext uri="{FF2B5EF4-FFF2-40B4-BE49-F238E27FC236}">
                <a16:creationId xmlns:a16="http://schemas.microsoft.com/office/drawing/2014/main" id="{217382C9-CFB8-4F0B-A4CB-33E2C5BAC427}"/>
              </a:ext>
            </a:extLst>
          </p:cNvPr>
          <p:cNvSpPr>
            <a:spLocks noGrp="1"/>
          </p:cNvSpPr>
          <p:nvPr>
            <p:ph type="body" idx="1"/>
          </p:nvPr>
        </p:nvSpPr>
        <p:spPr/>
        <p:txBody>
          <a:bodyPr/>
          <a:lstStyle/>
          <a:p>
            <a:r>
              <a:rPr lang="en-029" dirty="0"/>
              <a:t>Term Used by ECN</a:t>
            </a:r>
          </a:p>
        </p:txBody>
      </p:sp>
      <p:sp>
        <p:nvSpPr>
          <p:cNvPr id="6" name="Content Placeholder 5">
            <a:extLst>
              <a:ext uri="{FF2B5EF4-FFF2-40B4-BE49-F238E27FC236}">
                <a16:creationId xmlns:a16="http://schemas.microsoft.com/office/drawing/2014/main" id="{53CE0366-54CA-4D48-9F58-9369F4937FEE}"/>
              </a:ext>
            </a:extLst>
          </p:cNvPr>
          <p:cNvSpPr>
            <a:spLocks noGrp="1"/>
          </p:cNvSpPr>
          <p:nvPr>
            <p:ph sz="half" idx="2"/>
          </p:nvPr>
        </p:nvSpPr>
        <p:spPr/>
        <p:txBody>
          <a:bodyPr/>
          <a:lstStyle/>
          <a:p>
            <a:pPr marL="0" indent="0">
              <a:buNone/>
            </a:pPr>
            <a:endParaRPr lang="en-029" dirty="0"/>
          </a:p>
          <a:p>
            <a:pPr marL="0" indent="0">
              <a:buNone/>
            </a:pPr>
            <a:r>
              <a:rPr lang="en-029" dirty="0"/>
              <a:t>Base Cost</a:t>
            </a:r>
          </a:p>
          <a:p>
            <a:pPr marL="0" indent="0">
              <a:buNone/>
            </a:pPr>
            <a:endParaRPr lang="en-029" dirty="0"/>
          </a:p>
          <a:p>
            <a:pPr marL="0" indent="0">
              <a:buNone/>
            </a:pPr>
            <a:r>
              <a:rPr lang="en-029" dirty="0"/>
              <a:t>Base Amount</a:t>
            </a:r>
          </a:p>
          <a:p>
            <a:pPr marL="0" indent="0">
              <a:buNone/>
            </a:pPr>
            <a:endParaRPr lang="en-029" dirty="0"/>
          </a:p>
          <a:p>
            <a:pPr marL="0" indent="0">
              <a:buNone/>
            </a:pPr>
            <a:r>
              <a:rPr lang="en-029" dirty="0"/>
              <a:t>Correction Amount</a:t>
            </a:r>
          </a:p>
          <a:p>
            <a:pPr marL="0" indent="0">
              <a:buNone/>
            </a:pPr>
            <a:endParaRPr lang="en-029" dirty="0"/>
          </a:p>
          <a:p>
            <a:pPr marL="0" indent="0">
              <a:buNone/>
            </a:pPr>
            <a:r>
              <a:rPr lang="en-029" dirty="0"/>
              <a:t>Base Energy Price</a:t>
            </a:r>
          </a:p>
          <a:p>
            <a:pPr marL="0" indent="0">
              <a:buNone/>
            </a:pPr>
            <a:endParaRPr lang="en-029" dirty="0"/>
          </a:p>
          <a:p>
            <a:pPr marL="0" indent="0">
              <a:buNone/>
            </a:pPr>
            <a:r>
              <a:rPr lang="en-029" dirty="0"/>
              <a:t>Maximum Base Amount</a:t>
            </a:r>
          </a:p>
          <a:p>
            <a:pPr marL="0" indent="0">
              <a:buNone/>
            </a:pPr>
            <a:endParaRPr lang="en-029" dirty="0"/>
          </a:p>
          <a:p>
            <a:pPr marL="0" indent="0">
              <a:buNone/>
            </a:pPr>
            <a:endParaRPr lang="en-029" dirty="0"/>
          </a:p>
        </p:txBody>
      </p:sp>
      <p:sp>
        <p:nvSpPr>
          <p:cNvPr id="7" name="Text Placeholder 6">
            <a:extLst>
              <a:ext uri="{FF2B5EF4-FFF2-40B4-BE49-F238E27FC236}">
                <a16:creationId xmlns:a16="http://schemas.microsoft.com/office/drawing/2014/main" id="{02E706A6-C053-4782-A3BA-7ADAA191F276}"/>
              </a:ext>
            </a:extLst>
          </p:cNvPr>
          <p:cNvSpPr>
            <a:spLocks noGrp="1"/>
          </p:cNvSpPr>
          <p:nvPr>
            <p:ph type="body" sz="quarter" idx="3"/>
          </p:nvPr>
        </p:nvSpPr>
        <p:spPr/>
        <p:txBody>
          <a:bodyPr/>
          <a:lstStyle/>
          <a:p>
            <a:r>
              <a:rPr lang="en-029" dirty="0"/>
              <a:t>Alternative Term</a:t>
            </a:r>
          </a:p>
        </p:txBody>
      </p:sp>
      <p:sp>
        <p:nvSpPr>
          <p:cNvPr id="8" name="Content Placeholder 7">
            <a:extLst>
              <a:ext uri="{FF2B5EF4-FFF2-40B4-BE49-F238E27FC236}">
                <a16:creationId xmlns:a16="http://schemas.microsoft.com/office/drawing/2014/main" id="{0B076E53-44E2-48D3-AF02-7FAE202442B2}"/>
              </a:ext>
            </a:extLst>
          </p:cNvPr>
          <p:cNvSpPr>
            <a:spLocks noGrp="1"/>
          </p:cNvSpPr>
          <p:nvPr>
            <p:ph sz="quarter" idx="4"/>
          </p:nvPr>
        </p:nvSpPr>
        <p:spPr/>
        <p:txBody>
          <a:bodyPr/>
          <a:lstStyle/>
          <a:p>
            <a:pPr marL="0" indent="0">
              <a:buNone/>
            </a:pPr>
            <a:endParaRPr lang="en-029" dirty="0"/>
          </a:p>
          <a:p>
            <a:pPr marL="0" indent="0">
              <a:buNone/>
            </a:pPr>
            <a:r>
              <a:rPr lang="en-029" dirty="0"/>
              <a:t>Target LCOE</a:t>
            </a:r>
          </a:p>
          <a:p>
            <a:pPr marL="0" indent="0">
              <a:buNone/>
            </a:pPr>
            <a:endParaRPr lang="en-029" dirty="0"/>
          </a:p>
          <a:p>
            <a:pPr marL="0" indent="0">
              <a:buNone/>
            </a:pPr>
            <a:r>
              <a:rPr lang="en-029" dirty="0"/>
              <a:t>Subsidy Payment</a:t>
            </a:r>
          </a:p>
          <a:p>
            <a:pPr marL="0" indent="0">
              <a:buNone/>
            </a:pPr>
            <a:endParaRPr lang="en-029" dirty="0"/>
          </a:p>
          <a:p>
            <a:pPr marL="0" indent="0">
              <a:buNone/>
            </a:pPr>
            <a:r>
              <a:rPr lang="en-029" dirty="0"/>
              <a:t>Adjusted Market Price</a:t>
            </a:r>
          </a:p>
          <a:p>
            <a:pPr marL="0" indent="0">
              <a:buNone/>
            </a:pPr>
            <a:endParaRPr lang="en-029" dirty="0"/>
          </a:p>
          <a:p>
            <a:pPr marL="0" indent="0">
              <a:buNone/>
            </a:pPr>
            <a:r>
              <a:rPr lang="en-029" dirty="0"/>
              <a:t>Lowest Value of Market Price</a:t>
            </a:r>
          </a:p>
          <a:p>
            <a:pPr marL="0" indent="0">
              <a:buNone/>
            </a:pPr>
            <a:endParaRPr lang="en-029" dirty="0"/>
          </a:p>
          <a:p>
            <a:pPr marL="0" indent="0">
              <a:buNone/>
            </a:pPr>
            <a:r>
              <a:rPr lang="en-029" dirty="0"/>
              <a:t>Maximum Subsidy at Low Price</a:t>
            </a:r>
          </a:p>
        </p:txBody>
      </p:sp>
    </p:spTree>
    <p:extLst>
      <p:ext uri="{BB962C8B-B14F-4D97-AF65-F5344CB8AC3E}">
        <p14:creationId xmlns:p14="http://schemas.microsoft.com/office/powerpoint/2010/main" val="1118980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5D17-33D9-45C3-A158-B375B717A067}"/>
              </a:ext>
            </a:extLst>
          </p:cNvPr>
          <p:cNvSpPr>
            <a:spLocks noGrp="1"/>
          </p:cNvSpPr>
          <p:nvPr>
            <p:ph type="title"/>
          </p:nvPr>
        </p:nvSpPr>
        <p:spPr/>
        <p:txBody>
          <a:bodyPr/>
          <a:lstStyle/>
          <a:p>
            <a:r>
              <a:rPr lang="en-029" dirty="0"/>
              <a:t>Provisional Correction Amount (Potential Market Price of Electricity Adjusted)</a:t>
            </a:r>
          </a:p>
        </p:txBody>
      </p:sp>
      <p:sp>
        <p:nvSpPr>
          <p:cNvPr id="3" name="Content Placeholder 2">
            <a:extLst>
              <a:ext uri="{FF2B5EF4-FFF2-40B4-BE49-F238E27FC236}">
                <a16:creationId xmlns:a16="http://schemas.microsoft.com/office/drawing/2014/main" id="{EFA3E3DF-2E16-4DAB-8F92-B45BAE6CFE0F}"/>
              </a:ext>
            </a:extLst>
          </p:cNvPr>
          <p:cNvSpPr>
            <a:spLocks noGrp="1"/>
          </p:cNvSpPr>
          <p:nvPr>
            <p:ph idx="1"/>
          </p:nvPr>
        </p:nvSpPr>
        <p:spPr/>
        <p:txBody>
          <a:bodyPr/>
          <a:lstStyle/>
          <a:p>
            <a:r>
              <a:rPr lang="en-US" dirty="0"/>
              <a:t>The SDE+ contribution for 2018 is a provisional contribution, based on the provisional correction amount (market price) for 2018. (ECN states the market value of the energy supplied, is recorded in the correction amount.)</a:t>
            </a:r>
          </a:p>
          <a:p>
            <a:r>
              <a:rPr lang="en-US" dirty="0"/>
              <a:t>The correction amount (market price) will be finalised in the calendar year following the year of production</a:t>
            </a:r>
          </a:p>
          <a:p>
            <a:r>
              <a:rPr lang="en-US" dirty="0"/>
              <a:t>This is followed by an adjustment to subsidy payments based on advance sums already paid. </a:t>
            </a:r>
          </a:p>
          <a:p>
            <a:r>
              <a:rPr lang="en-US" dirty="0"/>
              <a:t>The correction amount (provisional and final market price) is re-established each year, on the basis of the evolution of the (market) energy price. </a:t>
            </a:r>
          </a:p>
          <a:p>
            <a:r>
              <a:rPr lang="en-US" dirty="0"/>
              <a:t>The base amount (the LCOE) applied for applies to the entire duration of the SDE+ subsidy.</a:t>
            </a:r>
            <a:endParaRPr lang="en-029" dirty="0"/>
          </a:p>
        </p:txBody>
      </p:sp>
    </p:spTree>
    <p:extLst>
      <p:ext uri="{BB962C8B-B14F-4D97-AF65-F5344CB8AC3E}">
        <p14:creationId xmlns:p14="http://schemas.microsoft.com/office/powerpoint/2010/main" val="36348131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82EB-F431-4147-B825-EA06A74F4417}"/>
              </a:ext>
            </a:extLst>
          </p:cNvPr>
          <p:cNvSpPr>
            <a:spLocks noGrp="1"/>
          </p:cNvSpPr>
          <p:nvPr>
            <p:ph type="title"/>
          </p:nvPr>
        </p:nvSpPr>
        <p:spPr/>
        <p:txBody>
          <a:bodyPr/>
          <a:lstStyle/>
          <a:p>
            <a:r>
              <a:rPr lang="en-029" dirty="0"/>
              <a:t>Base Amount of Subsidy does Not Increase with Inflation and is Adjusted Annually</a:t>
            </a:r>
          </a:p>
        </p:txBody>
      </p:sp>
      <p:sp>
        <p:nvSpPr>
          <p:cNvPr id="3" name="Content Placeholder 2">
            <a:extLst>
              <a:ext uri="{FF2B5EF4-FFF2-40B4-BE49-F238E27FC236}">
                <a16:creationId xmlns:a16="http://schemas.microsoft.com/office/drawing/2014/main" id="{DB1FB3D2-A5B9-485D-8522-B473E2FC82E3}"/>
              </a:ext>
            </a:extLst>
          </p:cNvPr>
          <p:cNvSpPr>
            <a:spLocks noGrp="1"/>
          </p:cNvSpPr>
          <p:nvPr>
            <p:ph idx="1"/>
          </p:nvPr>
        </p:nvSpPr>
        <p:spPr/>
        <p:txBody>
          <a:bodyPr/>
          <a:lstStyle/>
          <a:p>
            <a:r>
              <a:rPr lang="en-US" dirty="0"/>
              <a:t>The ultimate subsidy payments are calculated per year based on the amount of energy produced and the actual energy price.</a:t>
            </a:r>
          </a:p>
          <a:p>
            <a:r>
              <a:rPr lang="en-US" dirty="0"/>
              <a:t>The SDE+ is an operating grant, such that producers of renewable energy receive financial compensation for every unit of renewable energy they generate. The scheme is a form of a feed-in-premium where the compensation is equal to the difference between the base rate (LCOE) and the market value (correction amount).</a:t>
            </a:r>
          </a:p>
          <a:p>
            <a:endParaRPr lang="en-029" dirty="0"/>
          </a:p>
        </p:txBody>
      </p:sp>
    </p:spTree>
    <p:extLst>
      <p:ext uri="{BB962C8B-B14F-4D97-AF65-F5344CB8AC3E}">
        <p14:creationId xmlns:p14="http://schemas.microsoft.com/office/powerpoint/2010/main" val="14766345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FC3A-0F43-47BB-ADE9-87AFF968CD71}"/>
              </a:ext>
            </a:extLst>
          </p:cNvPr>
          <p:cNvSpPr>
            <a:spLocks noGrp="1"/>
          </p:cNvSpPr>
          <p:nvPr>
            <p:ph type="title"/>
          </p:nvPr>
        </p:nvSpPr>
        <p:spPr/>
        <p:txBody>
          <a:bodyPr/>
          <a:lstStyle/>
          <a:p>
            <a:r>
              <a:rPr lang="en-029" dirty="0"/>
              <a:t>Example of Provisional Market Price and Base Cost or LCOE</a:t>
            </a:r>
          </a:p>
        </p:txBody>
      </p:sp>
      <p:sp>
        <p:nvSpPr>
          <p:cNvPr id="5" name="Content Placeholder 4">
            <a:extLst>
              <a:ext uri="{FF2B5EF4-FFF2-40B4-BE49-F238E27FC236}">
                <a16:creationId xmlns:a16="http://schemas.microsoft.com/office/drawing/2014/main" id="{52F4224B-D4FC-4417-AEFA-5D64203C7428}"/>
              </a:ext>
            </a:extLst>
          </p:cNvPr>
          <p:cNvSpPr>
            <a:spLocks noGrp="1"/>
          </p:cNvSpPr>
          <p:nvPr>
            <p:ph idx="1"/>
          </p:nvPr>
        </p:nvSpPr>
        <p:spPr/>
        <p:txBody>
          <a:bodyPr/>
          <a:lstStyle/>
          <a:p>
            <a:r>
              <a:rPr lang="en-029" dirty="0"/>
              <a:t>This example is presented in the brochure. The base energy price is the lowest value of the energy price.</a:t>
            </a:r>
          </a:p>
          <a:p>
            <a:endParaRPr lang="en-029" dirty="0"/>
          </a:p>
        </p:txBody>
      </p:sp>
      <p:pic>
        <p:nvPicPr>
          <p:cNvPr id="6" name="Picture 5">
            <a:extLst>
              <a:ext uri="{FF2B5EF4-FFF2-40B4-BE49-F238E27FC236}">
                <a16:creationId xmlns:a16="http://schemas.microsoft.com/office/drawing/2014/main" id="{B3FCF542-2485-4468-862A-3CA0B8C820D6}"/>
              </a:ext>
            </a:extLst>
          </p:cNvPr>
          <p:cNvPicPr>
            <a:picLocks noChangeAspect="1"/>
          </p:cNvPicPr>
          <p:nvPr/>
        </p:nvPicPr>
        <p:blipFill>
          <a:blip r:embed="rId2"/>
          <a:stretch>
            <a:fillRect/>
          </a:stretch>
        </p:blipFill>
        <p:spPr>
          <a:xfrm>
            <a:off x="228600" y="2514600"/>
            <a:ext cx="8248650" cy="4019550"/>
          </a:xfrm>
          <a:prstGeom prst="rect">
            <a:avLst/>
          </a:prstGeom>
        </p:spPr>
      </p:pic>
    </p:spTree>
    <p:extLst>
      <p:ext uri="{BB962C8B-B14F-4D97-AF65-F5344CB8AC3E}">
        <p14:creationId xmlns:p14="http://schemas.microsoft.com/office/powerpoint/2010/main" val="29852801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33D39-4E1F-486B-8A4A-01A9258EC1D2}"/>
              </a:ext>
            </a:extLst>
          </p:cNvPr>
          <p:cNvSpPr>
            <a:spLocks noGrp="1"/>
          </p:cNvSpPr>
          <p:nvPr>
            <p:ph type="title"/>
          </p:nvPr>
        </p:nvSpPr>
        <p:spPr/>
        <p:txBody>
          <a:bodyPr/>
          <a:lstStyle/>
          <a:p>
            <a:r>
              <a:rPr lang="en-029" dirty="0"/>
              <a:t>Example of Contribution From NL Above the Market Price – the SDE+</a:t>
            </a:r>
          </a:p>
        </p:txBody>
      </p:sp>
      <p:sp>
        <p:nvSpPr>
          <p:cNvPr id="3" name="Content Placeholder 2">
            <a:extLst>
              <a:ext uri="{FF2B5EF4-FFF2-40B4-BE49-F238E27FC236}">
                <a16:creationId xmlns:a16="http://schemas.microsoft.com/office/drawing/2014/main" id="{DC355BCA-DF56-4DAD-8C48-2E6B610C284E}"/>
              </a:ext>
            </a:extLst>
          </p:cNvPr>
          <p:cNvSpPr>
            <a:spLocks noGrp="1"/>
          </p:cNvSpPr>
          <p:nvPr>
            <p:ph idx="1"/>
          </p:nvPr>
        </p:nvSpPr>
        <p:spPr/>
        <p:txBody>
          <a:bodyPr/>
          <a:lstStyle/>
          <a:p>
            <a:r>
              <a:rPr lang="en-029" dirty="0"/>
              <a:t>In this example, the contribution is at the maximum amount and the correction amount is the market price.</a:t>
            </a:r>
          </a:p>
          <a:p>
            <a:endParaRPr lang="en-029" dirty="0"/>
          </a:p>
        </p:txBody>
      </p:sp>
      <p:pic>
        <p:nvPicPr>
          <p:cNvPr id="4" name="Picture 3">
            <a:extLst>
              <a:ext uri="{FF2B5EF4-FFF2-40B4-BE49-F238E27FC236}">
                <a16:creationId xmlns:a16="http://schemas.microsoft.com/office/drawing/2014/main" id="{B553DBB3-F3CF-471F-951D-581071574CD1}"/>
              </a:ext>
            </a:extLst>
          </p:cNvPr>
          <p:cNvPicPr>
            <a:picLocks noChangeAspect="1"/>
          </p:cNvPicPr>
          <p:nvPr/>
        </p:nvPicPr>
        <p:blipFill>
          <a:blip r:embed="rId2"/>
          <a:stretch>
            <a:fillRect/>
          </a:stretch>
        </p:blipFill>
        <p:spPr>
          <a:xfrm>
            <a:off x="685800" y="1981200"/>
            <a:ext cx="7234268" cy="5148262"/>
          </a:xfrm>
          <a:prstGeom prst="rect">
            <a:avLst/>
          </a:prstGeom>
        </p:spPr>
      </p:pic>
    </p:spTree>
    <p:extLst>
      <p:ext uri="{BB962C8B-B14F-4D97-AF65-F5344CB8AC3E}">
        <p14:creationId xmlns:p14="http://schemas.microsoft.com/office/powerpoint/2010/main" val="13702095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97CA-0F5D-4372-9EF6-454C21D0D984}"/>
              </a:ext>
            </a:extLst>
          </p:cNvPr>
          <p:cNvSpPr>
            <a:spLocks noGrp="1"/>
          </p:cNvSpPr>
          <p:nvPr>
            <p:ph type="title"/>
          </p:nvPr>
        </p:nvSpPr>
        <p:spPr/>
        <p:txBody>
          <a:bodyPr/>
          <a:lstStyle/>
          <a:p>
            <a:r>
              <a:rPr lang="en-029" dirty="0"/>
              <a:t>Example Used in DK Paper</a:t>
            </a:r>
          </a:p>
        </p:txBody>
      </p:sp>
      <p:sp>
        <p:nvSpPr>
          <p:cNvPr id="3" name="Content Placeholder 2">
            <a:extLst>
              <a:ext uri="{FF2B5EF4-FFF2-40B4-BE49-F238E27FC236}">
                <a16:creationId xmlns:a16="http://schemas.microsoft.com/office/drawing/2014/main" id="{1B318FB8-5463-45AB-A49C-0B15424C9A58}"/>
              </a:ext>
            </a:extLst>
          </p:cNvPr>
          <p:cNvSpPr>
            <a:spLocks noGrp="1"/>
          </p:cNvSpPr>
          <p:nvPr>
            <p:ph idx="1"/>
          </p:nvPr>
        </p:nvSpPr>
        <p:spPr/>
        <p:txBody>
          <a:bodyPr/>
          <a:lstStyle/>
          <a:p>
            <a:r>
              <a:rPr lang="en-029" dirty="0"/>
              <a:t>The DK paper includes an example.  The actual payment depends on the market price being above the base price.</a:t>
            </a:r>
          </a:p>
          <a:p>
            <a:endParaRPr lang="en-029" dirty="0"/>
          </a:p>
        </p:txBody>
      </p:sp>
      <p:pic>
        <p:nvPicPr>
          <p:cNvPr id="5" name="Picture 4">
            <a:extLst>
              <a:ext uri="{FF2B5EF4-FFF2-40B4-BE49-F238E27FC236}">
                <a16:creationId xmlns:a16="http://schemas.microsoft.com/office/drawing/2014/main" id="{1BB1D937-09EC-47AB-88DF-FE4D2C61169B}"/>
              </a:ext>
            </a:extLst>
          </p:cNvPr>
          <p:cNvPicPr>
            <a:picLocks noChangeAspect="1"/>
          </p:cNvPicPr>
          <p:nvPr/>
        </p:nvPicPr>
        <p:blipFill>
          <a:blip r:embed="rId2"/>
          <a:stretch>
            <a:fillRect/>
          </a:stretch>
        </p:blipFill>
        <p:spPr>
          <a:xfrm>
            <a:off x="432619" y="2362200"/>
            <a:ext cx="7610475" cy="3686175"/>
          </a:xfrm>
          <a:prstGeom prst="rect">
            <a:avLst/>
          </a:prstGeom>
        </p:spPr>
      </p:pic>
    </p:spTree>
    <p:extLst>
      <p:ext uri="{BB962C8B-B14F-4D97-AF65-F5344CB8AC3E}">
        <p14:creationId xmlns:p14="http://schemas.microsoft.com/office/powerpoint/2010/main" val="1597339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8EB0-1429-4CD2-A09D-EE3AAF6A7C1F}"/>
              </a:ext>
            </a:extLst>
          </p:cNvPr>
          <p:cNvSpPr>
            <a:spLocks noGrp="1"/>
          </p:cNvSpPr>
          <p:nvPr>
            <p:ph type="title"/>
          </p:nvPr>
        </p:nvSpPr>
        <p:spPr/>
        <p:txBody>
          <a:bodyPr/>
          <a:lstStyle/>
          <a:p>
            <a:r>
              <a:rPr lang="en-029" dirty="0"/>
              <a:t>Mechanics of Selling into the Market</a:t>
            </a:r>
          </a:p>
        </p:txBody>
      </p:sp>
      <p:sp>
        <p:nvSpPr>
          <p:cNvPr id="3" name="Content Placeholder 2">
            <a:extLst>
              <a:ext uri="{FF2B5EF4-FFF2-40B4-BE49-F238E27FC236}">
                <a16:creationId xmlns:a16="http://schemas.microsoft.com/office/drawing/2014/main" id="{A6AFE542-1CEE-4FF7-B43F-F3FACC31018F}"/>
              </a:ext>
            </a:extLst>
          </p:cNvPr>
          <p:cNvSpPr>
            <a:spLocks noGrp="1"/>
          </p:cNvSpPr>
          <p:nvPr>
            <p:ph idx="1"/>
          </p:nvPr>
        </p:nvSpPr>
        <p:spPr/>
        <p:txBody>
          <a:bodyPr/>
          <a:lstStyle/>
          <a:p>
            <a:r>
              <a:rPr lang="en-US" dirty="0"/>
              <a:t>The wind developer has to sell the electricity directly to the Dutch power market, either:</a:t>
            </a:r>
          </a:p>
          <a:p>
            <a:pPr lvl="1"/>
            <a:r>
              <a:rPr lang="en-US" sz="2400" b="1" dirty="0"/>
              <a:t>at the power exchange (APX),</a:t>
            </a:r>
          </a:p>
          <a:p>
            <a:pPr lvl="1"/>
            <a:r>
              <a:rPr lang="en-US" sz="2400" b="1" dirty="0"/>
              <a:t> or </a:t>
            </a:r>
          </a:p>
          <a:p>
            <a:pPr lvl="1"/>
            <a:r>
              <a:rPr lang="en-US" sz="2400" b="1" dirty="0"/>
              <a:t>in over-the-counter contracts (OTC). </a:t>
            </a:r>
          </a:p>
          <a:p>
            <a:r>
              <a:rPr lang="en-US" dirty="0"/>
              <a:t>The producer receives as support (the “SDE+ contribution”).</a:t>
            </a:r>
          </a:p>
          <a:p>
            <a:r>
              <a:rPr lang="en-US" dirty="0"/>
              <a:t>The difference between the “correction amount” (i.e. the yearly average day-ahead electricity price at the APX with corrections for profile- and balancing costs) </a:t>
            </a:r>
          </a:p>
          <a:p>
            <a:r>
              <a:rPr lang="en-US" dirty="0"/>
              <a:t>and </a:t>
            </a:r>
          </a:p>
          <a:p>
            <a:r>
              <a:rPr lang="en-US" dirty="0"/>
              <a:t>the support level he or she applied for in the SDE+ rounds (the so called “base amount”). </a:t>
            </a:r>
          </a:p>
        </p:txBody>
      </p:sp>
    </p:spTree>
    <p:extLst>
      <p:ext uri="{BB962C8B-B14F-4D97-AF65-F5344CB8AC3E}">
        <p14:creationId xmlns:p14="http://schemas.microsoft.com/office/powerpoint/2010/main" val="11729235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8411-DF09-483E-87D4-604A2D677E8B}"/>
              </a:ext>
            </a:extLst>
          </p:cNvPr>
          <p:cNvSpPr>
            <a:spLocks noGrp="1"/>
          </p:cNvSpPr>
          <p:nvPr>
            <p:ph type="title"/>
          </p:nvPr>
        </p:nvSpPr>
        <p:spPr/>
        <p:txBody>
          <a:bodyPr/>
          <a:lstStyle/>
          <a:p>
            <a:r>
              <a:rPr lang="en-029" dirty="0"/>
              <a:t>Formula for Subsidy Payment</a:t>
            </a:r>
          </a:p>
        </p:txBody>
      </p:sp>
      <p:sp>
        <p:nvSpPr>
          <p:cNvPr id="3" name="Content Placeholder 2">
            <a:extLst>
              <a:ext uri="{FF2B5EF4-FFF2-40B4-BE49-F238E27FC236}">
                <a16:creationId xmlns:a16="http://schemas.microsoft.com/office/drawing/2014/main" id="{DD177412-E946-411B-B3E3-4536362FE565}"/>
              </a:ext>
            </a:extLst>
          </p:cNvPr>
          <p:cNvSpPr>
            <a:spLocks noGrp="1"/>
          </p:cNvSpPr>
          <p:nvPr>
            <p:ph idx="1"/>
          </p:nvPr>
        </p:nvSpPr>
        <p:spPr/>
        <p:txBody>
          <a:bodyPr/>
          <a:lstStyle/>
          <a:p>
            <a:r>
              <a:rPr lang="en-US" dirty="0"/>
              <a:t>The SDE+ scheme reimburses:</a:t>
            </a:r>
          </a:p>
          <a:p>
            <a:r>
              <a:rPr lang="en-US" dirty="0"/>
              <a:t>Subsidy Payment or Provisional SDE+ = </a:t>
            </a:r>
          </a:p>
          <a:p>
            <a:pPr lvl="1"/>
            <a:r>
              <a:rPr lang="en-US" dirty="0"/>
              <a:t>The base rate (the production costs of renewable electricity, renewable heat and renewable gas)</a:t>
            </a:r>
          </a:p>
          <a:p>
            <a:endParaRPr lang="en-US" dirty="0"/>
          </a:p>
          <a:p>
            <a:pPr lvl="1"/>
            <a:r>
              <a:rPr lang="en-US" dirty="0"/>
              <a:t>Minus</a:t>
            </a:r>
          </a:p>
          <a:p>
            <a:endParaRPr lang="en-US" dirty="0"/>
          </a:p>
          <a:p>
            <a:pPr lvl="1"/>
            <a:r>
              <a:rPr lang="en-US" dirty="0"/>
              <a:t>The correction amount (the market price of renewable electricity, renewable heat or renewable gas).</a:t>
            </a:r>
          </a:p>
          <a:p>
            <a:pPr lvl="1"/>
            <a:endParaRPr lang="en-US" dirty="0"/>
          </a:p>
          <a:p>
            <a:r>
              <a:rPr lang="en-US" dirty="0"/>
              <a:t>Provisional SDE+ = Base Rate (LCOE) – Correction</a:t>
            </a:r>
          </a:p>
          <a:p>
            <a:endParaRPr lang="en-029" dirty="0"/>
          </a:p>
        </p:txBody>
      </p:sp>
    </p:spTree>
    <p:extLst>
      <p:ext uri="{BB962C8B-B14F-4D97-AF65-F5344CB8AC3E}">
        <p14:creationId xmlns:p14="http://schemas.microsoft.com/office/powerpoint/2010/main" val="27198845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81AD-7C54-47A1-A8F8-E38EF6299003}"/>
              </a:ext>
            </a:extLst>
          </p:cNvPr>
          <p:cNvSpPr>
            <a:spLocks noGrp="1"/>
          </p:cNvSpPr>
          <p:nvPr>
            <p:ph type="title"/>
          </p:nvPr>
        </p:nvSpPr>
        <p:spPr/>
        <p:txBody>
          <a:bodyPr/>
          <a:lstStyle/>
          <a:p>
            <a:r>
              <a:rPr lang="en-029" dirty="0"/>
              <a:t>Factors of On-Shore Wind in the 2017 presentation</a:t>
            </a:r>
          </a:p>
        </p:txBody>
      </p:sp>
      <p:sp>
        <p:nvSpPr>
          <p:cNvPr id="3" name="Content Placeholder 2">
            <a:extLst>
              <a:ext uri="{FF2B5EF4-FFF2-40B4-BE49-F238E27FC236}">
                <a16:creationId xmlns:a16="http://schemas.microsoft.com/office/drawing/2014/main" id="{20C5DADF-0824-4AA6-BB97-67E918FB960B}"/>
              </a:ext>
            </a:extLst>
          </p:cNvPr>
          <p:cNvSpPr>
            <a:spLocks noGrp="1"/>
          </p:cNvSpPr>
          <p:nvPr>
            <p:ph idx="1"/>
          </p:nvPr>
        </p:nvSpPr>
        <p:spPr/>
        <p:txBody>
          <a:bodyPr/>
          <a:lstStyle/>
          <a:p>
            <a:r>
              <a:rPr lang="en-029" dirty="0"/>
              <a:t>On-shore wind factors.  Again, I was confused by base price.  This is not used in the subsidy calculation unless the actual market price.</a:t>
            </a:r>
          </a:p>
          <a:p>
            <a:endParaRPr lang="en-029" dirty="0"/>
          </a:p>
        </p:txBody>
      </p:sp>
      <p:pic>
        <p:nvPicPr>
          <p:cNvPr id="4" name="Picture 3">
            <a:extLst>
              <a:ext uri="{FF2B5EF4-FFF2-40B4-BE49-F238E27FC236}">
                <a16:creationId xmlns:a16="http://schemas.microsoft.com/office/drawing/2014/main" id="{8FF9C5D0-0DDA-4FCD-8A1F-79941BC390AE}"/>
              </a:ext>
            </a:extLst>
          </p:cNvPr>
          <p:cNvPicPr>
            <a:picLocks noChangeAspect="1"/>
          </p:cNvPicPr>
          <p:nvPr/>
        </p:nvPicPr>
        <p:blipFill>
          <a:blip r:embed="rId2"/>
          <a:stretch>
            <a:fillRect/>
          </a:stretch>
        </p:blipFill>
        <p:spPr>
          <a:xfrm>
            <a:off x="257175" y="3733800"/>
            <a:ext cx="8429625" cy="2657475"/>
          </a:xfrm>
          <a:prstGeom prst="rect">
            <a:avLst/>
          </a:prstGeom>
        </p:spPr>
      </p:pic>
    </p:spTree>
    <p:extLst>
      <p:ext uri="{BB962C8B-B14F-4D97-AF65-F5344CB8AC3E}">
        <p14:creationId xmlns:p14="http://schemas.microsoft.com/office/powerpoint/2010/main" val="1561801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4112-F936-42B8-8457-743F3CE58881}"/>
              </a:ext>
            </a:extLst>
          </p:cNvPr>
          <p:cNvSpPr>
            <a:spLocks noGrp="1"/>
          </p:cNvSpPr>
          <p:nvPr>
            <p:ph type="title"/>
          </p:nvPr>
        </p:nvSpPr>
        <p:spPr/>
        <p:txBody>
          <a:bodyPr/>
          <a:lstStyle/>
          <a:p>
            <a:r>
              <a:rPr lang="en-029" dirty="0"/>
              <a:t>Availability Guarantee in Service Contract</a:t>
            </a:r>
          </a:p>
        </p:txBody>
      </p:sp>
      <p:sp>
        <p:nvSpPr>
          <p:cNvPr id="3" name="Content Placeholder 2">
            <a:extLst>
              <a:ext uri="{FF2B5EF4-FFF2-40B4-BE49-F238E27FC236}">
                <a16:creationId xmlns:a16="http://schemas.microsoft.com/office/drawing/2014/main" id="{F2FB8097-F58E-4503-AE38-DAECE445D1C4}"/>
              </a:ext>
            </a:extLst>
          </p:cNvPr>
          <p:cNvSpPr>
            <a:spLocks noGrp="1"/>
          </p:cNvSpPr>
          <p:nvPr>
            <p:ph idx="1"/>
          </p:nvPr>
        </p:nvSpPr>
        <p:spPr>
          <a:xfrm>
            <a:off x="609600" y="1143000"/>
            <a:ext cx="8229600" cy="5440362"/>
          </a:xfrm>
        </p:spPr>
        <p:txBody>
          <a:bodyPr/>
          <a:lstStyle/>
          <a:p>
            <a:r>
              <a:rPr lang="en-029" dirty="0"/>
              <a:t>Test</a:t>
            </a:r>
          </a:p>
          <a:p>
            <a:endParaRPr lang="en-029" dirty="0"/>
          </a:p>
        </p:txBody>
      </p:sp>
      <p:pic>
        <p:nvPicPr>
          <p:cNvPr id="4" name="Picture 3">
            <a:extLst>
              <a:ext uri="{FF2B5EF4-FFF2-40B4-BE49-F238E27FC236}">
                <a16:creationId xmlns:a16="http://schemas.microsoft.com/office/drawing/2014/main" id="{A4A1E63D-F264-4F92-9D6F-A1545CDF8775}"/>
              </a:ext>
            </a:extLst>
          </p:cNvPr>
          <p:cNvPicPr>
            <a:picLocks noChangeAspect="1"/>
          </p:cNvPicPr>
          <p:nvPr/>
        </p:nvPicPr>
        <p:blipFill>
          <a:blip r:embed="rId2"/>
          <a:stretch>
            <a:fillRect/>
          </a:stretch>
        </p:blipFill>
        <p:spPr>
          <a:xfrm>
            <a:off x="17206" y="1143000"/>
            <a:ext cx="9144000" cy="1583946"/>
          </a:xfrm>
          <a:prstGeom prst="rect">
            <a:avLst/>
          </a:prstGeom>
        </p:spPr>
      </p:pic>
      <p:pic>
        <p:nvPicPr>
          <p:cNvPr id="5" name="Picture 4">
            <a:extLst>
              <a:ext uri="{FF2B5EF4-FFF2-40B4-BE49-F238E27FC236}">
                <a16:creationId xmlns:a16="http://schemas.microsoft.com/office/drawing/2014/main" id="{4D9792BB-C084-45BF-803A-CBE5809EB7DE}"/>
              </a:ext>
            </a:extLst>
          </p:cNvPr>
          <p:cNvPicPr>
            <a:picLocks noChangeAspect="1"/>
          </p:cNvPicPr>
          <p:nvPr/>
        </p:nvPicPr>
        <p:blipFill>
          <a:blip r:embed="rId3"/>
          <a:stretch>
            <a:fillRect/>
          </a:stretch>
        </p:blipFill>
        <p:spPr>
          <a:xfrm>
            <a:off x="914400" y="2879346"/>
            <a:ext cx="6952694" cy="3937857"/>
          </a:xfrm>
          <a:prstGeom prst="rect">
            <a:avLst/>
          </a:prstGeom>
        </p:spPr>
      </p:pic>
    </p:spTree>
    <p:extLst>
      <p:ext uri="{BB962C8B-B14F-4D97-AF65-F5344CB8AC3E}">
        <p14:creationId xmlns:p14="http://schemas.microsoft.com/office/powerpoint/2010/main" val="2119033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0E81F-9C16-40A3-ACCF-7C9C82F92229}"/>
              </a:ext>
            </a:extLst>
          </p:cNvPr>
          <p:cNvSpPr>
            <a:spLocks noGrp="1"/>
          </p:cNvSpPr>
          <p:nvPr>
            <p:ph type="title"/>
          </p:nvPr>
        </p:nvSpPr>
        <p:spPr/>
        <p:txBody>
          <a:bodyPr/>
          <a:lstStyle/>
          <a:p>
            <a:r>
              <a:rPr lang="en-029" dirty="0"/>
              <a:t>Illustration of Limit from Base Energy Price (should be called low limit on market price)</a:t>
            </a:r>
          </a:p>
        </p:txBody>
      </p:sp>
      <p:sp>
        <p:nvSpPr>
          <p:cNvPr id="3" name="Content Placeholder 2">
            <a:extLst>
              <a:ext uri="{FF2B5EF4-FFF2-40B4-BE49-F238E27FC236}">
                <a16:creationId xmlns:a16="http://schemas.microsoft.com/office/drawing/2014/main" id="{81833E08-9CF1-4CF7-A605-35819477B22A}"/>
              </a:ext>
            </a:extLst>
          </p:cNvPr>
          <p:cNvSpPr>
            <a:spLocks noGrp="1"/>
          </p:cNvSpPr>
          <p:nvPr>
            <p:ph idx="1"/>
          </p:nvPr>
        </p:nvSpPr>
        <p:spPr/>
        <p:txBody>
          <a:bodyPr/>
          <a:lstStyle/>
          <a:p>
            <a:r>
              <a:rPr lang="en-US" dirty="0"/>
              <a:t>The base energy price is the lower limit for the correction amount. The correction amount cannot be lower than this. If the correction amount is equal to the base energy price, the maximum subsidy is reached. </a:t>
            </a:r>
            <a:endParaRPr lang="en-029" dirty="0"/>
          </a:p>
          <a:p>
            <a:endParaRPr lang="en-029" dirty="0"/>
          </a:p>
        </p:txBody>
      </p:sp>
      <p:pic>
        <p:nvPicPr>
          <p:cNvPr id="4" name="Picture 3">
            <a:extLst>
              <a:ext uri="{FF2B5EF4-FFF2-40B4-BE49-F238E27FC236}">
                <a16:creationId xmlns:a16="http://schemas.microsoft.com/office/drawing/2014/main" id="{D2F8F847-1F11-45FF-A1ED-AEAD3543DB36}"/>
              </a:ext>
            </a:extLst>
          </p:cNvPr>
          <p:cNvPicPr>
            <a:picLocks noChangeAspect="1"/>
          </p:cNvPicPr>
          <p:nvPr/>
        </p:nvPicPr>
        <p:blipFill>
          <a:blip r:embed="rId2"/>
          <a:stretch>
            <a:fillRect/>
          </a:stretch>
        </p:blipFill>
        <p:spPr>
          <a:xfrm>
            <a:off x="1600200" y="3124200"/>
            <a:ext cx="5457825" cy="2809875"/>
          </a:xfrm>
          <a:prstGeom prst="rect">
            <a:avLst/>
          </a:prstGeom>
        </p:spPr>
      </p:pic>
    </p:spTree>
    <p:extLst>
      <p:ext uri="{BB962C8B-B14F-4D97-AF65-F5344CB8AC3E}">
        <p14:creationId xmlns:p14="http://schemas.microsoft.com/office/powerpoint/2010/main" val="25667621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2B7F-3182-4695-9085-64E7CDE1C86B}"/>
              </a:ext>
            </a:extLst>
          </p:cNvPr>
          <p:cNvSpPr>
            <a:spLocks noGrp="1"/>
          </p:cNvSpPr>
          <p:nvPr>
            <p:ph type="title"/>
          </p:nvPr>
        </p:nvSpPr>
        <p:spPr/>
        <p:txBody>
          <a:bodyPr/>
          <a:lstStyle/>
          <a:p>
            <a:r>
              <a:rPr lang="en-029" dirty="0"/>
              <a:t>Adjustments to Market Price</a:t>
            </a:r>
          </a:p>
        </p:txBody>
      </p:sp>
      <p:sp>
        <p:nvSpPr>
          <p:cNvPr id="3" name="Content Placeholder 2">
            <a:extLst>
              <a:ext uri="{FF2B5EF4-FFF2-40B4-BE49-F238E27FC236}">
                <a16:creationId xmlns:a16="http://schemas.microsoft.com/office/drawing/2014/main" id="{A27A8894-F730-4AB1-8058-962EDC447F51}"/>
              </a:ext>
            </a:extLst>
          </p:cNvPr>
          <p:cNvSpPr>
            <a:spLocks noGrp="1"/>
          </p:cNvSpPr>
          <p:nvPr>
            <p:ph idx="1"/>
          </p:nvPr>
        </p:nvSpPr>
        <p:spPr/>
        <p:txBody>
          <a:bodyPr/>
          <a:lstStyle/>
          <a:p>
            <a:r>
              <a:rPr lang="en-US" dirty="0"/>
              <a:t>The annual average wholesale market price is used as a reference. This price is adjusted by a technology profile factor to account for the lower market value of variable RES. </a:t>
            </a:r>
          </a:p>
          <a:p>
            <a:r>
              <a:rPr lang="en-US" dirty="0"/>
              <a:t>In addition, the balancing costs are deducted from the correction amount to compensate for them. </a:t>
            </a:r>
          </a:p>
        </p:txBody>
      </p:sp>
    </p:spTree>
    <p:extLst>
      <p:ext uri="{BB962C8B-B14F-4D97-AF65-F5344CB8AC3E}">
        <p14:creationId xmlns:p14="http://schemas.microsoft.com/office/powerpoint/2010/main" val="217084219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857F-6E02-4610-A3C9-0732341EDA74}"/>
              </a:ext>
            </a:extLst>
          </p:cNvPr>
          <p:cNvSpPr>
            <a:spLocks noGrp="1"/>
          </p:cNvSpPr>
          <p:nvPr>
            <p:ph type="title"/>
          </p:nvPr>
        </p:nvSpPr>
        <p:spPr/>
        <p:txBody>
          <a:bodyPr/>
          <a:lstStyle/>
          <a:p>
            <a:r>
              <a:rPr lang="en-029" dirty="0"/>
              <a:t>Price Risks Covered in the Market Price </a:t>
            </a:r>
          </a:p>
        </p:txBody>
      </p:sp>
      <p:sp>
        <p:nvSpPr>
          <p:cNvPr id="3" name="Content Placeholder 2">
            <a:extLst>
              <a:ext uri="{FF2B5EF4-FFF2-40B4-BE49-F238E27FC236}">
                <a16:creationId xmlns:a16="http://schemas.microsoft.com/office/drawing/2014/main" id="{C1EF7700-08BC-4685-B940-E5F23F3EC91E}"/>
              </a:ext>
            </a:extLst>
          </p:cNvPr>
          <p:cNvSpPr>
            <a:spLocks noGrp="1"/>
          </p:cNvSpPr>
          <p:nvPr>
            <p:ph idx="1"/>
          </p:nvPr>
        </p:nvSpPr>
        <p:spPr/>
        <p:txBody>
          <a:bodyPr/>
          <a:lstStyle/>
          <a:p>
            <a:r>
              <a:rPr lang="en-US" dirty="0"/>
              <a:t>The SDE+ scheme covers additional costs for project owners for the duration of the project. </a:t>
            </a:r>
          </a:p>
          <a:p>
            <a:r>
              <a:rPr lang="en-US" dirty="0"/>
              <a:t>These additional costs arise due to choices as to how the SDE+ scheme is structured. </a:t>
            </a:r>
          </a:p>
          <a:p>
            <a:pPr lvl="1"/>
            <a:r>
              <a:rPr lang="en-US" dirty="0"/>
              <a:t>For example, the SDE+ scheme basically covers price risks, provided that the parties sell their renewable energy on comparable exchanges. </a:t>
            </a:r>
          </a:p>
          <a:p>
            <a:pPr lvl="1"/>
            <a:r>
              <a:rPr lang="en-US" dirty="0"/>
              <a:t>For electricity, this is the day-ahead market</a:t>
            </a:r>
            <a:r>
              <a:rPr lang="en-US" i="1" dirty="0"/>
              <a:t>. </a:t>
            </a:r>
          </a:p>
          <a:p>
            <a:pPr lvl="1"/>
            <a:r>
              <a:rPr lang="en-US" dirty="0"/>
              <a:t>The trading on these exchanges involves transaction costs, which are charged at 0.0007 €/kWh. This value is derived from trading on the APX. </a:t>
            </a:r>
            <a:endParaRPr lang="en-029" dirty="0"/>
          </a:p>
        </p:txBody>
      </p:sp>
    </p:spTree>
    <p:extLst>
      <p:ext uri="{BB962C8B-B14F-4D97-AF65-F5344CB8AC3E}">
        <p14:creationId xmlns:p14="http://schemas.microsoft.com/office/powerpoint/2010/main" val="35857187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D856-77E0-4DA3-9FC5-BCFC9978EFE4}"/>
              </a:ext>
            </a:extLst>
          </p:cNvPr>
          <p:cNvSpPr>
            <a:spLocks noGrp="1"/>
          </p:cNvSpPr>
          <p:nvPr>
            <p:ph type="title"/>
          </p:nvPr>
        </p:nvSpPr>
        <p:spPr/>
        <p:txBody>
          <a:bodyPr/>
          <a:lstStyle/>
          <a:p>
            <a:r>
              <a:rPr lang="en-029" dirty="0"/>
              <a:t>Profile Adjustment in Correction Factor</a:t>
            </a:r>
          </a:p>
        </p:txBody>
      </p:sp>
      <p:sp>
        <p:nvSpPr>
          <p:cNvPr id="3" name="Content Placeholder 2">
            <a:extLst>
              <a:ext uri="{FF2B5EF4-FFF2-40B4-BE49-F238E27FC236}">
                <a16:creationId xmlns:a16="http://schemas.microsoft.com/office/drawing/2014/main" id="{EEA59F76-217E-4A4E-B2EE-C29CC12E3E8B}"/>
              </a:ext>
            </a:extLst>
          </p:cNvPr>
          <p:cNvSpPr>
            <a:spLocks noGrp="1"/>
          </p:cNvSpPr>
          <p:nvPr>
            <p:ph idx="1"/>
          </p:nvPr>
        </p:nvSpPr>
        <p:spPr/>
        <p:txBody>
          <a:bodyPr/>
          <a:lstStyle/>
          <a:p>
            <a:r>
              <a:rPr lang="en-US" dirty="0"/>
              <a:t>Maximum full load hours (capacity factor) are defined to effectively limit the amount of support payments. </a:t>
            </a:r>
          </a:p>
          <a:p>
            <a:r>
              <a:rPr lang="en-US" dirty="0"/>
              <a:t>Maximum full load hours incentivises RES-E producers to sell their electricity (and receive support) when prices are high (i.e. the market signal demand) and/or when prices are not negative.</a:t>
            </a:r>
          </a:p>
          <a:p>
            <a:r>
              <a:rPr lang="en-US" dirty="0"/>
              <a:t>Support or the correction amount is received in addition to the market price.</a:t>
            </a:r>
          </a:p>
          <a:p>
            <a:endParaRPr lang="en-029" dirty="0"/>
          </a:p>
        </p:txBody>
      </p:sp>
    </p:spTree>
    <p:extLst>
      <p:ext uri="{BB962C8B-B14F-4D97-AF65-F5344CB8AC3E}">
        <p14:creationId xmlns:p14="http://schemas.microsoft.com/office/powerpoint/2010/main" val="37057708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3CBC-52B5-4ABF-BDFD-A8B56F2BAA31}"/>
              </a:ext>
            </a:extLst>
          </p:cNvPr>
          <p:cNvSpPr>
            <a:spLocks noGrp="1"/>
          </p:cNvSpPr>
          <p:nvPr>
            <p:ph type="title"/>
          </p:nvPr>
        </p:nvSpPr>
        <p:spPr/>
        <p:txBody>
          <a:bodyPr/>
          <a:lstStyle/>
          <a:p>
            <a:r>
              <a:rPr lang="en-029" dirty="0"/>
              <a:t>Example of Profile Adjustment</a:t>
            </a:r>
          </a:p>
        </p:txBody>
      </p:sp>
      <p:sp>
        <p:nvSpPr>
          <p:cNvPr id="3" name="Content Placeholder 2">
            <a:extLst>
              <a:ext uri="{FF2B5EF4-FFF2-40B4-BE49-F238E27FC236}">
                <a16:creationId xmlns:a16="http://schemas.microsoft.com/office/drawing/2014/main" id="{E8D39823-E384-4A6B-A171-3289C1236C3B}"/>
              </a:ext>
            </a:extLst>
          </p:cNvPr>
          <p:cNvSpPr>
            <a:spLocks noGrp="1"/>
          </p:cNvSpPr>
          <p:nvPr>
            <p:ph idx="1"/>
          </p:nvPr>
        </p:nvSpPr>
        <p:spPr/>
        <p:txBody>
          <a:bodyPr/>
          <a:lstStyle/>
          <a:p>
            <a:r>
              <a:rPr lang="en-US" dirty="0"/>
              <a:t>A “wind factor” is included into the premium payment, taking into account the reduced market value of RES (as it usually feeds in when other RES also feed in, thereby structurally lowering its market value). </a:t>
            </a:r>
          </a:p>
          <a:p>
            <a:r>
              <a:rPr lang="en-US" dirty="0"/>
              <a:t>Thus, the unweighted average market price is reduced by a factor, for instance, of 0.89 for onshore wind, resulting in higher premium payments compared to the actual average annual electricity price.</a:t>
            </a:r>
            <a:endParaRPr lang="en-029" dirty="0"/>
          </a:p>
        </p:txBody>
      </p:sp>
    </p:spTree>
    <p:extLst>
      <p:ext uri="{BB962C8B-B14F-4D97-AF65-F5344CB8AC3E}">
        <p14:creationId xmlns:p14="http://schemas.microsoft.com/office/powerpoint/2010/main" val="27523633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22-48FF-4827-A546-FC3083A606BE}"/>
              </a:ext>
            </a:extLst>
          </p:cNvPr>
          <p:cNvSpPr>
            <a:spLocks noGrp="1"/>
          </p:cNvSpPr>
          <p:nvPr>
            <p:ph type="title"/>
          </p:nvPr>
        </p:nvSpPr>
        <p:spPr/>
        <p:txBody>
          <a:bodyPr/>
          <a:lstStyle/>
          <a:p>
            <a:r>
              <a:rPr lang="en-029" dirty="0"/>
              <a:t>Selection in Auction</a:t>
            </a:r>
          </a:p>
        </p:txBody>
      </p:sp>
      <p:sp>
        <p:nvSpPr>
          <p:cNvPr id="3" name="Content Placeholder 2">
            <a:extLst>
              <a:ext uri="{FF2B5EF4-FFF2-40B4-BE49-F238E27FC236}">
                <a16:creationId xmlns:a16="http://schemas.microsoft.com/office/drawing/2014/main" id="{5FBFADD2-D229-4BF3-95DC-77CCC448AA5F}"/>
              </a:ext>
            </a:extLst>
          </p:cNvPr>
          <p:cNvSpPr>
            <a:spLocks noGrp="1"/>
          </p:cNvSpPr>
          <p:nvPr>
            <p:ph idx="1"/>
          </p:nvPr>
        </p:nvSpPr>
        <p:spPr/>
        <p:txBody>
          <a:bodyPr/>
          <a:lstStyle/>
          <a:p>
            <a:r>
              <a:rPr lang="en-US" dirty="0"/>
              <a:t>Project developers whose bid gets selected in the SDE+ receive a sliding premium payment for a maximum amount of full load hours per year over a period of 15 years.</a:t>
            </a:r>
          </a:p>
          <a:p>
            <a:r>
              <a:rPr lang="en-US" dirty="0"/>
              <a:t>Thus, the SDE+ uses the pay-as-bid pricing rule</a:t>
            </a:r>
            <a:r>
              <a:rPr lang="en-029" dirty="0"/>
              <a:t>.</a:t>
            </a:r>
            <a:endParaRPr lang="en-US" dirty="0"/>
          </a:p>
        </p:txBody>
      </p:sp>
    </p:spTree>
    <p:extLst>
      <p:ext uri="{BB962C8B-B14F-4D97-AF65-F5344CB8AC3E}">
        <p14:creationId xmlns:p14="http://schemas.microsoft.com/office/powerpoint/2010/main" val="7775308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289-3E4B-4620-8C6B-D038A8F039BF}"/>
              </a:ext>
            </a:extLst>
          </p:cNvPr>
          <p:cNvSpPr>
            <a:spLocks noGrp="1"/>
          </p:cNvSpPr>
          <p:nvPr>
            <p:ph type="title"/>
          </p:nvPr>
        </p:nvSpPr>
        <p:spPr/>
        <p:txBody>
          <a:bodyPr/>
          <a:lstStyle/>
          <a:p>
            <a:r>
              <a:rPr lang="en-029" dirty="0"/>
              <a:t>Free Category</a:t>
            </a:r>
          </a:p>
        </p:txBody>
      </p:sp>
      <p:sp>
        <p:nvSpPr>
          <p:cNvPr id="3" name="Content Placeholder 2">
            <a:extLst>
              <a:ext uri="{FF2B5EF4-FFF2-40B4-BE49-F238E27FC236}">
                <a16:creationId xmlns:a16="http://schemas.microsoft.com/office/drawing/2014/main" id="{4E687B63-91A8-42B9-B7C7-692EAB9D565E}"/>
              </a:ext>
            </a:extLst>
          </p:cNvPr>
          <p:cNvSpPr>
            <a:spLocks noGrp="1"/>
          </p:cNvSpPr>
          <p:nvPr>
            <p:ph idx="1"/>
          </p:nvPr>
        </p:nvSpPr>
        <p:spPr/>
        <p:txBody>
          <a:bodyPr/>
          <a:lstStyle/>
          <a:p>
            <a:r>
              <a:rPr lang="en-US" dirty="0"/>
              <a:t>The free category gives developers the opportunity to access the SDE+ sooner as thus increase their chance to receive support. </a:t>
            </a:r>
          </a:p>
          <a:p>
            <a:r>
              <a:rPr lang="en-US" dirty="0"/>
              <a:t>This approach has the effect of stimulating the realisation of wind farms in less windy locations, but its main purpose is to avoid windfall profits for installations on very good sites.</a:t>
            </a:r>
          </a:p>
          <a:p>
            <a:endParaRPr lang="en-029" dirty="0"/>
          </a:p>
        </p:txBody>
      </p:sp>
    </p:spTree>
    <p:extLst>
      <p:ext uri="{BB962C8B-B14F-4D97-AF65-F5344CB8AC3E}">
        <p14:creationId xmlns:p14="http://schemas.microsoft.com/office/powerpoint/2010/main" val="37784879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9841-CB90-4C58-BCD9-DFDFA3DA9C14}"/>
              </a:ext>
            </a:extLst>
          </p:cNvPr>
          <p:cNvSpPr>
            <a:spLocks noGrp="1"/>
          </p:cNvSpPr>
          <p:nvPr>
            <p:ph type="title"/>
          </p:nvPr>
        </p:nvSpPr>
        <p:spPr/>
        <p:txBody>
          <a:bodyPr/>
          <a:lstStyle/>
          <a:p>
            <a:r>
              <a:rPr lang="en-US" dirty="0"/>
              <a:t>SDE+ contribution</a:t>
            </a:r>
            <a:endParaRPr lang="en-029" dirty="0"/>
          </a:p>
        </p:txBody>
      </p:sp>
      <p:sp>
        <p:nvSpPr>
          <p:cNvPr id="3" name="Content Placeholder 2">
            <a:extLst>
              <a:ext uri="{FF2B5EF4-FFF2-40B4-BE49-F238E27FC236}">
                <a16:creationId xmlns:a16="http://schemas.microsoft.com/office/drawing/2014/main" id="{46BFA832-3A65-4739-8B30-AAF902A58AB4}"/>
              </a:ext>
            </a:extLst>
          </p:cNvPr>
          <p:cNvSpPr>
            <a:spLocks noGrp="1"/>
          </p:cNvSpPr>
          <p:nvPr>
            <p:ph idx="1"/>
          </p:nvPr>
        </p:nvSpPr>
        <p:spPr/>
        <p:txBody>
          <a:bodyPr/>
          <a:lstStyle/>
          <a:p>
            <a:r>
              <a:rPr lang="en-US" sz="2000" dirty="0"/>
              <a:t>The cost price of the production of green energy is reflected in the base rate for the technology. </a:t>
            </a:r>
          </a:p>
          <a:p>
            <a:pPr lvl="1"/>
            <a:r>
              <a:rPr lang="en-US" sz="1800" dirty="0"/>
              <a:t>The yield of the grey/other energy is reflected in the correction amount. </a:t>
            </a:r>
          </a:p>
          <a:p>
            <a:pPr lvl="1"/>
            <a:r>
              <a:rPr lang="en-US" sz="1800" dirty="0"/>
              <a:t>SDE+ reimburses the difference between the cost price of green energy and the yield of the grey/other energy:</a:t>
            </a:r>
          </a:p>
          <a:p>
            <a:endParaRPr lang="en-US" sz="2000" dirty="0"/>
          </a:p>
          <a:p>
            <a:r>
              <a:rPr lang="en-US" sz="2000" dirty="0"/>
              <a:t>SDE+ contribution = base rate (LCOE) – Market Value correction amount. </a:t>
            </a:r>
          </a:p>
          <a:p>
            <a:pPr marL="0" indent="0">
              <a:buNone/>
            </a:pPr>
            <a:r>
              <a:rPr lang="en-US" sz="2000" dirty="0"/>
              <a:t>	</a:t>
            </a:r>
          </a:p>
          <a:p>
            <a:pPr lvl="1"/>
            <a:r>
              <a:rPr lang="en-US" sz="1800" dirty="0"/>
              <a:t>The level of the SDE+ contribution is dependent on changes in the energy price. At a higher energy price, you receive less SDE+ but you receive more from your energy customer. </a:t>
            </a:r>
          </a:p>
          <a:p>
            <a:pPr lvl="1"/>
            <a:r>
              <a:rPr lang="en-US" sz="1800" dirty="0"/>
              <a:t>At a lower energy price, you receive more SDE+ and less from your energy customer. The subsidy that the Netherlands Enterprise Agency allocates to you in the decision is a maximum amount over the entire term of the subsidy (5, 8, 12 or 15 years). </a:t>
            </a:r>
          </a:p>
        </p:txBody>
      </p:sp>
    </p:spTree>
    <p:extLst>
      <p:ext uri="{BB962C8B-B14F-4D97-AF65-F5344CB8AC3E}">
        <p14:creationId xmlns:p14="http://schemas.microsoft.com/office/powerpoint/2010/main" val="23123521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7CB7-AF75-4300-9C28-76082143B32D}"/>
              </a:ext>
            </a:extLst>
          </p:cNvPr>
          <p:cNvSpPr>
            <a:spLocks noGrp="1"/>
          </p:cNvSpPr>
          <p:nvPr>
            <p:ph type="title"/>
          </p:nvPr>
        </p:nvSpPr>
        <p:spPr/>
        <p:txBody>
          <a:bodyPr/>
          <a:lstStyle/>
          <a:p>
            <a:r>
              <a:rPr lang="en-029" dirty="0"/>
              <a:t>Municipal Divisions</a:t>
            </a:r>
          </a:p>
        </p:txBody>
      </p:sp>
      <p:sp>
        <p:nvSpPr>
          <p:cNvPr id="3" name="Content Placeholder 2">
            <a:extLst>
              <a:ext uri="{FF2B5EF4-FFF2-40B4-BE49-F238E27FC236}">
                <a16:creationId xmlns:a16="http://schemas.microsoft.com/office/drawing/2014/main" id="{4522EFB3-BB75-4810-9595-819CC925AF82}"/>
              </a:ext>
            </a:extLst>
          </p:cNvPr>
          <p:cNvSpPr>
            <a:spLocks noGrp="1"/>
          </p:cNvSpPr>
          <p:nvPr>
            <p:ph idx="1"/>
          </p:nvPr>
        </p:nvSpPr>
        <p:spPr/>
        <p:txBody>
          <a:bodyPr/>
          <a:lstStyle/>
          <a:p>
            <a:r>
              <a:rPr lang="en-US" sz="2000" dirty="0"/>
              <a:t>The Dutch municipal divisions will apply to SDE+ Autumn 2018 as of 31 December 2017 in the categories “onshore wind” and “wind on primary flood defences”</a:t>
            </a:r>
          </a:p>
          <a:p>
            <a:r>
              <a:rPr lang="en-US" sz="2000" dirty="0"/>
              <a:t>The correction amount is re-established each year.</a:t>
            </a:r>
          </a:p>
          <a:p>
            <a:r>
              <a:rPr lang="en-US" sz="2000" dirty="0"/>
              <a:t>The SDE+ compensates for the difference between the cost price and the market value of the energy supplied. The maximum SDE+ contribution is therefore equal to the base amount minus the correction amount.</a:t>
            </a:r>
          </a:p>
        </p:txBody>
      </p:sp>
    </p:spTree>
    <p:extLst>
      <p:ext uri="{BB962C8B-B14F-4D97-AF65-F5344CB8AC3E}">
        <p14:creationId xmlns:p14="http://schemas.microsoft.com/office/powerpoint/2010/main" val="2504087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19C9-7302-4A13-AAC4-DDA3751FDD49}"/>
              </a:ext>
            </a:extLst>
          </p:cNvPr>
          <p:cNvSpPr>
            <a:spLocks noGrp="1"/>
          </p:cNvSpPr>
          <p:nvPr>
            <p:ph type="title"/>
          </p:nvPr>
        </p:nvSpPr>
        <p:spPr/>
        <p:txBody>
          <a:bodyPr/>
          <a:lstStyle/>
          <a:p>
            <a:r>
              <a:rPr lang="en-029" dirty="0"/>
              <a:t>Lower Limit on Market Prices</a:t>
            </a:r>
          </a:p>
        </p:txBody>
      </p:sp>
      <p:sp>
        <p:nvSpPr>
          <p:cNvPr id="3" name="Content Placeholder 2">
            <a:extLst>
              <a:ext uri="{FF2B5EF4-FFF2-40B4-BE49-F238E27FC236}">
                <a16:creationId xmlns:a16="http://schemas.microsoft.com/office/drawing/2014/main" id="{BF0B9D0E-A1A7-48D3-9F17-6F0321711293}"/>
              </a:ext>
            </a:extLst>
          </p:cNvPr>
          <p:cNvSpPr>
            <a:spLocks noGrp="1"/>
          </p:cNvSpPr>
          <p:nvPr>
            <p:ph idx="1"/>
          </p:nvPr>
        </p:nvSpPr>
        <p:spPr/>
        <p:txBody>
          <a:bodyPr/>
          <a:lstStyle/>
          <a:p>
            <a:r>
              <a:rPr lang="en-US" dirty="0"/>
              <a:t>The base energy price is the lower limit for the correction amount. The correction amount cannot be lower than this. If the correction amount is equal to the base energy price, the maximum subsidy is reached.</a:t>
            </a:r>
          </a:p>
          <a:p>
            <a:r>
              <a:rPr lang="en-US" dirty="0"/>
              <a:t>The ultimate subsidy payments are calculated per year based on the amount of energy produced and the actual energy price. You will receive a subsidy up to a maximum number of full load hours per year. Subsidies are also subject to a maximum term, depending on the technology used.</a:t>
            </a:r>
          </a:p>
          <a:p>
            <a:endParaRPr lang="en-029" dirty="0"/>
          </a:p>
        </p:txBody>
      </p:sp>
    </p:spTree>
    <p:extLst>
      <p:ext uri="{BB962C8B-B14F-4D97-AF65-F5344CB8AC3E}">
        <p14:creationId xmlns:p14="http://schemas.microsoft.com/office/powerpoint/2010/main" val="34971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5A14-1BAA-443A-8AA5-275834665C31}"/>
              </a:ext>
            </a:extLst>
          </p:cNvPr>
          <p:cNvSpPr>
            <a:spLocks noGrp="1"/>
          </p:cNvSpPr>
          <p:nvPr>
            <p:ph type="title"/>
          </p:nvPr>
        </p:nvSpPr>
        <p:spPr/>
        <p:txBody>
          <a:bodyPr/>
          <a:lstStyle/>
          <a:p>
            <a:r>
              <a:rPr lang="en-029" dirty="0"/>
              <a:t>EPC Contact and Changes in Scope</a:t>
            </a:r>
          </a:p>
        </p:txBody>
      </p:sp>
      <p:sp>
        <p:nvSpPr>
          <p:cNvPr id="3" name="Content Placeholder 2">
            <a:extLst>
              <a:ext uri="{FF2B5EF4-FFF2-40B4-BE49-F238E27FC236}">
                <a16:creationId xmlns:a16="http://schemas.microsoft.com/office/drawing/2014/main" id="{B9499687-4457-4C4D-A625-20F0F31B9836}"/>
              </a:ext>
            </a:extLst>
          </p:cNvPr>
          <p:cNvSpPr>
            <a:spLocks noGrp="1"/>
          </p:cNvSpPr>
          <p:nvPr>
            <p:ph idx="1"/>
          </p:nvPr>
        </p:nvSpPr>
        <p:spPr/>
        <p:txBody>
          <a:bodyPr/>
          <a:lstStyle/>
          <a:p>
            <a:r>
              <a:rPr lang="en-029" dirty="0"/>
              <a:t>Standard EPC Terms Like other Contracts</a:t>
            </a:r>
          </a:p>
          <a:p>
            <a:endParaRPr lang="en-029" dirty="0"/>
          </a:p>
        </p:txBody>
      </p:sp>
      <p:pic>
        <p:nvPicPr>
          <p:cNvPr id="4" name="Picture 3">
            <a:extLst>
              <a:ext uri="{FF2B5EF4-FFF2-40B4-BE49-F238E27FC236}">
                <a16:creationId xmlns:a16="http://schemas.microsoft.com/office/drawing/2014/main" id="{963B3B71-CC3D-449D-8E09-2422FB515078}"/>
              </a:ext>
            </a:extLst>
          </p:cNvPr>
          <p:cNvPicPr>
            <a:picLocks noChangeAspect="1"/>
          </p:cNvPicPr>
          <p:nvPr/>
        </p:nvPicPr>
        <p:blipFill>
          <a:blip r:embed="rId2"/>
          <a:stretch>
            <a:fillRect/>
          </a:stretch>
        </p:blipFill>
        <p:spPr>
          <a:xfrm>
            <a:off x="304800" y="2590800"/>
            <a:ext cx="8082557" cy="3684231"/>
          </a:xfrm>
          <a:prstGeom prst="rect">
            <a:avLst/>
          </a:prstGeom>
        </p:spPr>
      </p:pic>
    </p:spTree>
    <p:extLst>
      <p:ext uri="{BB962C8B-B14F-4D97-AF65-F5344CB8AC3E}">
        <p14:creationId xmlns:p14="http://schemas.microsoft.com/office/powerpoint/2010/main" val="19083553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F704-AFAE-4088-A9B2-0110ECE79DA9}"/>
              </a:ext>
            </a:extLst>
          </p:cNvPr>
          <p:cNvSpPr>
            <a:spLocks noGrp="1"/>
          </p:cNvSpPr>
          <p:nvPr>
            <p:ph type="title"/>
          </p:nvPr>
        </p:nvSpPr>
        <p:spPr/>
        <p:txBody>
          <a:bodyPr/>
          <a:lstStyle/>
          <a:p>
            <a:r>
              <a:rPr lang="en-029" dirty="0"/>
              <a:t>Negative Prices</a:t>
            </a:r>
          </a:p>
        </p:txBody>
      </p:sp>
      <p:sp>
        <p:nvSpPr>
          <p:cNvPr id="3" name="Content Placeholder 2">
            <a:extLst>
              <a:ext uri="{FF2B5EF4-FFF2-40B4-BE49-F238E27FC236}">
                <a16:creationId xmlns:a16="http://schemas.microsoft.com/office/drawing/2014/main" id="{050FD926-3AB9-46DA-9F5D-3CB30B69A8AB}"/>
              </a:ext>
            </a:extLst>
          </p:cNvPr>
          <p:cNvSpPr>
            <a:spLocks noGrp="1"/>
          </p:cNvSpPr>
          <p:nvPr>
            <p:ph idx="1"/>
          </p:nvPr>
        </p:nvSpPr>
        <p:spPr/>
        <p:txBody>
          <a:bodyPr/>
          <a:lstStyle/>
          <a:p>
            <a:r>
              <a:rPr lang="en-US" dirty="0"/>
              <a:t>No SDE+ subsidy is given for feeding renewable electricity into the grid if the price of electricity is negative for an uninterrupted period of six hours or more. Small projects (with a nominal power of less than 500 kW per connection) or projects where the subsidy was applied for, before 1 December 2015 are exempt from this ruling. The limit for wind energy projects is 3 MW per connection to the electricity grid.</a:t>
            </a:r>
          </a:p>
          <a:p>
            <a:r>
              <a:rPr lang="en-US" dirty="0"/>
              <a:t>The maximum number of production hours at full load (nominal capacity) per year for which the subsidy is paid.</a:t>
            </a:r>
            <a:endParaRPr lang="en-029" dirty="0"/>
          </a:p>
        </p:txBody>
      </p:sp>
    </p:spTree>
    <p:extLst>
      <p:ext uri="{BB962C8B-B14F-4D97-AF65-F5344CB8AC3E}">
        <p14:creationId xmlns:p14="http://schemas.microsoft.com/office/powerpoint/2010/main" val="148154933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4E34-4EE9-4785-B004-6C60F5721CEB}"/>
              </a:ext>
            </a:extLst>
          </p:cNvPr>
          <p:cNvSpPr>
            <a:spLocks noGrp="1"/>
          </p:cNvSpPr>
          <p:nvPr>
            <p:ph type="title"/>
          </p:nvPr>
        </p:nvSpPr>
        <p:spPr/>
        <p:txBody>
          <a:bodyPr/>
          <a:lstStyle/>
          <a:p>
            <a:r>
              <a:rPr lang="en-029" dirty="0"/>
              <a:t>Subsidy Qualifications</a:t>
            </a:r>
          </a:p>
        </p:txBody>
      </p:sp>
      <p:sp>
        <p:nvSpPr>
          <p:cNvPr id="3" name="Content Placeholder 2">
            <a:extLst>
              <a:ext uri="{FF2B5EF4-FFF2-40B4-BE49-F238E27FC236}">
                <a16:creationId xmlns:a16="http://schemas.microsoft.com/office/drawing/2014/main" id="{E09A51C8-6677-40D0-864F-6039DCE7C6C5}"/>
              </a:ext>
            </a:extLst>
          </p:cNvPr>
          <p:cNvSpPr>
            <a:spLocks noGrp="1"/>
          </p:cNvSpPr>
          <p:nvPr>
            <p:ph idx="1"/>
          </p:nvPr>
        </p:nvSpPr>
        <p:spPr/>
        <p:txBody>
          <a:bodyPr/>
          <a:lstStyle/>
          <a:p>
            <a:r>
              <a:rPr lang="en-US" sz="2000" dirty="0"/>
              <a:t>Subsidies for the replacement of wind turbines are only available under the following conditions: • the nominal and actual power ratings of each new wind turbine are at least 1 MW more than those of the old one; or • the wind turbine to be replaced has been in use for 15 years at the relevant location at the time of replacement, and has been in use for at least 13 years when the subsidy is applied for.</a:t>
            </a:r>
          </a:p>
          <a:p>
            <a:r>
              <a:rPr lang="en-US" sz="2000" dirty="0"/>
              <a:t>Subsidies for the replacement of wind turbines are only available under the following conditions: • the nominal and actual power ratings of each new wind turbine are at least 1 MW more than those of the old one; or • the wind turbine to be replaced has been in use for 15 years at the relevant location at the time of replacement, and has been in use for at least 13 years when the subsidy is applied for.</a:t>
            </a:r>
          </a:p>
          <a:p>
            <a:endParaRPr lang="en-029" sz="2000" dirty="0"/>
          </a:p>
        </p:txBody>
      </p:sp>
    </p:spTree>
    <p:extLst>
      <p:ext uri="{BB962C8B-B14F-4D97-AF65-F5344CB8AC3E}">
        <p14:creationId xmlns:p14="http://schemas.microsoft.com/office/powerpoint/2010/main" val="22153290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2422-B252-4B7C-A747-367F08112B69}"/>
              </a:ext>
            </a:extLst>
          </p:cNvPr>
          <p:cNvSpPr>
            <a:spLocks noGrp="1"/>
          </p:cNvSpPr>
          <p:nvPr>
            <p:ph type="title"/>
          </p:nvPr>
        </p:nvSpPr>
        <p:spPr/>
        <p:txBody>
          <a:bodyPr/>
          <a:lstStyle/>
          <a:p>
            <a:r>
              <a:rPr lang="en-029" dirty="0"/>
              <a:t>Auction Process in NL</a:t>
            </a:r>
          </a:p>
        </p:txBody>
      </p:sp>
      <p:sp>
        <p:nvSpPr>
          <p:cNvPr id="3" name="Content Placeholder 2">
            <a:extLst>
              <a:ext uri="{FF2B5EF4-FFF2-40B4-BE49-F238E27FC236}">
                <a16:creationId xmlns:a16="http://schemas.microsoft.com/office/drawing/2014/main" id="{74BF9D99-8EAB-408E-9D49-EEA369CB921C}"/>
              </a:ext>
            </a:extLst>
          </p:cNvPr>
          <p:cNvSpPr>
            <a:spLocks noGrp="1"/>
          </p:cNvSpPr>
          <p:nvPr>
            <p:ph idx="1"/>
          </p:nvPr>
        </p:nvSpPr>
        <p:spPr/>
        <p:txBody>
          <a:bodyPr/>
          <a:lstStyle/>
          <a:p>
            <a:r>
              <a:rPr lang="en-US" dirty="0"/>
              <a:t>The Netherlands Enterprise Agency (RVO) grants the applications starting with the lowest base amount until the budget cap is reached.</a:t>
            </a:r>
          </a:p>
          <a:p>
            <a:r>
              <a:rPr lang="en-US" dirty="0"/>
              <a:t>The total budget of each round is capped and as soon as the entire budget has been spent. The SDE+ an annual maximum support budget is defined, but the support is levy-financed by consumers. </a:t>
            </a:r>
          </a:p>
          <a:p>
            <a:r>
              <a:rPr lang="en-US" dirty="0"/>
              <a:t>Auction is closed for that round and project developers might not receive support at all. On the day the budget cap is reached, the biddings are sorted on the base amount that was applied for. </a:t>
            </a:r>
          </a:p>
          <a:p>
            <a:endParaRPr lang="en-029" dirty="0"/>
          </a:p>
        </p:txBody>
      </p:sp>
    </p:spTree>
    <p:extLst>
      <p:ext uri="{BB962C8B-B14F-4D97-AF65-F5344CB8AC3E}">
        <p14:creationId xmlns:p14="http://schemas.microsoft.com/office/powerpoint/2010/main" val="39156910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CFBE7-7BFF-45ED-9FA9-1CB06A3DF591}"/>
              </a:ext>
            </a:extLst>
          </p:cNvPr>
          <p:cNvSpPr>
            <a:spLocks noGrp="1"/>
          </p:cNvSpPr>
          <p:nvPr>
            <p:ph type="ctrTitle"/>
          </p:nvPr>
        </p:nvSpPr>
        <p:spPr/>
        <p:txBody>
          <a:bodyPr/>
          <a:lstStyle/>
          <a:p>
            <a:r>
              <a:rPr lang="en-AU" dirty="0"/>
              <a:t>Merchant Power Price Risk and Wind Projects</a:t>
            </a:r>
            <a:endParaRPr lang="en-029" dirty="0"/>
          </a:p>
        </p:txBody>
      </p:sp>
    </p:spTree>
    <p:extLst>
      <p:ext uri="{BB962C8B-B14F-4D97-AF65-F5344CB8AC3E}">
        <p14:creationId xmlns:p14="http://schemas.microsoft.com/office/powerpoint/2010/main" val="26333388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1F70-A50F-4A6A-8953-2522E817EF5D}"/>
              </a:ext>
            </a:extLst>
          </p:cNvPr>
          <p:cNvSpPr>
            <a:spLocks noGrp="1"/>
          </p:cNvSpPr>
          <p:nvPr>
            <p:ph type="title"/>
          </p:nvPr>
        </p:nvSpPr>
        <p:spPr/>
        <p:txBody>
          <a:bodyPr/>
          <a:lstStyle/>
          <a:p>
            <a:r>
              <a:rPr lang="en-029" dirty="0"/>
              <a:t>Data on Merchant Market from Nordpool</a:t>
            </a:r>
          </a:p>
        </p:txBody>
      </p:sp>
      <p:sp>
        <p:nvSpPr>
          <p:cNvPr id="3" name="Content Placeholder 2">
            <a:extLst>
              <a:ext uri="{FF2B5EF4-FFF2-40B4-BE49-F238E27FC236}">
                <a16:creationId xmlns:a16="http://schemas.microsoft.com/office/drawing/2014/main" id="{79244EDC-D9B3-4C70-896A-12E8A25FFC4F}"/>
              </a:ext>
            </a:extLst>
          </p:cNvPr>
          <p:cNvSpPr>
            <a:spLocks noGrp="1"/>
          </p:cNvSpPr>
          <p:nvPr>
            <p:ph idx="1"/>
          </p:nvPr>
        </p:nvSpPr>
        <p:spPr/>
        <p:txBody>
          <a:bodyPr/>
          <a:lstStyle/>
          <a:p>
            <a:r>
              <a:rPr lang="en-029" dirty="0"/>
              <a:t>Nordpool Database</a:t>
            </a:r>
          </a:p>
          <a:p>
            <a:endParaRPr lang="en-029" dirty="0"/>
          </a:p>
        </p:txBody>
      </p:sp>
      <p:pic>
        <p:nvPicPr>
          <p:cNvPr id="4" name="Picture 3">
            <a:extLst>
              <a:ext uri="{FF2B5EF4-FFF2-40B4-BE49-F238E27FC236}">
                <a16:creationId xmlns:a16="http://schemas.microsoft.com/office/drawing/2014/main" id="{EB9A4313-A3E1-4996-BFE2-6339E35DBF37}"/>
              </a:ext>
            </a:extLst>
          </p:cNvPr>
          <p:cNvPicPr>
            <a:picLocks noChangeAspect="1"/>
          </p:cNvPicPr>
          <p:nvPr/>
        </p:nvPicPr>
        <p:blipFill>
          <a:blip r:embed="rId2"/>
          <a:stretch>
            <a:fillRect/>
          </a:stretch>
        </p:blipFill>
        <p:spPr>
          <a:xfrm>
            <a:off x="685800" y="1676400"/>
            <a:ext cx="7239000" cy="4819461"/>
          </a:xfrm>
          <a:prstGeom prst="rect">
            <a:avLst/>
          </a:prstGeom>
        </p:spPr>
      </p:pic>
    </p:spTree>
    <p:extLst>
      <p:ext uri="{BB962C8B-B14F-4D97-AF65-F5344CB8AC3E}">
        <p14:creationId xmlns:p14="http://schemas.microsoft.com/office/powerpoint/2010/main" val="4141075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6251-E6A5-4335-A2D3-5E0B5EB1C4BE}"/>
              </a:ext>
            </a:extLst>
          </p:cNvPr>
          <p:cNvSpPr>
            <a:spLocks noGrp="1"/>
          </p:cNvSpPr>
          <p:nvPr>
            <p:ph type="title"/>
          </p:nvPr>
        </p:nvSpPr>
        <p:spPr/>
        <p:txBody>
          <a:bodyPr/>
          <a:lstStyle/>
          <a:p>
            <a:r>
              <a:rPr lang="en-029" dirty="0"/>
              <a:t>Merchant Risks in Wind Power Under NL Tariff</a:t>
            </a:r>
          </a:p>
        </p:txBody>
      </p:sp>
      <p:sp>
        <p:nvSpPr>
          <p:cNvPr id="3" name="Content Placeholder 2">
            <a:extLst>
              <a:ext uri="{FF2B5EF4-FFF2-40B4-BE49-F238E27FC236}">
                <a16:creationId xmlns:a16="http://schemas.microsoft.com/office/drawing/2014/main" id="{AE4D2856-B329-48FD-A2B6-145A41188349}"/>
              </a:ext>
            </a:extLst>
          </p:cNvPr>
          <p:cNvSpPr>
            <a:spLocks noGrp="1"/>
          </p:cNvSpPr>
          <p:nvPr>
            <p:ph idx="1"/>
          </p:nvPr>
        </p:nvSpPr>
        <p:spPr/>
        <p:txBody>
          <a:bodyPr/>
          <a:lstStyle/>
          <a:p>
            <a:r>
              <a:rPr lang="en-029" sz="2000" dirty="0"/>
              <a:t>If the market price is very low, the subsidy declines</a:t>
            </a:r>
          </a:p>
          <a:p>
            <a:r>
              <a:rPr lang="en-029" sz="2000" dirty="0"/>
              <a:t>FiT tenure is less than the life of project.  </a:t>
            </a:r>
          </a:p>
          <a:p>
            <a:pPr lvl="1"/>
            <a:r>
              <a:rPr lang="en-029" sz="1800" dirty="0"/>
              <a:t>If the debt tenure is more than the Fit life there is merchant risk</a:t>
            </a:r>
          </a:p>
          <a:p>
            <a:pPr lvl="1"/>
            <a:r>
              <a:rPr lang="en-029" sz="1800" dirty="0"/>
              <a:t>The value of the tail depends on merchant prices</a:t>
            </a:r>
          </a:p>
          <a:p>
            <a:r>
              <a:rPr lang="en-029" sz="2000" dirty="0"/>
              <a:t>The market price is adjusted for the profile of market prices during times of wind production.  If the profile used in the correction factor is different from the actual profile, the subsidy will not compensate to the target level (this is a relatively minor issue).</a:t>
            </a:r>
          </a:p>
          <a:p>
            <a:r>
              <a:rPr lang="en-029" sz="2000" dirty="0"/>
              <a:t>If the market price that is used to sell power is different than the APX price used there could be a difference.</a:t>
            </a:r>
          </a:p>
          <a:p>
            <a:r>
              <a:rPr lang="en-029" sz="2000" dirty="0"/>
              <a:t>If the production exceeds the P50, the project is not compensated with the subsidy and receives only the market price for the production (excluding the banking stuff).</a:t>
            </a:r>
          </a:p>
        </p:txBody>
      </p:sp>
    </p:spTree>
    <p:extLst>
      <p:ext uri="{BB962C8B-B14F-4D97-AF65-F5344CB8AC3E}">
        <p14:creationId xmlns:p14="http://schemas.microsoft.com/office/powerpoint/2010/main" val="875077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444A-EF40-4A9A-83CA-53F89C715DA0}"/>
              </a:ext>
            </a:extLst>
          </p:cNvPr>
          <p:cNvSpPr>
            <a:spLocks noGrp="1"/>
          </p:cNvSpPr>
          <p:nvPr>
            <p:ph type="title"/>
          </p:nvPr>
        </p:nvSpPr>
        <p:spPr/>
        <p:txBody>
          <a:bodyPr/>
          <a:lstStyle/>
          <a:p>
            <a:r>
              <a:rPr lang="en-029" dirty="0"/>
              <a:t>Comments that NL Feed-in Tariff Does not Fully Remove Merchant Risk</a:t>
            </a:r>
          </a:p>
        </p:txBody>
      </p:sp>
      <p:sp>
        <p:nvSpPr>
          <p:cNvPr id="3" name="Content Placeholder 2">
            <a:extLst>
              <a:ext uri="{FF2B5EF4-FFF2-40B4-BE49-F238E27FC236}">
                <a16:creationId xmlns:a16="http://schemas.microsoft.com/office/drawing/2014/main" id="{7F5A1B4C-AB60-4E83-8628-120D533A464E}"/>
              </a:ext>
            </a:extLst>
          </p:cNvPr>
          <p:cNvSpPr>
            <a:spLocks noGrp="1"/>
          </p:cNvSpPr>
          <p:nvPr>
            <p:ph idx="1"/>
          </p:nvPr>
        </p:nvSpPr>
        <p:spPr/>
        <p:txBody>
          <a:bodyPr/>
          <a:lstStyle/>
          <a:p>
            <a:r>
              <a:rPr lang="en-US" dirty="0"/>
              <a:t>The SDE+ scheme removes the price risk of fluctuating electricity prices</a:t>
            </a:r>
          </a:p>
          <a:p>
            <a:r>
              <a:rPr lang="en-US" dirty="0"/>
              <a:t>But it does so only to a lower limit. </a:t>
            </a:r>
          </a:p>
          <a:p>
            <a:pPr lvl="1"/>
            <a:r>
              <a:rPr lang="en-US" dirty="0"/>
              <a:t>If electricity prices are very low, the SDE+ scheme will no longer compensate the full financial gap. </a:t>
            </a:r>
          </a:p>
          <a:p>
            <a:pPr lvl="1"/>
            <a:r>
              <a:rPr lang="en-US" dirty="0"/>
              <a:t>Accordingly, the risk of very low energy prices lies with the projects themselves. </a:t>
            </a:r>
          </a:p>
          <a:p>
            <a:pPr lvl="1"/>
            <a:r>
              <a:rPr lang="en-US" dirty="0"/>
              <a:t>The price of this risk, or the costs of insuring this risk within private energy sale contracts, is referred to in this report as the base price premium. </a:t>
            </a:r>
          </a:p>
          <a:p>
            <a:pPr lvl="1"/>
            <a:endParaRPr lang="en-US" dirty="0"/>
          </a:p>
        </p:txBody>
      </p:sp>
    </p:spTree>
    <p:extLst>
      <p:ext uri="{BB962C8B-B14F-4D97-AF65-F5344CB8AC3E}">
        <p14:creationId xmlns:p14="http://schemas.microsoft.com/office/powerpoint/2010/main" val="162429772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5255-B743-495D-8CF7-4830FFEEDE6B}"/>
              </a:ext>
            </a:extLst>
          </p:cNvPr>
          <p:cNvSpPr>
            <a:spLocks noGrp="1"/>
          </p:cNvSpPr>
          <p:nvPr>
            <p:ph type="title"/>
          </p:nvPr>
        </p:nvSpPr>
        <p:spPr/>
        <p:txBody>
          <a:bodyPr/>
          <a:lstStyle/>
          <a:p>
            <a:r>
              <a:rPr lang="en-029" dirty="0"/>
              <a:t>Reason for Merchant Price Risk when Prices are Low</a:t>
            </a:r>
          </a:p>
        </p:txBody>
      </p:sp>
      <p:sp>
        <p:nvSpPr>
          <p:cNvPr id="3" name="Content Placeholder 2">
            <a:extLst>
              <a:ext uri="{FF2B5EF4-FFF2-40B4-BE49-F238E27FC236}">
                <a16:creationId xmlns:a16="http://schemas.microsoft.com/office/drawing/2014/main" id="{B7099993-DCD8-4B1A-BFC2-368D1D363754}"/>
              </a:ext>
            </a:extLst>
          </p:cNvPr>
          <p:cNvSpPr>
            <a:spLocks noGrp="1"/>
          </p:cNvSpPr>
          <p:nvPr>
            <p:ph idx="1"/>
          </p:nvPr>
        </p:nvSpPr>
        <p:spPr/>
        <p:txBody>
          <a:bodyPr/>
          <a:lstStyle/>
          <a:p>
            <a:r>
              <a:rPr lang="en-029" dirty="0"/>
              <a:t>The examples below illustrate the exposure to market prices in a low price environment</a:t>
            </a:r>
          </a:p>
          <a:p>
            <a:endParaRPr lang="en-029" dirty="0"/>
          </a:p>
        </p:txBody>
      </p:sp>
      <p:pic>
        <p:nvPicPr>
          <p:cNvPr id="4" name="Picture 3">
            <a:extLst>
              <a:ext uri="{FF2B5EF4-FFF2-40B4-BE49-F238E27FC236}">
                <a16:creationId xmlns:a16="http://schemas.microsoft.com/office/drawing/2014/main" id="{D8B2C924-8513-41CD-B291-31D5BD3CB2AD}"/>
              </a:ext>
            </a:extLst>
          </p:cNvPr>
          <p:cNvPicPr>
            <a:picLocks noChangeAspect="1"/>
          </p:cNvPicPr>
          <p:nvPr/>
        </p:nvPicPr>
        <p:blipFill>
          <a:blip r:embed="rId2"/>
          <a:stretch>
            <a:fillRect/>
          </a:stretch>
        </p:blipFill>
        <p:spPr>
          <a:xfrm>
            <a:off x="2048249" y="2042305"/>
            <a:ext cx="4283587" cy="2247128"/>
          </a:xfrm>
          <a:prstGeom prst="rect">
            <a:avLst/>
          </a:prstGeom>
        </p:spPr>
      </p:pic>
      <p:pic>
        <p:nvPicPr>
          <p:cNvPr id="5" name="Picture 4">
            <a:extLst>
              <a:ext uri="{FF2B5EF4-FFF2-40B4-BE49-F238E27FC236}">
                <a16:creationId xmlns:a16="http://schemas.microsoft.com/office/drawing/2014/main" id="{9218C3C8-FA87-4EC0-BA99-418961760668}"/>
              </a:ext>
            </a:extLst>
          </p:cNvPr>
          <p:cNvPicPr>
            <a:picLocks noChangeAspect="1"/>
          </p:cNvPicPr>
          <p:nvPr/>
        </p:nvPicPr>
        <p:blipFill>
          <a:blip r:embed="rId3"/>
          <a:stretch>
            <a:fillRect/>
          </a:stretch>
        </p:blipFill>
        <p:spPr>
          <a:xfrm>
            <a:off x="2018753" y="4560651"/>
            <a:ext cx="4313084" cy="2175110"/>
          </a:xfrm>
          <a:prstGeom prst="rect">
            <a:avLst/>
          </a:prstGeom>
        </p:spPr>
      </p:pic>
    </p:spTree>
    <p:extLst>
      <p:ext uri="{BB962C8B-B14F-4D97-AF65-F5344CB8AC3E}">
        <p14:creationId xmlns:p14="http://schemas.microsoft.com/office/powerpoint/2010/main" val="17487700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86A8-50BB-406E-AF3C-C89CD8E46472}"/>
              </a:ext>
            </a:extLst>
          </p:cNvPr>
          <p:cNvSpPr>
            <a:spLocks noGrp="1"/>
          </p:cNvSpPr>
          <p:nvPr>
            <p:ph type="title"/>
          </p:nvPr>
        </p:nvSpPr>
        <p:spPr/>
        <p:txBody>
          <a:bodyPr/>
          <a:lstStyle/>
          <a:p>
            <a:r>
              <a:rPr lang="en-029" dirty="0"/>
              <a:t>Merchant Power in Wind Projects</a:t>
            </a:r>
          </a:p>
        </p:txBody>
      </p:sp>
      <p:sp>
        <p:nvSpPr>
          <p:cNvPr id="3" name="Content Placeholder 2">
            <a:extLst>
              <a:ext uri="{FF2B5EF4-FFF2-40B4-BE49-F238E27FC236}">
                <a16:creationId xmlns:a16="http://schemas.microsoft.com/office/drawing/2014/main" id="{46A6D88E-1DCD-4F3B-BB17-3BC308E1C309}"/>
              </a:ext>
            </a:extLst>
          </p:cNvPr>
          <p:cNvSpPr>
            <a:spLocks noGrp="1"/>
          </p:cNvSpPr>
          <p:nvPr>
            <p:ph idx="1"/>
          </p:nvPr>
        </p:nvSpPr>
        <p:spPr/>
        <p:txBody>
          <a:bodyPr/>
          <a:lstStyle/>
          <a:p>
            <a:r>
              <a:rPr lang="en-029" dirty="0"/>
              <a:t>Merchant Power Tail</a:t>
            </a:r>
          </a:p>
          <a:p>
            <a:r>
              <a:rPr lang="en-029" dirty="0"/>
              <a:t>Merchant Power and PPA Mixed</a:t>
            </a:r>
          </a:p>
          <a:p>
            <a:r>
              <a:rPr lang="en-029" dirty="0"/>
              <a:t>Floor of Tariff and Merchant Power Upside</a:t>
            </a:r>
          </a:p>
        </p:txBody>
      </p:sp>
      <p:pic>
        <p:nvPicPr>
          <p:cNvPr id="4" name="Picture 3">
            <a:extLst>
              <a:ext uri="{FF2B5EF4-FFF2-40B4-BE49-F238E27FC236}">
                <a16:creationId xmlns:a16="http://schemas.microsoft.com/office/drawing/2014/main" id="{678CC59E-6306-415C-BEDA-61DC51C2FE0D}"/>
              </a:ext>
            </a:extLst>
          </p:cNvPr>
          <p:cNvPicPr>
            <a:picLocks noChangeAspect="1"/>
          </p:cNvPicPr>
          <p:nvPr/>
        </p:nvPicPr>
        <p:blipFill>
          <a:blip r:embed="rId2"/>
          <a:stretch>
            <a:fillRect/>
          </a:stretch>
        </p:blipFill>
        <p:spPr>
          <a:xfrm>
            <a:off x="2133600" y="2478190"/>
            <a:ext cx="4495800" cy="4257572"/>
          </a:xfrm>
          <a:prstGeom prst="rect">
            <a:avLst/>
          </a:prstGeom>
        </p:spPr>
      </p:pic>
    </p:spTree>
    <p:extLst>
      <p:ext uri="{BB962C8B-B14F-4D97-AF65-F5344CB8AC3E}">
        <p14:creationId xmlns:p14="http://schemas.microsoft.com/office/powerpoint/2010/main" val="5586423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3BD9-CC8A-4A17-B0A7-D555C74F24D8}"/>
              </a:ext>
            </a:extLst>
          </p:cNvPr>
          <p:cNvSpPr>
            <a:spLocks noGrp="1"/>
          </p:cNvSpPr>
          <p:nvPr>
            <p:ph type="title"/>
          </p:nvPr>
        </p:nvSpPr>
        <p:spPr/>
        <p:txBody>
          <a:bodyPr/>
          <a:lstStyle/>
          <a:p>
            <a:r>
              <a:rPr lang="en-029" dirty="0"/>
              <a:t>Problem with Merchant Price Assumptions</a:t>
            </a:r>
          </a:p>
        </p:txBody>
      </p:sp>
      <p:sp>
        <p:nvSpPr>
          <p:cNvPr id="3" name="Content Placeholder 2">
            <a:extLst>
              <a:ext uri="{FF2B5EF4-FFF2-40B4-BE49-F238E27FC236}">
                <a16:creationId xmlns:a16="http://schemas.microsoft.com/office/drawing/2014/main" id="{024F5EE8-2D72-486E-BEC2-BAC45668661F}"/>
              </a:ext>
            </a:extLst>
          </p:cNvPr>
          <p:cNvSpPr>
            <a:spLocks noGrp="1"/>
          </p:cNvSpPr>
          <p:nvPr>
            <p:ph idx="1"/>
          </p:nvPr>
        </p:nvSpPr>
        <p:spPr/>
        <p:txBody>
          <a:bodyPr/>
          <a:lstStyle/>
          <a:p>
            <a:r>
              <a:rPr lang="en-029" dirty="0"/>
              <a:t>Merchant Prices Vary by Hour</a:t>
            </a:r>
          </a:p>
          <a:p>
            <a:r>
              <a:rPr lang="en-029" dirty="0"/>
              <a:t>In the future, merchant prices will be lower when there is more wind (should also be happening today)</a:t>
            </a:r>
          </a:p>
          <a:p>
            <a:r>
              <a:rPr lang="en-029" dirty="0"/>
              <a:t>If a model assumes that merchant prices are higher than the real LCOE of a new plant, this is an inconsistent assumption.</a:t>
            </a:r>
          </a:p>
        </p:txBody>
      </p:sp>
    </p:spTree>
    <p:extLst>
      <p:ext uri="{BB962C8B-B14F-4D97-AF65-F5344CB8AC3E}">
        <p14:creationId xmlns:p14="http://schemas.microsoft.com/office/powerpoint/2010/main" val="2793097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42A5-3AF9-4B2F-83DA-E20085F9E346}"/>
              </a:ext>
            </a:extLst>
          </p:cNvPr>
          <p:cNvSpPr>
            <a:spLocks noGrp="1"/>
          </p:cNvSpPr>
          <p:nvPr>
            <p:ph type="title"/>
          </p:nvPr>
        </p:nvSpPr>
        <p:spPr/>
        <p:txBody>
          <a:bodyPr/>
          <a:lstStyle/>
          <a:p>
            <a:r>
              <a:rPr lang="en-029" dirty="0"/>
              <a:t>Example of Payment for Turbine Maintenance</a:t>
            </a:r>
          </a:p>
        </p:txBody>
      </p:sp>
      <p:sp>
        <p:nvSpPr>
          <p:cNvPr id="3" name="Content Placeholder 2">
            <a:extLst>
              <a:ext uri="{FF2B5EF4-FFF2-40B4-BE49-F238E27FC236}">
                <a16:creationId xmlns:a16="http://schemas.microsoft.com/office/drawing/2014/main" id="{678ED0E1-9D6A-46F2-9B02-D13EBA459FDB}"/>
              </a:ext>
            </a:extLst>
          </p:cNvPr>
          <p:cNvSpPr>
            <a:spLocks noGrp="1"/>
          </p:cNvSpPr>
          <p:nvPr>
            <p:ph idx="1"/>
          </p:nvPr>
        </p:nvSpPr>
        <p:spPr/>
        <p:txBody>
          <a:bodyPr/>
          <a:lstStyle/>
          <a:p>
            <a:r>
              <a:rPr lang="en-029" dirty="0"/>
              <a:t>Payment in turbine maintenance contract for warranty</a:t>
            </a:r>
          </a:p>
        </p:txBody>
      </p:sp>
      <p:pic>
        <p:nvPicPr>
          <p:cNvPr id="4" name="Picture 3">
            <a:extLst>
              <a:ext uri="{FF2B5EF4-FFF2-40B4-BE49-F238E27FC236}">
                <a16:creationId xmlns:a16="http://schemas.microsoft.com/office/drawing/2014/main" id="{59B2B2CF-422B-4E3C-875D-396C7ED39413}"/>
              </a:ext>
            </a:extLst>
          </p:cNvPr>
          <p:cNvPicPr>
            <a:picLocks noChangeAspect="1"/>
          </p:cNvPicPr>
          <p:nvPr/>
        </p:nvPicPr>
        <p:blipFill>
          <a:blip r:embed="rId2"/>
          <a:stretch>
            <a:fillRect/>
          </a:stretch>
        </p:blipFill>
        <p:spPr>
          <a:xfrm>
            <a:off x="838200" y="1954131"/>
            <a:ext cx="7167644" cy="4629231"/>
          </a:xfrm>
          <a:prstGeom prst="rect">
            <a:avLst/>
          </a:prstGeom>
        </p:spPr>
      </p:pic>
    </p:spTree>
    <p:extLst>
      <p:ext uri="{BB962C8B-B14F-4D97-AF65-F5344CB8AC3E}">
        <p14:creationId xmlns:p14="http://schemas.microsoft.com/office/powerpoint/2010/main" val="31259791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B51C-7E19-4C45-B1F2-1F998BA34D59}"/>
              </a:ext>
            </a:extLst>
          </p:cNvPr>
          <p:cNvSpPr>
            <a:spLocks noGrp="1"/>
          </p:cNvSpPr>
          <p:nvPr>
            <p:ph type="title"/>
          </p:nvPr>
        </p:nvSpPr>
        <p:spPr/>
        <p:txBody>
          <a:bodyPr/>
          <a:lstStyle/>
          <a:p>
            <a:r>
              <a:rPr lang="en-029" dirty="0"/>
              <a:t>Natural Gas Prices in Europe</a:t>
            </a:r>
          </a:p>
        </p:txBody>
      </p:sp>
      <p:sp>
        <p:nvSpPr>
          <p:cNvPr id="3" name="Content Placeholder 2">
            <a:extLst>
              <a:ext uri="{FF2B5EF4-FFF2-40B4-BE49-F238E27FC236}">
                <a16:creationId xmlns:a16="http://schemas.microsoft.com/office/drawing/2014/main" id="{09F732DF-08D4-448F-8AF0-32473597C6C6}"/>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1D30A1C8-CBB2-47F9-A6C3-634201BDAC13}"/>
              </a:ext>
            </a:extLst>
          </p:cNvPr>
          <p:cNvPicPr>
            <a:picLocks noChangeAspect="1"/>
          </p:cNvPicPr>
          <p:nvPr/>
        </p:nvPicPr>
        <p:blipFill>
          <a:blip r:embed="rId2"/>
          <a:stretch>
            <a:fillRect/>
          </a:stretch>
        </p:blipFill>
        <p:spPr>
          <a:xfrm>
            <a:off x="582267" y="1407154"/>
            <a:ext cx="8134350" cy="5196086"/>
          </a:xfrm>
          <a:prstGeom prst="rect">
            <a:avLst/>
          </a:prstGeom>
        </p:spPr>
      </p:pic>
    </p:spTree>
    <p:extLst>
      <p:ext uri="{BB962C8B-B14F-4D97-AF65-F5344CB8AC3E}">
        <p14:creationId xmlns:p14="http://schemas.microsoft.com/office/powerpoint/2010/main" val="2047298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BE02-139B-4265-A327-B5E102024ED9}"/>
              </a:ext>
            </a:extLst>
          </p:cNvPr>
          <p:cNvSpPr>
            <a:spLocks noGrp="1"/>
          </p:cNvSpPr>
          <p:nvPr>
            <p:ph type="title"/>
          </p:nvPr>
        </p:nvSpPr>
        <p:spPr/>
        <p:txBody>
          <a:bodyPr/>
          <a:lstStyle/>
          <a:p>
            <a:r>
              <a:rPr lang="en-029" dirty="0"/>
              <a:t>Implied Heat Rate (Electricity Price Divided by Gas Price)</a:t>
            </a:r>
          </a:p>
        </p:txBody>
      </p:sp>
      <p:sp>
        <p:nvSpPr>
          <p:cNvPr id="3" name="Content Placeholder 2">
            <a:extLst>
              <a:ext uri="{FF2B5EF4-FFF2-40B4-BE49-F238E27FC236}">
                <a16:creationId xmlns:a16="http://schemas.microsoft.com/office/drawing/2014/main" id="{85C50E76-F85E-4D67-8F11-091371FAF49F}"/>
              </a:ext>
            </a:extLst>
          </p:cNvPr>
          <p:cNvSpPr>
            <a:spLocks noGrp="1"/>
          </p:cNvSpPr>
          <p:nvPr>
            <p:ph idx="1"/>
          </p:nvPr>
        </p:nvSpPr>
        <p:spPr/>
        <p:txBody>
          <a:bodyPr/>
          <a:lstStyle/>
          <a:p>
            <a:r>
              <a:rPr lang="en-029" dirty="0"/>
              <a:t>Low price of electricity does not justify building new gas capacity</a:t>
            </a:r>
          </a:p>
        </p:txBody>
      </p:sp>
      <p:pic>
        <p:nvPicPr>
          <p:cNvPr id="5" name="Picture 4">
            <a:extLst>
              <a:ext uri="{FF2B5EF4-FFF2-40B4-BE49-F238E27FC236}">
                <a16:creationId xmlns:a16="http://schemas.microsoft.com/office/drawing/2014/main" id="{9ECC33E1-5470-4DC3-8C97-3D4C6B071CE4}"/>
              </a:ext>
            </a:extLst>
          </p:cNvPr>
          <p:cNvPicPr>
            <a:picLocks noChangeAspect="1"/>
          </p:cNvPicPr>
          <p:nvPr/>
        </p:nvPicPr>
        <p:blipFill>
          <a:blip r:embed="rId2"/>
          <a:stretch>
            <a:fillRect/>
          </a:stretch>
        </p:blipFill>
        <p:spPr>
          <a:xfrm>
            <a:off x="762000" y="2362200"/>
            <a:ext cx="6920907" cy="4086000"/>
          </a:xfrm>
          <a:prstGeom prst="rect">
            <a:avLst/>
          </a:prstGeom>
        </p:spPr>
      </p:pic>
    </p:spTree>
    <p:extLst>
      <p:ext uri="{BB962C8B-B14F-4D97-AF65-F5344CB8AC3E}">
        <p14:creationId xmlns:p14="http://schemas.microsoft.com/office/powerpoint/2010/main" val="28463031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0192-5479-45AC-9C7B-BBC927E8A74F}"/>
              </a:ext>
            </a:extLst>
          </p:cNvPr>
          <p:cNvSpPr>
            <a:spLocks noGrp="1"/>
          </p:cNvSpPr>
          <p:nvPr>
            <p:ph type="title"/>
          </p:nvPr>
        </p:nvSpPr>
        <p:spPr/>
        <p:txBody>
          <a:bodyPr/>
          <a:lstStyle/>
          <a:p>
            <a:r>
              <a:rPr lang="en-029" dirty="0"/>
              <a:t>Hourly Prices for a Month</a:t>
            </a:r>
          </a:p>
        </p:txBody>
      </p:sp>
      <p:sp>
        <p:nvSpPr>
          <p:cNvPr id="6" name="Content Placeholder 5">
            <a:extLst>
              <a:ext uri="{FF2B5EF4-FFF2-40B4-BE49-F238E27FC236}">
                <a16:creationId xmlns:a16="http://schemas.microsoft.com/office/drawing/2014/main" id="{CAAD0BB4-0AC7-4A16-83C2-D780F6DD80D1}"/>
              </a:ext>
            </a:extLst>
          </p:cNvPr>
          <p:cNvSpPr>
            <a:spLocks noGrp="1"/>
          </p:cNvSpPr>
          <p:nvPr>
            <p:ph idx="1"/>
          </p:nvPr>
        </p:nvSpPr>
        <p:spPr/>
        <p:txBody>
          <a:bodyPr/>
          <a:lstStyle/>
          <a:p>
            <a:r>
              <a:rPr lang="en-029" dirty="0"/>
              <a:t>To examine wind effects, look at hourly prices</a:t>
            </a:r>
          </a:p>
          <a:p>
            <a:endParaRPr lang="en-029" dirty="0"/>
          </a:p>
        </p:txBody>
      </p:sp>
      <p:pic>
        <p:nvPicPr>
          <p:cNvPr id="11" name="Picture 10">
            <a:extLst>
              <a:ext uri="{FF2B5EF4-FFF2-40B4-BE49-F238E27FC236}">
                <a16:creationId xmlns:a16="http://schemas.microsoft.com/office/drawing/2014/main" id="{2EBDA5FE-FCF2-4502-89DD-09200389DC82}"/>
              </a:ext>
            </a:extLst>
          </p:cNvPr>
          <p:cNvPicPr>
            <a:picLocks noChangeAspect="1"/>
          </p:cNvPicPr>
          <p:nvPr/>
        </p:nvPicPr>
        <p:blipFill>
          <a:blip r:embed="rId2"/>
          <a:stretch>
            <a:fillRect/>
          </a:stretch>
        </p:blipFill>
        <p:spPr>
          <a:xfrm>
            <a:off x="838200" y="2362200"/>
            <a:ext cx="6948242" cy="3833733"/>
          </a:xfrm>
          <a:prstGeom prst="rect">
            <a:avLst/>
          </a:prstGeom>
        </p:spPr>
      </p:pic>
    </p:spTree>
    <p:extLst>
      <p:ext uri="{BB962C8B-B14F-4D97-AF65-F5344CB8AC3E}">
        <p14:creationId xmlns:p14="http://schemas.microsoft.com/office/powerpoint/2010/main" val="26516127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F073-B8AE-444F-8D74-64E43BB02952}"/>
              </a:ext>
            </a:extLst>
          </p:cNvPr>
          <p:cNvSpPr>
            <a:spLocks noGrp="1"/>
          </p:cNvSpPr>
          <p:nvPr>
            <p:ph type="title"/>
          </p:nvPr>
        </p:nvSpPr>
        <p:spPr/>
        <p:txBody>
          <a:bodyPr/>
          <a:lstStyle/>
          <a:p>
            <a:r>
              <a:rPr lang="en-029" dirty="0"/>
              <a:t>Merchant Prices in </a:t>
            </a:r>
            <a:r>
              <a:rPr lang="en-029" dirty="0" err="1"/>
              <a:t>Nordpool</a:t>
            </a:r>
            <a:r>
              <a:rPr lang="en-029" dirty="0"/>
              <a:t> – Cannot Build new Wind Farm Against Prices</a:t>
            </a:r>
          </a:p>
        </p:txBody>
      </p:sp>
      <p:sp>
        <p:nvSpPr>
          <p:cNvPr id="4" name="Content Placeholder 3">
            <a:extLst>
              <a:ext uri="{FF2B5EF4-FFF2-40B4-BE49-F238E27FC236}">
                <a16:creationId xmlns:a16="http://schemas.microsoft.com/office/drawing/2014/main" id="{4D070F12-A55D-4C5A-B971-BFD15D2309E2}"/>
              </a:ext>
            </a:extLst>
          </p:cNvPr>
          <p:cNvSpPr>
            <a:spLocks noGrp="1"/>
          </p:cNvSpPr>
          <p:nvPr>
            <p:ph idx="1"/>
          </p:nvPr>
        </p:nvSpPr>
        <p:spPr/>
        <p:txBody>
          <a:bodyPr/>
          <a:lstStyle/>
          <a:p>
            <a:r>
              <a:rPr lang="en-029" dirty="0"/>
              <a:t> </a:t>
            </a:r>
          </a:p>
          <a:p>
            <a:endParaRPr lang="en-029" dirty="0"/>
          </a:p>
        </p:txBody>
      </p:sp>
      <p:pic>
        <p:nvPicPr>
          <p:cNvPr id="5" name="Picture 4">
            <a:extLst>
              <a:ext uri="{FF2B5EF4-FFF2-40B4-BE49-F238E27FC236}">
                <a16:creationId xmlns:a16="http://schemas.microsoft.com/office/drawing/2014/main" id="{99217F70-5107-42F0-BAE1-43D4506DDFB8}"/>
              </a:ext>
            </a:extLst>
          </p:cNvPr>
          <p:cNvPicPr>
            <a:picLocks noChangeAspect="1"/>
          </p:cNvPicPr>
          <p:nvPr/>
        </p:nvPicPr>
        <p:blipFill>
          <a:blip r:embed="rId2"/>
          <a:stretch>
            <a:fillRect/>
          </a:stretch>
        </p:blipFill>
        <p:spPr>
          <a:xfrm>
            <a:off x="1295400" y="1555072"/>
            <a:ext cx="7129463" cy="5180690"/>
          </a:xfrm>
          <a:prstGeom prst="rect">
            <a:avLst/>
          </a:prstGeom>
        </p:spPr>
      </p:pic>
    </p:spTree>
    <p:extLst>
      <p:ext uri="{BB962C8B-B14F-4D97-AF65-F5344CB8AC3E}">
        <p14:creationId xmlns:p14="http://schemas.microsoft.com/office/powerpoint/2010/main" val="8791407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ED4B-4848-49E8-BBC2-954FE202D805}"/>
              </a:ext>
            </a:extLst>
          </p:cNvPr>
          <p:cNvSpPr>
            <a:spLocks noGrp="1"/>
          </p:cNvSpPr>
          <p:nvPr>
            <p:ph type="title"/>
          </p:nvPr>
        </p:nvSpPr>
        <p:spPr/>
        <p:txBody>
          <a:bodyPr/>
          <a:lstStyle/>
          <a:p>
            <a:r>
              <a:rPr lang="en-029" dirty="0"/>
              <a:t>Electricity and Gas – Correlation Between Electricity and Gas with German Example</a:t>
            </a:r>
          </a:p>
        </p:txBody>
      </p:sp>
      <p:pic>
        <p:nvPicPr>
          <p:cNvPr id="4" name="Content Placeholder 3">
            <a:extLst>
              <a:ext uri="{FF2B5EF4-FFF2-40B4-BE49-F238E27FC236}">
                <a16:creationId xmlns:a16="http://schemas.microsoft.com/office/drawing/2014/main" id="{4385F87B-7324-493F-BE4B-A07D3C7DDFA4}"/>
              </a:ext>
            </a:extLst>
          </p:cNvPr>
          <p:cNvPicPr>
            <a:picLocks noGrp="1" noChangeAspect="1"/>
          </p:cNvPicPr>
          <p:nvPr>
            <p:ph idx="1"/>
          </p:nvPr>
        </p:nvPicPr>
        <p:blipFill>
          <a:blip r:embed="rId2"/>
          <a:stretch>
            <a:fillRect/>
          </a:stretch>
        </p:blipFill>
        <p:spPr>
          <a:xfrm>
            <a:off x="831554" y="1143000"/>
            <a:ext cx="7480892" cy="5440363"/>
          </a:xfrm>
          <a:prstGeom prst="rect">
            <a:avLst/>
          </a:prstGeom>
        </p:spPr>
      </p:pic>
    </p:spTree>
    <p:extLst>
      <p:ext uri="{BB962C8B-B14F-4D97-AF65-F5344CB8AC3E}">
        <p14:creationId xmlns:p14="http://schemas.microsoft.com/office/powerpoint/2010/main" val="27599097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20EF-8B37-4E13-8EBC-9AF93A20421F}"/>
              </a:ext>
            </a:extLst>
          </p:cNvPr>
          <p:cNvSpPr>
            <a:spLocks noGrp="1"/>
          </p:cNvSpPr>
          <p:nvPr>
            <p:ph type="title"/>
          </p:nvPr>
        </p:nvSpPr>
        <p:spPr/>
        <p:txBody>
          <a:bodyPr/>
          <a:lstStyle/>
          <a:p>
            <a:r>
              <a:rPr lang="en-029" dirty="0"/>
              <a:t>Denmark West</a:t>
            </a:r>
          </a:p>
        </p:txBody>
      </p:sp>
      <p:sp>
        <p:nvSpPr>
          <p:cNvPr id="3" name="Content Placeholder 2">
            <a:extLst>
              <a:ext uri="{FF2B5EF4-FFF2-40B4-BE49-F238E27FC236}">
                <a16:creationId xmlns:a16="http://schemas.microsoft.com/office/drawing/2014/main" id="{338F2A50-B7D9-48D1-AB7F-04AC76FBC8F0}"/>
              </a:ext>
            </a:extLst>
          </p:cNvPr>
          <p:cNvSpPr>
            <a:spLocks noGrp="1"/>
          </p:cNvSpPr>
          <p:nvPr>
            <p:ph idx="1"/>
          </p:nvPr>
        </p:nvSpPr>
        <p:spPr/>
        <p:txBody>
          <a:bodyPr/>
          <a:lstStyle/>
          <a:p>
            <a:r>
              <a:rPr lang="en-029" dirty="0"/>
              <a:t>Denmark West – Area with a Lot of Wind Parks</a:t>
            </a:r>
          </a:p>
          <a:p>
            <a:endParaRPr lang="en-029" dirty="0"/>
          </a:p>
        </p:txBody>
      </p:sp>
      <p:pic>
        <p:nvPicPr>
          <p:cNvPr id="5" name="Picture 4">
            <a:extLst>
              <a:ext uri="{FF2B5EF4-FFF2-40B4-BE49-F238E27FC236}">
                <a16:creationId xmlns:a16="http://schemas.microsoft.com/office/drawing/2014/main" id="{82DFDA78-68FD-42D2-B33F-14A51A280234}"/>
              </a:ext>
            </a:extLst>
          </p:cNvPr>
          <p:cNvPicPr>
            <a:picLocks noChangeAspect="1"/>
          </p:cNvPicPr>
          <p:nvPr/>
        </p:nvPicPr>
        <p:blipFill>
          <a:blip r:embed="rId2"/>
          <a:stretch>
            <a:fillRect/>
          </a:stretch>
        </p:blipFill>
        <p:spPr>
          <a:xfrm>
            <a:off x="457200" y="2007249"/>
            <a:ext cx="8000999" cy="4586071"/>
          </a:xfrm>
          <a:prstGeom prst="rect">
            <a:avLst/>
          </a:prstGeom>
        </p:spPr>
      </p:pic>
    </p:spTree>
    <p:extLst>
      <p:ext uri="{BB962C8B-B14F-4D97-AF65-F5344CB8AC3E}">
        <p14:creationId xmlns:p14="http://schemas.microsoft.com/office/powerpoint/2010/main" val="22145169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8F12-1250-43A8-BA40-4A5E71C19E1C}"/>
              </a:ext>
            </a:extLst>
          </p:cNvPr>
          <p:cNvSpPr>
            <a:spLocks noGrp="1"/>
          </p:cNvSpPr>
          <p:nvPr>
            <p:ph type="title"/>
          </p:nvPr>
        </p:nvSpPr>
        <p:spPr/>
        <p:txBody>
          <a:bodyPr/>
          <a:lstStyle/>
          <a:p>
            <a:r>
              <a:rPr lang="en-029" dirty="0"/>
              <a:t>Relationship Between Wind and Power Price - Hourly</a:t>
            </a:r>
          </a:p>
        </p:txBody>
      </p:sp>
      <p:sp>
        <p:nvSpPr>
          <p:cNvPr id="3" name="Content Placeholder 2">
            <a:extLst>
              <a:ext uri="{FF2B5EF4-FFF2-40B4-BE49-F238E27FC236}">
                <a16:creationId xmlns:a16="http://schemas.microsoft.com/office/drawing/2014/main" id="{3748D100-2E0D-4701-BD46-0DE25F9C4DA5}"/>
              </a:ext>
            </a:extLst>
          </p:cNvPr>
          <p:cNvSpPr>
            <a:spLocks noGrp="1"/>
          </p:cNvSpPr>
          <p:nvPr>
            <p:ph idx="1"/>
          </p:nvPr>
        </p:nvSpPr>
        <p:spPr/>
        <p:txBody>
          <a:bodyPr/>
          <a:lstStyle/>
          <a:p>
            <a:r>
              <a:rPr lang="en-029" dirty="0"/>
              <a:t> </a:t>
            </a:r>
          </a:p>
          <a:p>
            <a:endParaRPr lang="en-029" dirty="0"/>
          </a:p>
        </p:txBody>
      </p:sp>
      <p:pic>
        <p:nvPicPr>
          <p:cNvPr id="5" name="Picture 4">
            <a:extLst>
              <a:ext uri="{FF2B5EF4-FFF2-40B4-BE49-F238E27FC236}">
                <a16:creationId xmlns:a16="http://schemas.microsoft.com/office/drawing/2014/main" id="{4B3F78B5-6FE4-49B5-87AC-791E1DC4AA25}"/>
              </a:ext>
            </a:extLst>
          </p:cNvPr>
          <p:cNvPicPr>
            <a:picLocks noChangeAspect="1"/>
          </p:cNvPicPr>
          <p:nvPr/>
        </p:nvPicPr>
        <p:blipFill>
          <a:blip r:embed="rId2"/>
          <a:stretch>
            <a:fillRect/>
          </a:stretch>
        </p:blipFill>
        <p:spPr>
          <a:xfrm>
            <a:off x="566530" y="1295400"/>
            <a:ext cx="7848600" cy="4718876"/>
          </a:xfrm>
          <a:prstGeom prst="rect">
            <a:avLst/>
          </a:prstGeom>
        </p:spPr>
      </p:pic>
    </p:spTree>
    <p:extLst>
      <p:ext uri="{BB962C8B-B14F-4D97-AF65-F5344CB8AC3E}">
        <p14:creationId xmlns:p14="http://schemas.microsoft.com/office/powerpoint/2010/main" val="29613866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05CA-CD37-4EB5-9FE2-974016F60294}"/>
              </a:ext>
            </a:extLst>
          </p:cNvPr>
          <p:cNvSpPr>
            <a:spLocks noGrp="1"/>
          </p:cNvSpPr>
          <p:nvPr>
            <p:ph type="title"/>
          </p:nvPr>
        </p:nvSpPr>
        <p:spPr/>
        <p:txBody>
          <a:bodyPr/>
          <a:lstStyle/>
          <a:p>
            <a:r>
              <a:rPr lang="en-029" dirty="0"/>
              <a:t>More Months</a:t>
            </a:r>
          </a:p>
        </p:txBody>
      </p:sp>
      <p:sp>
        <p:nvSpPr>
          <p:cNvPr id="3" name="Content Placeholder 2">
            <a:extLst>
              <a:ext uri="{FF2B5EF4-FFF2-40B4-BE49-F238E27FC236}">
                <a16:creationId xmlns:a16="http://schemas.microsoft.com/office/drawing/2014/main" id="{2DBD4451-CC1A-44CD-BBDF-B868D5CDEA53}"/>
              </a:ext>
            </a:extLst>
          </p:cNvPr>
          <p:cNvSpPr>
            <a:spLocks noGrp="1"/>
          </p:cNvSpPr>
          <p:nvPr>
            <p:ph idx="1"/>
          </p:nvPr>
        </p:nvSpPr>
        <p:spPr/>
        <p:txBody>
          <a:bodyPr/>
          <a:lstStyle/>
          <a:p>
            <a:r>
              <a:rPr lang="en-029" dirty="0"/>
              <a:t> </a:t>
            </a:r>
          </a:p>
        </p:txBody>
      </p:sp>
      <p:pic>
        <p:nvPicPr>
          <p:cNvPr id="5" name="Picture 4">
            <a:extLst>
              <a:ext uri="{FF2B5EF4-FFF2-40B4-BE49-F238E27FC236}">
                <a16:creationId xmlns:a16="http://schemas.microsoft.com/office/drawing/2014/main" id="{D413B21E-80CB-45C3-81FE-1A840E0918DD}"/>
              </a:ext>
            </a:extLst>
          </p:cNvPr>
          <p:cNvPicPr>
            <a:picLocks noChangeAspect="1"/>
          </p:cNvPicPr>
          <p:nvPr/>
        </p:nvPicPr>
        <p:blipFill>
          <a:blip r:embed="rId2"/>
          <a:stretch>
            <a:fillRect/>
          </a:stretch>
        </p:blipFill>
        <p:spPr>
          <a:xfrm>
            <a:off x="1371600" y="1676400"/>
            <a:ext cx="7264173" cy="4343400"/>
          </a:xfrm>
          <a:prstGeom prst="rect">
            <a:avLst/>
          </a:prstGeom>
        </p:spPr>
      </p:pic>
    </p:spTree>
    <p:extLst>
      <p:ext uri="{BB962C8B-B14F-4D97-AF65-F5344CB8AC3E}">
        <p14:creationId xmlns:p14="http://schemas.microsoft.com/office/powerpoint/2010/main" val="16406268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93E-B098-4137-ADA5-394AAC84B3DB}"/>
              </a:ext>
            </a:extLst>
          </p:cNvPr>
          <p:cNvSpPr>
            <a:spLocks noGrp="1"/>
          </p:cNvSpPr>
          <p:nvPr>
            <p:ph type="title"/>
          </p:nvPr>
        </p:nvSpPr>
        <p:spPr/>
        <p:txBody>
          <a:bodyPr/>
          <a:lstStyle/>
          <a:p>
            <a:r>
              <a:rPr lang="en-029" dirty="0"/>
              <a:t>More</a:t>
            </a:r>
          </a:p>
        </p:txBody>
      </p:sp>
      <p:sp>
        <p:nvSpPr>
          <p:cNvPr id="6" name="Text Placeholder 5">
            <a:extLst>
              <a:ext uri="{FF2B5EF4-FFF2-40B4-BE49-F238E27FC236}">
                <a16:creationId xmlns:a16="http://schemas.microsoft.com/office/drawing/2014/main" id="{9125007C-1629-415B-ACB8-D3E0111801B3}"/>
              </a:ext>
            </a:extLst>
          </p:cNvPr>
          <p:cNvSpPr>
            <a:spLocks noGrp="1"/>
          </p:cNvSpPr>
          <p:nvPr>
            <p:ph type="body" idx="1"/>
          </p:nvPr>
        </p:nvSpPr>
        <p:spPr/>
        <p:txBody>
          <a:bodyPr/>
          <a:lstStyle/>
          <a:p>
            <a:endParaRPr lang="en-029"/>
          </a:p>
        </p:txBody>
      </p:sp>
      <p:pic>
        <p:nvPicPr>
          <p:cNvPr id="5" name="Picture 4">
            <a:extLst>
              <a:ext uri="{FF2B5EF4-FFF2-40B4-BE49-F238E27FC236}">
                <a16:creationId xmlns:a16="http://schemas.microsoft.com/office/drawing/2014/main" id="{DA24D88A-7819-48AD-90F0-E21A52C4B802}"/>
              </a:ext>
            </a:extLst>
          </p:cNvPr>
          <p:cNvPicPr>
            <a:picLocks noChangeAspect="1"/>
          </p:cNvPicPr>
          <p:nvPr/>
        </p:nvPicPr>
        <p:blipFill>
          <a:blip r:embed="rId2"/>
          <a:stretch>
            <a:fillRect/>
          </a:stretch>
        </p:blipFill>
        <p:spPr>
          <a:xfrm>
            <a:off x="291814" y="1371600"/>
            <a:ext cx="4205574" cy="2514600"/>
          </a:xfrm>
          <a:prstGeom prst="rect">
            <a:avLst/>
          </a:prstGeom>
        </p:spPr>
      </p:pic>
      <p:graphicFrame>
        <p:nvGraphicFramePr>
          <p:cNvPr id="10" name="Content Placeholder 3">
            <a:extLst>
              <a:ext uri="{FF2B5EF4-FFF2-40B4-BE49-F238E27FC236}">
                <a16:creationId xmlns:a16="http://schemas.microsoft.com/office/drawing/2014/main" id="{BB891D3E-49F4-4373-AB24-D799FBC20400}"/>
              </a:ext>
            </a:extLst>
          </p:cNvPr>
          <p:cNvGraphicFramePr>
            <a:graphicFrameLocks/>
          </p:cNvGraphicFramePr>
          <p:nvPr>
            <p:extLst>
              <p:ext uri="{D42A27DB-BD31-4B8C-83A1-F6EECF244321}">
                <p14:modId xmlns:p14="http://schemas.microsoft.com/office/powerpoint/2010/main" val="1287810987"/>
              </p:ext>
            </p:extLst>
          </p:nvPr>
        </p:nvGraphicFramePr>
        <p:xfrm>
          <a:off x="4267200" y="1535113"/>
          <a:ext cx="4024026" cy="254476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53ECB49-EAF3-4F09-BF62-691A820F1CA5}"/>
              </a:ext>
            </a:extLst>
          </p:cNvPr>
          <p:cNvPicPr>
            <a:picLocks noChangeAspect="1"/>
          </p:cNvPicPr>
          <p:nvPr/>
        </p:nvPicPr>
        <p:blipFill>
          <a:blip r:embed="rId4"/>
          <a:stretch>
            <a:fillRect/>
          </a:stretch>
        </p:blipFill>
        <p:spPr>
          <a:xfrm>
            <a:off x="228600" y="4114800"/>
            <a:ext cx="4205574" cy="2514600"/>
          </a:xfrm>
          <a:prstGeom prst="rect">
            <a:avLst/>
          </a:prstGeom>
        </p:spPr>
      </p:pic>
      <p:pic>
        <p:nvPicPr>
          <p:cNvPr id="12" name="Content Placeholder 4">
            <a:extLst>
              <a:ext uri="{FF2B5EF4-FFF2-40B4-BE49-F238E27FC236}">
                <a16:creationId xmlns:a16="http://schemas.microsoft.com/office/drawing/2014/main" id="{2716AED3-1303-4B89-A5F7-DC883D5C349C}"/>
              </a:ext>
            </a:extLst>
          </p:cNvPr>
          <p:cNvPicPr>
            <a:picLocks noChangeAspect="1"/>
          </p:cNvPicPr>
          <p:nvPr/>
        </p:nvPicPr>
        <p:blipFill>
          <a:blip r:embed="rId5"/>
          <a:stretch>
            <a:fillRect/>
          </a:stretch>
        </p:blipFill>
        <p:spPr bwMode="auto">
          <a:xfrm>
            <a:off x="4497388" y="4114800"/>
            <a:ext cx="4068101" cy="2432402"/>
          </a:xfrm>
          <a:prstGeom prst="rect">
            <a:avLst/>
          </a:prstGeom>
          <a:noFill/>
          <a:ln w="9525">
            <a:noFill/>
            <a:miter lim="800000"/>
            <a:headEnd/>
            <a:tailEnd/>
          </a:ln>
        </p:spPr>
      </p:pic>
    </p:spTree>
    <p:extLst>
      <p:ext uri="{BB962C8B-B14F-4D97-AF65-F5344CB8AC3E}">
        <p14:creationId xmlns:p14="http://schemas.microsoft.com/office/powerpoint/2010/main" val="25734520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E52C1-BF78-4DAE-BFDB-A2C13837BF97}"/>
              </a:ext>
            </a:extLst>
          </p:cNvPr>
          <p:cNvSpPr>
            <a:spLocks noGrp="1"/>
          </p:cNvSpPr>
          <p:nvPr>
            <p:ph type="title"/>
          </p:nvPr>
        </p:nvSpPr>
        <p:spPr/>
        <p:txBody>
          <a:bodyPr/>
          <a:lstStyle/>
          <a:p>
            <a:r>
              <a:rPr lang="en-029" dirty="0"/>
              <a:t>More Examples</a:t>
            </a:r>
          </a:p>
        </p:txBody>
      </p:sp>
      <p:pic>
        <p:nvPicPr>
          <p:cNvPr id="7" name="Content Placeholder 6">
            <a:extLst>
              <a:ext uri="{FF2B5EF4-FFF2-40B4-BE49-F238E27FC236}">
                <a16:creationId xmlns:a16="http://schemas.microsoft.com/office/drawing/2014/main" id="{AA3BD60A-C0D0-4198-9AC4-5E18D92093BA}"/>
              </a:ext>
            </a:extLst>
          </p:cNvPr>
          <p:cNvPicPr>
            <a:picLocks noGrp="1" noChangeAspect="1"/>
          </p:cNvPicPr>
          <p:nvPr>
            <p:ph sz="half" idx="1"/>
          </p:nvPr>
        </p:nvPicPr>
        <p:blipFill>
          <a:blip r:embed="rId2"/>
          <a:stretch>
            <a:fillRect/>
          </a:stretch>
        </p:blipFill>
        <p:spPr>
          <a:xfrm>
            <a:off x="493643" y="1291181"/>
            <a:ext cx="3982969" cy="2381500"/>
          </a:xfrm>
          <a:prstGeom prst="rect">
            <a:avLst/>
          </a:prstGeom>
        </p:spPr>
      </p:pic>
      <p:pic>
        <p:nvPicPr>
          <p:cNvPr id="8" name="Content Placeholder 7">
            <a:extLst>
              <a:ext uri="{FF2B5EF4-FFF2-40B4-BE49-F238E27FC236}">
                <a16:creationId xmlns:a16="http://schemas.microsoft.com/office/drawing/2014/main" id="{6F237164-AA70-4C83-A0AE-27E57EDCE127}"/>
              </a:ext>
            </a:extLst>
          </p:cNvPr>
          <p:cNvPicPr>
            <a:picLocks noGrp="1" noChangeAspect="1"/>
          </p:cNvPicPr>
          <p:nvPr>
            <p:ph sz="half" idx="2"/>
          </p:nvPr>
        </p:nvPicPr>
        <p:blipFill>
          <a:blip r:embed="rId3"/>
          <a:stretch>
            <a:fillRect/>
          </a:stretch>
        </p:blipFill>
        <p:spPr>
          <a:xfrm>
            <a:off x="4730335" y="1291181"/>
            <a:ext cx="3982969" cy="2381500"/>
          </a:xfrm>
          <a:prstGeom prst="rect">
            <a:avLst/>
          </a:prstGeom>
        </p:spPr>
      </p:pic>
      <p:pic>
        <p:nvPicPr>
          <p:cNvPr id="9" name="Picture 8">
            <a:extLst>
              <a:ext uri="{FF2B5EF4-FFF2-40B4-BE49-F238E27FC236}">
                <a16:creationId xmlns:a16="http://schemas.microsoft.com/office/drawing/2014/main" id="{7DDF0168-C00A-4896-9B48-7A5C2C71A348}"/>
              </a:ext>
            </a:extLst>
          </p:cNvPr>
          <p:cNvPicPr>
            <a:picLocks noChangeAspect="1"/>
          </p:cNvPicPr>
          <p:nvPr/>
        </p:nvPicPr>
        <p:blipFill>
          <a:blip r:embed="rId4"/>
          <a:stretch>
            <a:fillRect/>
          </a:stretch>
        </p:blipFill>
        <p:spPr>
          <a:xfrm>
            <a:off x="493643" y="3962400"/>
            <a:ext cx="3982969" cy="2381500"/>
          </a:xfrm>
          <a:prstGeom prst="rect">
            <a:avLst/>
          </a:prstGeom>
        </p:spPr>
      </p:pic>
      <p:pic>
        <p:nvPicPr>
          <p:cNvPr id="10" name="Picture 9">
            <a:extLst>
              <a:ext uri="{FF2B5EF4-FFF2-40B4-BE49-F238E27FC236}">
                <a16:creationId xmlns:a16="http://schemas.microsoft.com/office/drawing/2014/main" id="{C95CD9C9-AFB9-43EC-9729-1A3E8BB6353B}"/>
              </a:ext>
            </a:extLst>
          </p:cNvPr>
          <p:cNvPicPr>
            <a:picLocks noChangeAspect="1"/>
          </p:cNvPicPr>
          <p:nvPr/>
        </p:nvPicPr>
        <p:blipFill>
          <a:blip r:embed="rId5"/>
          <a:stretch>
            <a:fillRect/>
          </a:stretch>
        </p:blipFill>
        <p:spPr>
          <a:xfrm>
            <a:off x="4739583" y="3962400"/>
            <a:ext cx="3982969" cy="2381500"/>
          </a:xfrm>
          <a:prstGeom prst="rect">
            <a:avLst/>
          </a:prstGeom>
        </p:spPr>
      </p:pic>
    </p:spTree>
    <p:extLst>
      <p:ext uri="{BB962C8B-B14F-4D97-AF65-F5344CB8AC3E}">
        <p14:creationId xmlns:p14="http://schemas.microsoft.com/office/powerpoint/2010/main" val="422702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A6A1-5857-41B5-A318-053DA1198BA8}"/>
              </a:ext>
            </a:extLst>
          </p:cNvPr>
          <p:cNvSpPr>
            <a:spLocks noGrp="1"/>
          </p:cNvSpPr>
          <p:nvPr>
            <p:ph type="title"/>
          </p:nvPr>
        </p:nvSpPr>
        <p:spPr/>
        <p:txBody>
          <a:bodyPr/>
          <a:lstStyle/>
          <a:p>
            <a:r>
              <a:rPr lang="en-029" dirty="0"/>
              <a:t>O&amp;M Contract and Bankruptcy of O&amp;M Contractor</a:t>
            </a:r>
          </a:p>
        </p:txBody>
      </p:sp>
      <p:sp>
        <p:nvSpPr>
          <p:cNvPr id="3" name="Content Placeholder 2">
            <a:extLst>
              <a:ext uri="{FF2B5EF4-FFF2-40B4-BE49-F238E27FC236}">
                <a16:creationId xmlns:a16="http://schemas.microsoft.com/office/drawing/2014/main" id="{F830B404-460E-4C25-BDC7-9B451DD76B27}"/>
              </a:ext>
            </a:extLst>
          </p:cNvPr>
          <p:cNvSpPr>
            <a:spLocks noGrp="1"/>
          </p:cNvSpPr>
          <p:nvPr>
            <p:ph idx="1"/>
          </p:nvPr>
        </p:nvSpPr>
        <p:spPr/>
        <p:txBody>
          <a:bodyPr/>
          <a:lstStyle/>
          <a:p>
            <a:r>
              <a:rPr lang="en-029" dirty="0"/>
              <a:t>Provision in Vestas Contract</a:t>
            </a:r>
          </a:p>
          <a:p>
            <a:pPr lvl="1"/>
            <a:r>
              <a:rPr lang="en-029" dirty="0"/>
              <a:t>If Vestas would default, how would you measure the cost to the turbine owner</a:t>
            </a:r>
          </a:p>
          <a:p>
            <a:pPr lvl="1"/>
            <a:r>
              <a:rPr lang="en-029" dirty="0"/>
              <a:t>Example in Solar Industry, Insurance for capacity and degradation. Swiss Re Insurance policies that guarantee capacity.</a:t>
            </a:r>
          </a:p>
          <a:p>
            <a:endParaRPr lang="en-029" dirty="0"/>
          </a:p>
        </p:txBody>
      </p:sp>
      <p:pic>
        <p:nvPicPr>
          <p:cNvPr id="4" name="Picture 3">
            <a:extLst>
              <a:ext uri="{FF2B5EF4-FFF2-40B4-BE49-F238E27FC236}">
                <a16:creationId xmlns:a16="http://schemas.microsoft.com/office/drawing/2014/main" id="{92C89524-3147-44BE-8EAD-1E1833D25A43}"/>
              </a:ext>
            </a:extLst>
          </p:cNvPr>
          <p:cNvPicPr>
            <a:picLocks noChangeAspect="1"/>
          </p:cNvPicPr>
          <p:nvPr/>
        </p:nvPicPr>
        <p:blipFill>
          <a:blip r:embed="rId2"/>
          <a:stretch>
            <a:fillRect/>
          </a:stretch>
        </p:blipFill>
        <p:spPr>
          <a:xfrm>
            <a:off x="338564" y="3354849"/>
            <a:ext cx="8289242" cy="3228513"/>
          </a:xfrm>
          <a:prstGeom prst="rect">
            <a:avLst/>
          </a:prstGeom>
        </p:spPr>
      </p:pic>
    </p:spTree>
    <p:extLst>
      <p:ext uri="{BB962C8B-B14F-4D97-AF65-F5344CB8AC3E}">
        <p14:creationId xmlns:p14="http://schemas.microsoft.com/office/powerpoint/2010/main" val="407112969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2E26-FFAD-47CA-BF55-0273617A8ECD}"/>
              </a:ext>
            </a:extLst>
          </p:cNvPr>
          <p:cNvSpPr>
            <a:spLocks noGrp="1"/>
          </p:cNvSpPr>
          <p:nvPr>
            <p:ph type="title"/>
          </p:nvPr>
        </p:nvSpPr>
        <p:spPr/>
        <p:txBody>
          <a:bodyPr/>
          <a:lstStyle/>
          <a:p>
            <a:r>
              <a:rPr lang="en-029" dirty="0"/>
              <a:t>Wind and Electricity Price – One Day</a:t>
            </a:r>
          </a:p>
        </p:txBody>
      </p:sp>
      <p:sp>
        <p:nvSpPr>
          <p:cNvPr id="3" name="Content Placeholder 2">
            <a:extLst>
              <a:ext uri="{FF2B5EF4-FFF2-40B4-BE49-F238E27FC236}">
                <a16:creationId xmlns:a16="http://schemas.microsoft.com/office/drawing/2014/main" id="{9EE53C11-CD2B-41C2-AF8A-1CFCFA58292E}"/>
              </a:ext>
            </a:extLst>
          </p:cNvPr>
          <p:cNvSpPr>
            <a:spLocks noGrp="1"/>
          </p:cNvSpPr>
          <p:nvPr>
            <p:ph idx="1"/>
          </p:nvPr>
        </p:nvSpPr>
        <p:spPr/>
        <p:txBody>
          <a:bodyPr/>
          <a:lstStyle/>
          <a:p>
            <a:r>
              <a:rPr lang="en-029" dirty="0"/>
              <a:t>One Day Patterns</a:t>
            </a:r>
          </a:p>
        </p:txBody>
      </p:sp>
      <p:pic>
        <p:nvPicPr>
          <p:cNvPr id="4" name="Picture 3">
            <a:extLst>
              <a:ext uri="{FF2B5EF4-FFF2-40B4-BE49-F238E27FC236}">
                <a16:creationId xmlns:a16="http://schemas.microsoft.com/office/drawing/2014/main" id="{77C228F5-E202-485B-9E6E-3DB1BDF3C895}"/>
              </a:ext>
            </a:extLst>
          </p:cNvPr>
          <p:cNvPicPr>
            <a:picLocks noChangeAspect="1"/>
          </p:cNvPicPr>
          <p:nvPr/>
        </p:nvPicPr>
        <p:blipFill>
          <a:blip r:embed="rId2"/>
          <a:stretch>
            <a:fillRect/>
          </a:stretch>
        </p:blipFill>
        <p:spPr>
          <a:xfrm>
            <a:off x="304800" y="1981200"/>
            <a:ext cx="3960994" cy="2381500"/>
          </a:xfrm>
          <a:prstGeom prst="rect">
            <a:avLst/>
          </a:prstGeom>
        </p:spPr>
      </p:pic>
      <p:pic>
        <p:nvPicPr>
          <p:cNvPr id="5" name="Picture 4">
            <a:extLst>
              <a:ext uri="{FF2B5EF4-FFF2-40B4-BE49-F238E27FC236}">
                <a16:creationId xmlns:a16="http://schemas.microsoft.com/office/drawing/2014/main" id="{68DC661C-0CF7-480A-86CE-91B5510F969C}"/>
              </a:ext>
            </a:extLst>
          </p:cNvPr>
          <p:cNvPicPr>
            <a:picLocks noChangeAspect="1"/>
          </p:cNvPicPr>
          <p:nvPr/>
        </p:nvPicPr>
        <p:blipFill>
          <a:blip r:embed="rId3"/>
          <a:stretch>
            <a:fillRect/>
          </a:stretch>
        </p:blipFill>
        <p:spPr>
          <a:xfrm>
            <a:off x="4572000" y="1987826"/>
            <a:ext cx="3960994" cy="2381500"/>
          </a:xfrm>
          <a:prstGeom prst="rect">
            <a:avLst/>
          </a:prstGeom>
        </p:spPr>
      </p:pic>
      <p:pic>
        <p:nvPicPr>
          <p:cNvPr id="6" name="Picture 5">
            <a:extLst>
              <a:ext uri="{FF2B5EF4-FFF2-40B4-BE49-F238E27FC236}">
                <a16:creationId xmlns:a16="http://schemas.microsoft.com/office/drawing/2014/main" id="{4F740635-60F8-4879-AA62-6489F859AD9D}"/>
              </a:ext>
            </a:extLst>
          </p:cNvPr>
          <p:cNvPicPr>
            <a:picLocks noChangeAspect="1"/>
          </p:cNvPicPr>
          <p:nvPr/>
        </p:nvPicPr>
        <p:blipFill>
          <a:blip r:embed="rId4"/>
          <a:stretch>
            <a:fillRect/>
          </a:stretch>
        </p:blipFill>
        <p:spPr>
          <a:xfrm>
            <a:off x="304800" y="4362700"/>
            <a:ext cx="3960994" cy="2381500"/>
          </a:xfrm>
          <a:prstGeom prst="rect">
            <a:avLst/>
          </a:prstGeom>
        </p:spPr>
      </p:pic>
      <p:pic>
        <p:nvPicPr>
          <p:cNvPr id="7" name="Picture 6">
            <a:extLst>
              <a:ext uri="{FF2B5EF4-FFF2-40B4-BE49-F238E27FC236}">
                <a16:creationId xmlns:a16="http://schemas.microsoft.com/office/drawing/2014/main" id="{BE76914A-7F5C-4A1E-8CE7-57E0F68D6759}"/>
              </a:ext>
            </a:extLst>
          </p:cNvPr>
          <p:cNvPicPr>
            <a:picLocks noChangeAspect="1"/>
          </p:cNvPicPr>
          <p:nvPr/>
        </p:nvPicPr>
        <p:blipFill>
          <a:blip r:embed="rId5"/>
          <a:stretch>
            <a:fillRect/>
          </a:stretch>
        </p:blipFill>
        <p:spPr>
          <a:xfrm>
            <a:off x="4572000" y="4382000"/>
            <a:ext cx="3960994" cy="2381500"/>
          </a:xfrm>
          <a:prstGeom prst="rect">
            <a:avLst/>
          </a:prstGeom>
        </p:spPr>
      </p:pic>
    </p:spTree>
    <p:extLst>
      <p:ext uri="{BB962C8B-B14F-4D97-AF65-F5344CB8AC3E}">
        <p14:creationId xmlns:p14="http://schemas.microsoft.com/office/powerpoint/2010/main" val="10191510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idx="1"/>
          </p:nvPr>
        </p:nvSpPr>
        <p:spPr/>
        <p:txBody>
          <a:bodyPr/>
          <a:lstStyle/>
          <a:p>
            <a:r>
              <a:rPr lang="en-029" dirty="0"/>
              <a:t>The scatter chart shows some relationship but not strong</a:t>
            </a:r>
          </a:p>
          <a:p>
            <a:endParaRPr lang="en-029" dirty="0"/>
          </a:p>
        </p:txBody>
      </p:sp>
      <p:pic>
        <p:nvPicPr>
          <p:cNvPr id="5" name="Picture 4">
            <a:extLst>
              <a:ext uri="{FF2B5EF4-FFF2-40B4-BE49-F238E27FC236}">
                <a16:creationId xmlns:a16="http://schemas.microsoft.com/office/drawing/2014/main" id="{3AD41992-77CE-4D25-ABF5-C51FAC7AF262}"/>
              </a:ext>
            </a:extLst>
          </p:cNvPr>
          <p:cNvPicPr>
            <a:picLocks noChangeAspect="1"/>
          </p:cNvPicPr>
          <p:nvPr/>
        </p:nvPicPr>
        <p:blipFill>
          <a:blip r:embed="rId2"/>
          <a:stretch>
            <a:fillRect/>
          </a:stretch>
        </p:blipFill>
        <p:spPr>
          <a:xfrm>
            <a:off x="1295400" y="1976675"/>
            <a:ext cx="6553200" cy="4765713"/>
          </a:xfrm>
          <a:prstGeom prst="rect">
            <a:avLst/>
          </a:prstGeom>
        </p:spPr>
      </p:pic>
    </p:spTree>
    <p:extLst>
      <p:ext uri="{BB962C8B-B14F-4D97-AF65-F5344CB8AC3E}">
        <p14:creationId xmlns:p14="http://schemas.microsoft.com/office/powerpoint/2010/main" val="36430385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01E2-4057-4F56-8839-4A74BC335635}"/>
              </a:ext>
            </a:extLst>
          </p:cNvPr>
          <p:cNvSpPr>
            <a:spLocks noGrp="1"/>
          </p:cNvSpPr>
          <p:nvPr>
            <p:ph type="ctrTitle"/>
          </p:nvPr>
        </p:nvSpPr>
        <p:spPr/>
        <p:txBody>
          <a:bodyPr/>
          <a:lstStyle/>
          <a:p>
            <a:r>
              <a:rPr lang="en-029" dirty="0"/>
              <a:t>Balance Requirements and Wind</a:t>
            </a:r>
          </a:p>
        </p:txBody>
      </p:sp>
    </p:spTree>
    <p:extLst>
      <p:ext uri="{BB962C8B-B14F-4D97-AF65-F5344CB8AC3E}">
        <p14:creationId xmlns:p14="http://schemas.microsoft.com/office/powerpoint/2010/main" val="64110295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7E5-C1F5-494B-A831-9514AA6E35D8}"/>
              </a:ext>
            </a:extLst>
          </p:cNvPr>
          <p:cNvSpPr>
            <a:spLocks noGrp="1"/>
          </p:cNvSpPr>
          <p:nvPr>
            <p:ph type="title"/>
          </p:nvPr>
        </p:nvSpPr>
        <p:spPr/>
        <p:txBody>
          <a:bodyPr/>
          <a:lstStyle/>
          <a:p>
            <a:r>
              <a:rPr lang="en-029" dirty="0"/>
              <a:t>Balance Responsibility in NL Feed-in Tariff</a:t>
            </a:r>
          </a:p>
        </p:txBody>
      </p:sp>
      <p:sp>
        <p:nvSpPr>
          <p:cNvPr id="3" name="Content Placeholder 2">
            <a:extLst>
              <a:ext uri="{FF2B5EF4-FFF2-40B4-BE49-F238E27FC236}">
                <a16:creationId xmlns:a16="http://schemas.microsoft.com/office/drawing/2014/main" id="{BB3F9527-CD6C-45B2-A55C-67B2DCCAF136}"/>
              </a:ext>
            </a:extLst>
          </p:cNvPr>
          <p:cNvSpPr>
            <a:spLocks noGrp="1"/>
          </p:cNvSpPr>
          <p:nvPr>
            <p:ph idx="1"/>
          </p:nvPr>
        </p:nvSpPr>
        <p:spPr/>
        <p:txBody>
          <a:bodyPr/>
          <a:lstStyle/>
          <a:p>
            <a:r>
              <a:rPr lang="en-US" dirty="0"/>
              <a:t>In NL the Electricity Act stipulates that all connected parties must arrange their own Balance Responsibility.</a:t>
            </a:r>
          </a:p>
          <a:p>
            <a:r>
              <a:rPr lang="en-US" dirty="0"/>
              <a:t>The System Code states that connected parties can assign this responsibility to a legal entity who is recognised by TenneT (the transmission company) as a Balance Responsible party. </a:t>
            </a:r>
          </a:p>
          <a:p>
            <a:r>
              <a:rPr lang="en-US" dirty="0"/>
              <a:t>There is a cost of balancing. The cost balancing is included into the calculation of the “correction amount” (again, this is the market price), meaning the correction decreases because of the balancing cost.  </a:t>
            </a:r>
          </a:p>
          <a:p>
            <a:endParaRPr lang="en-029" dirty="0"/>
          </a:p>
        </p:txBody>
      </p:sp>
    </p:spTree>
    <p:extLst>
      <p:ext uri="{BB962C8B-B14F-4D97-AF65-F5344CB8AC3E}">
        <p14:creationId xmlns:p14="http://schemas.microsoft.com/office/powerpoint/2010/main" val="33923324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6D94-A913-4707-A91E-DC7445AE4C96}"/>
              </a:ext>
            </a:extLst>
          </p:cNvPr>
          <p:cNvSpPr>
            <a:spLocks noGrp="1"/>
          </p:cNvSpPr>
          <p:nvPr>
            <p:ph type="title"/>
          </p:nvPr>
        </p:nvSpPr>
        <p:spPr/>
        <p:txBody>
          <a:bodyPr/>
          <a:lstStyle/>
          <a:p>
            <a:r>
              <a:rPr lang="en-029" dirty="0"/>
              <a:t>Simple Formulas for Correction Factor Adjusted for Balance Cost</a:t>
            </a:r>
          </a:p>
        </p:txBody>
      </p:sp>
      <p:sp>
        <p:nvSpPr>
          <p:cNvPr id="3" name="Content Placeholder 2">
            <a:extLst>
              <a:ext uri="{FF2B5EF4-FFF2-40B4-BE49-F238E27FC236}">
                <a16:creationId xmlns:a16="http://schemas.microsoft.com/office/drawing/2014/main" id="{A7BAB9DE-3CD2-4691-BBD9-373A4C362301}"/>
              </a:ext>
            </a:extLst>
          </p:cNvPr>
          <p:cNvSpPr>
            <a:spLocks noGrp="1"/>
          </p:cNvSpPr>
          <p:nvPr>
            <p:ph idx="1"/>
          </p:nvPr>
        </p:nvSpPr>
        <p:spPr/>
        <p:txBody>
          <a:bodyPr/>
          <a:lstStyle/>
          <a:p>
            <a:r>
              <a:rPr lang="en-US" dirty="0"/>
              <a:t>In very simple terms, without balancing, the correction amount is the following. Note that the subsidy is larger because there is a larger market price subtraction.</a:t>
            </a:r>
          </a:p>
          <a:p>
            <a:r>
              <a:rPr lang="en-US" dirty="0"/>
              <a:t> </a:t>
            </a:r>
          </a:p>
          <a:p>
            <a:pPr lvl="1"/>
            <a:r>
              <a:rPr lang="en-US" dirty="0"/>
              <a:t>Subsidy = Base Cost (LCOE) – Market Price</a:t>
            </a:r>
          </a:p>
          <a:p>
            <a:pPr lvl="1"/>
            <a:r>
              <a:rPr lang="en-US" dirty="0"/>
              <a:t>Subsidy with Balancing Cost =</a:t>
            </a:r>
          </a:p>
          <a:p>
            <a:pPr marL="457200" lvl="1" indent="0">
              <a:buNone/>
            </a:pPr>
            <a:r>
              <a:rPr lang="en-US" dirty="0"/>
              <a:t>	Base Cost (LCOE) – Market Price - Balance Costs</a:t>
            </a:r>
          </a:p>
          <a:p>
            <a:r>
              <a:rPr lang="en-US" dirty="0"/>
              <a:t>Alternatively, the market price can be adjusted as in Rutger’s question:</a:t>
            </a:r>
          </a:p>
          <a:p>
            <a:r>
              <a:rPr lang="en-US" dirty="0"/>
              <a:t>Market Price = APX * (1-WDFOP). </a:t>
            </a:r>
          </a:p>
          <a:p>
            <a:pPr lvl="1"/>
            <a:r>
              <a:rPr lang="en-US" dirty="0"/>
              <a:t>This WDFOP takes into account the Profile and Imbalance Factor (PIF). </a:t>
            </a:r>
          </a:p>
          <a:p>
            <a:endParaRPr lang="en-US" dirty="0"/>
          </a:p>
          <a:p>
            <a:endParaRPr lang="en-029" dirty="0"/>
          </a:p>
        </p:txBody>
      </p:sp>
    </p:spTree>
    <p:extLst>
      <p:ext uri="{BB962C8B-B14F-4D97-AF65-F5344CB8AC3E}">
        <p14:creationId xmlns:p14="http://schemas.microsoft.com/office/powerpoint/2010/main" val="19375651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BFDF-9A9D-4CF1-BEA1-70CD9594D824}"/>
              </a:ext>
            </a:extLst>
          </p:cNvPr>
          <p:cNvSpPr>
            <a:spLocks noGrp="1"/>
          </p:cNvSpPr>
          <p:nvPr>
            <p:ph type="title"/>
          </p:nvPr>
        </p:nvSpPr>
        <p:spPr/>
        <p:txBody>
          <a:bodyPr/>
          <a:lstStyle/>
          <a:p>
            <a:r>
              <a:rPr lang="en-029" dirty="0"/>
              <a:t>Example of Balancing</a:t>
            </a:r>
          </a:p>
        </p:txBody>
      </p:sp>
      <p:sp>
        <p:nvSpPr>
          <p:cNvPr id="3" name="Content Placeholder 2">
            <a:extLst>
              <a:ext uri="{FF2B5EF4-FFF2-40B4-BE49-F238E27FC236}">
                <a16:creationId xmlns:a16="http://schemas.microsoft.com/office/drawing/2014/main" id="{EA839AAD-3549-49E8-A2F6-B682CC254D3F}"/>
              </a:ext>
            </a:extLst>
          </p:cNvPr>
          <p:cNvSpPr>
            <a:spLocks noGrp="1"/>
          </p:cNvSpPr>
          <p:nvPr>
            <p:ph idx="1"/>
          </p:nvPr>
        </p:nvSpPr>
        <p:spPr/>
        <p:txBody>
          <a:bodyPr/>
          <a:lstStyle/>
          <a:p>
            <a:r>
              <a:rPr lang="en-029" dirty="0"/>
              <a:t>System has hydro with a reservoir.  When the generations are not running they can be operating like a motor – spinning.</a:t>
            </a:r>
          </a:p>
          <a:p>
            <a:r>
              <a:rPr lang="en-029" dirty="0"/>
              <a:t>The system also has a large thermal plant that can have a sudden outage – say the plant is 1000 MW.</a:t>
            </a:r>
          </a:p>
          <a:p>
            <a:r>
              <a:rPr lang="en-029" dirty="0"/>
              <a:t>If the hydro has more than the large plant, no more reserve is necessary and there is no cost to the reserve.</a:t>
            </a:r>
          </a:p>
          <a:p>
            <a:r>
              <a:rPr lang="en-029" dirty="0"/>
              <a:t>In this case since the reserve is available anyway, the reserve has no cost. </a:t>
            </a:r>
          </a:p>
          <a:p>
            <a:r>
              <a:rPr lang="en-029" dirty="0"/>
              <a:t>In scheduling units on a day ahead basis, there should enough capacity to meet load in the next day plus some reserve.  When scheduling plants, there will be some plants that are not running at full capacity.</a:t>
            </a:r>
          </a:p>
          <a:p>
            <a:endParaRPr lang="en-029" dirty="0"/>
          </a:p>
          <a:p>
            <a:endParaRPr lang="en-029" dirty="0"/>
          </a:p>
          <a:p>
            <a:endParaRPr lang="en-029" dirty="0"/>
          </a:p>
        </p:txBody>
      </p:sp>
    </p:spTree>
    <p:extLst>
      <p:ext uri="{BB962C8B-B14F-4D97-AF65-F5344CB8AC3E}">
        <p14:creationId xmlns:p14="http://schemas.microsoft.com/office/powerpoint/2010/main" val="26630966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C096-8273-49D8-BD96-892B2C81BDED}"/>
              </a:ext>
            </a:extLst>
          </p:cNvPr>
          <p:cNvSpPr>
            <a:spLocks noGrp="1"/>
          </p:cNvSpPr>
          <p:nvPr>
            <p:ph type="title"/>
          </p:nvPr>
        </p:nvSpPr>
        <p:spPr/>
        <p:txBody>
          <a:bodyPr/>
          <a:lstStyle/>
          <a:p>
            <a:r>
              <a:rPr lang="en-029" dirty="0"/>
              <a:t>Plants with Surplus Spinning Reserve</a:t>
            </a:r>
          </a:p>
        </p:txBody>
      </p:sp>
      <p:sp>
        <p:nvSpPr>
          <p:cNvPr id="3" name="Content Placeholder 2">
            <a:extLst>
              <a:ext uri="{FF2B5EF4-FFF2-40B4-BE49-F238E27FC236}">
                <a16:creationId xmlns:a16="http://schemas.microsoft.com/office/drawing/2014/main" id="{9C1AA539-742B-4A5F-AD0E-E9981FF9A43A}"/>
              </a:ext>
            </a:extLst>
          </p:cNvPr>
          <p:cNvSpPr>
            <a:spLocks noGrp="1"/>
          </p:cNvSpPr>
          <p:nvPr>
            <p:ph idx="1"/>
          </p:nvPr>
        </p:nvSpPr>
        <p:spPr/>
        <p:txBody>
          <a:bodyPr/>
          <a:lstStyle/>
          <a:p>
            <a:r>
              <a:rPr lang="en-US" dirty="0"/>
              <a:t>Load following power plants can be hydroelectric power plants, diesel and gas engine power plants, combined cycle gas turbine power plants and steam turbine power plants that run on natural gas or heavy fuel oil, although heavy fuel oil plants make up a very small portion of the energy mix. A relatively efficient model of gas turbine that runs on natural gas can also make a decent load following plant.</a:t>
            </a:r>
          </a:p>
        </p:txBody>
      </p:sp>
    </p:spTree>
    <p:extLst>
      <p:ext uri="{BB962C8B-B14F-4D97-AF65-F5344CB8AC3E}">
        <p14:creationId xmlns:p14="http://schemas.microsoft.com/office/powerpoint/2010/main" val="6511580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CBCA-0D24-4455-9F5E-386F0FF92D5D}"/>
              </a:ext>
            </a:extLst>
          </p:cNvPr>
          <p:cNvSpPr>
            <a:spLocks noGrp="1"/>
          </p:cNvSpPr>
          <p:nvPr>
            <p:ph type="title"/>
          </p:nvPr>
        </p:nvSpPr>
        <p:spPr/>
        <p:txBody>
          <a:bodyPr/>
          <a:lstStyle/>
          <a:p>
            <a:r>
              <a:rPr lang="en-029" dirty="0"/>
              <a:t>Balancing Cost </a:t>
            </a:r>
          </a:p>
        </p:txBody>
      </p:sp>
      <p:sp>
        <p:nvSpPr>
          <p:cNvPr id="3" name="Content Placeholder 2">
            <a:extLst>
              <a:ext uri="{FF2B5EF4-FFF2-40B4-BE49-F238E27FC236}">
                <a16:creationId xmlns:a16="http://schemas.microsoft.com/office/drawing/2014/main" id="{B5D889A5-806E-4427-9E67-0B58FCA6566A}"/>
              </a:ext>
            </a:extLst>
          </p:cNvPr>
          <p:cNvSpPr>
            <a:spLocks noGrp="1"/>
          </p:cNvSpPr>
          <p:nvPr>
            <p:ph idx="1"/>
          </p:nvPr>
        </p:nvSpPr>
        <p:spPr/>
        <p:txBody>
          <a:bodyPr/>
          <a:lstStyle/>
          <a:p>
            <a:r>
              <a:rPr lang="en-US" sz="2000" dirty="0"/>
              <a:t>Accurately defining and estimating the balancing cost of a single power generation technology, like wind power, is not a straightforward exercise. </a:t>
            </a:r>
          </a:p>
          <a:p>
            <a:pPr lvl="1"/>
            <a:r>
              <a:rPr lang="en-US" sz="1800" dirty="0"/>
              <a:t>International comparisons of wind integration studies suggest that in the EU, increases in balancing costs due to wind variability and uncertainty amounts to approximately 1–4.5 €/MWh for wind energy penetrations of up to 20% of energy demand. </a:t>
            </a:r>
          </a:p>
          <a:p>
            <a:pPr lvl="1"/>
            <a:r>
              <a:rPr lang="en-US" sz="1800" dirty="0"/>
              <a:t>This is generally a marginal fraction of the wholesale value of wind energy (about 10% or less). </a:t>
            </a:r>
          </a:p>
          <a:p>
            <a:pPr lvl="1"/>
            <a:r>
              <a:rPr lang="en-US" sz="1800" dirty="0"/>
              <a:t>Ranges of incurred balancing costs for wind power generators are 2-3 €/MWh on average. Wind power generators already bear the extra balancing costs they cause. In certain cases, this responsibility even exceeds the costs.</a:t>
            </a:r>
          </a:p>
          <a:p>
            <a:pPr lvl="1"/>
            <a:r>
              <a:rPr lang="en-US" sz="1800" dirty="0"/>
              <a:t>There are some notable exceptions. In Bulgaria, the range is between 10 and 24€/MWh and in Romania, if not part of a large aggregator, wind power generators pay on average 8-10€/MWh. </a:t>
            </a:r>
          </a:p>
        </p:txBody>
      </p:sp>
    </p:spTree>
    <p:extLst>
      <p:ext uri="{BB962C8B-B14F-4D97-AF65-F5344CB8AC3E}">
        <p14:creationId xmlns:p14="http://schemas.microsoft.com/office/powerpoint/2010/main" val="6810090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B686-91A2-4496-AE98-D10CF6971B90}"/>
              </a:ext>
            </a:extLst>
          </p:cNvPr>
          <p:cNvSpPr>
            <a:spLocks noGrp="1"/>
          </p:cNvSpPr>
          <p:nvPr>
            <p:ph type="title"/>
          </p:nvPr>
        </p:nvSpPr>
        <p:spPr/>
        <p:txBody>
          <a:bodyPr/>
          <a:lstStyle/>
          <a:p>
            <a:r>
              <a:rPr lang="en-029" dirty="0"/>
              <a:t>Wind and Balancing</a:t>
            </a:r>
          </a:p>
        </p:txBody>
      </p:sp>
      <p:sp>
        <p:nvSpPr>
          <p:cNvPr id="3" name="Content Placeholder 2">
            <a:extLst>
              <a:ext uri="{FF2B5EF4-FFF2-40B4-BE49-F238E27FC236}">
                <a16:creationId xmlns:a16="http://schemas.microsoft.com/office/drawing/2014/main" id="{BCF922D0-6D5E-4513-ABF0-9FADFD66837D}"/>
              </a:ext>
            </a:extLst>
          </p:cNvPr>
          <p:cNvSpPr>
            <a:spLocks noGrp="1"/>
          </p:cNvSpPr>
          <p:nvPr>
            <p:ph idx="1"/>
          </p:nvPr>
        </p:nvSpPr>
        <p:spPr/>
        <p:txBody>
          <a:bodyPr/>
          <a:lstStyle/>
          <a:p>
            <a:r>
              <a:rPr lang="en-US" dirty="0"/>
              <a:t>The wind itself cannot be controlled. </a:t>
            </a:r>
          </a:p>
          <a:p>
            <a:r>
              <a:rPr lang="en-US" dirty="0"/>
              <a:t>Since the Dutch grid has nearly no storage capacity (e.g. pumped storage hydro), the balance between the active generators and consumers must be managed from units that are dispatchable.</a:t>
            </a:r>
          </a:p>
          <a:p>
            <a:r>
              <a:rPr lang="en-US" dirty="0"/>
              <a:t>When the wind fluctuates, a sudden decline could be like a generator suddenly going out of service. When the wind suddenly stops, generators elsewhere in the grid must increase or decrease their output to compensate. </a:t>
            </a:r>
          </a:p>
          <a:p>
            <a:r>
              <a:rPr lang="en-US" dirty="0"/>
              <a:t>Gas-fired generators ramp up and down faster and more efficiently than coal generators. </a:t>
            </a:r>
          </a:p>
        </p:txBody>
      </p:sp>
    </p:spTree>
    <p:extLst>
      <p:ext uri="{BB962C8B-B14F-4D97-AF65-F5344CB8AC3E}">
        <p14:creationId xmlns:p14="http://schemas.microsoft.com/office/powerpoint/2010/main" val="224033172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C97F-73D8-40FB-917F-CE38BE228E2C}"/>
              </a:ext>
            </a:extLst>
          </p:cNvPr>
          <p:cNvSpPr>
            <a:spLocks noGrp="1"/>
          </p:cNvSpPr>
          <p:nvPr>
            <p:ph type="title"/>
          </p:nvPr>
        </p:nvSpPr>
        <p:spPr/>
        <p:txBody>
          <a:bodyPr/>
          <a:lstStyle/>
          <a:p>
            <a:r>
              <a:rPr lang="en-029" dirty="0"/>
              <a:t>Hourly Electricity Price and Wind Speed</a:t>
            </a:r>
          </a:p>
        </p:txBody>
      </p:sp>
      <p:sp>
        <p:nvSpPr>
          <p:cNvPr id="3" name="Content Placeholder 2">
            <a:extLst>
              <a:ext uri="{FF2B5EF4-FFF2-40B4-BE49-F238E27FC236}">
                <a16:creationId xmlns:a16="http://schemas.microsoft.com/office/drawing/2014/main" id="{8957AE8A-3286-406B-859F-E390E7DCC94D}"/>
              </a:ext>
            </a:extLst>
          </p:cNvPr>
          <p:cNvSpPr>
            <a:spLocks noGrp="1"/>
          </p:cNvSpPr>
          <p:nvPr>
            <p:ph idx="1"/>
          </p:nvPr>
        </p:nvSpPr>
        <p:spPr/>
        <p:txBody>
          <a:bodyPr/>
          <a:lstStyle/>
          <a:p>
            <a:r>
              <a:rPr lang="en-029" dirty="0"/>
              <a:t>More graphs of Wind Speed and Price</a:t>
            </a:r>
          </a:p>
          <a:p>
            <a:endParaRPr lang="en-029" dirty="0"/>
          </a:p>
        </p:txBody>
      </p:sp>
      <p:pic>
        <p:nvPicPr>
          <p:cNvPr id="4" name="Picture 3">
            <a:extLst>
              <a:ext uri="{FF2B5EF4-FFF2-40B4-BE49-F238E27FC236}">
                <a16:creationId xmlns:a16="http://schemas.microsoft.com/office/drawing/2014/main" id="{EEAF9448-C7E8-41D0-9AC1-50C05CD8CF88}"/>
              </a:ext>
            </a:extLst>
          </p:cNvPr>
          <p:cNvPicPr>
            <a:picLocks noChangeAspect="1"/>
          </p:cNvPicPr>
          <p:nvPr/>
        </p:nvPicPr>
        <p:blipFill>
          <a:blip r:embed="rId2"/>
          <a:stretch>
            <a:fillRect/>
          </a:stretch>
        </p:blipFill>
        <p:spPr>
          <a:xfrm>
            <a:off x="1110350" y="2133600"/>
            <a:ext cx="6923299" cy="4162550"/>
          </a:xfrm>
          <a:prstGeom prst="rect">
            <a:avLst/>
          </a:prstGeom>
        </p:spPr>
      </p:pic>
    </p:spTree>
    <p:extLst>
      <p:ext uri="{BB962C8B-B14F-4D97-AF65-F5344CB8AC3E}">
        <p14:creationId xmlns:p14="http://schemas.microsoft.com/office/powerpoint/2010/main" val="263486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idx="1"/>
          </p:nvPr>
        </p:nvSpPr>
        <p:spPr/>
        <p:txBody>
          <a:bodyPr/>
          <a:lstStyle/>
          <a:p>
            <a:r>
              <a:rPr lang="en-US" dirty="0"/>
              <a:t>Replacement of the EPC/maintenance contractor --Consider a case where the turbine manufacturer/supplier will build the wind farm (EPC contract, full scope) and will also maintain it (the turbines, maintenance agreement). </a:t>
            </a:r>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1841458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title"/>
          </p:nvPr>
        </p:nvSpPr>
        <p:spPr/>
        <p:txBody>
          <a:bodyPr/>
          <a:lstStyle/>
          <a:p>
            <a:r>
              <a:rPr lang="en-029" dirty="0"/>
              <a:t>Back to Rutger’s Question about Replacement of Turbine Manufacturer</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idx="1"/>
          </p:nvPr>
        </p:nvSpPr>
        <p:spPr/>
        <p:txBody>
          <a:bodyPr/>
          <a:lstStyle/>
          <a:p>
            <a:r>
              <a:rPr lang="en-US" sz="2000" dirty="0"/>
              <a:t>Question: </a:t>
            </a:r>
          </a:p>
          <a:p>
            <a:r>
              <a:rPr lang="en-US" sz="2000" i="1" dirty="0"/>
              <a:t>Is the turbine manufacturer/supplier (e.g. Vestas, Siemens) easy to replace (for example in case of bankruptcy), with the emphasis on the operational phase.</a:t>
            </a:r>
          </a:p>
          <a:p>
            <a:endParaRPr lang="en-US" sz="2000" dirty="0"/>
          </a:p>
          <a:p>
            <a:r>
              <a:rPr lang="en-US" sz="2000" dirty="0"/>
              <a:t>Replacing the turbine manufacturer is easy enough in terms of O&amp;M, there are sufficient 3rd party O&amp;M providers in most countries. Spare parts and blades are also not an issue for the leading manufacturers.</a:t>
            </a:r>
          </a:p>
          <a:p>
            <a:r>
              <a:rPr lang="en-US" sz="2000" dirty="0"/>
              <a:t>Note that manufacturers probably make more on the O&amp;M than on selling turbines and as shown in subsequent sections, the high O&amp;M costs of wind can be a big issue in economics.</a:t>
            </a:r>
          </a:p>
          <a:p>
            <a:r>
              <a:rPr lang="en-US" sz="2000" dirty="0"/>
              <a:t>I understand that a reason for the increased competitive position of off-shore wind is reduction in O&amp;M expense. </a:t>
            </a:r>
            <a:endParaRPr lang="en-029" sz="2000" dirty="0"/>
          </a:p>
        </p:txBody>
      </p:sp>
    </p:spTree>
    <p:extLst>
      <p:ext uri="{BB962C8B-B14F-4D97-AF65-F5344CB8AC3E}">
        <p14:creationId xmlns:p14="http://schemas.microsoft.com/office/powerpoint/2010/main" val="3222907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AB4-6C5C-43BB-A536-FEE804CE3CE2}"/>
              </a:ext>
            </a:extLst>
          </p:cNvPr>
          <p:cNvSpPr>
            <a:spLocks noGrp="1"/>
          </p:cNvSpPr>
          <p:nvPr>
            <p:ph type="title"/>
          </p:nvPr>
        </p:nvSpPr>
        <p:spPr/>
        <p:txBody>
          <a:bodyPr/>
          <a:lstStyle/>
          <a:p>
            <a:r>
              <a:rPr lang="en-029" dirty="0"/>
              <a:t>Wind and Electricity Price</a:t>
            </a:r>
          </a:p>
        </p:txBody>
      </p:sp>
      <p:sp>
        <p:nvSpPr>
          <p:cNvPr id="3" name="Content Placeholder 2">
            <a:extLst>
              <a:ext uri="{FF2B5EF4-FFF2-40B4-BE49-F238E27FC236}">
                <a16:creationId xmlns:a16="http://schemas.microsoft.com/office/drawing/2014/main" id="{3F657CD3-B965-44B0-8078-AA04B0B5A45C}"/>
              </a:ext>
            </a:extLst>
          </p:cNvPr>
          <p:cNvSpPr>
            <a:spLocks noGrp="1"/>
          </p:cNvSpPr>
          <p:nvPr>
            <p:ph idx="1"/>
          </p:nvPr>
        </p:nvSpPr>
        <p:spPr>
          <a:xfrm>
            <a:off x="457200" y="1143000"/>
            <a:ext cx="8229600" cy="5440362"/>
          </a:xfrm>
        </p:spPr>
        <p:txBody>
          <a:bodyPr/>
          <a:lstStyle/>
          <a:p>
            <a:r>
              <a:rPr lang="en-029" dirty="0"/>
              <a:t>Graphs of hourly data show some relationship between wind speed and prices</a:t>
            </a:r>
          </a:p>
          <a:p>
            <a:endParaRPr lang="en-029" dirty="0"/>
          </a:p>
        </p:txBody>
      </p:sp>
      <p:pic>
        <p:nvPicPr>
          <p:cNvPr id="6" name="Picture 5">
            <a:extLst>
              <a:ext uri="{FF2B5EF4-FFF2-40B4-BE49-F238E27FC236}">
                <a16:creationId xmlns:a16="http://schemas.microsoft.com/office/drawing/2014/main" id="{0131A2FB-DFD5-4147-839D-6830BCA70EB4}"/>
              </a:ext>
            </a:extLst>
          </p:cNvPr>
          <p:cNvPicPr>
            <a:picLocks noChangeAspect="1"/>
          </p:cNvPicPr>
          <p:nvPr/>
        </p:nvPicPr>
        <p:blipFill>
          <a:blip r:embed="rId2"/>
          <a:stretch>
            <a:fillRect/>
          </a:stretch>
        </p:blipFill>
        <p:spPr>
          <a:xfrm>
            <a:off x="1295400" y="2643329"/>
            <a:ext cx="6553200" cy="3940033"/>
          </a:xfrm>
          <a:prstGeom prst="rect">
            <a:avLst/>
          </a:prstGeom>
        </p:spPr>
      </p:pic>
    </p:spTree>
    <p:extLst>
      <p:ext uri="{BB962C8B-B14F-4D97-AF65-F5344CB8AC3E}">
        <p14:creationId xmlns:p14="http://schemas.microsoft.com/office/powerpoint/2010/main" val="1924590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3177-8AAB-4FF9-ADE3-43086230541E}"/>
              </a:ext>
            </a:extLst>
          </p:cNvPr>
          <p:cNvSpPr>
            <a:spLocks noGrp="1"/>
          </p:cNvSpPr>
          <p:nvPr>
            <p:ph type="title"/>
          </p:nvPr>
        </p:nvSpPr>
        <p:spPr/>
        <p:txBody>
          <a:bodyPr/>
          <a:lstStyle/>
          <a:p>
            <a:r>
              <a:rPr lang="en-029" dirty="0"/>
              <a:t>Much Easier to Predict Wind In the Short-term Suggesting Lower Required Reserves</a:t>
            </a:r>
          </a:p>
        </p:txBody>
      </p:sp>
      <p:pic>
        <p:nvPicPr>
          <p:cNvPr id="4" name="Content Placeholder 3">
            <a:extLst>
              <a:ext uri="{FF2B5EF4-FFF2-40B4-BE49-F238E27FC236}">
                <a16:creationId xmlns:a16="http://schemas.microsoft.com/office/drawing/2014/main" id="{5020C021-044A-4F24-A53E-421298AEADA5}"/>
              </a:ext>
            </a:extLst>
          </p:cNvPr>
          <p:cNvPicPr>
            <a:picLocks noGrp="1" noChangeAspect="1"/>
          </p:cNvPicPr>
          <p:nvPr>
            <p:ph idx="1"/>
          </p:nvPr>
        </p:nvPicPr>
        <p:blipFill>
          <a:blip r:embed="rId2"/>
          <a:stretch>
            <a:fillRect/>
          </a:stretch>
        </p:blipFill>
        <p:spPr>
          <a:xfrm>
            <a:off x="608188" y="1143000"/>
            <a:ext cx="7927623" cy="5440363"/>
          </a:xfrm>
          <a:prstGeom prst="rect">
            <a:avLst/>
          </a:prstGeom>
        </p:spPr>
      </p:pic>
    </p:spTree>
    <p:extLst>
      <p:ext uri="{BB962C8B-B14F-4D97-AF65-F5344CB8AC3E}">
        <p14:creationId xmlns:p14="http://schemas.microsoft.com/office/powerpoint/2010/main" val="26552428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BEDB-812C-42A0-B78E-E106BAC76B74}"/>
              </a:ext>
            </a:extLst>
          </p:cNvPr>
          <p:cNvSpPr>
            <a:spLocks noGrp="1"/>
          </p:cNvSpPr>
          <p:nvPr>
            <p:ph type="title"/>
          </p:nvPr>
        </p:nvSpPr>
        <p:spPr/>
        <p:txBody>
          <a:bodyPr/>
          <a:lstStyle/>
          <a:p>
            <a:r>
              <a:rPr lang="en-029" dirty="0"/>
              <a:t>Reserves from Combined Heat and Power Capacity not Used</a:t>
            </a:r>
          </a:p>
        </p:txBody>
      </p:sp>
      <p:sp>
        <p:nvSpPr>
          <p:cNvPr id="3" name="Content Placeholder 2">
            <a:extLst>
              <a:ext uri="{FF2B5EF4-FFF2-40B4-BE49-F238E27FC236}">
                <a16:creationId xmlns:a16="http://schemas.microsoft.com/office/drawing/2014/main" id="{F884A970-B8D4-4AE1-ABEA-E6B62CFDC261}"/>
              </a:ext>
            </a:extLst>
          </p:cNvPr>
          <p:cNvSpPr>
            <a:spLocks noGrp="1"/>
          </p:cNvSpPr>
          <p:nvPr>
            <p:ph idx="1"/>
          </p:nvPr>
        </p:nvSpPr>
        <p:spPr/>
        <p:txBody>
          <a:bodyPr/>
          <a:lstStyle/>
          <a:p>
            <a:r>
              <a:rPr lang="en-US" dirty="0"/>
              <a:t>Small scale generators like the many CHP installations in The Netherlands also help to maintain the balance, as does time-shifting part of the power demand. The Dutch transmission systems operator </a:t>
            </a:r>
            <a:r>
              <a:rPr lang="en-US" dirty="0" err="1"/>
              <a:t>TenneT</a:t>
            </a:r>
            <a:r>
              <a:rPr lang="en-US" dirty="0"/>
              <a:t> contracts in advance with industrial consumers for some of its power reserve.</a:t>
            </a:r>
            <a:endParaRPr lang="en-029" dirty="0"/>
          </a:p>
          <a:p>
            <a:endParaRPr lang="en-029" dirty="0"/>
          </a:p>
        </p:txBody>
      </p:sp>
    </p:spTree>
    <p:extLst>
      <p:ext uri="{BB962C8B-B14F-4D97-AF65-F5344CB8AC3E}">
        <p14:creationId xmlns:p14="http://schemas.microsoft.com/office/powerpoint/2010/main" val="13721151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E1B4-09E3-43E8-BF1F-18FBD0E0B86D}"/>
              </a:ext>
            </a:extLst>
          </p:cNvPr>
          <p:cNvSpPr>
            <a:spLocks noGrp="1"/>
          </p:cNvSpPr>
          <p:nvPr>
            <p:ph type="title"/>
          </p:nvPr>
        </p:nvSpPr>
        <p:spPr/>
        <p:txBody>
          <a:bodyPr/>
          <a:lstStyle/>
          <a:p>
            <a:r>
              <a:rPr lang="en-029" dirty="0"/>
              <a:t>Imbalance</a:t>
            </a:r>
          </a:p>
        </p:txBody>
      </p:sp>
      <p:sp>
        <p:nvSpPr>
          <p:cNvPr id="3" name="Content Placeholder 2">
            <a:extLst>
              <a:ext uri="{FF2B5EF4-FFF2-40B4-BE49-F238E27FC236}">
                <a16:creationId xmlns:a16="http://schemas.microsoft.com/office/drawing/2014/main" id="{F7AC6955-FD6B-4330-B5F7-0FC66011390E}"/>
              </a:ext>
            </a:extLst>
          </p:cNvPr>
          <p:cNvSpPr>
            <a:spLocks noGrp="1"/>
          </p:cNvSpPr>
          <p:nvPr>
            <p:ph idx="1"/>
          </p:nvPr>
        </p:nvSpPr>
        <p:spPr/>
        <p:txBody>
          <a:bodyPr/>
          <a:lstStyle/>
          <a:p>
            <a:r>
              <a:rPr lang="en-US" dirty="0"/>
              <a:t>In DK RES-E producers are also balancing responsible (and the cost of 0.25 ct/kWh for this is added to the tariff). </a:t>
            </a:r>
          </a:p>
          <a:p>
            <a:r>
              <a:rPr lang="en-US" dirty="0"/>
              <a:t>The only way that potentially differing balancing responsibilities should be taken into account is in terms of differing costs which have to be included into the tariff calculation.</a:t>
            </a:r>
            <a:endParaRPr lang="en-029" dirty="0"/>
          </a:p>
        </p:txBody>
      </p:sp>
    </p:spTree>
    <p:extLst>
      <p:ext uri="{BB962C8B-B14F-4D97-AF65-F5344CB8AC3E}">
        <p14:creationId xmlns:p14="http://schemas.microsoft.com/office/powerpoint/2010/main" val="516638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title"/>
          </p:nvPr>
        </p:nvSpPr>
        <p:spPr/>
        <p:txBody>
          <a:bodyPr/>
          <a:lstStyle/>
          <a:p>
            <a:r>
              <a:rPr lang="en-029" dirty="0"/>
              <a:t>Variance in Estimated Costs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1"/>
          </p:nvPr>
        </p:nvPicPr>
        <p:blipFill>
          <a:blip r:embed="rId2"/>
          <a:stretch>
            <a:fillRect/>
          </a:stretch>
        </p:blipFill>
        <p:spPr>
          <a:xfrm>
            <a:off x="457200" y="1645179"/>
            <a:ext cx="8229600" cy="4436004"/>
          </a:xfrm>
          <a:prstGeom prst="rect">
            <a:avLst/>
          </a:prstGeom>
        </p:spPr>
      </p:pic>
    </p:spTree>
    <p:extLst>
      <p:ext uri="{BB962C8B-B14F-4D97-AF65-F5344CB8AC3E}">
        <p14:creationId xmlns:p14="http://schemas.microsoft.com/office/powerpoint/2010/main" val="24171880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20D5-CD70-4CB9-BE43-394BFFC496E6}"/>
              </a:ext>
            </a:extLst>
          </p:cNvPr>
          <p:cNvSpPr>
            <a:spLocks noGrp="1"/>
          </p:cNvSpPr>
          <p:nvPr>
            <p:ph type="title"/>
          </p:nvPr>
        </p:nvSpPr>
        <p:spPr/>
        <p:txBody>
          <a:bodyPr/>
          <a:lstStyle/>
          <a:p>
            <a:r>
              <a:rPr lang="en-029" dirty="0"/>
              <a:t>Implications for Credit</a:t>
            </a:r>
          </a:p>
        </p:txBody>
      </p:sp>
      <p:sp>
        <p:nvSpPr>
          <p:cNvPr id="3" name="Content Placeholder 2">
            <a:extLst>
              <a:ext uri="{FF2B5EF4-FFF2-40B4-BE49-F238E27FC236}">
                <a16:creationId xmlns:a16="http://schemas.microsoft.com/office/drawing/2014/main" id="{A7F97502-2538-4F91-AAED-6D66CEE87792}"/>
              </a:ext>
            </a:extLst>
          </p:cNvPr>
          <p:cNvSpPr>
            <a:spLocks noGrp="1"/>
          </p:cNvSpPr>
          <p:nvPr>
            <p:ph idx="1"/>
          </p:nvPr>
        </p:nvSpPr>
        <p:spPr/>
        <p:txBody>
          <a:bodyPr/>
          <a:lstStyle/>
          <a:p>
            <a:r>
              <a:rPr lang="en-029" dirty="0"/>
              <a:t>Some estimate is included in correction factor or adjusted market price</a:t>
            </a:r>
          </a:p>
          <a:p>
            <a:r>
              <a:rPr lang="en-029" dirty="0"/>
              <a:t>Actual costs depends on forecasting ability</a:t>
            </a:r>
          </a:p>
          <a:p>
            <a:r>
              <a:rPr lang="en-029" dirty="0"/>
              <a:t>Bad forecasts could increase the cost of imbalance relative to the amount in the correction factor.</a:t>
            </a:r>
          </a:p>
        </p:txBody>
      </p:sp>
    </p:spTree>
    <p:extLst>
      <p:ext uri="{BB962C8B-B14F-4D97-AF65-F5344CB8AC3E}">
        <p14:creationId xmlns:p14="http://schemas.microsoft.com/office/powerpoint/2010/main" val="4949140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Alpha Ventus offshore turbines faced with breakdown"/>
          <p:cNvPicPr>
            <a:picLocks noChangeAspect="1" noChangeArrowheads="1"/>
          </p:cNvPicPr>
          <p:nvPr/>
        </p:nvPicPr>
        <p:blipFill>
          <a:blip r:embed="rId2" cstate="print"/>
          <a:srcRect/>
          <a:stretch>
            <a:fillRect/>
          </a:stretch>
        </p:blipFill>
        <p:spPr bwMode="auto">
          <a:xfrm>
            <a:off x="-685800" y="0"/>
            <a:ext cx="10407650" cy="6858000"/>
          </a:xfrm>
          <a:prstGeom prst="rect">
            <a:avLst/>
          </a:prstGeom>
          <a:noFill/>
          <a:ln w="9525">
            <a:noFill/>
            <a:miter lim="800000"/>
            <a:headEnd/>
            <a:tailEnd/>
          </a:ln>
        </p:spPr>
      </p:pic>
      <p:sp>
        <p:nvSpPr>
          <p:cNvPr id="37891" name="Rectangle 4"/>
          <p:cNvSpPr>
            <a:spLocks noGrp="1" noChangeArrowheads="1"/>
          </p:cNvSpPr>
          <p:nvPr>
            <p:ph type="ctrTitle"/>
          </p:nvPr>
        </p:nvSpPr>
        <p:spPr>
          <a:xfrm>
            <a:off x="533400" y="1600200"/>
            <a:ext cx="7772400" cy="1470025"/>
          </a:xfrm>
        </p:spPr>
        <p:txBody>
          <a:bodyPr/>
          <a:lstStyle/>
          <a:p>
            <a:pPr eaLnBrk="1" hangingPunct="1"/>
            <a:r>
              <a:rPr lang="en-US"/>
              <a:t>Off Shore Wind</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Off-shore -- Introduction</a:t>
            </a:r>
            <a:endParaRPr lang="en-JM"/>
          </a:p>
        </p:txBody>
      </p:sp>
      <p:sp>
        <p:nvSpPr>
          <p:cNvPr id="38915" name="Content Placeholder 2"/>
          <p:cNvSpPr>
            <a:spLocks noGrp="1"/>
          </p:cNvSpPr>
          <p:nvPr>
            <p:ph idx="1"/>
          </p:nvPr>
        </p:nvSpPr>
        <p:spPr/>
        <p:txBody>
          <a:bodyPr/>
          <a:lstStyle/>
          <a:p>
            <a:r>
              <a:rPr lang="en-US" dirty="0"/>
              <a:t>The potential for offshore wind is enormous, but the technical challenges are also great. The capital costs are higher than onshore, the risks are greater, the project sizes are greater and the costs of mistakes are greater.</a:t>
            </a:r>
          </a:p>
          <a:p>
            <a:r>
              <a:rPr lang="en-US" dirty="0"/>
              <a:t>Methods of installation and operation are already very different from onshore wind generation, with great attention being given to reliability and access.</a:t>
            </a:r>
          </a:p>
          <a:p>
            <a:r>
              <a:rPr lang="en-US" dirty="0"/>
              <a:t>Off-shore can have high construction risks, revenuer risks (from partial merchant), scheduling risks, wind risks (from wake effect estimation) and O&amp;M risks (need for helicopters and ship hotels).</a:t>
            </a:r>
          </a:p>
          <a:p>
            <a:r>
              <a:rPr lang="en-US" dirty="0"/>
              <a:t>Cabling from Off-shore may be subject to regulated risks</a:t>
            </a:r>
            <a:endParaRPr lang="en-JM"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
          <p:cNvSpPr>
            <a:spLocks noGrp="1"/>
          </p:cNvSpPr>
          <p:nvPr>
            <p:ph type="title"/>
          </p:nvPr>
        </p:nvSpPr>
        <p:spPr/>
        <p:txBody>
          <a:bodyPr/>
          <a:lstStyle/>
          <a:p>
            <a:r>
              <a:rPr lang="en-US"/>
              <a:t>Balance of Plant Cost for Off-Shore versus On-Shore</a:t>
            </a:r>
            <a:endParaRPr lang="en-JM"/>
          </a:p>
        </p:txBody>
      </p:sp>
      <p:pic>
        <p:nvPicPr>
          <p:cNvPr id="39942" name="Picture 2"/>
          <p:cNvPicPr>
            <a:picLocks noGrp="1" noChangeAspect="1" noChangeArrowheads="1"/>
          </p:cNvPicPr>
          <p:nvPr>
            <p:ph sz="half" idx="2"/>
          </p:nvPr>
        </p:nvPicPr>
        <p:blipFill>
          <a:blip r:embed="rId2" cstate="print"/>
          <a:srcRect/>
          <a:stretch>
            <a:fillRect/>
          </a:stretch>
        </p:blipFill>
        <p:spPr>
          <a:xfrm>
            <a:off x="4572000" y="1538288"/>
            <a:ext cx="4114800" cy="4565650"/>
          </a:xfrm>
        </p:spPr>
      </p:pic>
      <p:pic>
        <p:nvPicPr>
          <p:cNvPr id="39943" name="Picture 3"/>
          <p:cNvPicPr>
            <a:picLocks noGrp="1" noChangeAspect="1" noChangeArrowheads="1"/>
          </p:cNvPicPr>
          <p:nvPr>
            <p:ph sz="half" idx="1"/>
          </p:nvPr>
        </p:nvPicPr>
        <p:blipFill>
          <a:blip r:embed="rId3" cstate="print"/>
          <a:srcRect/>
          <a:stretch>
            <a:fillRect/>
          </a:stretch>
        </p:blipFill>
        <p:spPr>
          <a:xfrm>
            <a:off x="457200" y="1624013"/>
            <a:ext cx="4038600" cy="4478337"/>
          </a:xfrm>
        </p:spPr>
      </p:pic>
      <p:sp>
        <p:nvSpPr>
          <p:cNvPr id="8" name="TextBox 7"/>
          <p:cNvSpPr txBox="1"/>
          <p:nvPr/>
        </p:nvSpPr>
        <p:spPr>
          <a:xfrm>
            <a:off x="5867400" y="6019800"/>
            <a:ext cx="2819400" cy="646331"/>
          </a:xfrm>
          <a:prstGeom prst="rect">
            <a:avLst/>
          </a:prstGeom>
          <a:solidFill>
            <a:srgbClr val="FFC000"/>
          </a:solidFill>
        </p:spPr>
        <p:txBody>
          <a:bodyPr wrap="square" rtlCol="0">
            <a:spAutoFit/>
          </a:bodyPr>
          <a:lstStyle/>
          <a:p>
            <a:r>
              <a:rPr lang="en-US" dirty="0"/>
              <a:t>Source: Wind Energy the Facts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t>Costs of Grid Connection for On-Shore and Off-Shore</a:t>
            </a:r>
          </a:p>
        </p:txBody>
      </p:sp>
      <p:sp>
        <p:nvSpPr>
          <p:cNvPr id="40963" name="Rectangle 3"/>
          <p:cNvSpPr>
            <a:spLocks noGrp="1" noChangeArrowheads="1"/>
          </p:cNvSpPr>
          <p:nvPr>
            <p:ph type="body" idx="1"/>
          </p:nvPr>
        </p:nvSpPr>
        <p:spPr/>
        <p:txBody>
          <a:bodyPr/>
          <a:lstStyle/>
          <a:p>
            <a:pPr eaLnBrk="1" hangingPunct="1">
              <a:lnSpc>
                <a:spcPct val="80000"/>
              </a:lnSpc>
            </a:pPr>
            <a:r>
              <a:rPr lang="en-US" sz="2000"/>
              <a:t>Difficulties in connecting wind turbines to the grid can contribute significantly to the risks and costs of a project. While the costs and risks of grid connection for onshore projects are mainly concerned with distance and the possible crossing or tunneling of rivers, roads or tracks, the situation is completely different for offshore projects. </a:t>
            </a:r>
          </a:p>
          <a:p>
            <a:pPr eaLnBrk="1" hangingPunct="1">
              <a:lnSpc>
                <a:spcPct val="80000"/>
              </a:lnSpc>
            </a:pPr>
            <a:endParaRPr lang="en-US" sz="2000"/>
          </a:p>
          <a:p>
            <a:pPr eaLnBrk="1" hangingPunct="1">
              <a:lnSpc>
                <a:spcPct val="80000"/>
              </a:lnSpc>
            </a:pPr>
            <a:r>
              <a:rPr lang="en-US" sz="2000"/>
              <a:t>Depending on the location of the project, cable must be laid over many kilometers of hostile and inaccessible environment and, usually, ploughed into the sea bed. As a result, costs for grid connection can constitute a very large share of the total investment in an offshore project, easily 40%. This contrasts sharply with onshore where, for most projects, costs for grid connection account for around 10% of total project cost.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F8E4-CB89-4563-9DDE-B746F1273749}"/>
              </a:ext>
            </a:extLst>
          </p:cNvPr>
          <p:cNvSpPr>
            <a:spLocks noGrp="1"/>
          </p:cNvSpPr>
          <p:nvPr>
            <p:ph type="title"/>
          </p:nvPr>
        </p:nvSpPr>
        <p:spPr/>
        <p:txBody>
          <a:bodyPr/>
          <a:lstStyle/>
          <a:p>
            <a:r>
              <a:rPr lang="en-029" dirty="0"/>
              <a:t>Example of Vestas Financial Problems</a:t>
            </a:r>
          </a:p>
        </p:txBody>
      </p:sp>
      <p:sp>
        <p:nvSpPr>
          <p:cNvPr id="3" name="Content Placeholder 2">
            <a:extLst>
              <a:ext uri="{FF2B5EF4-FFF2-40B4-BE49-F238E27FC236}">
                <a16:creationId xmlns:a16="http://schemas.microsoft.com/office/drawing/2014/main" id="{1B52CED9-8F54-443A-8CCF-93C3ECAA9C6D}"/>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16485C73-97B7-4F9F-B18F-B3CF17FAD858}"/>
              </a:ext>
            </a:extLst>
          </p:cNvPr>
          <p:cNvPicPr>
            <a:picLocks noChangeAspect="1"/>
          </p:cNvPicPr>
          <p:nvPr/>
        </p:nvPicPr>
        <p:blipFill>
          <a:blip r:embed="rId2"/>
          <a:stretch>
            <a:fillRect/>
          </a:stretch>
        </p:blipFill>
        <p:spPr>
          <a:xfrm>
            <a:off x="266700" y="1524000"/>
            <a:ext cx="8610600" cy="3332674"/>
          </a:xfrm>
          <a:prstGeom prst="rect">
            <a:avLst/>
          </a:prstGeom>
        </p:spPr>
      </p:pic>
    </p:spTree>
    <p:extLst>
      <p:ext uri="{BB962C8B-B14F-4D97-AF65-F5344CB8AC3E}">
        <p14:creationId xmlns:p14="http://schemas.microsoft.com/office/powerpoint/2010/main" val="247333959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Off-Shore Database</a:t>
            </a:r>
          </a:p>
        </p:txBody>
      </p:sp>
      <p:pic>
        <p:nvPicPr>
          <p:cNvPr id="41990" name="Picture 4"/>
          <p:cNvPicPr>
            <a:picLocks noGrp="1" noChangeAspect="1" noChangeArrowheads="1"/>
          </p:cNvPicPr>
          <p:nvPr>
            <p:ph idx="1"/>
          </p:nvPr>
        </p:nvPicPr>
        <p:blipFill>
          <a:blip r:embed="rId2" cstate="print"/>
          <a:srcRect/>
          <a:stretch>
            <a:fillRect/>
          </a:stretch>
        </p:blipFill>
        <p:spPr>
          <a:xfrm>
            <a:off x="533400" y="1143000"/>
            <a:ext cx="8382000" cy="5097463"/>
          </a:xfrm>
        </p:spPr>
      </p:pic>
      <p:sp>
        <p:nvSpPr>
          <p:cNvPr id="7" name="TextBox 6"/>
          <p:cNvSpPr txBox="1"/>
          <p:nvPr/>
        </p:nvSpPr>
        <p:spPr>
          <a:xfrm>
            <a:off x="5715000" y="6172200"/>
            <a:ext cx="2438400" cy="646331"/>
          </a:xfrm>
          <a:prstGeom prst="rect">
            <a:avLst/>
          </a:prstGeom>
          <a:solidFill>
            <a:srgbClr val="FFC000"/>
          </a:solidFill>
        </p:spPr>
        <p:txBody>
          <a:bodyPr wrap="square" rtlCol="0">
            <a:spAutoFit/>
          </a:bodyPr>
          <a:lstStyle/>
          <a:p>
            <a:r>
              <a:rPr lang="en-US" dirty="0"/>
              <a:t>Source: Database of Comparative Costs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MW Capacity by year in Database</a:t>
            </a:r>
          </a:p>
        </p:txBody>
      </p:sp>
      <p:pic>
        <p:nvPicPr>
          <p:cNvPr id="43014" name="Picture 2"/>
          <p:cNvPicPr>
            <a:picLocks noGrp="1" noChangeAspect="1" noChangeArrowheads="1"/>
          </p:cNvPicPr>
          <p:nvPr>
            <p:ph idx="1"/>
          </p:nvPr>
        </p:nvPicPr>
        <p:blipFill>
          <a:blip r:embed="rId2" cstate="print"/>
          <a:srcRect/>
          <a:stretch>
            <a:fillRect/>
          </a:stretch>
        </p:blipFill>
        <p:spPr>
          <a:xfrm>
            <a:off x="1144588" y="1143000"/>
            <a:ext cx="6854825" cy="4983163"/>
          </a:xfr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Cost per kW of Individual Plants (USD/kW)</a:t>
            </a:r>
          </a:p>
        </p:txBody>
      </p:sp>
      <p:pic>
        <p:nvPicPr>
          <p:cNvPr id="44038" name="Picture 2"/>
          <p:cNvPicPr>
            <a:picLocks noGrp="1" noChangeAspect="1" noChangeArrowheads="1"/>
          </p:cNvPicPr>
          <p:nvPr>
            <p:ph idx="1"/>
          </p:nvPr>
        </p:nvPicPr>
        <p:blipFill>
          <a:blip r:embed="rId2" cstate="print"/>
          <a:srcRect/>
          <a:stretch>
            <a:fillRect/>
          </a:stretch>
        </p:blipFill>
        <p:spPr>
          <a:xfrm>
            <a:off x="1143000" y="1370013"/>
            <a:ext cx="6542088" cy="4756150"/>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Costs of Off-Shore Wind by Project</a:t>
            </a:r>
          </a:p>
        </p:txBody>
      </p:sp>
      <p:pic>
        <p:nvPicPr>
          <p:cNvPr id="45062" name="Picture 2"/>
          <p:cNvPicPr>
            <a:picLocks noChangeAspect="1" noChangeArrowheads="1"/>
          </p:cNvPicPr>
          <p:nvPr/>
        </p:nvPicPr>
        <p:blipFill>
          <a:blip r:embed="rId2" cstate="print"/>
          <a:srcRect/>
          <a:stretch>
            <a:fillRect/>
          </a:stretch>
        </p:blipFill>
        <p:spPr bwMode="auto">
          <a:xfrm>
            <a:off x="228600" y="1270000"/>
            <a:ext cx="8763000" cy="4926013"/>
          </a:xfrm>
          <a:prstGeom prst="rect">
            <a:avLst/>
          </a:prstGeom>
          <a:noFill/>
          <a:ln w="9525">
            <a:noFill/>
            <a:miter lim="800000"/>
            <a:headEnd/>
            <a:tailEnd/>
          </a:ln>
        </p:spPr>
      </p:pic>
      <p:sp>
        <p:nvSpPr>
          <p:cNvPr id="7" name="Rectangle 6"/>
          <p:cNvSpPr/>
          <p:nvPr/>
        </p:nvSpPr>
        <p:spPr>
          <a:xfrm>
            <a:off x="304800" y="1219200"/>
            <a:ext cx="3200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64" name="TextBox 7"/>
          <p:cNvSpPr txBox="1">
            <a:spLocks noChangeArrowheads="1"/>
          </p:cNvSpPr>
          <p:nvPr/>
        </p:nvSpPr>
        <p:spPr bwMode="auto">
          <a:xfrm>
            <a:off x="0" y="5867400"/>
            <a:ext cx="9144000" cy="369888"/>
          </a:xfrm>
          <a:prstGeom prst="rect">
            <a:avLst/>
          </a:prstGeom>
          <a:solidFill>
            <a:schemeClr val="bg1"/>
          </a:solidFill>
          <a:ln w="9525">
            <a:noFill/>
            <a:miter lim="800000"/>
            <a:headEnd/>
            <a:tailEnd/>
          </a:ln>
        </p:spPr>
        <p:txBody>
          <a:bodyPr>
            <a:spAutoFit/>
          </a:bodyPr>
          <a:lstStyle/>
          <a:p>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t>Average Cost per kW of Off-Shore (USD/kW)</a:t>
            </a:r>
          </a:p>
        </p:txBody>
      </p:sp>
      <p:pic>
        <p:nvPicPr>
          <p:cNvPr id="48134" name="Picture 2"/>
          <p:cNvPicPr>
            <a:picLocks noGrp="1" noChangeAspect="1" noChangeArrowheads="1"/>
          </p:cNvPicPr>
          <p:nvPr>
            <p:ph idx="1"/>
          </p:nvPr>
        </p:nvPicPr>
        <p:blipFill>
          <a:blip r:embed="rId2" cstate="print"/>
          <a:srcRect/>
          <a:stretch>
            <a:fillRect/>
          </a:stretch>
        </p:blipFill>
        <p:spPr>
          <a:xfrm>
            <a:off x="1144588" y="1371600"/>
            <a:ext cx="6540500" cy="4754563"/>
          </a:xfr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t>Old Cost of Off-Shore Wind Estimates – Depend on Distance Off-shore</a:t>
            </a:r>
          </a:p>
        </p:txBody>
      </p:sp>
      <p:pic>
        <p:nvPicPr>
          <p:cNvPr id="49155" name="Picture 4" descr="Off_Shore"/>
          <p:cNvPicPr>
            <a:picLocks noChangeAspect="1" noChangeArrowheads="1"/>
          </p:cNvPicPr>
          <p:nvPr/>
        </p:nvPicPr>
        <p:blipFill>
          <a:blip r:embed="rId2" cstate="print"/>
          <a:srcRect/>
          <a:stretch>
            <a:fillRect/>
          </a:stretch>
        </p:blipFill>
        <p:spPr bwMode="auto">
          <a:xfrm>
            <a:off x="304800" y="1524000"/>
            <a:ext cx="7391400" cy="3590925"/>
          </a:xfrm>
          <a:prstGeom prst="rect">
            <a:avLst/>
          </a:prstGeom>
          <a:noFill/>
          <a:ln w="9525">
            <a:noFill/>
            <a:miter lim="800000"/>
            <a:headEnd/>
            <a:tailEnd/>
          </a:ln>
        </p:spPr>
      </p:pic>
      <p:pic>
        <p:nvPicPr>
          <p:cNvPr id="49156" name="Picture 5"/>
          <p:cNvPicPr>
            <a:picLocks noChangeAspect="1" noChangeArrowheads="1"/>
          </p:cNvPicPr>
          <p:nvPr/>
        </p:nvPicPr>
        <p:blipFill>
          <a:blip r:embed="rId3" cstate="print"/>
          <a:srcRect/>
          <a:stretch>
            <a:fillRect/>
          </a:stretch>
        </p:blipFill>
        <p:spPr bwMode="auto">
          <a:xfrm>
            <a:off x="6705600" y="4343400"/>
            <a:ext cx="1885950" cy="2105025"/>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Distance from Shore by Year</a:t>
            </a:r>
          </a:p>
        </p:txBody>
      </p:sp>
      <p:pic>
        <p:nvPicPr>
          <p:cNvPr id="50182" name="Picture 2"/>
          <p:cNvPicPr>
            <a:picLocks noGrp="1" noChangeAspect="1" noChangeArrowheads="1"/>
          </p:cNvPicPr>
          <p:nvPr>
            <p:ph idx="1"/>
          </p:nvPr>
        </p:nvPicPr>
        <p:blipFill>
          <a:blip r:embed="rId2" cstate="print"/>
          <a:srcRect/>
          <a:stretch>
            <a:fillRect/>
          </a:stretch>
        </p:blipFill>
        <p:spPr>
          <a:xfrm>
            <a:off x="1039813" y="1295400"/>
            <a:ext cx="6645275" cy="4830763"/>
          </a:xfr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Distance from Shore and Cost/kW (Excluding Early Plants)</a:t>
            </a:r>
          </a:p>
        </p:txBody>
      </p:sp>
      <p:pic>
        <p:nvPicPr>
          <p:cNvPr id="51206" name="Picture 2"/>
          <p:cNvPicPr>
            <a:picLocks noGrp="1" noChangeAspect="1" noChangeArrowheads="1"/>
          </p:cNvPicPr>
          <p:nvPr>
            <p:ph idx="1"/>
          </p:nvPr>
        </p:nvPicPr>
        <p:blipFill>
          <a:blip r:embed="rId2" cstate="print"/>
          <a:srcRect/>
          <a:stretch>
            <a:fillRect/>
          </a:stretch>
        </p:blipFill>
        <p:spPr>
          <a:xfrm>
            <a:off x="1219200" y="1425575"/>
            <a:ext cx="6465888" cy="4700588"/>
          </a:xfr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Maximum Depth and Cost/kW by Year</a:t>
            </a:r>
          </a:p>
        </p:txBody>
      </p:sp>
      <p:pic>
        <p:nvPicPr>
          <p:cNvPr id="52230" name="Picture 2"/>
          <p:cNvPicPr>
            <a:picLocks noGrp="1" noChangeAspect="1" noChangeArrowheads="1"/>
          </p:cNvPicPr>
          <p:nvPr>
            <p:ph idx="1"/>
          </p:nvPr>
        </p:nvPicPr>
        <p:blipFill>
          <a:blip r:embed="rId2" cstate="print"/>
          <a:srcRect/>
          <a:stretch>
            <a:fillRect/>
          </a:stretch>
        </p:blipFill>
        <p:spPr>
          <a:xfrm>
            <a:off x="1249363" y="1295400"/>
            <a:ext cx="6645275" cy="4830763"/>
          </a:xfr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t>Cost/kW and Depth in Meters (Excluding Early Plants)</a:t>
            </a:r>
          </a:p>
        </p:txBody>
      </p:sp>
      <p:pic>
        <p:nvPicPr>
          <p:cNvPr id="53254" name="Picture 2"/>
          <p:cNvPicPr>
            <a:picLocks noGrp="1" noChangeAspect="1" noChangeArrowheads="1"/>
          </p:cNvPicPr>
          <p:nvPr>
            <p:ph idx="1"/>
          </p:nvPr>
        </p:nvPicPr>
        <p:blipFill>
          <a:blip r:embed="rId2" cstate="print"/>
          <a:srcRect/>
          <a:stretch>
            <a:fillRect/>
          </a:stretch>
        </p:blipFill>
        <p:spPr>
          <a:xfrm>
            <a:off x="1249363" y="1295400"/>
            <a:ext cx="6645275" cy="483076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7D58-3FDD-4CA8-8C37-600C1DC681CC}"/>
              </a:ext>
            </a:extLst>
          </p:cNvPr>
          <p:cNvSpPr>
            <a:spLocks noGrp="1"/>
          </p:cNvSpPr>
          <p:nvPr>
            <p:ph type="title"/>
          </p:nvPr>
        </p:nvSpPr>
        <p:spPr/>
        <p:txBody>
          <a:bodyPr/>
          <a:lstStyle/>
          <a:p>
            <a:r>
              <a:rPr lang="en-029" dirty="0"/>
              <a:t>Vestas Stock Price</a:t>
            </a:r>
          </a:p>
        </p:txBody>
      </p:sp>
      <p:sp>
        <p:nvSpPr>
          <p:cNvPr id="3" name="Content Placeholder 2">
            <a:extLst>
              <a:ext uri="{FF2B5EF4-FFF2-40B4-BE49-F238E27FC236}">
                <a16:creationId xmlns:a16="http://schemas.microsoft.com/office/drawing/2014/main" id="{EA240528-693F-4060-81BA-D78631A04606}"/>
              </a:ext>
            </a:extLst>
          </p:cNvPr>
          <p:cNvSpPr>
            <a:spLocks noGrp="1"/>
          </p:cNvSpPr>
          <p:nvPr>
            <p:ph idx="1"/>
          </p:nvPr>
        </p:nvSpPr>
        <p:spPr>
          <a:xfrm>
            <a:off x="457200" y="1176130"/>
            <a:ext cx="8229600" cy="5440362"/>
          </a:xfrm>
        </p:spPr>
        <p:txBody>
          <a:bodyPr/>
          <a:lstStyle/>
          <a:p>
            <a:r>
              <a:rPr lang="en-029" dirty="0"/>
              <a:t>Illustration of the possibility of bankruptcy of suppliers </a:t>
            </a:r>
          </a:p>
        </p:txBody>
      </p:sp>
      <p:pic>
        <p:nvPicPr>
          <p:cNvPr id="4" name="Picture 3">
            <a:extLst>
              <a:ext uri="{FF2B5EF4-FFF2-40B4-BE49-F238E27FC236}">
                <a16:creationId xmlns:a16="http://schemas.microsoft.com/office/drawing/2014/main" id="{85D5EFE9-0E84-44AD-801F-713302E1AEC5}"/>
              </a:ext>
            </a:extLst>
          </p:cNvPr>
          <p:cNvPicPr>
            <a:picLocks noChangeAspect="1"/>
          </p:cNvPicPr>
          <p:nvPr/>
        </p:nvPicPr>
        <p:blipFill>
          <a:blip r:embed="rId2"/>
          <a:stretch>
            <a:fillRect/>
          </a:stretch>
        </p:blipFill>
        <p:spPr>
          <a:xfrm>
            <a:off x="1143000" y="1905000"/>
            <a:ext cx="6734175" cy="4352925"/>
          </a:xfrm>
          <a:prstGeom prst="rect">
            <a:avLst/>
          </a:prstGeom>
        </p:spPr>
      </p:pic>
    </p:spTree>
    <p:extLst>
      <p:ext uri="{BB962C8B-B14F-4D97-AF65-F5344CB8AC3E}">
        <p14:creationId xmlns:p14="http://schemas.microsoft.com/office/powerpoint/2010/main" val="40126779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t>Hub Height by  Year</a:t>
            </a:r>
          </a:p>
        </p:txBody>
      </p:sp>
      <p:pic>
        <p:nvPicPr>
          <p:cNvPr id="54278" name="Picture 2"/>
          <p:cNvPicPr>
            <a:picLocks noGrp="1" noChangeAspect="1" noChangeArrowheads="1"/>
          </p:cNvPicPr>
          <p:nvPr>
            <p:ph idx="1"/>
          </p:nvPr>
        </p:nvPicPr>
        <p:blipFill>
          <a:blip r:embed="rId2" cstate="print"/>
          <a:srcRect/>
          <a:stretch>
            <a:fillRect/>
          </a:stretch>
        </p:blipFill>
        <p:spPr>
          <a:xfrm>
            <a:off x="1249363" y="1295400"/>
            <a:ext cx="6645275" cy="4830763"/>
          </a:xfr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t>Turbine Size by Year</a:t>
            </a:r>
          </a:p>
        </p:txBody>
      </p:sp>
      <p:pic>
        <p:nvPicPr>
          <p:cNvPr id="55302" name="Picture 2"/>
          <p:cNvPicPr>
            <a:picLocks noGrp="1" noChangeAspect="1" noChangeArrowheads="1"/>
          </p:cNvPicPr>
          <p:nvPr>
            <p:ph idx="1"/>
          </p:nvPr>
        </p:nvPicPr>
        <p:blipFill>
          <a:blip r:embed="rId2" cstate="print"/>
          <a:srcRect/>
          <a:stretch>
            <a:fillRect/>
          </a:stretch>
        </p:blipFill>
        <p:spPr>
          <a:xfrm>
            <a:off x="1249363" y="1295400"/>
            <a:ext cx="6645275" cy="4830763"/>
          </a:xfr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p:cNvPicPr>
            <a:picLocks noChangeAspect="1" noChangeArrowheads="1"/>
          </p:cNvPicPr>
          <p:nvPr/>
        </p:nvPicPr>
        <p:blipFill>
          <a:blip r:embed="rId2" cstate="print"/>
          <a:srcRect/>
          <a:stretch>
            <a:fillRect/>
          </a:stretch>
        </p:blipFill>
        <p:spPr bwMode="auto">
          <a:xfrm>
            <a:off x="1590675" y="1190625"/>
            <a:ext cx="6334125" cy="4756150"/>
          </a:xfrm>
          <a:prstGeom prst="rect">
            <a:avLst/>
          </a:prstGeom>
          <a:noFill/>
          <a:ln w="9525">
            <a:noFill/>
            <a:miter lim="800000"/>
            <a:headEnd/>
            <a:tailEnd/>
          </a:ln>
        </p:spPr>
      </p:pic>
      <p:sp>
        <p:nvSpPr>
          <p:cNvPr id="56323" name="Title 1"/>
          <p:cNvSpPr>
            <a:spLocks noGrp="1"/>
          </p:cNvSpPr>
          <p:nvPr>
            <p:ph type="title"/>
          </p:nvPr>
        </p:nvSpPr>
        <p:spPr/>
        <p:txBody>
          <a:bodyPr/>
          <a:lstStyle/>
          <a:p>
            <a:r>
              <a:rPr lang="en-US"/>
              <a:t>Operation and Maintenance Expenses for Off-Shore</a:t>
            </a:r>
            <a:endParaRPr lang="en-JM"/>
          </a:p>
        </p:txBody>
      </p:sp>
      <p:sp>
        <p:nvSpPr>
          <p:cNvPr id="56327" name="TextBox 6"/>
          <p:cNvSpPr txBox="1">
            <a:spLocks noChangeArrowheads="1"/>
          </p:cNvSpPr>
          <p:nvPr/>
        </p:nvSpPr>
        <p:spPr bwMode="auto">
          <a:xfrm>
            <a:off x="381000" y="1600200"/>
            <a:ext cx="2895600" cy="2031325"/>
          </a:xfrm>
          <a:prstGeom prst="rect">
            <a:avLst/>
          </a:prstGeom>
          <a:solidFill>
            <a:srgbClr val="FFFF00"/>
          </a:solidFill>
          <a:ln w="9525">
            <a:noFill/>
            <a:miter lim="800000"/>
            <a:headEnd/>
            <a:tailEnd/>
          </a:ln>
        </p:spPr>
        <p:txBody>
          <a:bodyPr>
            <a:spAutoFit/>
          </a:bodyPr>
          <a:lstStyle/>
          <a:p>
            <a:r>
              <a:rPr lang="en-US" dirty="0"/>
              <a:t>Variation in estimated cost between USD 45/MWH and 22/MWH.</a:t>
            </a:r>
          </a:p>
          <a:p>
            <a:endParaRPr lang="en-US" dirty="0"/>
          </a:p>
          <a:p>
            <a:r>
              <a:rPr lang="en-US" dirty="0"/>
              <a:t>General rule of thumb from developer is 10% of capital cost.</a:t>
            </a:r>
            <a:endParaRPr lang="en-JM"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Off-Shore O&amp;M and Other Issues</a:t>
            </a:r>
          </a:p>
        </p:txBody>
      </p:sp>
      <p:sp>
        <p:nvSpPr>
          <p:cNvPr id="3" name="Content Placeholder 2"/>
          <p:cNvSpPr>
            <a:spLocks noGrp="1"/>
          </p:cNvSpPr>
          <p:nvPr>
            <p:ph idx="1"/>
          </p:nvPr>
        </p:nvSpPr>
        <p:spPr/>
        <p:txBody>
          <a:bodyPr/>
          <a:lstStyle/>
          <a:p>
            <a:r>
              <a:rPr lang="en-US" dirty="0"/>
              <a:t>O&amp;M for off-shore</a:t>
            </a:r>
          </a:p>
          <a:p>
            <a:pPr lvl="1"/>
            <a:r>
              <a:rPr lang="en-US" dirty="0"/>
              <a:t>Hotels</a:t>
            </a:r>
          </a:p>
          <a:p>
            <a:pPr lvl="1"/>
            <a:r>
              <a:rPr lang="en-US" dirty="0"/>
              <a:t>Rule of thumb 10% of revenues</a:t>
            </a:r>
          </a:p>
          <a:p>
            <a:r>
              <a:rPr lang="en-US" dirty="0"/>
              <a:t>Decommissioning cost of off-shore</a:t>
            </a:r>
          </a:p>
          <a:p>
            <a:pPr lvl="1"/>
            <a:r>
              <a:rPr lang="en-US" dirty="0"/>
              <a:t>Problem of replacing turbines</a:t>
            </a:r>
          </a:p>
          <a:p>
            <a:pPr lvl="1"/>
            <a:r>
              <a:rPr lang="en-US" dirty="0"/>
              <a:t>Setting-up funds</a:t>
            </a:r>
          </a:p>
          <a:p>
            <a:r>
              <a:rPr lang="en-US" dirty="0"/>
              <a:t>Merchant risk in Feed-in tariffs</a:t>
            </a:r>
          </a:p>
          <a:p>
            <a:r>
              <a:rPr lang="en-US" dirty="0"/>
              <a:t>Balancing cost when selling in markets</a:t>
            </a:r>
          </a:p>
          <a:p>
            <a:endParaRPr 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t>Expected Capacity Factor</a:t>
            </a:r>
          </a:p>
        </p:txBody>
      </p:sp>
      <p:pic>
        <p:nvPicPr>
          <p:cNvPr id="57350" name="Picture 2"/>
          <p:cNvPicPr>
            <a:picLocks noGrp="1" noChangeAspect="1" noChangeArrowheads="1"/>
          </p:cNvPicPr>
          <p:nvPr>
            <p:ph idx="1"/>
          </p:nvPr>
        </p:nvPicPr>
        <p:blipFill>
          <a:blip r:embed="rId2" cstate="print"/>
          <a:srcRect/>
          <a:stretch>
            <a:fillRect/>
          </a:stretch>
        </p:blipFill>
        <p:spPr>
          <a:xfrm>
            <a:off x="1144588" y="1143000"/>
            <a:ext cx="6854825" cy="4983163"/>
          </a:xfr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r>
              <a:rPr lang="en-US"/>
              <a:t>Capacity Factor Variation for Single Farm</a:t>
            </a:r>
          </a:p>
        </p:txBody>
      </p:sp>
      <p:pic>
        <p:nvPicPr>
          <p:cNvPr id="198660" name="Picture 4"/>
          <p:cNvPicPr>
            <a:picLocks noGrp="1" noChangeAspect="1" noChangeArrowheads="1"/>
          </p:cNvPicPr>
          <p:nvPr>
            <p:ph type="body" idx="4294967295"/>
          </p:nvPr>
        </p:nvPicPr>
        <p:blipFill>
          <a:blip r:embed="rId2" cstate="print"/>
          <a:srcRect/>
          <a:stretch>
            <a:fillRect/>
          </a:stretch>
        </p:blipFill>
        <p:spPr>
          <a:xfrm>
            <a:off x="1198563" y="1219200"/>
            <a:ext cx="6745287" cy="4906963"/>
          </a:xfrm>
          <a:noFill/>
        </p:spPr>
      </p:pic>
      <p:sp>
        <p:nvSpPr>
          <p:cNvPr id="4" name="TextBox 3"/>
          <p:cNvSpPr txBox="1"/>
          <p:nvPr/>
        </p:nvSpPr>
        <p:spPr>
          <a:xfrm>
            <a:off x="152400" y="5867400"/>
            <a:ext cx="1295400" cy="830997"/>
          </a:xfrm>
          <a:prstGeom prst="rect">
            <a:avLst/>
          </a:prstGeom>
          <a:solidFill>
            <a:srgbClr val="FFFF00"/>
          </a:solidFill>
        </p:spPr>
        <p:txBody>
          <a:bodyPr wrap="square" rtlCol="0">
            <a:spAutoFit/>
          </a:bodyPr>
          <a:lstStyle/>
          <a:p>
            <a:r>
              <a:rPr lang="en-US" sz="1200" dirty="0"/>
              <a:t>Source: Data Base on Off-Shore Wind Farms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idx="4294967295"/>
          </p:nvPr>
        </p:nvSpPr>
        <p:spPr/>
        <p:txBody>
          <a:bodyPr/>
          <a:lstStyle/>
          <a:p>
            <a:r>
              <a:rPr lang="en-US"/>
              <a:t>Average and Variation in Capacity Factors</a:t>
            </a:r>
          </a:p>
        </p:txBody>
      </p:sp>
      <p:pic>
        <p:nvPicPr>
          <p:cNvPr id="199687" name="Picture 7"/>
          <p:cNvPicPr>
            <a:picLocks noGrp="1" noChangeAspect="1" noChangeArrowheads="1"/>
          </p:cNvPicPr>
          <p:nvPr>
            <p:ph type="body" sz="half" idx="4294967295"/>
          </p:nvPr>
        </p:nvPicPr>
        <p:blipFill>
          <a:blip r:embed="rId2" cstate="print"/>
          <a:srcRect/>
          <a:stretch>
            <a:fillRect/>
          </a:stretch>
        </p:blipFill>
        <p:spPr>
          <a:xfrm>
            <a:off x="457200" y="2203450"/>
            <a:ext cx="4038600" cy="2936875"/>
          </a:xfrm>
          <a:noFill/>
        </p:spPr>
      </p:pic>
      <p:pic>
        <p:nvPicPr>
          <p:cNvPr id="199688" name="Picture 8"/>
          <p:cNvPicPr>
            <a:picLocks noGrp="1" noChangeAspect="1" noChangeArrowheads="1"/>
          </p:cNvPicPr>
          <p:nvPr>
            <p:ph type="body" sz="half" idx="4294967295"/>
          </p:nvPr>
        </p:nvPicPr>
        <p:blipFill>
          <a:blip r:embed="rId3" cstate="print"/>
          <a:srcRect/>
          <a:stretch>
            <a:fillRect/>
          </a:stretch>
        </p:blipFill>
        <p:spPr>
          <a:xfrm>
            <a:off x="4648200" y="2203450"/>
            <a:ext cx="4038600" cy="2936875"/>
          </a:xfr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t>Capacity Factor of Off-Shore Wind</a:t>
            </a:r>
          </a:p>
        </p:txBody>
      </p:sp>
      <p:pic>
        <p:nvPicPr>
          <p:cNvPr id="59395" name="Picture 2"/>
          <p:cNvPicPr>
            <a:picLocks noGrp="1" noChangeAspect="1" noChangeArrowheads="1"/>
          </p:cNvPicPr>
          <p:nvPr>
            <p:ph idx="1"/>
          </p:nvPr>
        </p:nvPicPr>
        <p:blipFill>
          <a:blip r:embed="rId2" cstate="print"/>
          <a:srcRect/>
          <a:stretch>
            <a:fillRect/>
          </a:stretch>
        </p:blipFill>
        <p:spPr>
          <a:xfrm>
            <a:off x="304800" y="1676400"/>
            <a:ext cx="8526463" cy="4610100"/>
          </a:xfrm>
        </p:spPr>
      </p:pic>
      <p:sp>
        <p:nvSpPr>
          <p:cNvPr id="59399" name="TextBox 6"/>
          <p:cNvSpPr txBox="1">
            <a:spLocks noChangeArrowheads="1"/>
          </p:cNvSpPr>
          <p:nvPr/>
        </p:nvSpPr>
        <p:spPr bwMode="auto">
          <a:xfrm>
            <a:off x="6248400" y="914400"/>
            <a:ext cx="2514600" cy="646113"/>
          </a:xfrm>
          <a:prstGeom prst="rect">
            <a:avLst/>
          </a:prstGeom>
          <a:solidFill>
            <a:srgbClr val="FFFF00"/>
          </a:solidFill>
          <a:ln w="9525">
            <a:noFill/>
            <a:miter lim="800000"/>
            <a:headEnd/>
            <a:tailEnd/>
          </a:ln>
        </p:spPr>
        <p:txBody>
          <a:bodyPr>
            <a:spAutoFit/>
          </a:bodyPr>
          <a:lstStyle/>
          <a:p>
            <a:r>
              <a:rPr lang="en-US"/>
              <a:t>Note the difference in availability</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lIns="92075" tIns="46038" rIns="92075" bIns="46038" anchor="t"/>
          <a:lstStyle/>
          <a:p>
            <a:pPr eaLnBrk="1" hangingPunct="1"/>
            <a:r>
              <a:rPr lang="en-US"/>
              <a:t>Availability and O&amp;M Risk of Off Shore</a:t>
            </a:r>
          </a:p>
        </p:txBody>
      </p:sp>
      <p:sp>
        <p:nvSpPr>
          <p:cNvPr id="60419" name="Rectangle 3"/>
          <p:cNvSpPr>
            <a:spLocks noGrp="1" noChangeArrowheads="1"/>
          </p:cNvSpPr>
          <p:nvPr>
            <p:ph type="body" idx="4294967295"/>
          </p:nvPr>
        </p:nvSpPr>
        <p:spPr>
          <a:xfrm>
            <a:off x="457200" y="1371600"/>
            <a:ext cx="8305800" cy="5135563"/>
          </a:xfrm>
        </p:spPr>
        <p:txBody>
          <a:bodyPr lIns="92075" tIns="46038" rIns="92075" bIns="46038"/>
          <a:lstStyle/>
          <a:p>
            <a:pPr marL="231775" indent="-173038" eaLnBrk="1" hangingPunct="1"/>
            <a:r>
              <a:rPr lang="en-US" sz="2000"/>
              <a:t>If you are comfortable with assessing a 95% or 97% availability rate for a turbine in an onshore context, does that availability rate need to be discounted in your model in an offshore context? </a:t>
            </a:r>
          </a:p>
          <a:p>
            <a:pPr marL="231775" indent="-173038" eaLnBrk="1" hangingPunct="1"/>
            <a:r>
              <a:rPr lang="en-US" sz="2000"/>
              <a:t>And how much support for that assumption are you going to get in terms of contracted remedies from the O&amp;M contractor? That is a key debate in the offshore market at the moment. </a:t>
            </a:r>
          </a:p>
          <a:p>
            <a:pPr marL="231775" indent="-173038" eaLnBrk="1" hangingPunct="1"/>
            <a:r>
              <a:rPr lang="en-US" sz="2000"/>
              <a:t>There is likely to be more downtime of machines offshore, primarily due to difficult access to the turbines.  If a turbine has shut down and needs maintenance work, access to it may be delayed until there is a suitable window in the weather conditions.</a:t>
            </a:r>
            <a:endParaRPr lang="en-JM" sz="2000"/>
          </a:p>
          <a:p>
            <a:pPr marL="231775" indent="-173038" eaLnBrk="1" hangingPunct="1"/>
            <a:endParaRPr lang="en-US" sz="2000"/>
          </a:p>
          <a:p>
            <a:pPr marL="231775" indent="-173038" eaLnBrk="1" hangingPunct="1"/>
            <a:endParaRPr lang="en-US" sz="2000"/>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t>Problems with Estimating Off-Shore Costs</a:t>
            </a:r>
          </a:p>
        </p:txBody>
      </p:sp>
      <p:sp>
        <p:nvSpPr>
          <p:cNvPr id="61443" name="Content Placeholder 2"/>
          <p:cNvSpPr>
            <a:spLocks noGrp="1"/>
          </p:cNvSpPr>
          <p:nvPr>
            <p:ph idx="1"/>
          </p:nvPr>
        </p:nvSpPr>
        <p:spPr/>
        <p:txBody>
          <a:bodyPr/>
          <a:lstStyle/>
          <a:p>
            <a:r>
              <a:rPr lang="en-US" sz="2000" dirty="0"/>
              <a:t>Horns Rev I</a:t>
            </a:r>
          </a:p>
          <a:p>
            <a:pPr lvl="1"/>
            <a:r>
              <a:rPr lang="en-US" sz="1800" dirty="0"/>
              <a:t>Fixed cost from Vestas</a:t>
            </a:r>
          </a:p>
          <a:p>
            <a:pPr lvl="1"/>
            <a:r>
              <a:rPr lang="en-US" sz="1800" dirty="0"/>
              <a:t>Replacement of Equipment</a:t>
            </a:r>
          </a:p>
          <a:p>
            <a:pPr lvl="1"/>
            <a:r>
              <a:rPr lang="en-US" sz="1800" dirty="0"/>
              <a:t>True Cost Much Higher</a:t>
            </a:r>
          </a:p>
          <a:p>
            <a:r>
              <a:rPr lang="en-US" sz="2000" dirty="0"/>
              <a:t>Costs Depend on Depth of Sea</a:t>
            </a:r>
          </a:p>
          <a:p>
            <a:r>
              <a:rPr lang="en-US" sz="2000" dirty="0"/>
              <a:t>Movement of Cranes to Construct</a:t>
            </a:r>
          </a:p>
          <a:p>
            <a:r>
              <a:rPr lang="en-US" sz="2000" dirty="0"/>
              <a:t>Swedish utility </a:t>
            </a:r>
            <a:r>
              <a:rPr lang="en-US" sz="2000" dirty="0" err="1"/>
              <a:t>Vattenfall</a:t>
            </a:r>
            <a:r>
              <a:rPr lang="en-US" sz="2000" dirty="0"/>
              <a:t> has confirmed that repairs will be needed at all the foundations at its Horns Rev 1 and Kentish Flats offshore wind projects, in Danish and UK waters respectively. </a:t>
            </a:r>
          </a:p>
          <a:p>
            <a:r>
              <a:rPr lang="en-US" sz="2000" dirty="0"/>
              <a:t>Denmark's Horns Rev 1 wind farm rendered inoperative by fault: Denmark’s trouble-prone Horns Rev 1 offshore wind farm has been rendered inoperative by a faulty transformer station, with the necessary parts to fix it unlikely to arrive for several weeks. </a:t>
            </a:r>
          </a:p>
          <a:p>
            <a:endParaRPr lang="en-US" sz="2000" dirty="0"/>
          </a:p>
          <a:p>
            <a:endParaRPr lang="en-US" sz="2000"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7036-428A-4AD8-A028-474872BD3FD3}"/>
              </a:ext>
            </a:extLst>
          </p:cNvPr>
          <p:cNvSpPr>
            <a:spLocks noGrp="1"/>
          </p:cNvSpPr>
          <p:nvPr>
            <p:ph type="title"/>
          </p:nvPr>
        </p:nvSpPr>
        <p:spPr/>
        <p:txBody>
          <a:bodyPr/>
          <a:lstStyle/>
          <a:p>
            <a:r>
              <a:rPr lang="en-029" dirty="0"/>
              <a:t>Protection from Bankruptcy O&amp;M Guarantees and Parts </a:t>
            </a:r>
          </a:p>
        </p:txBody>
      </p:sp>
      <p:sp>
        <p:nvSpPr>
          <p:cNvPr id="3" name="Content Placeholder 2">
            <a:extLst>
              <a:ext uri="{FF2B5EF4-FFF2-40B4-BE49-F238E27FC236}">
                <a16:creationId xmlns:a16="http://schemas.microsoft.com/office/drawing/2014/main" id="{7B916DAE-18EB-4A53-A26C-BE02A0D479A9}"/>
              </a:ext>
            </a:extLst>
          </p:cNvPr>
          <p:cNvSpPr>
            <a:spLocks noGrp="1"/>
          </p:cNvSpPr>
          <p:nvPr>
            <p:ph idx="1"/>
          </p:nvPr>
        </p:nvSpPr>
        <p:spPr/>
        <p:txBody>
          <a:bodyPr/>
          <a:lstStyle/>
          <a:p>
            <a:r>
              <a:rPr lang="en-US" dirty="0"/>
              <a:t>Continued answer to bankruptcy of O&amp;M Provider:</a:t>
            </a:r>
          </a:p>
          <a:p>
            <a:endParaRPr lang="en-US" dirty="0"/>
          </a:p>
          <a:p>
            <a:r>
              <a:rPr lang="en-US" dirty="0"/>
              <a:t>The turbine providers should guaranty the availability of the turbine backed up by LDs or LCs.</a:t>
            </a:r>
          </a:p>
          <a:p>
            <a:pPr lvl="1"/>
            <a:r>
              <a:rPr lang="en-US" dirty="0"/>
              <a:t>How exactly would the LD’s work – if there was a bankruptcy of Vestas and Vestas could not guarantee availability, what would be the size of the damage and how would it be calculated as part of the LD.</a:t>
            </a:r>
          </a:p>
          <a:p>
            <a:pPr lvl="1"/>
            <a:r>
              <a:rPr lang="en-US" dirty="0"/>
              <a:t>Recall solar industry where bankruptcy of panel manufacturers was a big issue – seems to be much less of an issue now.</a:t>
            </a:r>
          </a:p>
          <a:p>
            <a:r>
              <a:rPr lang="en-US" dirty="0"/>
              <a:t>There also be an escrow in case a bank or project owner sees bankruptcy of the turbine manufacturer then they can insist on a technical escrow meaning all drawings and spare parts overview will be hold by a notary.</a:t>
            </a:r>
            <a:endParaRPr lang="en-029" dirty="0"/>
          </a:p>
        </p:txBody>
      </p:sp>
    </p:spTree>
    <p:extLst>
      <p:ext uri="{BB962C8B-B14F-4D97-AF65-F5344CB8AC3E}">
        <p14:creationId xmlns:p14="http://schemas.microsoft.com/office/powerpoint/2010/main" val="11604135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CCAD-5E54-4093-B4BD-908B82CA480F}"/>
              </a:ext>
            </a:extLst>
          </p:cNvPr>
          <p:cNvSpPr>
            <a:spLocks noGrp="1"/>
          </p:cNvSpPr>
          <p:nvPr>
            <p:ph type="title"/>
          </p:nvPr>
        </p:nvSpPr>
        <p:spPr/>
        <p:txBody>
          <a:bodyPr/>
          <a:lstStyle/>
          <a:p>
            <a:endParaRPr lang="en-029"/>
          </a:p>
        </p:txBody>
      </p:sp>
      <p:sp>
        <p:nvSpPr>
          <p:cNvPr id="3" name="Content Placeholder 2">
            <a:extLst>
              <a:ext uri="{FF2B5EF4-FFF2-40B4-BE49-F238E27FC236}">
                <a16:creationId xmlns:a16="http://schemas.microsoft.com/office/drawing/2014/main" id="{85C58C4E-E0AD-44FF-BEE5-A8777E2EB823}"/>
              </a:ext>
            </a:extLst>
          </p:cNvPr>
          <p:cNvSpPr>
            <a:spLocks noGrp="1"/>
          </p:cNvSpPr>
          <p:nvPr>
            <p:ph idx="1"/>
          </p:nvPr>
        </p:nvSpPr>
        <p:spPr/>
        <p:txBody>
          <a:bodyPr/>
          <a:lstStyle/>
          <a:p>
            <a:r>
              <a:rPr lang="en-029" dirty="0"/>
              <a:t>Hydro Power Capacity Factor and Cost</a:t>
            </a:r>
          </a:p>
          <a:p>
            <a:endParaRPr lang="en-029" dirty="0"/>
          </a:p>
        </p:txBody>
      </p:sp>
      <p:pic>
        <p:nvPicPr>
          <p:cNvPr id="4" name="Picture 3">
            <a:extLst>
              <a:ext uri="{FF2B5EF4-FFF2-40B4-BE49-F238E27FC236}">
                <a16:creationId xmlns:a16="http://schemas.microsoft.com/office/drawing/2014/main" id="{487D12FD-8650-4FE6-A9D4-23982AFB9CDC}"/>
              </a:ext>
            </a:extLst>
          </p:cNvPr>
          <p:cNvPicPr>
            <a:picLocks noChangeAspect="1"/>
          </p:cNvPicPr>
          <p:nvPr/>
        </p:nvPicPr>
        <p:blipFill>
          <a:blip r:embed="rId2"/>
          <a:stretch>
            <a:fillRect/>
          </a:stretch>
        </p:blipFill>
        <p:spPr>
          <a:xfrm>
            <a:off x="304800" y="1744494"/>
            <a:ext cx="7315200" cy="2607476"/>
          </a:xfrm>
          <a:prstGeom prst="rect">
            <a:avLst/>
          </a:prstGeom>
        </p:spPr>
      </p:pic>
      <p:pic>
        <p:nvPicPr>
          <p:cNvPr id="5" name="Picture 4">
            <a:extLst>
              <a:ext uri="{FF2B5EF4-FFF2-40B4-BE49-F238E27FC236}">
                <a16:creationId xmlns:a16="http://schemas.microsoft.com/office/drawing/2014/main" id="{FD63E2DC-0546-4ACB-A051-4CD297844DC6}"/>
              </a:ext>
            </a:extLst>
          </p:cNvPr>
          <p:cNvPicPr>
            <a:picLocks noChangeAspect="1"/>
          </p:cNvPicPr>
          <p:nvPr/>
        </p:nvPicPr>
        <p:blipFill>
          <a:blip r:embed="rId3"/>
          <a:stretch>
            <a:fillRect/>
          </a:stretch>
        </p:blipFill>
        <p:spPr>
          <a:xfrm>
            <a:off x="206477" y="4504370"/>
            <a:ext cx="7337323" cy="2353630"/>
          </a:xfrm>
          <a:prstGeom prst="rect">
            <a:avLst/>
          </a:prstGeom>
        </p:spPr>
      </p:pic>
    </p:spTree>
    <p:extLst>
      <p:ext uri="{BB962C8B-B14F-4D97-AF65-F5344CB8AC3E}">
        <p14:creationId xmlns:p14="http://schemas.microsoft.com/office/powerpoint/2010/main" val="363581842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CA97-F2BA-407A-A1D9-952806577547}"/>
              </a:ext>
            </a:extLst>
          </p:cNvPr>
          <p:cNvSpPr>
            <a:spLocks noGrp="1"/>
          </p:cNvSpPr>
          <p:nvPr>
            <p:ph type="title"/>
          </p:nvPr>
        </p:nvSpPr>
        <p:spPr/>
        <p:txBody>
          <a:bodyPr/>
          <a:lstStyle/>
          <a:p>
            <a:endParaRPr lang="en-029"/>
          </a:p>
        </p:txBody>
      </p:sp>
      <p:sp>
        <p:nvSpPr>
          <p:cNvPr id="3" name="Content Placeholder 2">
            <a:extLst>
              <a:ext uri="{FF2B5EF4-FFF2-40B4-BE49-F238E27FC236}">
                <a16:creationId xmlns:a16="http://schemas.microsoft.com/office/drawing/2014/main" id="{2127CEE9-D752-4BD3-AE7C-9EBC8F0E00E3}"/>
              </a:ext>
            </a:extLst>
          </p:cNvPr>
          <p:cNvSpPr>
            <a:spLocks noGrp="1"/>
          </p:cNvSpPr>
          <p:nvPr>
            <p:ph idx="1"/>
          </p:nvPr>
        </p:nvSpPr>
        <p:spPr/>
        <p:txBody>
          <a:bodyPr/>
          <a:lstStyle/>
          <a:p>
            <a:r>
              <a:rPr lang="en-029" dirty="0"/>
              <a:t>Other</a:t>
            </a:r>
          </a:p>
          <a:p>
            <a:endParaRPr lang="en-029" dirty="0"/>
          </a:p>
        </p:txBody>
      </p:sp>
      <p:pic>
        <p:nvPicPr>
          <p:cNvPr id="4" name="Picture 3">
            <a:extLst>
              <a:ext uri="{FF2B5EF4-FFF2-40B4-BE49-F238E27FC236}">
                <a16:creationId xmlns:a16="http://schemas.microsoft.com/office/drawing/2014/main" id="{E10D95AE-EA0D-40D4-B970-11A4EBCE5DB1}"/>
              </a:ext>
            </a:extLst>
          </p:cNvPr>
          <p:cNvPicPr>
            <a:picLocks noChangeAspect="1"/>
          </p:cNvPicPr>
          <p:nvPr/>
        </p:nvPicPr>
        <p:blipFill>
          <a:blip r:embed="rId2"/>
          <a:stretch>
            <a:fillRect/>
          </a:stretch>
        </p:blipFill>
        <p:spPr>
          <a:xfrm>
            <a:off x="1150143" y="1447800"/>
            <a:ext cx="6843713" cy="2731242"/>
          </a:xfrm>
          <a:prstGeom prst="rect">
            <a:avLst/>
          </a:prstGeom>
        </p:spPr>
      </p:pic>
    </p:spTree>
    <p:extLst>
      <p:ext uri="{BB962C8B-B14F-4D97-AF65-F5344CB8AC3E}">
        <p14:creationId xmlns:p14="http://schemas.microsoft.com/office/powerpoint/2010/main" val="23822288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a:blip r:embed="rId2"/>
          <a:stretch>
            <a:fillRect/>
          </a:stretch>
        </p:blipFill>
        <p:spPr>
          <a:xfrm>
            <a:off x="381000" y="762000"/>
            <a:ext cx="8229600" cy="4333740"/>
          </a:xfrm>
          <a:prstGeom prst="rect">
            <a:avLst/>
          </a:prstGeom>
        </p:spPr>
      </p:pic>
    </p:spTree>
    <p:extLst>
      <p:ext uri="{BB962C8B-B14F-4D97-AF65-F5344CB8AC3E}">
        <p14:creationId xmlns:p14="http://schemas.microsoft.com/office/powerpoint/2010/main" val="38705464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33400" y="304800"/>
            <a:ext cx="8077200" cy="715963"/>
          </a:xfrm>
        </p:spPr>
        <p:txBody>
          <a:bodyPr/>
          <a:lstStyle/>
          <a:p>
            <a:r>
              <a:rPr lang="en-US" dirty="0"/>
              <a:t>Components of Wind Turbine that Drive Costs</a:t>
            </a:r>
          </a:p>
        </p:txBody>
      </p:sp>
      <p:pic>
        <p:nvPicPr>
          <p:cNvPr id="8195" name="Picture 2"/>
          <p:cNvPicPr>
            <a:picLocks noGrp="1" noChangeAspect="1" noChangeArrowheads="1"/>
          </p:cNvPicPr>
          <p:nvPr>
            <p:ph idx="1"/>
          </p:nvPr>
        </p:nvPicPr>
        <p:blipFill>
          <a:blip r:embed="rId2" cstate="print"/>
          <a:srcRect/>
          <a:stretch>
            <a:fillRect/>
          </a:stretch>
        </p:blipFill>
        <p:spPr>
          <a:xfrm>
            <a:off x="1752600" y="2209800"/>
            <a:ext cx="3548063" cy="3140075"/>
          </a:xfrm>
        </p:spPr>
      </p:pic>
      <p:sp>
        <p:nvSpPr>
          <p:cNvPr id="8196" name="TextBox 4"/>
          <p:cNvSpPr txBox="1">
            <a:spLocks noChangeArrowheads="1"/>
          </p:cNvSpPr>
          <p:nvPr/>
        </p:nvSpPr>
        <p:spPr bwMode="auto">
          <a:xfrm>
            <a:off x="381000" y="1752600"/>
            <a:ext cx="1752600" cy="366713"/>
          </a:xfrm>
          <a:prstGeom prst="rect">
            <a:avLst/>
          </a:prstGeom>
          <a:solidFill>
            <a:srgbClr val="FFFF00"/>
          </a:solidFill>
          <a:ln w="9525">
            <a:noFill/>
            <a:miter lim="800000"/>
            <a:headEnd/>
            <a:tailEnd/>
          </a:ln>
        </p:spPr>
        <p:txBody>
          <a:bodyPr>
            <a:spAutoFit/>
          </a:bodyPr>
          <a:lstStyle/>
          <a:p>
            <a:r>
              <a:rPr lang="en-US" dirty="0"/>
              <a:t>Gearbox</a:t>
            </a:r>
          </a:p>
        </p:txBody>
      </p:sp>
      <p:sp>
        <p:nvSpPr>
          <p:cNvPr id="8197" name="TextBox 5"/>
          <p:cNvSpPr txBox="1">
            <a:spLocks noChangeArrowheads="1"/>
          </p:cNvSpPr>
          <p:nvPr/>
        </p:nvSpPr>
        <p:spPr bwMode="auto">
          <a:xfrm>
            <a:off x="0" y="2895600"/>
            <a:ext cx="1676400" cy="366713"/>
          </a:xfrm>
          <a:prstGeom prst="rect">
            <a:avLst/>
          </a:prstGeom>
          <a:solidFill>
            <a:srgbClr val="FFFF00"/>
          </a:solidFill>
          <a:ln w="9525">
            <a:noFill/>
            <a:miter lim="800000"/>
            <a:headEnd/>
            <a:tailEnd/>
          </a:ln>
        </p:spPr>
        <p:txBody>
          <a:bodyPr>
            <a:spAutoFit/>
          </a:bodyPr>
          <a:lstStyle/>
          <a:p>
            <a:r>
              <a:rPr lang="en-US" dirty="0"/>
              <a:t>Turbine</a:t>
            </a:r>
          </a:p>
        </p:txBody>
      </p:sp>
      <p:sp>
        <p:nvSpPr>
          <p:cNvPr id="8198" name="TextBox 6"/>
          <p:cNvSpPr txBox="1">
            <a:spLocks noChangeArrowheads="1"/>
          </p:cNvSpPr>
          <p:nvPr/>
        </p:nvSpPr>
        <p:spPr bwMode="auto">
          <a:xfrm>
            <a:off x="304800" y="4572000"/>
            <a:ext cx="1600200" cy="369888"/>
          </a:xfrm>
          <a:prstGeom prst="rect">
            <a:avLst/>
          </a:prstGeom>
          <a:solidFill>
            <a:srgbClr val="FFFF00"/>
          </a:solidFill>
          <a:ln w="9525">
            <a:noFill/>
            <a:miter lim="800000"/>
            <a:headEnd/>
            <a:tailEnd/>
          </a:ln>
        </p:spPr>
        <p:txBody>
          <a:bodyPr>
            <a:spAutoFit/>
          </a:bodyPr>
          <a:lstStyle/>
          <a:p>
            <a:r>
              <a:rPr lang="en-US" dirty="0"/>
              <a:t>Cooling</a:t>
            </a:r>
          </a:p>
        </p:txBody>
      </p:sp>
      <p:cxnSp>
        <p:nvCxnSpPr>
          <p:cNvPr id="9" name="Straight Arrow Connector 8"/>
          <p:cNvCxnSpPr/>
          <p:nvPr/>
        </p:nvCxnSpPr>
        <p:spPr>
          <a:xfrm>
            <a:off x="990600" y="2133600"/>
            <a:ext cx="2384425"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143000" y="3276600"/>
            <a:ext cx="1447800" cy="884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206" name="Picture 14"/>
          <p:cNvPicPr>
            <a:picLocks noChangeAspect="1" noChangeArrowheads="1"/>
          </p:cNvPicPr>
          <p:nvPr/>
        </p:nvPicPr>
        <p:blipFill>
          <a:blip r:embed="rId3" cstate="print"/>
          <a:srcRect/>
          <a:stretch>
            <a:fillRect/>
          </a:stretch>
        </p:blipFill>
        <p:spPr bwMode="auto">
          <a:xfrm>
            <a:off x="6477000" y="1027113"/>
            <a:ext cx="2667000" cy="5830887"/>
          </a:xfrm>
          <a:prstGeom prst="rect">
            <a:avLst/>
          </a:prstGeom>
          <a:noFill/>
          <a:ln w="9525">
            <a:noFill/>
            <a:miter lim="800000"/>
            <a:headEnd/>
            <a:tailEnd/>
          </a:ln>
          <a:effectLst/>
        </p:spPr>
      </p:pic>
      <p:sp>
        <p:nvSpPr>
          <p:cNvPr id="8207" name="Line 15"/>
          <p:cNvSpPr>
            <a:spLocks noChangeShapeType="1"/>
          </p:cNvSpPr>
          <p:nvPr/>
        </p:nvSpPr>
        <p:spPr bwMode="auto">
          <a:xfrm flipV="1">
            <a:off x="838200" y="3810000"/>
            <a:ext cx="1447800" cy="685800"/>
          </a:xfrm>
          <a:prstGeom prst="line">
            <a:avLst/>
          </a:prstGeom>
          <a:noFill/>
          <a:ln w="9525">
            <a:solidFill>
              <a:schemeClr val="tx1"/>
            </a:solidFill>
            <a:round/>
            <a:headEnd/>
            <a:tailEnd type="triangle" w="med" len="med"/>
          </a:ln>
          <a:effectLst/>
        </p:spPr>
        <p:txBody>
          <a:bodyPr/>
          <a:lstStyle/>
          <a:p>
            <a:endParaRPr lang="en-US" dirty="0"/>
          </a:p>
        </p:txBody>
      </p:sp>
      <p:sp>
        <p:nvSpPr>
          <p:cNvPr id="14" name="TextBox 13"/>
          <p:cNvSpPr txBox="1"/>
          <p:nvPr/>
        </p:nvSpPr>
        <p:spPr>
          <a:xfrm>
            <a:off x="228600" y="5715000"/>
            <a:ext cx="3581400" cy="369332"/>
          </a:xfrm>
          <a:prstGeom prst="rect">
            <a:avLst/>
          </a:prstGeom>
          <a:solidFill>
            <a:srgbClr val="FFC000"/>
          </a:solidFill>
        </p:spPr>
        <p:txBody>
          <a:bodyPr wrap="square" rtlCol="0">
            <a:spAutoFit/>
          </a:bodyPr>
          <a:lstStyle/>
          <a:p>
            <a:r>
              <a:rPr lang="en-US" dirty="0"/>
              <a:t>Source: Wind Energy the Facts</a:t>
            </a:r>
          </a:p>
        </p:txBody>
      </p:sp>
    </p:spTree>
    <p:extLst>
      <p:ext uri="{BB962C8B-B14F-4D97-AF65-F5344CB8AC3E}">
        <p14:creationId xmlns:p14="http://schemas.microsoft.com/office/powerpoint/2010/main" val="327981969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595313" y="533400"/>
            <a:ext cx="7558087" cy="4876800"/>
          </a:xfrm>
          <a:prstGeom prst="rect">
            <a:avLst/>
          </a:prstGeom>
        </p:spPr>
      </p:pic>
    </p:spTree>
    <p:extLst>
      <p:ext uri="{BB962C8B-B14F-4D97-AF65-F5344CB8AC3E}">
        <p14:creationId xmlns:p14="http://schemas.microsoft.com/office/powerpoint/2010/main" val="23133124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Ability to Produce at Relatively Low Wind Speed</a:t>
            </a:r>
          </a:p>
        </p:txBody>
      </p:sp>
      <p:sp>
        <p:nvSpPr>
          <p:cNvPr id="10243" name="Content Placeholder 2"/>
          <p:cNvSpPr>
            <a:spLocks noGrp="1"/>
          </p:cNvSpPr>
          <p:nvPr>
            <p:ph idx="1"/>
          </p:nvPr>
        </p:nvSpPr>
        <p:spPr/>
        <p:txBody>
          <a:bodyPr/>
          <a:lstStyle/>
          <a:p>
            <a:r>
              <a:rPr lang="en-JM" sz="1600" b="1" dirty="0"/>
              <a:t>Spanish turbine maker </a:t>
            </a:r>
            <a:r>
              <a:rPr lang="en-JM" sz="1600" b="1" dirty="0" err="1"/>
              <a:t>Gamesa</a:t>
            </a:r>
            <a:r>
              <a:rPr lang="en-JM" sz="1600" b="1"/>
              <a:t> has unveiled plans for a 2MW giant-rotor model to be used on sites with lower wind speeds. </a:t>
            </a:r>
            <a:endParaRPr lang="en-JM" sz="1600"/>
          </a:p>
          <a:p>
            <a:r>
              <a:rPr lang="en-JM" sz="1600"/>
              <a:t>It will have a 114-metre rotor diameter with a swept area of 10,207 square metres, compared with 7,390 square metres for its G97 turbine.  “We know our customers need to take more energy from 6.5-7.5 metre-per-second and even six metre-per-second sites, and they need a turbine that can get maximum energy with a low investment cost.” </a:t>
            </a:r>
          </a:p>
          <a:p>
            <a:r>
              <a:rPr lang="en-JM" sz="1600"/>
              <a:t>It aims to install a prototype by the third quarter of 2013, with some units going to customers the same year, before moving to serial production in 2014.  Expect the turbine to have a “very relevant impact” in India and China. </a:t>
            </a:r>
          </a:p>
          <a:p>
            <a:r>
              <a:rPr lang="en-JM" sz="1600"/>
              <a:t>“We expect the turbine to do very well in all the provinces around Beijing and Shanghai where the government is pushing development, because of the problems in connecting areas with higher wind resources further away to the grid”   Gamesa also expects the turbine to sell well in Brazil, in sites that are class 2 (medium speed) but have low levels of turbulence and it hopes to sell the model in Europe and the US if markets recover from 2014.  The new model is a big part in meeting its aim — set in 2011 — to reduce its turbines’ average cost of energy by 30% by 2015. </a:t>
            </a:r>
          </a:p>
          <a:p>
            <a:endParaRPr lang="en-US" sz="1600"/>
          </a:p>
        </p:txBody>
      </p:sp>
      <p:sp>
        <p:nvSpPr>
          <p:cNvPr id="7" name="TextBox 6"/>
          <p:cNvSpPr txBox="1"/>
          <p:nvPr/>
        </p:nvSpPr>
        <p:spPr>
          <a:xfrm>
            <a:off x="228600" y="5715000"/>
            <a:ext cx="3581400" cy="369332"/>
          </a:xfrm>
          <a:prstGeom prst="rect">
            <a:avLst/>
          </a:prstGeom>
          <a:solidFill>
            <a:srgbClr val="FFC000"/>
          </a:solidFill>
        </p:spPr>
        <p:txBody>
          <a:bodyPr wrap="square" rtlCol="0">
            <a:spAutoFit/>
          </a:bodyPr>
          <a:lstStyle/>
          <a:p>
            <a:r>
              <a:rPr lang="en-US" dirty="0"/>
              <a:t>Source: Current Topics</a:t>
            </a:r>
          </a:p>
        </p:txBody>
      </p:sp>
    </p:spTree>
    <p:extLst>
      <p:ext uri="{BB962C8B-B14F-4D97-AF65-F5344CB8AC3E}">
        <p14:creationId xmlns:p14="http://schemas.microsoft.com/office/powerpoint/2010/main" val="2200978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title"/>
          </p:nvPr>
        </p:nvSpPr>
        <p:spPr/>
        <p:txBody>
          <a:bodyPr/>
          <a:lstStyle/>
          <a:p>
            <a:r>
              <a:rPr lang="en-029" dirty="0"/>
              <a:t>Back to Rutger’s Question, Continued</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idx="1"/>
          </p:nvPr>
        </p:nvSpPr>
        <p:spPr/>
        <p:txBody>
          <a:bodyPr/>
          <a:lstStyle/>
          <a:p>
            <a:r>
              <a:rPr lang="en-US" sz="2000" dirty="0"/>
              <a:t>Question: </a:t>
            </a:r>
          </a:p>
          <a:p>
            <a:r>
              <a:rPr lang="en-US" sz="2000" i="1" dirty="0"/>
              <a:t>Can a replacement turbine manufacturer/supplier maintain the current installed turbines and replace its parts?</a:t>
            </a:r>
          </a:p>
          <a:p>
            <a:endParaRPr lang="en-US" sz="2000" dirty="0"/>
          </a:p>
          <a:p>
            <a:r>
              <a:rPr lang="en-US" sz="2000" dirty="0"/>
              <a:t>Yes. </a:t>
            </a:r>
          </a:p>
          <a:p>
            <a:r>
              <a:rPr lang="en-US" sz="2000" dirty="0"/>
              <a:t>Some project owners want to do their own O&amp;M and only will choose a turbine manufacturer that agrees to allow third party O&amp;M.</a:t>
            </a:r>
          </a:p>
          <a:p>
            <a:r>
              <a:rPr lang="en-US" sz="2000" dirty="0"/>
              <a:t>Not all suppliers will accept an O&amp;M contractor different than the supplier -- Vestas and Siemens for sure insist on a 10 year O&amp;M agreement performed by themselves. Returning revenues of course. </a:t>
            </a:r>
          </a:p>
          <a:p>
            <a:r>
              <a:rPr lang="en-US" sz="2000" dirty="0"/>
              <a:t>I think Nordex accepts 3rd party from the beginning, they won a project with this in the Netherlands. </a:t>
            </a:r>
            <a:endParaRPr lang="en-029" sz="2000" dirty="0"/>
          </a:p>
        </p:txBody>
      </p:sp>
    </p:spTree>
    <p:extLst>
      <p:ext uri="{BB962C8B-B14F-4D97-AF65-F5344CB8AC3E}">
        <p14:creationId xmlns:p14="http://schemas.microsoft.com/office/powerpoint/2010/main" val="381766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title"/>
          </p:nvPr>
        </p:nvSpPr>
        <p:spPr/>
        <p:txBody>
          <a:bodyPr/>
          <a:lstStyle/>
          <a:p>
            <a:r>
              <a:rPr lang="en-029" dirty="0"/>
              <a:t>Back to Rutger’s Question</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idx="1"/>
          </p:nvPr>
        </p:nvSpPr>
        <p:spPr/>
        <p:txBody>
          <a:bodyPr/>
          <a:lstStyle/>
          <a:p>
            <a:r>
              <a:rPr lang="en-US" sz="2000" i="1" dirty="0"/>
              <a:t>Are the O&amp;M and replacement parts very (brand) specific and do they need to install their own turbines (or even windmills)?</a:t>
            </a:r>
          </a:p>
          <a:p>
            <a:endParaRPr lang="en-US" sz="2000" dirty="0"/>
          </a:p>
          <a:p>
            <a:r>
              <a:rPr lang="en-US" sz="2000" dirty="0"/>
              <a:t>Depends on the manufacturer, Enercon makes most parts themselves, others source externally, also for blades, some have their own blade factory, others use contractors </a:t>
            </a:r>
          </a:p>
          <a:p>
            <a:endParaRPr lang="en-US" sz="2000" dirty="0"/>
          </a:p>
          <a:p>
            <a:r>
              <a:rPr lang="en-US" sz="2000" dirty="0"/>
              <a:t>Do turbine manufacturers/suppliers use parts from subcontractors or is everything designed and built in-house and very specific?</a:t>
            </a:r>
          </a:p>
          <a:p>
            <a:r>
              <a:rPr lang="en-US" sz="2000" dirty="0"/>
              <a:t>Same as above depends on the manufacturer </a:t>
            </a:r>
            <a:endParaRPr lang="en-029" sz="2000" dirty="0"/>
          </a:p>
        </p:txBody>
      </p:sp>
      <p:pic>
        <p:nvPicPr>
          <p:cNvPr id="5" name="Picture 4">
            <a:extLst>
              <a:ext uri="{FF2B5EF4-FFF2-40B4-BE49-F238E27FC236}">
                <a16:creationId xmlns:a16="http://schemas.microsoft.com/office/drawing/2014/main" id="{CC5291E5-98FE-456D-8443-4473965CAB60}"/>
              </a:ext>
            </a:extLst>
          </p:cNvPr>
          <p:cNvPicPr>
            <a:picLocks noChangeAspect="1"/>
          </p:cNvPicPr>
          <p:nvPr/>
        </p:nvPicPr>
        <p:blipFill>
          <a:blip r:embed="rId2"/>
          <a:stretch>
            <a:fillRect/>
          </a:stretch>
        </p:blipFill>
        <p:spPr>
          <a:xfrm>
            <a:off x="76200" y="4800600"/>
            <a:ext cx="8610600" cy="1627874"/>
          </a:xfrm>
          <a:prstGeom prst="rect">
            <a:avLst/>
          </a:prstGeom>
        </p:spPr>
      </p:pic>
    </p:spTree>
    <p:extLst>
      <p:ext uri="{BB962C8B-B14F-4D97-AF65-F5344CB8AC3E}">
        <p14:creationId xmlns:p14="http://schemas.microsoft.com/office/powerpoint/2010/main" val="1979039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154B-1E12-40D0-A139-D072C363C545}"/>
              </a:ext>
            </a:extLst>
          </p:cNvPr>
          <p:cNvSpPr>
            <a:spLocks noGrp="1"/>
          </p:cNvSpPr>
          <p:nvPr>
            <p:ph type="title"/>
          </p:nvPr>
        </p:nvSpPr>
        <p:spPr/>
        <p:txBody>
          <a:bodyPr/>
          <a:lstStyle/>
          <a:p>
            <a:r>
              <a:rPr lang="en-029" dirty="0"/>
              <a:t>O&amp;M Comments from ECN and Choice of Maintenance Contracts</a:t>
            </a:r>
          </a:p>
        </p:txBody>
      </p:sp>
      <p:sp>
        <p:nvSpPr>
          <p:cNvPr id="3" name="Content Placeholder 2">
            <a:extLst>
              <a:ext uri="{FF2B5EF4-FFF2-40B4-BE49-F238E27FC236}">
                <a16:creationId xmlns:a16="http://schemas.microsoft.com/office/drawing/2014/main" id="{B48BFC1D-222F-4AC7-8661-A4C3C2363FF0}"/>
              </a:ext>
            </a:extLst>
          </p:cNvPr>
          <p:cNvSpPr>
            <a:spLocks noGrp="1"/>
          </p:cNvSpPr>
          <p:nvPr>
            <p:ph idx="1"/>
          </p:nvPr>
        </p:nvSpPr>
        <p:spPr/>
        <p:txBody>
          <a:bodyPr/>
          <a:lstStyle/>
          <a:p>
            <a:r>
              <a:rPr lang="en-US" sz="2000" dirty="0"/>
              <a:t>The variable costs (except land costs), which include guarantee and maintenance contracts, have also decreased this year. </a:t>
            </a:r>
          </a:p>
          <a:p>
            <a:r>
              <a:rPr lang="en-US" sz="2000" dirty="0"/>
              <a:t>The variable costs are approximately 0.0095 €/kWh. </a:t>
            </a:r>
          </a:p>
          <a:p>
            <a:r>
              <a:rPr lang="en-US" sz="2000" b="1" dirty="0"/>
              <a:t>It is becoming more common for turbine manufacturers to offer a choice of maintenance contracts at a fixed price per turbine. </a:t>
            </a:r>
            <a:r>
              <a:rPr lang="en-US" sz="2000" dirty="0"/>
              <a:t>On average, these prices lie within the range of 20-30 €/kW. </a:t>
            </a:r>
          </a:p>
          <a:p>
            <a:r>
              <a:rPr lang="en-US" sz="2000" dirty="0"/>
              <a:t>The fixed annual costs are those of public liability insurance, machinery breakdown insurance, standstill insurance, network maintenance, energy use, property tax, and management and maintenance of land and roads. </a:t>
            </a:r>
          </a:p>
          <a:p>
            <a:r>
              <a:rPr lang="en-US" sz="2000" dirty="0"/>
              <a:t>ECN and DNV GL have assumed 12.4 €/kW.</a:t>
            </a:r>
            <a:endParaRPr lang="en-029" sz="2000" dirty="0"/>
          </a:p>
        </p:txBody>
      </p:sp>
    </p:spTree>
    <p:extLst>
      <p:ext uri="{BB962C8B-B14F-4D97-AF65-F5344CB8AC3E}">
        <p14:creationId xmlns:p14="http://schemas.microsoft.com/office/powerpoint/2010/main" val="3122433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5"/>
          <p:cNvSpPr>
            <a:spLocks noGrp="1"/>
          </p:cNvSpPr>
          <p:nvPr>
            <p:ph type="title"/>
          </p:nvPr>
        </p:nvSpPr>
        <p:spPr/>
        <p:txBody>
          <a:bodyPr/>
          <a:lstStyle/>
          <a:p>
            <a:r>
              <a:rPr lang="en-US" dirty="0"/>
              <a:t>Power Curve Introduction -- Turbine Performance and Maintenance</a:t>
            </a:r>
          </a:p>
        </p:txBody>
      </p:sp>
      <p:pic>
        <p:nvPicPr>
          <p:cNvPr id="147462" name="Picture 2"/>
          <p:cNvPicPr>
            <a:picLocks noGrp="1" noChangeAspect="1" noChangeArrowheads="1"/>
          </p:cNvPicPr>
          <p:nvPr>
            <p:ph idx="1"/>
          </p:nvPr>
        </p:nvPicPr>
        <p:blipFill>
          <a:blip r:embed="rId2" cstate="print"/>
          <a:srcRect/>
          <a:stretch>
            <a:fillRect/>
          </a:stretch>
        </p:blipFill>
        <p:spPr>
          <a:xfrm>
            <a:off x="762000" y="1676400"/>
            <a:ext cx="6400800" cy="4362450"/>
          </a:xfrm>
          <a:noFill/>
        </p:spPr>
      </p:pic>
      <p:sp>
        <p:nvSpPr>
          <p:cNvPr id="2" name="TextBox 1">
            <a:extLst>
              <a:ext uri="{FF2B5EF4-FFF2-40B4-BE49-F238E27FC236}">
                <a16:creationId xmlns:a16="http://schemas.microsoft.com/office/drawing/2014/main" id="{FEE17235-707B-42E4-8259-C91D41598E9C}"/>
              </a:ext>
            </a:extLst>
          </p:cNvPr>
          <p:cNvSpPr txBox="1"/>
          <p:nvPr/>
        </p:nvSpPr>
        <p:spPr>
          <a:xfrm>
            <a:off x="6629400" y="3962400"/>
            <a:ext cx="2286000" cy="1477328"/>
          </a:xfrm>
          <a:prstGeom prst="rect">
            <a:avLst/>
          </a:prstGeom>
          <a:noFill/>
        </p:spPr>
        <p:txBody>
          <a:bodyPr wrap="square" rtlCol="0">
            <a:spAutoFit/>
          </a:bodyPr>
          <a:lstStyle/>
          <a:p>
            <a:r>
              <a:rPr lang="en-029" dirty="0"/>
              <a:t>Cannot guarantee power curve without making sure the maintenance is performed</a:t>
            </a:r>
          </a:p>
        </p:txBody>
      </p:sp>
    </p:spTree>
    <p:extLst>
      <p:ext uri="{BB962C8B-B14F-4D97-AF65-F5344CB8AC3E}">
        <p14:creationId xmlns:p14="http://schemas.microsoft.com/office/powerpoint/2010/main" val="3160239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Power Curve Accuracy</a:t>
            </a:r>
          </a:p>
        </p:txBody>
      </p:sp>
      <p:pic>
        <p:nvPicPr>
          <p:cNvPr id="132099" name="Picture 3"/>
          <p:cNvPicPr>
            <a:picLocks noGrp="1" noChangeAspect="1" noChangeArrowheads="1"/>
          </p:cNvPicPr>
          <p:nvPr>
            <p:ph type="body" idx="1"/>
          </p:nvPr>
        </p:nvPicPr>
        <p:blipFill>
          <a:blip r:embed="rId2" cstate="print"/>
          <a:srcRect/>
          <a:stretch>
            <a:fillRect/>
          </a:stretch>
        </p:blipFill>
        <p:spPr>
          <a:xfrm>
            <a:off x="152400" y="1219200"/>
            <a:ext cx="8229600" cy="5440362"/>
          </a:xfrm>
        </p:spPr>
      </p:pic>
      <p:sp>
        <p:nvSpPr>
          <p:cNvPr id="132102" name="TextBox 5"/>
          <p:cNvSpPr txBox="1">
            <a:spLocks noChangeArrowheads="1"/>
          </p:cNvSpPr>
          <p:nvPr/>
        </p:nvSpPr>
        <p:spPr bwMode="auto">
          <a:xfrm>
            <a:off x="0" y="1219200"/>
            <a:ext cx="2819400" cy="3693319"/>
          </a:xfrm>
          <a:prstGeom prst="rect">
            <a:avLst/>
          </a:prstGeom>
          <a:solidFill>
            <a:schemeClr val="bg1"/>
          </a:solidFill>
          <a:ln w="9525">
            <a:noFill/>
            <a:miter lim="800000"/>
            <a:headEnd/>
            <a:tailEnd/>
          </a:ln>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5">
            <a:extLst>
              <a:ext uri="{FF2B5EF4-FFF2-40B4-BE49-F238E27FC236}">
                <a16:creationId xmlns:a16="http://schemas.microsoft.com/office/drawing/2014/main" id="{4FBD443B-3D74-4870-8195-E3148D4E0BF0}"/>
              </a:ext>
            </a:extLst>
          </p:cNvPr>
          <p:cNvSpPr txBox="1">
            <a:spLocks noChangeArrowheads="1"/>
          </p:cNvSpPr>
          <p:nvPr/>
        </p:nvSpPr>
        <p:spPr bwMode="auto">
          <a:xfrm>
            <a:off x="76200" y="2897417"/>
            <a:ext cx="2819400" cy="3693319"/>
          </a:xfrm>
          <a:prstGeom prst="rect">
            <a:avLst/>
          </a:prstGeom>
          <a:solidFill>
            <a:schemeClr val="bg1"/>
          </a:solidFill>
          <a:ln w="9525">
            <a:noFill/>
            <a:miter lim="800000"/>
            <a:headEnd/>
            <a:tailEnd/>
          </a:ln>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C8E5218-337D-4875-AEEB-93F164642CDB}"/>
              </a:ext>
            </a:extLst>
          </p:cNvPr>
          <p:cNvSpPr txBox="1"/>
          <p:nvPr/>
        </p:nvSpPr>
        <p:spPr>
          <a:xfrm>
            <a:off x="152400" y="1752600"/>
            <a:ext cx="2362200" cy="1477328"/>
          </a:xfrm>
          <a:prstGeom prst="rect">
            <a:avLst/>
          </a:prstGeom>
          <a:noFill/>
        </p:spPr>
        <p:txBody>
          <a:bodyPr wrap="square" rtlCol="0">
            <a:spAutoFit/>
          </a:bodyPr>
          <a:lstStyle/>
          <a:p>
            <a:r>
              <a:rPr lang="en-029" dirty="0"/>
              <a:t>This example does not look very good. There is variation around the </a:t>
            </a:r>
            <a:r>
              <a:rPr lang="en-029"/>
              <a:t>power curve.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C109-A4EE-49F6-81A8-EC9DA7AF3345}"/>
              </a:ext>
            </a:extLst>
          </p:cNvPr>
          <p:cNvSpPr>
            <a:spLocks noGrp="1"/>
          </p:cNvSpPr>
          <p:nvPr>
            <p:ph type="title"/>
          </p:nvPr>
        </p:nvSpPr>
        <p:spPr/>
        <p:txBody>
          <a:bodyPr/>
          <a:lstStyle/>
          <a:p>
            <a:r>
              <a:rPr lang="en-029" dirty="0"/>
              <a:t>Problems in Measurement and Verification of Power Curve</a:t>
            </a:r>
          </a:p>
        </p:txBody>
      </p:sp>
      <p:sp>
        <p:nvSpPr>
          <p:cNvPr id="3" name="Content Placeholder 2">
            <a:extLst>
              <a:ext uri="{FF2B5EF4-FFF2-40B4-BE49-F238E27FC236}">
                <a16:creationId xmlns:a16="http://schemas.microsoft.com/office/drawing/2014/main" id="{ADA90C8D-B08B-4018-BE38-9995D140EDE0}"/>
              </a:ext>
            </a:extLst>
          </p:cNvPr>
          <p:cNvSpPr>
            <a:spLocks noGrp="1"/>
          </p:cNvSpPr>
          <p:nvPr>
            <p:ph idx="1"/>
          </p:nvPr>
        </p:nvSpPr>
        <p:spPr>
          <a:xfrm>
            <a:off x="457200" y="1166191"/>
            <a:ext cx="8229600" cy="5440362"/>
          </a:xfrm>
        </p:spPr>
        <p:txBody>
          <a:bodyPr/>
          <a:lstStyle/>
          <a:p>
            <a:r>
              <a:rPr lang="en-029" dirty="0"/>
              <a:t>Need Good Wind Measurement. Does not work from gauge on turbine.</a:t>
            </a:r>
          </a:p>
          <a:p>
            <a:endParaRPr lang="en-029" dirty="0"/>
          </a:p>
        </p:txBody>
      </p:sp>
      <p:pic>
        <p:nvPicPr>
          <p:cNvPr id="5" name="Picture 4">
            <a:extLst>
              <a:ext uri="{FF2B5EF4-FFF2-40B4-BE49-F238E27FC236}">
                <a16:creationId xmlns:a16="http://schemas.microsoft.com/office/drawing/2014/main" id="{8819326A-1A3D-48E0-9C56-FC2B5E48EF52}"/>
              </a:ext>
            </a:extLst>
          </p:cNvPr>
          <p:cNvPicPr>
            <a:picLocks noChangeAspect="1"/>
          </p:cNvPicPr>
          <p:nvPr/>
        </p:nvPicPr>
        <p:blipFill>
          <a:blip r:embed="rId2"/>
          <a:stretch>
            <a:fillRect/>
          </a:stretch>
        </p:blipFill>
        <p:spPr>
          <a:xfrm>
            <a:off x="762000" y="2491753"/>
            <a:ext cx="7038975" cy="4114800"/>
          </a:xfrm>
          <a:prstGeom prst="rect">
            <a:avLst/>
          </a:prstGeom>
        </p:spPr>
      </p:pic>
    </p:spTree>
    <p:extLst>
      <p:ext uri="{BB962C8B-B14F-4D97-AF65-F5344CB8AC3E}">
        <p14:creationId xmlns:p14="http://schemas.microsoft.com/office/powerpoint/2010/main" val="259313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A889-2D9E-489A-9B26-5F5CC9798F72}"/>
              </a:ext>
            </a:extLst>
          </p:cNvPr>
          <p:cNvSpPr>
            <a:spLocks noGrp="1"/>
          </p:cNvSpPr>
          <p:nvPr>
            <p:ph type="title"/>
          </p:nvPr>
        </p:nvSpPr>
        <p:spPr/>
        <p:txBody>
          <a:bodyPr/>
          <a:lstStyle/>
          <a:p>
            <a:r>
              <a:rPr lang="en-029" dirty="0"/>
              <a:t>PPA Contract Issues</a:t>
            </a:r>
          </a:p>
        </p:txBody>
      </p:sp>
      <p:sp>
        <p:nvSpPr>
          <p:cNvPr id="3" name="Content Placeholder 2">
            <a:extLst>
              <a:ext uri="{FF2B5EF4-FFF2-40B4-BE49-F238E27FC236}">
                <a16:creationId xmlns:a16="http://schemas.microsoft.com/office/drawing/2014/main" id="{5C24609B-CDD1-40E3-B471-5FE8E556395D}"/>
              </a:ext>
            </a:extLst>
          </p:cNvPr>
          <p:cNvSpPr>
            <a:spLocks noGrp="1"/>
          </p:cNvSpPr>
          <p:nvPr>
            <p:ph idx="1"/>
          </p:nvPr>
        </p:nvSpPr>
        <p:spPr/>
        <p:txBody>
          <a:bodyPr/>
          <a:lstStyle/>
          <a:p>
            <a:pPr marL="0" indent="0">
              <a:buNone/>
            </a:pPr>
            <a:r>
              <a:rPr lang="en-US" sz="2000" dirty="0"/>
              <a:t>During the operational phase, the purchase price equals the yearly average APX price minus the Wind Discount Factor Operation Phase (WDFOP), where:</a:t>
            </a:r>
          </a:p>
          <a:p>
            <a:r>
              <a:rPr lang="en-US" sz="2000" dirty="0"/>
              <a:t>Adjusted Market Price = APX * (1-WDFOP). </a:t>
            </a:r>
          </a:p>
          <a:p>
            <a:pPr lvl="1"/>
            <a:r>
              <a:rPr lang="en-US" sz="1600" dirty="0"/>
              <a:t>This WDFOP takes into account the Profile and Imbalance Factor (PIF). </a:t>
            </a:r>
          </a:p>
          <a:p>
            <a:pPr lvl="1"/>
            <a:r>
              <a:rPr lang="en-US" sz="1600" dirty="0"/>
              <a:t>The PIF is published by the Dutch Government and corrected by an improvement factor. </a:t>
            </a:r>
          </a:p>
          <a:p>
            <a:r>
              <a:rPr lang="en-US" sz="2000" dirty="0"/>
              <a:t>The formula takes into account the Dutch subsidy regime (SDE+) correctly and conforms with market. </a:t>
            </a:r>
          </a:p>
          <a:p>
            <a:r>
              <a:rPr lang="en-US" sz="2000" dirty="0"/>
              <a:t>WDFOP = SDE Profile &amp; Imbalance Factor (SDE PIF) + Improvement Factor. </a:t>
            </a:r>
          </a:p>
          <a:p>
            <a:pPr marL="0" indent="0">
              <a:buNone/>
            </a:pPr>
            <a:r>
              <a:rPr lang="en-US" sz="2000" dirty="0"/>
              <a:t>The estimation market price SDE + calculation is: average annual APX price level (multiplied by correction factors for imbalance and profile costs). </a:t>
            </a:r>
          </a:p>
          <a:p>
            <a:pPr marL="0" indent="0">
              <a:buNone/>
            </a:pPr>
            <a:r>
              <a:rPr lang="en-US" sz="2000" dirty="0"/>
              <a:t>Please explain, if possible, the profile factor/costs and the improvement factor; </a:t>
            </a:r>
            <a:endParaRPr lang="en-029" sz="2000" dirty="0"/>
          </a:p>
        </p:txBody>
      </p:sp>
    </p:spTree>
    <p:extLst>
      <p:ext uri="{BB962C8B-B14F-4D97-AF65-F5344CB8AC3E}">
        <p14:creationId xmlns:p14="http://schemas.microsoft.com/office/powerpoint/2010/main" val="1823412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41F5-4C9A-4FDB-85CA-C9B3E602E3C4}"/>
              </a:ext>
            </a:extLst>
          </p:cNvPr>
          <p:cNvSpPr>
            <a:spLocks noGrp="1"/>
          </p:cNvSpPr>
          <p:nvPr>
            <p:ph type="title"/>
          </p:nvPr>
        </p:nvSpPr>
        <p:spPr/>
        <p:txBody>
          <a:bodyPr/>
          <a:lstStyle/>
          <a:p>
            <a:r>
              <a:rPr lang="en-029" dirty="0"/>
              <a:t>Example of Power Curve Test in EPC Contract</a:t>
            </a:r>
          </a:p>
        </p:txBody>
      </p:sp>
      <p:sp>
        <p:nvSpPr>
          <p:cNvPr id="3" name="Content Placeholder 2">
            <a:extLst>
              <a:ext uri="{FF2B5EF4-FFF2-40B4-BE49-F238E27FC236}">
                <a16:creationId xmlns:a16="http://schemas.microsoft.com/office/drawing/2014/main" id="{2267442D-8CF6-4D5B-A0A9-FF5A9390E484}"/>
              </a:ext>
            </a:extLst>
          </p:cNvPr>
          <p:cNvSpPr>
            <a:spLocks noGrp="1"/>
          </p:cNvSpPr>
          <p:nvPr>
            <p:ph idx="1"/>
          </p:nvPr>
        </p:nvSpPr>
        <p:spPr/>
        <p:txBody>
          <a:bodyPr/>
          <a:lstStyle/>
          <a:p>
            <a:r>
              <a:rPr lang="en-029" dirty="0"/>
              <a:t>Example from EPC Contract – Note the Proxy Units</a:t>
            </a:r>
          </a:p>
          <a:p>
            <a:endParaRPr lang="en-029" dirty="0"/>
          </a:p>
        </p:txBody>
      </p:sp>
      <p:pic>
        <p:nvPicPr>
          <p:cNvPr id="4" name="Picture 3">
            <a:extLst>
              <a:ext uri="{FF2B5EF4-FFF2-40B4-BE49-F238E27FC236}">
                <a16:creationId xmlns:a16="http://schemas.microsoft.com/office/drawing/2014/main" id="{B4CB1C67-5BFB-424A-BBD2-4B0AB16ADCA1}"/>
              </a:ext>
            </a:extLst>
          </p:cNvPr>
          <p:cNvPicPr>
            <a:picLocks noChangeAspect="1"/>
          </p:cNvPicPr>
          <p:nvPr/>
        </p:nvPicPr>
        <p:blipFill>
          <a:blip r:embed="rId2"/>
          <a:stretch>
            <a:fillRect/>
          </a:stretch>
        </p:blipFill>
        <p:spPr>
          <a:xfrm>
            <a:off x="152400" y="1684847"/>
            <a:ext cx="8077200" cy="3488305"/>
          </a:xfrm>
          <a:prstGeom prst="rect">
            <a:avLst/>
          </a:prstGeom>
        </p:spPr>
      </p:pic>
    </p:spTree>
    <p:extLst>
      <p:ext uri="{BB962C8B-B14F-4D97-AF65-F5344CB8AC3E}">
        <p14:creationId xmlns:p14="http://schemas.microsoft.com/office/powerpoint/2010/main" val="9867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750F-F315-4840-A454-33A7AB53851A}"/>
              </a:ext>
            </a:extLst>
          </p:cNvPr>
          <p:cNvSpPr>
            <a:spLocks noGrp="1"/>
          </p:cNvSpPr>
          <p:nvPr>
            <p:ph type="title"/>
          </p:nvPr>
        </p:nvSpPr>
        <p:spPr/>
        <p:txBody>
          <a:bodyPr/>
          <a:lstStyle/>
          <a:p>
            <a:r>
              <a:rPr lang="en-029" dirty="0"/>
              <a:t>Liquidated Damages of Power Curve</a:t>
            </a:r>
          </a:p>
        </p:txBody>
      </p:sp>
      <p:sp>
        <p:nvSpPr>
          <p:cNvPr id="3" name="Content Placeholder 2">
            <a:extLst>
              <a:ext uri="{FF2B5EF4-FFF2-40B4-BE49-F238E27FC236}">
                <a16:creationId xmlns:a16="http://schemas.microsoft.com/office/drawing/2014/main" id="{646F8C70-6C44-426E-B428-E97A244080E6}"/>
              </a:ext>
            </a:extLst>
          </p:cNvPr>
          <p:cNvSpPr>
            <a:spLocks noGrp="1"/>
          </p:cNvSpPr>
          <p:nvPr>
            <p:ph idx="1"/>
          </p:nvPr>
        </p:nvSpPr>
        <p:spPr/>
        <p:txBody>
          <a:bodyPr/>
          <a:lstStyle/>
          <a:p>
            <a:r>
              <a:rPr lang="en-029" dirty="0"/>
              <a:t>Liquidated damages</a:t>
            </a:r>
          </a:p>
          <a:p>
            <a:endParaRPr lang="en-029" dirty="0"/>
          </a:p>
        </p:txBody>
      </p:sp>
      <p:pic>
        <p:nvPicPr>
          <p:cNvPr id="4" name="Picture 3">
            <a:extLst>
              <a:ext uri="{FF2B5EF4-FFF2-40B4-BE49-F238E27FC236}">
                <a16:creationId xmlns:a16="http://schemas.microsoft.com/office/drawing/2014/main" id="{D7279371-E550-4CE2-B2EF-F85727D7492F}"/>
              </a:ext>
            </a:extLst>
          </p:cNvPr>
          <p:cNvPicPr>
            <a:picLocks noChangeAspect="1"/>
          </p:cNvPicPr>
          <p:nvPr/>
        </p:nvPicPr>
        <p:blipFill>
          <a:blip r:embed="rId2"/>
          <a:stretch>
            <a:fillRect/>
          </a:stretch>
        </p:blipFill>
        <p:spPr>
          <a:xfrm>
            <a:off x="381000" y="2209800"/>
            <a:ext cx="7848600" cy="3953757"/>
          </a:xfrm>
          <a:prstGeom prst="rect">
            <a:avLst/>
          </a:prstGeom>
        </p:spPr>
      </p:pic>
    </p:spTree>
    <p:extLst>
      <p:ext uri="{BB962C8B-B14F-4D97-AF65-F5344CB8AC3E}">
        <p14:creationId xmlns:p14="http://schemas.microsoft.com/office/powerpoint/2010/main" val="2291916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title"/>
          </p:nvPr>
        </p:nvSpPr>
        <p:spPr/>
        <p:txBody>
          <a:bodyPr/>
          <a:lstStyle/>
          <a:p>
            <a:r>
              <a:rPr lang="en-029" dirty="0"/>
              <a:t>Additional Risks: Question About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idx="1"/>
          </p:nvPr>
        </p:nvSpPr>
        <p:spPr/>
        <p:txBody>
          <a:bodyPr/>
          <a:lstStyle/>
          <a:p>
            <a:r>
              <a:rPr lang="en-US" i="1" dirty="0"/>
              <a:t>What is shadow flicker in wind and is it a big deal</a:t>
            </a:r>
          </a:p>
          <a:p>
            <a:r>
              <a:rPr lang="en-US"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r>
              <a:rPr lang="en-US" sz="2000" dirty="0"/>
              <a:t>Depends on the project and buildings in the vicinity and the rules &amp; regulations. Some projects need to stop turbines for specific times for shadow flicker reasons. </a:t>
            </a:r>
          </a:p>
          <a:p>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973156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idx="1"/>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194274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idx="1"/>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371600" y="3657600"/>
            <a:ext cx="5621594" cy="2613698"/>
          </a:xfrm>
          <a:prstGeom prst="rect">
            <a:avLst/>
          </a:prstGeom>
        </p:spPr>
      </p:pic>
    </p:spTree>
    <p:extLst>
      <p:ext uri="{BB962C8B-B14F-4D97-AF65-F5344CB8AC3E}">
        <p14:creationId xmlns:p14="http://schemas.microsoft.com/office/powerpoint/2010/main" val="1339601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idx="1"/>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1153791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title"/>
          </p:nvPr>
        </p:nvSpPr>
        <p:spPr/>
        <p:txBody>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idx="1"/>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2169383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2BEC-A2F5-4F39-AF47-032527C7A9B3}"/>
              </a:ext>
            </a:extLst>
          </p:cNvPr>
          <p:cNvSpPr>
            <a:spLocks noGrp="1"/>
          </p:cNvSpPr>
          <p:nvPr>
            <p:ph type="title"/>
          </p:nvPr>
        </p:nvSpPr>
        <p:spPr/>
        <p:txBody>
          <a:bodyPr/>
          <a:lstStyle/>
          <a:p>
            <a:r>
              <a:rPr lang="en-029" dirty="0"/>
              <a:t>Example of Single Price Contract for Wind Power that is Contrasted with Multi-part Pricing for Availability Payment Transactions</a:t>
            </a:r>
          </a:p>
        </p:txBody>
      </p:sp>
      <p:pic>
        <p:nvPicPr>
          <p:cNvPr id="4" name="Picture 3">
            <a:extLst>
              <a:ext uri="{FF2B5EF4-FFF2-40B4-BE49-F238E27FC236}">
                <a16:creationId xmlns:a16="http://schemas.microsoft.com/office/drawing/2014/main" id="{9D3E4403-C9C9-4ADC-A404-B264E87F968A}"/>
              </a:ext>
            </a:extLst>
          </p:cNvPr>
          <p:cNvPicPr>
            <a:picLocks noChangeAspect="1"/>
          </p:cNvPicPr>
          <p:nvPr/>
        </p:nvPicPr>
        <p:blipFill>
          <a:blip r:embed="rId2"/>
          <a:stretch>
            <a:fillRect/>
          </a:stretch>
        </p:blipFill>
        <p:spPr>
          <a:xfrm>
            <a:off x="2514600" y="1295400"/>
            <a:ext cx="6084513" cy="5334000"/>
          </a:xfrm>
          <a:prstGeom prst="rect">
            <a:avLst/>
          </a:prstGeom>
        </p:spPr>
      </p:pic>
    </p:spTree>
    <p:extLst>
      <p:ext uri="{BB962C8B-B14F-4D97-AF65-F5344CB8AC3E}">
        <p14:creationId xmlns:p14="http://schemas.microsoft.com/office/powerpoint/2010/main" val="3650371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9B92-7EED-401C-9EC5-51CFD5B4E260}"/>
              </a:ext>
            </a:extLst>
          </p:cNvPr>
          <p:cNvSpPr>
            <a:spLocks noGrp="1"/>
          </p:cNvSpPr>
          <p:nvPr>
            <p:ph type="title"/>
          </p:nvPr>
        </p:nvSpPr>
        <p:spPr/>
        <p:txBody>
          <a:bodyPr/>
          <a:lstStyle/>
          <a:p>
            <a:r>
              <a:rPr lang="en-029" dirty="0"/>
              <a:t>Short-fall and Excess Energy in Renewable PPA</a:t>
            </a:r>
          </a:p>
        </p:txBody>
      </p:sp>
      <p:pic>
        <p:nvPicPr>
          <p:cNvPr id="5" name="Picture 4">
            <a:extLst>
              <a:ext uri="{FF2B5EF4-FFF2-40B4-BE49-F238E27FC236}">
                <a16:creationId xmlns:a16="http://schemas.microsoft.com/office/drawing/2014/main" id="{0E0D3302-871D-448E-8F43-32D68C8A1734}"/>
              </a:ext>
            </a:extLst>
          </p:cNvPr>
          <p:cNvPicPr>
            <a:picLocks noChangeAspect="1"/>
          </p:cNvPicPr>
          <p:nvPr/>
        </p:nvPicPr>
        <p:blipFill>
          <a:blip r:embed="rId2"/>
          <a:stretch>
            <a:fillRect/>
          </a:stretch>
        </p:blipFill>
        <p:spPr>
          <a:xfrm>
            <a:off x="3733800" y="3628235"/>
            <a:ext cx="5095875" cy="3105150"/>
          </a:xfrm>
          <a:prstGeom prst="rect">
            <a:avLst/>
          </a:prstGeom>
        </p:spPr>
      </p:pic>
      <p:pic>
        <p:nvPicPr>
          <p:cNvPr id="6" name="Picture 5">
            <a:extLst>
              <a:ext uri="{FF2B5EF4-FFF2-40B4-BE49-F238E27FC236}">
                <a16:creationId xmlns:a16="http://schemas.microsoft.com/office/drawing/2014/main" id="{2C7E7BBB-ABB4-457D-B4D3-490FDC2085BF}"/>
              </a:ext>
            </a:extLst>
          </p:cNvPr>
          <p:cNvPicPr>
            <a:picLocks noChangeAspect="1"/>
          </p:cNvPicPr>
          <p:nvPr/>
        </p:nvPicPr>
        <p:blipFill>
          <a:blip r:embed="rId3"/>
          <a:stretch>
            <a:fillRect/>
          </a:stretch>
        </p:blipFill>
        <p:spPr>
          <a:xfrm>
            <a:off x="228600" y="990600"/>
            <a:ext cx="5336525" cy="3474248"/>
          </a:xfrm>
          <a:prstGeom prst="rect">
            <a:avLst/>
          </a:prstGeom>
        </p:spPr>
      </p:pic>
    </p:spTree>
    <p:extLst>
      <p:ext uri="{BB962C8B-B14F-4D97-AF65-F5344CB8AC3E}">
        <p14:creationId xmlns:p14="http://schemas.microsoft.com/office/powerpoint/2010/main" val="1485658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9AB1-8B54-48BE-AA11-C0615871AD07}"/>
              </a:ext>
            </a:extLst>
          </p:cNvPr>
          <p:cNvSpPr>
            <a:spLocks noGrp="1"/>
          </p:cNvSpPr>
          <p:nvPr>
            <p:ph type="title"/>
          </p:nvPr>
        </p:nvSpPr>
        <p:spPr/>
        <p:txBody>
          <a:bodyPr/>
          <a:lstStyle/>
          <a:p>
            <a:r>
              <a:rPr lang="en-029" dirty="0"/>
              <a:t>LD for Capacity in NBET Solar PPA</a:t>
            </a:r>
          </a:p>
        </p:txBody>
      </p:sp>
      <p:pic>
        <p:nvPicPr>
          <p:cNvPr id="4" name="Content Placeholder 3">
            <a:extLst>
              <a:ext uri="{FF2B5EF4-FFF2-40B4-BE49-F238E27FC236}">
                <a16:creationId xmlns:a16="http://schemas.microsoft.com/office/drawing/2014/main" id="{8A43D01A-1003-4740-9F96-41878352CC6F}"/>
              </a:ext>
            </a:extLst>
          </p:cNvPr>
          <p:cNvPicPr>
            <a:picLocks noGrp="1" noChangeAspect="1"/>
          </p:cNvPicPr>
          <p:nvPr>
            <p:ph idx="1"/>
          </p:nvPr>
        </p:nvPicPr>
        <p:blipFill>
          <a:blip r:embed="rId2"/>
          <a:stretch>
            <a:fillRect/>
          </a:stretch>
        </p:blipFill>
        <p:spPr>
          <a:xfrm>
            <a:off x="228600" y="1759174"/>
            <a:ext cx="8686800" cy="4101652"/>
          </a:xfrm>
          <a:prstGeom prst="rect">
            <a:avLst/>
          </a:prstGeom>
        </p:spPr>
      </p:pic>
    </p:spTree>
    <p:extLst>
      <p:ext uri="{BB962C8B-B14F-4D97-AF65-F5344CB8AC3E}">
        <p14:creationId xmlns:p14="http://schemas.microsoft.com/office/powerpoint/2010/main" val="139209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B298-5F36-4FEC-81F4-0C6F04BA7AFC}"/>
              </a:ext>
            </a:extLst>
          </p:cNvPr>
          <p:cNvSpPr>
            <a:spLocks noGrp="1"/>
          </p:cNvSpPr>
          <p:nvPr>
            <p:ph type="title"/>
          </p:nvPr>
        </p:nvSpPr>
        <p:spPr/>
        <p:txBody>
          <a:bodyPr/>
          <a:lstStyle/>
          <a:p>
            <a:r>
              <a:rPr lang="en-029" dirty="0"/>
              <a:t>Discussion of PPA Details</a:t>
            </a:r>
          </a:p>
        </p:txBody>
      </p:sp>
      <p:sp>
        <p:nvSpPr>
          <p:cNvPr id="3" name="Content Placeholder 2">
            <a:extLst>
              <a:ext uri="{FF2B5EF4-FFF2-40B4-BE49-F238E27FC236}">
                <a16:creationId xmlns:a16="http://schemas.microsoft.com/office/drawing/2014/main" id="{7F9D9A15-8594-4EF0-B946-5A4F2C810C8B}"/>
              </a:ext>
            </a:extLst>
          </p:cNvPr>
          <p:cNvSpPr>
            <a:spLocks noGrp="1"/>
          </p:cNvSpPr>
          <p:nvPr>
            <p:ph idx="1"/>
          </p:nvPr>
        </p:nvSpPr>
        <p:spPr/>
        <p:txBody>
          <a:bodyPr/>
          <a:lstStyle/>
          <a:p>
            <a:r>
              <a:rPr lang="en-029" dirty="0"/>
              <a:t>In addressing Rutger’s question, I will discuss the following:</a:t>
            </a:r>
          </a:p>
          <a:p>
            <a:pPr marL="457200" indent="-457200">
              <a:buFont typeface="+mj-lt"/>
              <a:buAutoNum type="arabicPeriod"/>
            </a:pPr>
            <a:r>
              <a:rPr lang="en-029" dirty="0"/>
              <a:t>What do all of these horrible terms mean and why is there not a simple fixed price.</a:t>
            </a:r>
          </a:p>
          <a:p>
            <a:pPr marL="457200" indent="-457200">
              <a:buFont typeface="+mj-lt"/>
              <a:buAutoNum type="arabicPeriod"/>
            </a:pPr>
            <a:r>
              <a:rPr lang="en-029" dirty="0"/>
              <a:t>Is there merchant price exposure in the NL Tariff System</a:t>
            </a:r>
          </a:p>
          <a:p>
            <a:pPr marL="457200" indent="-457200">
              <a:buFont typeface="+mj-lt"/>
              <a:buAutoNum type="arabicPeriod"/>
            </a:pPr>
            <a:r>
              <a:rPr lang="en-029" dirty="0"/>
              <a:t>Can the formulas for the price be explained in a simple way.</a:t>
            </a:r>
          </a:p>
          <a:p>
            <a:pPr marL="457200" indent="-457200">
              <a:buFont typeface="+mj-lt"/>
              <a:buAutoNum type="arabicPeriod"/>
            </a:pPr>
            <a:r>
              <a:rPr lang="en-029" dirty="0"/>
              <a:t>Do the terms mean that there is some merchant price risk during the PPA period.</a:t>
            </a:r>
          </a:p>
          <a:p>
            <a:pPr marL="457200" indent="-457200">
              <a:buFont typeface="+mj-lt"/>
              <a:buAutoNum type="arabicPeriod"/>
            </a:pPr>
            <a:r>
              <a:rPr lang="en-029" dirty="0"/>
              <a:t>What are general issues associated with wind and other renewables related to energy balances.</a:t>
            </a:r>
          </a:p>
        </p:txBody>
      </p:sp>
    </p:spTree>
    <p:extLst>
      <p:ext uri="{BB962C8B-B14F-4D97-AF65-F5344CB8AC3E}">
        <p14:creationId xmlns:p14="http://schemas.microsoft.com/office/powerpoint/2010/main" val="3888198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and Project Development</a:t>
            </a:r>
          </a:p>
        </p:txBody>
      </p:sp>
      <p:pic>
        <p:nvPicPr>
          <p:cNvPr id="4" name="Content Placeholder 3"/>
          <p:cNvPicPr>
            <a:picLocks noGrp="1" noChangeAspect="1"/>
          </p:cNvPicPr>
          <p:nvPr>
            <p:ph idx="1"/>
          </p:nvPr>
        </p:nvPicPr>
        <p:blipFill>
          <a:blip r:embed="rId2"/>
          <a:stretch>
            <a:fillRect/>
          </a:stretch>
        </p:blipFill>
        <p:spPr>
          <a:xfrm>
            <a:off x="910052" y="1524000"/>
            <a:ext cx="7323896" cy="4572000"/>
          </a:xfrm>
          <a:prstGeom prst="rect">
            <a:avLst/>
          </a:prstGeom>
        </p:spPr>
      </p:pic>
    </p:spTree>
    <p:extLst>
      <p:ext uri="{BB962C8B-B14F-4D97-AF65-F5344CB8AC3E}">
        <p14:creationId xmlns:p14="http://schemas.microsoft.com/office/powerpoint/2010/main" val="335852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Comparison of Wind and Solar</a:t>
            </a:r>
          </a:p>
        </p:txBody>
      </p:sp>
      <p:pic>
        <p:nvPicPr>
          <p:cNvPr id="7" name="Content Placeholder 6"/>
          <p:cNvPicPr>
            <a:picLocks noGrp="1" noChangeAspect="1"/>
          </p:cNvPicPr>
          <p:nvPr>
            <p:ph idx="1"/>
          </p:nvPr>
        </p:nvPicPr>
        <p:blipFill>
          <a:blip r:embed="rId2"/>
          <a:stretch>
            <a:fillRect/>
          </a:stretch>
        </p:blipFill>
        <p:spPr>
          <a:xfrm>
            <a:off x="1021725" y="1143000"/>
            <a:ext cx="7100550" cy="4983163"/>
          </a:xfrm>
          <a:prstGeom prst="rect">
            <a:avLst/>
          </a:prstGeom>
        </p:spPr>
      </p:pic>
    </p:spTree>
    <p:extLst>
      <p:ext uri="{BB962C8B-B14F-4D97-AF65-F5344CB8AC3E}">
        <p14:creationId xmlns:p14="http://schemas.microsoft.com/office/powerpoint/2010/main" val="1257084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59B-FC4C-4C80-AE56-2F27A3B7A387}"/>
              </a:ext>
            </a:extLst>
          </p:cNvPr>
          <p:cNvSpPr>
            <a:spLocks noGrp="1"/>
          </p:cNvSpPr>
          <p:nvPr>
            <p:ph type="ctrTitle"/>
          </p:nvPr>
        </p:nvSpPr>
        <p:spPr/>
        <p:txBody>
          <a:bodyPr/>
          <a:lstStyle/>
          <a:p>
            <a:r>
              <a:rPr lang="en-AU" dirty="0"/>
              <a:t>Overview of Changes in the Value and Economics of Renewable Energy with Dramatic Reductions in the Cost of Renewable Energy and Continued Need for Subsidies</a:t>
            </a:r>
            <a:endParaRPr lang="en-029" dirty="0"/>
          </a:p>
        </p:txBody>
      </p:sp>
    </p:spTree>
    <p:extLst>
      <p:ext uri="{BB962C8B-B14F-4D97-AF65-F5344CB8AC3E}">
        <p14:creationId xmlns:p14="http://schemas.microsoft.com/office/powerpoint/2010/main" val="4162527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7A4A-1788-48DB-96D1-072AD88B78B3}"/>
              </a:ext>
            </a:extLst>
          </p:cNvPr>
          <p:cNvSpPr>
            <a:spLocks noGrp="1"/>
          </p:cNvSpPr>
          <p:nvPr>
            <p:ph type="title"/>
          </p:nvPr>
        </p:nvSpPr>
        <p:spPr/>
        <p:txBody>
          <a:bodyPr/>
          <a:lstStyle/>
          <a:p>
            <a:r>
              <a:rPr lang="en-029" dirty="0"/>
              <a:t>Key Implications of This Section</a:t>
            </a:r>
          </a:p>
        </p:txBody>
      </p:sp>
      <p:sp>
        <p:nvSpPr>
          <p:cNvPr id="3" name="Content Placeholder 2">
            <a:extLst>
              <a:ext uri="{FF2B5EF4-FFF2-40B4-BE49-F238E27FC236}">
                <a16:creationId xmlns:a16="http://schemas.microsoft.com/office/drawing/2014/main" id="{E9824EDE-9FAF-44E1-BA23-E9223534F5EA}"/>
              </a:ext>
            </a:extLst>
          </p:cNvPr>
          <p:cNvSpPr>
            <a:spLocks noGrp="1"/>
          </p:cNvSpPr>
          <p:nvPr>
            <p:ph idx="1"/>
          </p:nvPr>
        </p:nvSpPr>
        <p:spPr/>
        <p:txBody>
          <a:bodyPr/>
          <a:lstStyle/>
          <a:p>
            <a:r>
              <a:rPr lang="en-029" dirty="0"/>
              <a:t>LCOE is the basis of Dutch PPA Contracts</a:t>
            </a:r>
          </a:p>
          <a:p>
            <a:r>
              <a:rPr lang="en-029" dirty="0"/>
              <a:t>What is the LCOE of Wind and how does the LCOE compare to the APX Merchant Price</a:t>
            </a:r>
          </a:p>
          <a:p>
            <a:r>
              <a:rPr lang="en-029" dirty="0"/>
              <a:t>How Economic is Wind and Solar compared to other power options</a:t>
            </a:r>
          </a:p>
          <a:p>
            <a:r>
              <a:rPr lang="en-029" dirty="0"/>
              <a:t>Background on the Economic Drivers of Wind Power and the essential O&amp;M cost, capital expenditures and capacity factors that should be reviewed and benchmarked</a:t>
            </a:r>
          </a:p>
          <a:p>
            <a:endParaRPr lang="en-029" dirty="0"/>
          </a:p>
          <a:p>
            <a:endParaRPr lang="en-029" dirty="0"/>
          </a:p>
          <a:p>
            <a:endParaRPr lang="en-029" dirty="0"/>
          </a:p>
        </p:txBody>
      </p:sp>
    </p:spTree>
    <p:extLst>
      <p:ext uri="{BB962C8B-B14F-4D97-AF65-F5344CB8AC3E}">
        <p14:creationId xmlns:p14="http://schemas.microsoft.com/office/powerpoint/2010/main" val="3291512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Equations for Revenue Build Up</a:t>
            </a:r>
          </a:p>
        </p:txBody>
      </p:sp>
      <p:sp>
        <p:nvSpPr>
          <p:cNvPr id="3" name="Content Placeholder 2"/>
          <p:cNvSpPr>
            <a:spLocks noGrp="1"/>
          </p:cNvSpPr>
          <p:nvPr>
            <p:ph idx="1"/>
          </p:nvPr>
        </p:nvSpPr>
        <p:spPr/>
        <p:txBody>
          <a:bodyPr/>
          <a:lstStyle/>
          <a:p>
            <a:r>
              <a:rPr lang="en-US" sz="2000" dirty="0"/>
              <a:t>Electricity plants have capacity which is the ability to produce at an instant</a:t>
            </a:r>
          </a:p>
          <a:p>
            <a:pPr lvl="1"/>
            <a:r>
              <a:rPr lang="en-US" dirty="0"/>
              <a:t>kW, mW, W</a:t>
            </a:r>
          </a:p>
          <a:p>
            <a:r>
              <a:rPr lang="en-US" sz="2000" dirty="0"/>
              <a:t>For producing revenue, there must be some kind of time dimension attached to the capacity</a:t>
            </a:r>
          </a:p>
          <a:p>
            <a:pPr lvl="1"/>
            <a:r>
              <a:rPr lang="en-US" dirty="0"/>
              <a:t>Hours, months, years</a:t>
            </a:r>
          </a:p>
          <a:p>
            <a:pPr lvl="1"/>
            <a:r>
              <a:rPr lang="en-US" dirty="0"/>
              <a:t>kW x h, kW x month, kW x year</a:t>
            </a:r>
          </a:p>
          <a:p>
            <a:pPr lvl="1"/>
            <a:r>
              <a:rPr lang="en-US" dirty="0"/>
              <a:t>kWh, kW-month, kW-year</a:t>
            </a:r>
          </a:p>
          <a:p>
            <a:r>
              <a:rPr lang="en-US" sz="2000" dirty="0"/>
              <a:t>There is a basic distinction in project finance for availability and output based projects.  Output base projects earn revenues on production, availability based projects earn revenue as long as the plant is available to produce even if it does not produce.</a:t>
            </a:r>
          </a:p>
          <a:p>
            <a:pPr lvl="1"/>
            <a:r>
              <a:rPr lang="en-US" dirty="0"/>
              <a:t>Output based projects (renewable): revenue = price x kWh</a:t>
            </a:r>
          </a:p>
          <a:p>
            <a:pPr lvl="1"/>
            <a:r>
              <a:rPr lang="en-US" dirty="0"/>
              <a:t>Availability based projects (dispatchable): revenue = price x kW-month</a:t>
            </a:r>
          </a:p>
        </p:txBody>
      </p:sp>
    </p:spTree>
    <p:extLst>
      <p:ext uri="{BB962C8B-B14F-4D97-AF65-F5344CB8AC3E}">
        <p14:creationId xmlns:p14="http://schemas.microsoft.com/office/powerpoint/2010/main" val="962492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786E69-D176-49C3-A5EC-5D5A4CBEC52B}"/>
              </a:ext>
            </a:extLst>
          </p:cNvPr>
          <p:cNvSpPr>
            <a:spLocks noGrp="1"/>
          </p:cNvSpPr>
          <p:nvPr>
            <p:ph idx="1"/>
          </p:nvPr>
        </p:nvSpPr>
        <p:spPr/>
        <p:txBody>
          <a:bodyPr>
            <a:normAutofit/>
          </a:bodyPr>
          <a:lstStyle/>
          <a:p>
            <a:pPr lvl="0"/>
            <a:r>
              <a:rPr lang="en-029" dirty="0"/>
              <a:t>Convert the Cost per kW which is the crucial driver of power costs for many technologies by the carrying charge rate.  This gives the cost per kW-year.  The carrying charge can be thought of as the amount of annual EBITDA required for an amount of up-front cost. It can also be thought of as the return on and the return of capital to carry the investment.  It can also be thought of like the loan payment on a house divided by the price of the house.</a:t>
            </a:r>
            <a:endParaRPr lang="en-US" dirty="0"/>
          </a:p>
          <a:p>
            <a:pPr marL="0" indent="0">
              <a:buNone/>
            </a:pPr>
            <a:r>
              <a:rPr lang="en-029" dirty="0"/>
              <a:t> </a:t>
            </a:r>
            <a:endParaRPr lang="en-US" dirty="0"/>
          </a:p>
          <a:p>
            <a:r>
              <a:rPr lang="en-029" dirty="0"/>
              <a:t>Annual Carrying Charges = Cost/kW x Carrying Charge Rate</a:t>
            </a:r>
            <a:endParaRPr lang="en-US" dirty="0"/>
          </a:p>
          <a:p>
            <a:endParaRPr lang="en-US" dirty="0"/>
          </a:p>
        </p:txBody>
      </p:sp>
      <p:sp>
        <p:nvSpPr>
          <p:cNvPr id="3" name="Title 2">
            <a:extLst>
              <a:ext uri="{FF2B5EF4-FFF2-40B4-BE49-F238E27FC236}">
                <a16:creationId xmlns:a16="http://schemas.microsoft.com/office/drawing/2014/main" id="{20AAA25E-4E19-4363-B91C-A686F7AD01DE}"/>
              </a:ext>
            </a:extLst>
          </p:cNvPr>
          <p:cNvSpPr>
            <a:spLocks noGrp="1"/>
          </p:cNvSpPr>
          <p:nvPr>
            <p:ph type="title"/>
          </p:nvPr>
        </p:nvSpPr>
        <p:spPr/>
        <p:txBody>
          <a:bodyPr>
            <a:normAutofit/>
          </a:bodyPr>
          <a:lstStyle/>
          <a:p>
            <a:r>
              <a:rPr lang="en-US" dirty="0"/>
              <a:t>Step 1 of LCOE: Annual Carrying Charge per kW</a:t>
            </a:r>
          </a:p>
        </p:txBody>
      </p:sp>
    </p:spTree>
    <p:extLst>
      <p:ext uri="{BB962C8B-B14F-4D97-AF65-F5344CB8AC3E}">
        <p14:creationId xmlns:p14="http://schemas.microsoft.com/office/powerpoint/2010/main" val="3509841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733B9E-D0EC-43B8-89EB-A2C6B11DA63B}"/>
              </a:ext>
            </a:extLst>
          </p:cNvPr>
          <p:cNvSpPr>
            <a:spLocks noGrp="1"/>
          </p:cNvSpPr>
          <p:nvPr>
            <p:ph idx="1"/>
          </p:nvPr>
        </p:nvSpPr>
        <p:spPr/>
        <p:txBody>
          <a:bodyPr/>
          <a:lstStyle/>
          <a:p>
            <a:pPr lvl="0"/>
            <a:r>
              <a:rPr lang="en-029" dirty="0"/>
              <a:t>Add the fixed O&amp;M costs expressed in Amount (e.g. USD) per kW-year to the annual carrying charges to derive the total annual cost per kW-year.</a:t>
            </a:r>
            <a:endParaRPr lang="en-US" dirty="0"/>
          </a:p>
          <a:p>
            <a:pPr marL="0" indent="0">
              <a:buNone/>
            </a:pPr>
            <a:r>
              <a:rPr lang="en-029" dirty="0"/>
              <a:t> </a:t>
            </a:r>
            <a:endParaRPr lang="en-US" dirty="0"/>
          </a:p>
          <a:p>
            <a:r>
              <a:rPr lang="en-029" dirty="0"/>
              <a:t>Total Annual Fixed Cost/kW-year = Annual Carrying Charges + Fixed O&amp;M Cost</a:t>
            </a:r>
            <a:endParaRPr lang="en-US" dirty="0"/>
          </a:p>
          <a:p>
            <a:endParaRPr lang="en-US" dirty="0"/>
          </a:p>
        </p:txBody>
      </p:sp>
      <p:sp>
        <p:nvSpPr>
          <p:cNvPr id="3" name="Title 2">
            <a:extLst>
              <a:ext uri="{FF2B5EF4-FFF2-40B4-BE49-F238E27FC236}">
                <a16:creationId xmlns:a16="http://schemas.microsoft.com/office/drawing/2014/main" id="{45F05EFD-3FFF-4C45-BAFD-CC51B9D02596}"/>
              </a:ext>
            </a:extLst>
          </p:cNvPr>
          <p:cNvSpPr>
            <a:spLocks noGrp="1"/>
          </p:cNvSpPr>
          <p:nvPr>
            <p:ph type="title"/>
          </p:nvPr>
        </p:nvSpPr>
        <p:spPr/>
        <p:txBody>
          <a:bodyPr/>
          <a:lstStyle/>
          <a:p>
            <a:r>
              <a:rPr lang="en-US" dirty="0"/>
              <a:t>Step 2: Total Fixed Cost per kW-year</a:t>
            </a:r>
          </a:p>
        </p:txBody>
      </p:sp>
    </p:spTree>
    <p:extLst>
      <p:ext uri="{BB962C8B-B14F-4D97-AF65-F5344CB8AC3E}">
        <p14:creationId xmlns:p14="http://schemas.microsoft.com/office/powerpoint/2010/main" val="4268505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C215EF-1289-4593-AB5F-3B1DC73DA3E7}"/>
              </a:ext>
            </a:extLst>
          </p:cNvPr>
          <p:cNvSpPr>
            <a:spLocks noGrp="1"/>
          </p:cNvSpPr>
          <p:nvPr>
            <p:ph idx="1"/>
          </p:nvPr>
        </p:nvSpPr>
        <p:spPr/>
        <p:txBody>
          <a:bodyPr>
            <a:normAutofit/>
          </a:bodyPr>
          <a:lstStyle/>
          <a:p>
            <a:pPr lvl="0"/>
            <a:r>
              <a:rPr lang="en-029" dirty="0"/>
              <a:t>Compute the total fixed cost based on energy rather than capacity.  To do this, you need the capacity factor (for renewable) or the availability factor for base load (assuming the plant will run whenever it is available).  The hours that must be covered by the fixed cost are 8766 x capacity factor.  The total annual fixed cost per MWH as the annual cost x 1000 divided by 8766 x capacity factor.</a:t>
            </a:r>
            <a:endParaRPr lang="en-US" dirty="0"/>
          </a:p>
          <a:p>
            <a:pPr marL="0" indent="0">
              <a:buNone/>
            </a:pPr>
            <a:r>
              <a:rPr lang="en-029" dirty="0"/>
              <a:t> </a:t>
            </a:r>
            <a:endParaRPr lang="en-US" dirty="0"/>
          </a:p>
          <a:p>
            <a:r>
              <a:rPr lang="en-029" dirty="0"/>
              <a:t>Total Annual Fixed Cost/MWH = Total Fixed Cost/kW-year x 1000/ (8766 x CF)</a:t>
            </a:r>
            <a:endParaRPr lang="en-US" dirty="0"/>
          </a:p>
          <a:p>
            <a:endParaRPr lang="en-US" dirty="0"/>
          </a:p>
        </p:txBody>
      </p:sp>
      <p:sp>
        <p:nvSpPr>
          <p:cNvPr id="3" name="Title 2">
            <a:extLst>
              <a:ext uri="{FF2B5EF4-FFF2-40B4-BE49-F238E27FC236}">
                <a16:creationId xmlns:a16="http://schemas.microsoft.com/office/drawing/2014/main" id="{71A85578-8946-4B96-AE56-408CA67F24A2}"/>
              </a:ext>
            </a:extLst>
          </p:cNvPr>
          <p:cNvSpPr>
            <a:spLocks noGrp="1"/>
          </p:cNvSpPr>
          <p:nvPr>
            <p:ph type="title"/>
          </p:nvPr>
        </p:nvSpPr>
        <p:spPr/>
        <p:txBody>
          <a:bodyPr>
            <a:normAutofit/>
          </a:bodyPr>
          <a:lstStyle/>
          <a:p>
            <a:r>
              <a:rPr lang="en-US" dirty="0"/>
              <a:t>Step 3: Compute the Fixed Cost to Turn on the Lights</a:t>
            </a:r>
          </a:p>
        </p:txBody>
      </p:sp>
    </p:spTree>
    <p:extLst>
      <p:ext uri="{BB962C8B-B14F-4D97-AF65-F5344CB8AC3E}">
        <p14:creationId xmlns:p14="http://schemas.microsoft.com/office/powerpoint/2010/main" val="2720341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lstStyle/>
          <a:p>
            <a:r>
              <a:rPr lang="en-029" dirty="0"/>
              <a:t>Base Rates in NL Tariff is LCOE</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r>
              <a:rPr lang="en-029" dirty="0"/>
              <a:t>test</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533400" y="1143000"/>
            <a:ext cx="7748588" cy="2727503"/>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533400" y="3770865"/>
            <a:ext cx="7300912" cy="2991401"/>
          </a:xfrm>
          <a:prstGeom prst="rect">
            <a:avLst/>
          </a:prstGeom>
        </p:spPr>
      </p:pic>
    </p:spTree>
    <p:extLst>
      <p:ext uri="{BB962C8B-B14F-4D97-AF65-F5344CB8AC3E}">
        <p14:creationId xmlns:p14="http://schemas.microsoft.com/office/powerpoint/2010/main" val="835231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9B4-2A1D-4414-8929-91ADD2B17B73}"/>
              </a:ext>
            </a:extLst>
          </p:cNvPr>
          <p:cNvSpPr>
            <a:spLocks noGrp="1"/>
          </p:cNvSpPr>
          <p:nvPr>
            <p:ph type="title"/>
          </p:nvPr>
        </p:nvSpPr>
        <p:spPr/>
        <p:txBody>
          <a:bodyPr/>
          <a:lstStyle/>
          <a:p>
            <a:r>
              <a:rPr lang="en-029" dirty="0"/>
              <a:t>Benchmarking and Lazard Study</a:t>
            </a:r>
          </a:p>
        </p:txBody>
      </p:sp>
      <p:sp>
        <p:nvSpPr>
          <p:cNvPr id="3" name="Content Placeholder 2">
            <a:extLst>
              <a:ext uri="{FF2B5EF4-FFF2-40B4-BE49-F238E27FC236}">
                <a16:creationId xmlns:a16="http://schemas.microsoft.com/office/drawing/2014/main" id="{CEA45464-E653-4398-88AE-FB2F229114DF}"/>
              </a:ext>
            </a:extLst>
          </p:cNvPr>
          <p:cNvSpPr>
            <a:spLocks noGrp="1"/>
          </p:cNvSpPr>
          <p:nvPr>
            <p:ph idx="1"/>
          </p:nvPr>
        </p:nvSpPr>
        <p:spPr/>
        <p:txBody>
          <a:bodyPr/>
          <a:lstStyle/>
          <a:p>
            <a:r>
              <a:rPr lang="en-029" dirty="0"/>
              <a:t> </a:t>
            </a:r>
          </a:p>
          <a:p>
            <a:endParaRPr lang="en-029" dirty="0"/>
          </a:p>
        </p:txBody>
      </p:sp>
      <p:pic>
        <p:nvPicPr>
          <p:cNvPr id="4" name="Picture 3">
            <a:extLst>
              <a:ext uri="{FF2B5EF4-FFF2-40B4-BE49-F238E27FC236}">
                <a16:creationId xmlns:a16="http://schemas.microsoft.com/office/drawing/2014/main" id="{C4B67618-C299-4809-B723-41BF54AB3D8E}"/>
              </a:ext>
            </a:extLst>
          </p:cNvPr>
          <p:cNvPicPr>
            <a:picLocks noChangeAspect="1"/>
          </p:cNvPicPr>
          <p:nvPr/>
        </p:nvPicPr>
        <p:blipFill>
          <a:blip r:embed="rId2"/>
          <a:stretch>
            <a:fillRect/>
          </a:stretch>
        </p:blipFill>
        <p:spPr>
          <a:xfrm>
            <a:off x="533400" y="1898195"/>
            <a:ext cx="3352800" cy="4550229"/>
          </a:xfrm>
          <a:prstGeom prst="rect">
            <a:avLst/>
          </a:prstGeom>
        </p:spPr>
      </p:pic>
      <p:pic>
        <p:nvPicPr>
          <p:cNvPr id="5" name="Picture 4">
            <a:extLst>
              <a:ext uri="{FF2B5EF4-FFF2-40B4-BE49-F238E27FC236}">
                <a16:creationId xmlns:a16="http://schemas.microsoft.com/office/drawing/2014/main" id="{C9F24109-770B-4246-9CA8-DDD85FFDB979}"/>
              </a:ext>
            </a:extLst>
          </p:cNvPr>
          <p:cNvPicPr>
            <a:picLocks noChangeAspect="1"/>
          </p:cNvPicPr>
          <p:nvPr/>
        </p:nvPicPr>
        <p:blipFill>
          <a:blip r:embed="rId3"/>
          <a:stretch>
            <a:fillRect/>
          </a:stretch>
        </p:blipFill>
        <p:spPr>
          <a:xfrm>
            <a:off x="4495800" y="1876425"/>
            <a:ext cx="1524000" cy="4572000"/>
          </a:xfrm>
          <a:prstGeom prst="rect">
            <a:avLst/>
          </a:prstGeom>
        </p:spPr>
      </p:pic>
      <p:cxnSp>
        <p:nvCxnSpPr>
          <p:cNvPr id="7" name="Straight Arrow Connector 6">
            <a:extLst>
              <a:ext uri="{FF2B5EF4-FFF2-40B4-BE49-F238E27FC236}">
                <a16:creationId xmlns:a16="http://schemas.microsoft.com/office/drawing/2014/main" id="{E74DB8D2-CD0B-4F20-8981-3F5C67C77BEF}"/>
              </a:ext>
            </a:extLst>
          </p:cNvPr>
          <p:cNvCxnSpPr/>
          <p:nvPr/>
        </p:nvCxnSpPr>
        <p:spPr>
          <a:xfrm flipH="1">
            <a:off x="5867400" y="3429000"/>
            <a:ext cx="1600200" cy="5334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31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FD1A-93EB-44A6-8C46-9FB08055507B}"/>
              </a:ext>
            </a:extLst>
          </p:cNvPr>
          <p:cNvSpPr>
            <a:spLocks noGrp="1"/>
          </p:cNvSpPr>
          <p:nvPr>
            <p:ph type="ctrTitle"/>
          </p:nvPr>
        </p:nvSpPr>
        <p:spPr/>
        <p:txBody>
          <a:bodyPr/>
          <a:lstStyle/>
          <a:p>
            <a:r>
              <a:rPr lang="en-AU" dirty="0"/>
              <a:t>Day 1 – Overview of Risk Issues Particular to Wind Projects</a:t>
            </a:r>
            <a:endParaRPr lang="en-029" dirty="0"/>
          </a:p>
        </p:txBody>
      </p:sp>
    </p:spTree>
    <p:extLst>
      <p:ext uri="{BB962C8B-B14F-4D97-AF65-F5344CB8AC3E}">
        <p14:creationId xmlns:p14="http://schemas.microsoft.com/office/powerpoint/2010/main" val="2018927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6022-5682-4D9F-974D-06C909FE3747}"/>
              </a:ext>
            </a:extLst>
          </p:cNvPr>
          <p:cNvSpPr>
            <a:spLocks noGrp="1"/>
          </p:cNvSpPr>
          <p:nvPr>
            <p:ph type="title"/>
          </p:nvPr>
        </p:nvSpPr>
        <p:spPr/>
        <p:txBody>
          <a:bodyPr/>
          <a:lstStyle/>
          <a:p>
            <a:r>
              <a:rPr lang="en-029" dirty="0"/>
              <a:t>Importance of O&amp;M Cost</a:t>
            </a:r>
          </a:p>
        </p:txBody>
      </p:sp>
      <p:sp>
        <p:nvSpPr>
          <p:cNvPr id="3" name="Content Placeholder 2">
            <a:extLst>
              <a:ext uri="{FF2B5EF4-FFF2-40B4-BE49-F238E27FC236}">
                <a16:creationId xmlns:a16="http://schemas.microsoft.com/office/drawing/2014/main" id="{04ABC718-4AEC-471D-B268-246686E0A104}"/>
              </a:ext>
            </a:extLst>
          </p:cNvPr>
          <p:cNvSpPr>
            <a:spLocks noGrp="1"/>
          </p:cNvSpPr>
          <p:nvPr>
            <p:ph idx="1"/>
          </p:nvPr>
        </p:nvSpPr>
        <p:spPr/>
        <p:txBody>
          <a:bodyPr/>
          <a:lstStyle/>
          <a:p>
            <a:r>
              <a:rPr lang="en-029" dirty="0"/>
              <a:t>General Magnitude of Costs and Importance of O&amp;M in LCOE</a:t>
            </a:r>
          </a:p>
          <a:p>
            <a:r>
              <a:rPr lang="en-029" dirty="0"/>
              <a:t>Variable Cost Range USD/kWh - .0166</a:t>
            </a:r>
          </a:p>
          <a:p>
            <a:r>
              <a:rPr lang="en-029" dirty="0"/>
              <a:t>Multiply by 1000 to get Usual USD/MWH, 1.66 </a:t>
            </a:r>
          </a:p>
          <a:p>
            <a:r>
              <a:rPr lang="en-029" dirty="0"/>
              <a:t>Use capacity factor of 25% with 8760 hours per year to get 2190 full load hours</a:t>
            </a:r>
          </a:p>
          <a:p>
            <a:r>
              <a:rPr lang="en-029" dirty="0"/>
              <a:t>Convert to USD/kW-yr (divide by 1000):</a:t>
            </a:r>
          </a:p>
          <a:p>
            <a:pPr lvl="1"/>
            <a:r>
              <a:rPr lang="en-029" dirty="0"/>
              <a:t>16.6 x 2190/1000 = 36.35 USD/kw-year</a:t>
            </a:r>
          </a:p>
          <a:p>
            <a:r>
              <a:rPr lang="en-029" dirty="0"/>
              <a:t>Include Fixed Cost of 12.4</a:t>
            </a:r>
          </a:p>
          <a:p>
            <a:r>
              <a:rPr lang="en-029" dirty="0"/>
              <a:t>Total O&amp;M Cost of 48.74/kW-year</a:t>
            </a:r>
          </a:p>
          <a:p>
            <a:r>
              <a:rPr lang="en-029" dirty="0"/>
              <a:t>USD to Compare 56.69/kW-year</a:t>
            </a:r>
          </a:p>
          <a:p>
            <a:r>
              <a:rPr lang="en-029" dirty="0"/>
              <a:t>Lazard High Range – 40/kW-year</a:t>
            </a:r>
          </a:p>
          <a:p>
            <a:pPr lvl="1"/>
            <a:endParaRPr lang="en-029" dirty="0"/>
          </a:p>
          <a:p>
            <a:endParaRPr lang="en-029" dirty="0"/>
          </a:p>
          <a:p>
            <a:endParaRPr lang="en-029" dirty="0"/>
          </a:p>
        </p:txBody>
      </p:sp>
    </p:spTree>
    <p:extLst>
      <p:ext uri="{BB962C8B-B14F-4D97-AF65-F5344CB8AC3E}">
        <p14:creationId xmlns:p14="http://schemas.microsoft.com/office/powerpoint/2010/main" val="3703819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3C5C-6F78-4C68-B596-A8936D89C8C8}"/>
              </a:ext>
            </a:extLst>
          </p:cNvPr>
          <p:cNvSpPr>
            <a:spLocks noGrp="1"/>
          </p:cNvSpPr>
          <p:nvPr>
            <p:ph type="title"/>
          </p:nvPr>
        </p:nvSpPr>
        <p:spPr/>
        <p:txBody>
          <a:bodyPr/>
          <a:lstStyle/>
          <a:p>
            <a:r>
              <a:rPr lang="en-029" dirty="0"/>
              <a:t>Parameters for LCOE Exercise</a:t>
            </a:r>
          </a:p>
        </p:txBody>
      </p:sp>
      <p:sp>
        <p:nvSpPr>
          <p:cNvPr id="3" name="Content Placeholder 2">
            <a:extLst>
              <a:ext uri="{FF2B5EF4-FFF2-40B4-BE49-F238E27FC236}">
                <a16:creationId xmlns:a16="http://schemas.microsoft.com/office/drawing/2014/main" id="{FDF3DD5B-324F-4B25-BB19-37D4A21AE1D6}"/>
              </a:ext>
            </a:extLst>
          </p:cNvPr>
          <p:cNvSpPr>
            <a:spLocks noGrp="1"/>
          </p:cNvSpPr>
          <p:nvPr>
            <p:ph idx="1"/>
          </p:nvPr>
        </p:nvSpPr>
        <p:spPr>
          <a:xfrm>
            <a:off x="457200" y="1143000"/>
            <a:ext cx="4495800" cy="1219200"/>
          </a:xfrm>
        </p:spPr>
        <p:txBody>
          <a:bodyPr/>
          <a:lstStyle/>
          <a:p>
            <a:r>
              <a:rPr lang="en-029" sz="2000" dirty="0"/>
              <a:t>Work through the LCOE for wind fames using data in the table below.  Need a carrying charge rate. </a:t>
            </a:r>
          </a:p>
          <a:p>
            <a:endParaRPr lang="en-029" sz="2000" dirty="0"/>
          </a:p>
        </p:txBody>
      </p:sp>
      <p:pic>
        <p:nvPicPr>
          <p:cNvPr id="5" name="Picture 4">
            <a:extLst>
              <a:ext uri="{FF2B5EF4-FFF2-40B4-BE49-F238E27FC236}">
                <a16:creationId xmlns:a16="http://schemas.microsoft.com/office/drawing/2014/main" id="{172A0B4D-8F97-4CDB-9398-E126F311872D}"/>
              </a:ext>
            </a:extLst>
          </p:cNvPr>
          <p:cNvPicPr>
            <a:picLocks noChangeAspect="1"/>
          </p:cNvPicPr>
          <p:nvPr/>
        </p:nvPicPr>
        <p:blipFill>
          <a:blip r:embed="rId2"/>
          <a:stretch>
            <a:fillRect/>
          </a:stretch>
        </p:blipFill>
        <p:spPr>
          <a:xfrm>
            <a:off x="36443" y="2819400"/>
            <a:ext cx="7353300" cy="4236140"/>
          </a:xfrm>
          <a:prstGeom prst="rect">
            <a:avLst/>
          </a:prstGeom>
        </p:spPr>
      </p:pic>
      <p:pic>
        <p:nvPicPr>
          <p:cNvPr id="4" name="Picture 3">
            <a:extLst>
              <a:ext uri="{FF2B5EF4-FFF2-40B4-BE49-F238E27FC236}">
                <a16:creationId xmlns:a16="http://schemas.microsoft.com/office/drawing/2014/main" id="{4B43F5FE-128D-4599-AC4D-8A64CD13165F}"/>
              </a:ext>
            </a:extLst>
          </p:cNvPr>
          <p:cNvPicPr>
            <a:picLocks noChangeAspect="1"/>
          </p:cNvPicPr>
          <p:nvPr/>
        </p:nvPicPr>
        <p:blipFill>
          <a:blip r:embed="rId3"/>
          <a:stretch>
            <a:fillRect/>
          </a:stretch>
        </p:blipFill>
        <p:spPr>
          <a:xfrm>
            <a:off x="5257800" y="782407"/>
            <a:ext cx="3446206" cy="1632413"/>
          </a:xfrm>
          <a:prstGeom prst="rect">
            <a:avLst/>
          </a:prstGeom>
        </p:spPr>
      </p:pic>
    </p:spTree>
    <p:extLst>
      <p:ext uri="{BB962C8B-B14F-4D97-AF65-F5344CB8AC3E}">
        <p14:creationId xmlns:p14="http://schemas.microsoft.com/office/powerpoint/2010/main" val="4178906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DB01-EF40-4018-A456-0E50C4A5DA22}"/>
              </a:ext>
            </a:extLst>
          </p:cNvPr>
          <p:cNvSpPr>
            <a:spLocks noGrp="1"/>
          </p:cNvSpPr>
          <p:nvPr>
            <p:ph type="title"/>
          </p:nvPr>
        </p:nvSpPr>
        <p:spPr/>
        <p:txBody>
          <a:bodyPr/>
          <a:lstStyle/>
          <a:p>
            <a:r>
              <a:rPr lang="en-029" dirty="0"/>
              <a:t>Financial Assumptions Used in Computing Base Rates</a:t>
            </a:r>
          </a:p>
        </p:txBody>
      </p:sp>
      <p:sp>
        <p:nvSpPr>
          <p:cNvPr id="3" name="Content Placeholder 2">
            <a:extLst>
              <a:ext uri="{FF2B5EF4-FFF2-40B4-BE49-F238E27FC236}">
                <a16:creationId xmlns:a16="http://schemas.microsoft.com/office/drawing/2014/main" id="{E5A352FD-CEEE-4FE5-A968-48FDDF94DEC5}"/>
              </a:ext>
            </a:extLst>
          </p:cNvPr>
          <p:cNvSpPr>
            <a:spLocks noGrp="1"/>
          </p:cNvSpPr>
          <p:nvPr>
            <p:ph idx="1"/>
          </p:nvPr>
        </p:nvSpPr>
        <p:spPr/>
        <p:txBody>
          <a:bodyPr/>
          <a:lstStyle/>
          <a:p>
            <a:r>
              <a:rPr lang="en-029" dirty="0"/>
              <a:t>Factors other than tax rate</a:t>
            </a:r>
          </a:p>
          <a:p>
            <a:endParaRPr lang="en-029" dirty="0"/>
          </a:p>
        </p:txBody>
      </p:sp>
      <p:pic>
        <p:nvPicPr>
          <p:cNvPr id="4" name="Picture 3">
            <a:extLst>
              <a:ext uri="{FF2B5EF4-FFF2-40B4-BE49-F238E27FC236}">
                <a16:creationId xmlns:a16="http://schemas.microsoft.com/office/drawing/2014/main" id="{6A69E733-EF87-4E4B-88F2-34228568C592}"/>
              </a:ext>
            </a:extLst>
          </p:cNvPr>
          <p:cNvPicPr>
            <a:picLocks noChangeAspect="1"/>
          </p:cNvPicPr>
          <p:nvPr/>
        </p:nvPicPr>
        <p:blipFill>
          <a:blip r:embed="rId2"/>
          <a:stretch>
            <a:fillRect/>
          </a:stretch>
        </p:blipFill>
        <p:spPr>
          <a:xfrm>
            <a:off x="381000" y="1601787"/>
            <a:ext cx="8305800" cy="4981575"/>
          </a:xfrm>
          <a:prstGeom prst="rect">
            <a:avLst/>
          </a:prstGeom>
        </p:spPr>
      </p:pic>
    </p:spTree>
    <p:extLst>
      <p:ext uri="{BB962C8B-B14F-4D97-AF65-F5344CB8AC3E}">
        <p14:creationId xmlns:p14="http://schemas.microsoft.com/office/powerpoint/2010/main" val="2962763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8A9D-A4AE-4A7B-AED4-42B971D7C3F1}"/>
              </a:ext>
            </a:extLst>
          </p:cNvPr>
          <p:cNvSpPr>
            <a:spLocks noGrp="1"/>
          </p:cNvSpPr>
          <p:nvPr>
            <p:ph type="title"/>
          </p:nvPr>
        </p:nvSpPr>
        <p:spPr/>
        <p:txBody>
          <a:bodyPr/>
          <a:lstStyle/>
          <a:p>
            <a:r>
              <a:rPr lang="en-029" dirty="0"/>
              <a:t>Base Tariffs for Renewable – Essentially the LCOE</a:t>
            </a:r>
          </a:p>
        </p:txBody>
      </p:sp>
      <p:pic>
        <p:nvPicPr>
          <p:cNvPr id="4" name="Content Placeholder 3">
            <a:extLst>
              <a:ext uri="{FF2B5EF4-FFF2-40B4-BE49-F238E27FC236}">
                <a16:creationId xmlns:a16="http://schemas.microsoft.com/office/drawing/2014/main" id="{1B83CEDA-76F2-4B3C-AD18-8B3B5AFEB85B}"/>
              </a:ext>
            </a:extLst>
          </p:cNvPr>
          <p:cNvPicPr>
            <a:picLocks noGrp="1" noChangeAspect="1"/>
          </p:cNvPicPr>
          <p:nvPr>
            <p:ph idx="1"/>
          </p:nvPr>
        </p:nvPicPr>
        <p:blipFill>
          <a:blip r:embed="rId2"/>
          <a:stretch>
            <a:fillRect/>
          </a:stretch>
        </p:blipFill>
        <p:spPr>
          <a:xfrm>
            <a:off x="238573" y="1186070"/>
            <a:ext cx="5927352" cy="5440363"/>
          </a:xfrm>
          <a:prstGeom prst="rect">
            <a:avLst/>
          </a:prstGeom>
        </p:spPr>
      </p:pic>
      <p:pic>
        <p:nvPicPr>
          <p:cNvPr id="5" name="Picture 4">
            <a:extLst>
              <a:ext uri="{FF2B5EF4-FFF2-40B4-BE49-F238E27FC236}">
                <a16:creationId xmlns:a16="http://schemas.microsoft.com/office/drawing/2014/main" id="{89E4C374-47C1-40F6-BC11-91D5639127C8}"/>
              </a:ext>
            </a:extLst>
          </p:cNvPr>
          <p:cNvPicPr>
            <a:picLocks noChangeAspect="1"/>
          </p:cNvPicPr>
          <p:nvPr/>
        </p:nvPicPr>
        <p:blipFill>
          <a:blip r:embed="rId3"/>
          <a:stretch>
            <a:fillRect/>
          </a:stretch>
        </p:blipFill>
        <p:spPr>
          <a:xfrm>
            <a:off x="6095552" y="2286000"/>
            <a:ext cx="2809875" cy="3476625"/>
          </a:xfrm>
          <a:prstGeom prst="rect">
            <a:avLst/>
          </a:prstGeom>
        </p:spPr>
      </p:pic>
    </p:spTree>
    <p:extLst>
      <p:ext uri="{BB962C8B-B14F-4D97-AF65-F5344CB8AC3E}">
        <p14:creationId xmlns:p14="http://schemas.microsoft.com/office/powerpoint/2010/main" val="2470305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E235-B209-4048-B851-ACD6840664B9}"/>
              </a:ext>
            </a:extLst>
          </p:cNvPr>
          <p:cNvSpPr>
            <a:spLocks noGrp="1"/>
          </p:cNvSpPr>
          <p:nvPr>
            <p:ph type="title"/>
          </p:nvPr>
        </p:nvSpPr>
        <p:spPr/>
        <p:txBody>
          <a:bodyPr/>
          <a:lstStyle/>
          <a:p>
            <a:r>
              <a:rPr lang="en-029" dirty="0"/>
              <a:t>Carrying Charge Analysis and Project Finance</a:t>
            </a:r>
          </a:p>
        </p:txBody>
      </p:sp>
      <p:sp>
        <p:nvSpPr>
          <p:cNvPr id="3" name="Content Placeholder 2">
            <a:extLst>
              <a:ext uri="{FF2B5EF4-FFF2-40B4-BE49-F238E27FC236}">
                <a16:creationId xmlns:a16="http://schemas.microsoft.com/office/drawing/2014/main" id="{220BD142-E4BF-4549-95F8-C579B91A1BE4}"/>
              </a:ext>
            </a:extLst>
          </p:cNvPr>
          <p:cNvSpPr>
            <a:spLocks noGrp="1"/>
          </p:cNvSpPr>
          <p:nvPr>
            <p:ph idx="1"/>
          </p:nvPr>
        </p:nvSpPr>
        <p:spPr/>
        <p:txBody>
          <a:bodyPr/>
          <a:lstStyle/>
          <a:p>
            <a:r>
              <a:rPr lang="en-029" dirty="0"/>
              <a:t>Illustration of CCR sheet</a:t>
            </a:r>
          </a:p>
          <a:p>
            <a:endParaRPr lang="en-029" dirty="0"/>
          </a:p>
        </p:txBody>
      </p:sp>
      <p:pic>
        <p:nvPicPr>
          <p:cNvPr id="4" name="Picture 3">
            <a:extLst>
              <a:ext uri="{FF2B5EF4-FFF2-40B4-BE49-F238E27FC236}">
                <a16:creationId xmlns:a16="http://schemas.microsoft.com/office/drawing/2014/main" id="{E978FD12-B9EA-480A-BCD9-C6EC14DD3C18}"/>
              </a:ext>
            </a:extLst>
          </p:cNvPr>
          <p:cNvPicPr>
            <a:picLocks noChangeAspect="1"/>
          </p:cNvPicPr>
          <p:nvPr/>
        </p:nvPicPr>
        <p:blipFill>
          <a:blip r:embed="rId2"/>
          <a:stretch>
            <a:fillRect/>
          </a:stretch>
        </p:blipFill>
        <p:spPr>
          <a:xfrm>
            <a:off x="381000" y="1905000"/>
            <a:ext cx="8229600" cy="4443436"/>
          </a:xfrm>
          <a:prstGeom prst="rect">
            <a:avLst/>
          </a:prstGeom>
        </p:spPr>
      </p:pic>
    </p:spTree>
    <p:extLst>
      <p:ext uri="{BB962C8B-B14F-4D97-AF65-F5344CB8AC3E}">
        <p14:creationId xmlns:p14="http://schemas.microsoft.com/office/powerpoint/2010/main" val="559511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E235-B209-4048-B851-ACD6840664B9}"/>
              </a:ext>
            </a:extLst>
          </p:cNvPr>
          <p:cNvSpPr>
            <a:spLocks noGrp="1"/>
          </p:cNvSpPr>
          <p:nvPr>
            <p:ph type="title"/>
          </p:nvPr>
        </p:nvSpPr>
        <p:spPr/>
        <p:txBody>
          <a:bodyPr/>
          <a:lstStyle/>
          <a:p>
            <a:r>
              <a:rPr lang="en-029" dirty="0"/>
              <a:t>Carrying Charge Analysis and LCOE with 15 Year Life</a:t>
            </a:r>
          </a:p>
        </p:txBody>
      </p:sp>
      <p:sp>
        <p:nvSpPr>
          <p:cNvPr id="3" name="Content Placeholder 2">
            <a:extLst>
              <a:ext uri="{FF2B5EF4-FFF2-40B4-BE49-F238E27FC236}">
                <a16:creationId xmlns:a16="http://schemas.microsoft.com/office/drawing/2014/main" id="{220BD142-E4BF-4549-95F8-C579B91A1BE4}"/>
              </a:ext>
            </a:extLst>
          </p:cNvPr>
          <p:cNvSpPr>
            <a:spLocks noGrp="1"/>
          </p:cNvSpPr>
          <p:nvPr>
            <p:ph idx="1"/>
          </p:nvPr>
        </p:nvSpPr>
        <p:spPr/>
        <p:txBody>
          <a:bodyPr/>
          <a:lstStyle/>
          <a:p>
            <a:r>
              <a:rPr lang="en-029" dirty="0"/>
              <a:t>Similar LCOE with 15 Year Life</a:t>
            </a:r>
          </a:p>
        </p:txBody>
      </p:sp>
      <p:pic>
        <p:nvPicPr>
          <p:cNvPr id="5" name="Picture 4">
            <a:extLst>
              <a:ext uri="{FF2B5EF4-FFF2-40B4-BE49-F238E27FC236}">
                <a16:creationId xmlns:a16="http://schemas.microsoft.com/office/drawing/2014/main" id="{08FBF1FF-DCDC-48F8-9F33-5B2027B7A919}"/>
              </a:ext>
            </a:extLst>
          </p:cNvPr>
          <p:cNvPicPr>
            <a:picLocks noChangeAspect="1"/>
          </p:cNvPicPr>
          <p:nvPr/>
        </p:nvPicPr>
        <p:blipFill>
          <a:blip r:embed="rId2"/>
          <a:stretch>
            <a:fillRect/>
          </a:stretch>
        </p:blipFill>
        <p:spPr>
          <a:xfrm>
            <a:off x="134319" y="2133600"/>
            <a:ext cx="8875362" cy="3928921"/>
          </a:xfrm>
          <a:prstGeom prst="rect">
            <a:avLst/>
          </a:prstGeom>
        </p:spPr>
      </p:pic>
    </p:spTree>
    <p:extLst>
      <p:ext uri="{BB962C8B-B14F-4D97-AF65-F5344CB8AC3E}">
        <p14:creationId xmlns:p14="http://schemas.microsoft.com/office/powerpoint/2010/main" val="4067995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A820-1030-478F-881C-87DE023C36E1}"/>
              </a:ext>
            </a:extLst>
          </p:cNvPr>
          <p:cNvSpPr>
            <a:spLocks noGrp="1"/>
          </p:cNvSpPr>
          <p:nvPr>
            <p:ph type="title"/>
          </p:nvPr>
        </p:nvSpPr>
        <p:spPr/>
        <p:txBody>
          <a:bodyPr/>
          <a:lstStyle/>
          <a:p>
            <a:r>
              <a:rPr lang="en-029" dirty="0"/>
              <a:t>Cost of Capital in LCOE Study</a:t>
            </a:r>
          </a:p>
        </p:txBody>
      </p:sp>
      <p:sp>
        <p:nvSpPr>
          <p:cNvPr id="3" name="Content Placeholder 2">
            <a:extLst>
              <a:ext uri="{FF2B5EF4-FFF2-40B4-BE49-F238E27FC236}">
                <a16:creationId xmlns:a16="http://schemas.microsoft.com/office/drawing/2014/main" id="{E342B08A-01BB-40ED-8CEB-209075DF9E81}"/>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69ECB1F9-CBA8-4798-B2D4-E988AC93E93D}"/>
              </a:ext>
            </a:extLst>
          </p:cNvPr>
          <p:cNvPicPr>
            <a:picLocks noChangeAspect="1"/>
          </p:cNvPicPr>
          <p:nvPr/>
        </p:nvPicPr>
        <p:blipFill>
          <a:blip r:embed="rId2"/>
          <a:stretch>
            <a:fillRect/>
          </a:stretch>
        </p:blipFill>
        <p:spPr>
          <a:xfrm>
            <a:off x="990600" y="1479959"/>
            <a:ext cx="6295899" cy="5093464"/>
          </a:xfrm>
          <a:prstGeom prst="rect">
            <a:avLst/>
          </a:prstGeom>
        </p:spPr>
      </p:pic>
    </p:spTree>
    <p:extLst>
      <p:ext uri="{BB962C8B-B14F-4D97-AF65-F5344CB8AC3E}">
        <p14:creationId xmlns:p14="http://schemas.microsoft.com/office/powerpoint/2010/main" val="1628771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32F7-33FD-4CE4-A665-BBA288F660C9}"/>
              </a:ext>
            </a:extLst>
          </p:cNvPr>
          <p:cNvSpPr>
            <a:spLocks noGrp="1"/>
          </p:cNvSpPr>
          <p:nvPr>
            <p:ph type="title"/>
          </p:nvPr>
        </p:nvSpPr>
        <p:spPr/>
        <p:txBody>
          <a:bodyPr/>
          <a:lstStyle/>
          <a:p>
            <a:r>
              <a:rPr lang="en-029" dirty="0"/>
              <a:t>Wind Atlas</a:t>
            </a:r>
          </a:p>
        </p:txBody>
      </p:sp>
      <p:pic>
        <p:nvPicPr>
          <p:cNvPr id="4" name="Content Placeholder 3">
            <a:extLst>
              <a:ext uri="{FF2B5EF4-FFF2-40B4-BE49-F238E27FC236}">
                <a16:creationId xmlns:a16="http://schemas.microsoft.com/office/drawing/2014/main" id="{338A46DE-C28F-4A36-B6DD-B8F285222209}"/>
              </a:ext>
            </a:extLst>
          </p:cNvPr>
          <p:cNvPicPr>
            <a:picLocks noGrp="1" noChangeAspect="1"/>
          </p:cNvPicPr>
          <p:nvPr>
            <p:ph idx="1"/>
          </p:nvPr>
        </p:nvPicPr>
        <p:blipFill>
          <a:blip r:embed="rId2"/>
          <a:stretch>
            <a:fillRect/>
          </a:stretch>
        </p:blipFill>
        <p:spPr>
          <a:xfrm>
            <a:off x="731744" y="1143000"/>
            <a:ext cx="7680512" cy="5440363"/>
          </a:xfrm>
          <a:prstGeom prst="rect">
            <a:avLst/>
          </a:prstGeom>
        </p:spPr>
      </p:pic>
    </p:spTree>
    <p:extLst>
      <p:ext uri="{BB962C8B-B14F-4D97-AF65-F5344CB8AC3E}">
        <p14:creationId xmlns:p14="http://schemas.microsoft.com/office/powerpoint/2010/main" val="3684165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30AB-D5B5-4497-A422-282A63CA44DC}"/>
              </a:ext>
            </a:extLst>
          </p:cNvPr>
          <p:cNvSpPr>
            <a:spLocks noGrp="1"/>
          </p:cNvSpPr>
          <p:nvPr>
            <p:ph type="title"/>
          </p:nvPr>
        </p:nvSpPr>
        <p:spPr/>
        <p:txBody>
          <a:bodyPr/>
          <a:lstStyle/>
          <a:p>
            <a:r>
              <a:rPr lang="en-029" dirty="0"/>
              <a:t>Wind Map - Asia</a:t>
            </a:r>
          </a:p>
        </p:txBody>
      </p:sp>
      <p:pic>
        <p:nvPicPr>
          <p:cNvPr id="4" name="Content Placeholder 3">
            <a:extLst>
              <a:ext uri="{FF2B5EF4-FFF2-40B4-BE49-F238E27FC236}">
                <a16:creationId xmlns:a16="http://schemas.microsoft.com/office/drawing/2014/main" id="{42AC5F57-DCB3-4B2A-986F-F16BCB0733FE}"/>
              </a:ext>
            </a:extLst>
          </p:cNvPr>
          <p:cNvPicPr>
            <a:picLocks noGrp="1" noChangeAspect="1"/>
          </p:cNvPicPr>
          <p:nvPr>
            <p:ph idx="1"/>
          </p:nvPr>
        </p:nvPicPr>
        <p:blipFill>
          <a:blip r:embed="rId2"/>
          <a:stretch>
            <a:fillRect/>
          </a:stretch>
        </p:blipFill>
        <p:spPr>
          <a:xfrm>
            <a:off x="457200" y="1150056"/>
            <a:ext cx="8229600" cy="5426251"/>
          </a:xfrm>
          <a:prstGeom prst="rect">
            <a:avLst/>
          </a:prstGeom>
        </p:spPr>
      </p:pic>
    </p:spTree>
    <p:extLst>
      <p:ext uri="{BB962C8B-B14F-4D97-AF65-F5344CB8AC3E}">
        <p14:creationId xmlns:p14="http://schemas.microsoft.com/office/powerpoint/2010/main" val="1398622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4F23-137A-41D0-AD13-A34006F3760D}"/>
              </a:ext>
            </a:extLst>
          </p:cNvPr>
          <p:cNvSpPr>
            <a:spLocks noGrp="1"/>
          </p:cNvSpPr>
          <p:nvPr>
            <p:ph type="title"/>
          </p:nvPr>
        </p:nvSpPr>
        <p:spPr/>
        <p:txBody>
          <a:bodyPr/>
          <a:lstStyle/>
          <a:p>
            <a:r>
              <a:rPr lang="en-029" dirty="0"/>
              <a:t>Wind Atlas from ECN</a:t>
            </a:r>
          </a:p>
        </p:txBody>
      </p:sp>
      <p:pic>
        <p:nvPicPr>
          <p:cNvPr id="4" name="Content Placeholder 3">
            <a:extLst>
              <a:ext uri="{FF2B5EF4-FFF2-40B4-BE49-F238E27FC236}">
                <a16:creationId xmlns:a16="http://schemas.microsoft.com/office/drawing/2014/main" id="{522128AC-C04F-473C-B825-BC6D098D5DC8}"/>
              </a:ext>
            </a:extLst>
          </p:cNvPr>
          <p:cNvPicPr>
            <a:picLocks noGrp="1" noChangeAspect="1"/>
          </p:cNvPicPr>
          <p:nvPr>
            <p:ph idx="1"/>
          </p:nvPr>
        </p:nvPicPr>
        <p:blipFill>
          <a:blip r:embed="rId2"/>
          <a:stretch>
            <a:fillRect/>
          </a:stretch>
        </p:blipFill>
        <p:spPr>
          <a:xfrm>
            <a:off x="4038600" y="1142999"/>
            <a:ext cx="4349580" cy="5440363"/>
          </a:xfrm>
          <a:prstGeom prst="rect">
            <a:avLst/>
          </a:prstGeom>
        </p:spPr>
      </p:pic>
      <p:pic>
        <p:nvPicPr>
          <p:cNvPr id="5" name="Picture 4">
            <a:extLst>
              <a:ext uri="{FF2B5EF4-FFF2-40B4-BE49-F238E27FC236}">
                <a16:creationId xmlns:a16="http://schemas.microsoft.com/office/drawing/2014/main" id="{C6CFBFC8-D2F2-4514-9D92-85C522748701}"/>
              </a:ext>
            </a:extLst>
          </p:cNvPr>
          <p:cNvPicPr>
            <a:picLocks noChangeAspect="1"/>
          </p:cNvPicPr>
          <p:nvPr/>
        </p:nvPicPr>
        <p:blipFill>
          <a:blip r:embed="rId3"/>
          <a:stretch>
            <a:fillRect/>
          </a:stretch>
        </p:blipFill>
        <p:spPr>
          <a:xfrm>
            <a:off x="0" y="2362200"/>
            <a:ext cx="5114925" cy="1786164"/>
          </a:xfrm>
          <a:prstGeom prst="rect">
            <a:avLst/>
          </a:prstGeom>
        </p:spPr>
      </p:pic>
    </p:spTree>
    <p:extLst>
      <p:ext uri="{BB962C8B-B14F-4D97-AF65-F5344CB8AC3E}">
        <p14:creationId xmlns:p14="http://schemas.microsoft.com/office/powerpoint/2010/main" val="402065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0C5BC-0C6B-46C2-9074-5B2D58E45AE2}"/>
              </a:ext>
            </a:extLst>
          </p:cNvPr>
          <p:cNvSpPr>
            <a:spLocks noGrp="1"/>
          </p:cNvSpPr>
          <p:nvPr>
            <p:ph idx="1"/>
          </p:nvPr>
        </p:nvSpPr>
        <p:spPr/>
        <p:txBody>
          <a:bodyPr>
            <a:normAutofit/>
          </a:bodyPr>
          <a:lstStyle/>
          <a:p>
            <a:r>
              <a:rPr lang="en-US" dirty="0"/>
              <a:t>Consider a hospital – one could imagine an output project with a single price where the revenues depend on the number of patients who are in the hospital.</a:t>
            </a:r>
          </a:p>
          <a:p>
            <a:r>
              <a:rPr lang="en-US" dirty="0"/>
              <a:t>The hospital would hope for sick people and disease.  This has little to do with the way the hospital is being managed.</a:t>
            </a:r>
          </a:p>
          <a:p>
            <a:r>
              <a:rPr lang="en-US" dirty="0"/>
              <a:t>If the government decides how many hospitals to build and where to build them, an availability structure could be developed where the hospital receives revenues on a fixed basis, adjusted for items such as the availability and efficiency of equipment that is under control of the management.</a:t>
            </a:r>
          </a:p>
          <a:p>
            <a:r>
              <a:rPr lang="en-US" dirty="0"/>
              <a:t>If an availability contract is established, the contract is more complex.</a:t>
            </a:r>
          </a:p>
        </p:txBody>
      </p:sp>
      <p:sp>
        <p:nvSpPr>
          <p:cNvPr id="2" name="Title 1">
            <a:extLst>
              <a:ext uri="{FF2B5EF4-FFF2-40B4-BE49-F238E27FC236}">
                <a16:creationId xmlns:a16="http://schemas.microsoft.com/office/drawing/2014/main" id="{B9A7714D-5AD4-40F7-8D38-23D04426FB5A}"/>
              </a:ext>
            </a:extLst>
          </p:cNvPr>
          <p:cNvSpPr>
            <a:spLocks noGrp="1"/>
          </p:cNvSpPr>
          <p:nvPr>
            <p:ph type="title"/>
          </p:nvPr>
        </p:nvSpPr>
        <p:spPr/>
        <p:txBody>
          <a:bodyPr>
            <a:normAutofit/>
          </a:bodyPr>
          <a:lstStyle/>
          <a:p>
            <a:r>
              <a:rPr lang="en-US" dirty="0"/>
              <a:t>General Idea of Availability versus Output Projects</a:t>
            </a:r>
          </a:p>
        </p:txBody>
      </p:sp>
    </p:spTree>
    <p:extLst>
      <p:ext uri="{BB962C8B-B14F-4D97-AF65-F5344CB8AC3E}">
        <p14:creationId xmlns:p14="http://schemas.microsoft.com/office/powerpoint/2010/main" val="1812035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title"/>
          </p:nvPr>
        </p:nvSpPr>
        <p:spPr/>
        <p:txBody>
          <a:bodyPr/>
          <a:lstStyle/>
          <a:p>
            <a:r>
              <a:rPr lang="en-029" dirty="0"/>
              <a:t>From World Wind Map</a:t>
            </a:r>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1"/>
          </p:nvPr>
        </p:nvPicPr>
        <p:blipFill>
          <a:blip r:embed="rId2"/>
          <a:stretch>
            <a:fillRect/>
          </a:stretch>
        </p:blipFill>
        <p:spPr>
          <a:xfrm>
            <a:off x="141846" y="1524000"/>
            <a:ext cx="8955150" cy="4327729"/>
          </a:xfrm>
          <a:prstGeom prst="rect">
            <a:avLst/>
          </a:prstGeom>
        </p:spPr>
      </p:pic>
    </p:spTree>
    <p:extLst>
      <p:ext uri="{BB962C8B-B14F-4D97-AF65-F5344CB8AC3E}">
        <p14:creationId xmlns:p14="http://schemas.microsoft.com/office/powerpoint/2010/main" val="2380476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9574-5F3F-4149-B10F-C2F11A8AF4D1}"/>
              </a:ext>
            </a:extLst>
          </p:cNvPr>
          <p:cNvSpPr>
            <a:spLocks noGrp="1"/>
          </p:cNvSpPr>
          <p:nvPr>
            <p:ph type="title"/>
          </p:nvPr>
        </p:nvSpPr>
        <p:spPr/>
        <p:txBody>
          <a:bodyPr/>
          <a:lstStyle/>
          <a:p>
            <a:r>
              <a:rPr lang="en-029" dirty="0"/>
              <a:t>On-shore Wind Speed</a:t>
            </a:r>
          </a:p>
        </p:txBody>
      </p:sp>
      <p:pic>
        <p:nvPicPr>
          <p:cNvPr id="4" name="Content Placeholder 3">
            <a:extLst>
              <a:ext uri="{FF2B5EF4-FFF2-40B4-BE49-F238E27FC236}">
                <a16:creationId xmlns:a16="http://schemas.microsoft.com/office/drawing/2014/main" id="{23BC6D71-4B5B-4EE6-9C92-3B5BB43A4170}"/>
              </a:ext>
            </a:extLst>
          </p:cNvPr>
          <p:cNvPicPr>
            <a:picLocks noGrp="1" noChangeAspect="1"/>
          </p:cNvPicPr>
          <p:nvPr>
            <p:ph idx="1"/>
          </p:nvPr>
        </p:nvPicPr>
        <p:blipFill>
          <a:blip r:embed="rId2"/>
          <a:stretch>
            <a:fillRect/>
          </a:stretch>
        </p:blipFill>
        <p:spPr>
          <a:xfrm>
            <a:off x="1902309" y="1143000"/>
            <a:ext cx="5339381" cy="5440363"/>
          </a:xfrm>
          <a:prstGeom prst="rect">
            <a:avLst/>
          </a:prstGeom>
        </p:spPr>
      </p:pic>
    </p:spTree>
    <p:extLst>
      <p:ext uri="{BB962C8B-B14F-4D97-AF65-F5344CB8AC3E}">
        <p14:creationId xmlns:p14="http://schemas.microsoft.com/office/powerpoint/2010/main" val="2545659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A13D-B7DE-429F-88A3-BF68D7988D5A}"/>
              </a:ext>
            </a:extLst>
          </p:cNvPr>
          <p:cNvSpPr>
            <a:spLocks noGrp="1"/>
          </p:cNvSpPr>
          <p:nvPr>
            <p:ph type="title"/>
          </p:nvPr>
        </p:nvSpPr>
        <p:spPr/>
        <p:txBody>
          <a:bodyPr/>
          <a:lstStyle/>
          <a:p>
            <a:r>
              <a:rPr lang="en-029" dirty="0"/>
              <a:t>NL Compared to Other Countries</a:t>
            </a:r>
          </a:p>
        </p:txBody>
      </p:sp>
      <p:sp>
        <p:nvSpPr>
          <p:cNvPr id="3" name="Content Placeholder 2">
            <a:extLst>
              <a:ext uri="{FF2B5EF4-FFF2-40B4-BE49-F238E27FC236}">
                <a16:creationId xmlns:a16="http://schemas.microsoft.com/office/drawing/2014/main" id="{B58B5AEC-1A0F-420C-B21A-1A3269DC2874}"/>
              </a:ext>
            </a:extLst>
          </p:cNvPr>
          <p:cNvSpPr>
            <a:spLocks noGrp="1"/>
          </p:cNvSpPr>
          <p:nvPr>
            <p:ph idx="1"/>
          </p:nvPr>
        </p:nvSpPr>
        <p:spPr/>
        <p:txBody>
          <a:bodyPr/>
          <a:lstStyle/>
          <a:p>
            <a:pPr marL="0" indent="0">
              <a:buNone/>
            </a:pPr>
            <a:r>
              <a:rPr lang="en-US" dirty="0"/>
              <a:t> </a:t>
            </a:r>
            <a:endParaRPr lang="en-029" dirty="0"/>
          </a:p>
        </p:txBody>
      </p:sp>
      <p:pic>
        <p:nvPicPr>
          <p:cNvPr id="4" name="Picture 3">
            <a:extLst>
              <a:ext uri="{FF2B5EF4-FFF2-40B4-BE49-F238E27FC236}">
                <a16:creationId xmlns:a16="http://schemas.microsoft.com/office/drawing/2014/main" id="{DB9BE687-B626-40D2-A779-E7013F621F53}"/>
              </a:ext>
            </a:extLst>
          </p:cNvPr>
          <p:cNvPicPr>
            <a:picLocks noChangeAspect="1"/>
          </p:cNvPicPr>
          <p:nvPr/>
        </p:nvPicPr>
        <p:blipFill>
          <a:blip r:embed="rId2"/>
          <a:stretch>
            <a:fillRect/>
          </a:stretch>
        </p:blipFill>
        <p:spPr>
          <a:xfrm>
            <a:off x="1676400" y="1376568"/>
            <a:ext cx="5410200" cy="5236611"/>
          </a:xfrm>
          <a:prstGeom prst="rect">
            <a:avLst/>
          </a:prstGeom>
        </p:spPr>
      </p:pic>
    </p:spTree>
    <p:extLst>
      <p:ext uri="{BB962C8B-B14F-4D97-AF65-F5344CB8AC3E}">
        <p14:creationId xmlns:p14="http://schemas.microsoft.com/office/powerpoint/2010/main" val="536156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lIns="92075" tIns="46038" rIns="92075" bIns="46038" anchor="t"/>
          <a:lstStyle/>
          <a:p>
            <a:pPr eaLnBrk="1" hangingPunct="1"/>
            <a:r>
              <a:rPr lang="en-US" dirty="0"/>
              <a:t>Capacity Factor Comparison – Look in Detail to LCOE Components for Benchmarking</a:t>
            </a:r>
          </a:p>
        </p:txBody>
      </p:sp>
      <p:sp>
        <p:nvSpPr>
          <p:cNvPr id="33795" name="Rectangle 3"/>
          <p:cNvSpPr>
            <a:spLocks noGrp="1" noChangeArrowheads="1"/>
          </p:cNvSpPr>
          <p:nvPr>
            <p:ph type="body" idx="4294967295"/>
          </p:nvPr>
        </p:nvSpPr>
        <p:spPr/>
        <p:txBody>
          <a:bodyPr lIns="92075" tIns="46038" rIns="92075" bIns="46038"/>
          <a:lstStyle/>
          <a:p>
            <a:pPr marL="231775" indent="-173038" eaLnBrk="1" hangingPunct="1"/>
            <a:endParaRPr lang="en-US"/>
          </a:p>
          <a:p>
            <a:pPr marL="231775" indent="-173038" eaLnBrk="1" hangingPunct="1"/>
            <a:endParaRPr lang="en-US"/>
          </a:p>
        </p:txBody>
      </p:sp>
      <p:pic>
        <p:nvPicPr>
          <p:cNvPr id="33796" name="Picture 4"/>
          <p:cNvPicPr>
            <a:picLocks noChangeAspect="1" noChangeArrowheads="1"/>
          </p:cNvPicPr>
          <p:nvPr/>
        </p:nvPicPr>
        <p:blipFill>
          <a:blip r:embed="rId2" cstate="print"/>
          <a:srcRect/>
          <a:stretch>
            <a:fillRect/>
          </a:stretch>
        </p:blipFill>
        <p:spPr bwMode="auto">
          <a:xfrm>
            <a:off x="914400" y="1524000"/>
            <a:ext cx="6915150" cy="4524375"/>
          </a:xfrm>
          <a:prstGeom prst="rect">
            <a:avLst/>
          </a:prstGeom>
          <a:noFill/>
          <a:ln w="9525">
            <a:noFill/>
            <a:miter lim="800000"/>
            <a:headEnd/>
            <a:tailEnd/>
          </a:ln>
        </p:spPr>
      </p:pic>
    </p:spTree>
    <p:extLst>
      <p:ext uri="{BB962C8B-B14F-4D97-AF65-F5344CB8AC3E}">
        <p14:creationId xmlns:p14="http://schemas.microsoft.com/office/powerpoint/2010/main" val="240342592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304800"/>
            <a:ext cx="8229600" cy="838200"/>
          </a:xfrm>
        </p:spPr>
        <p:txBody>
          <a:bodyPr lIns="92075" tIns="46038" rIns="92075" bIns="46038" anchor="t"/>
          <a:lstStyle/>
          <a:p>
            <a:pPr eaLnBrk="1" hangingPunct="1"/>
            <a:r>
              <a:rPr lang="en-US" dirty="0"/>
              <a:t>Range in Capacity Factor by Vintage of Project</a:t>
            </a:r>
          </a:p>
        </p:txBody>
      </p:sp>
      <p:sp>
        <p:nvSpPr>
          <p:cNvPr id="34819" name="Rectangle 4"/>
          <p:cNvSpPr>
            <a:spLocks noGrp="1" noChangeArrowheads="1"/>
          </p:cNvSpPr>
          <p:nvPr>
            <p:ph type="body" idx="1"/>
          </p:nvPr>
        </p:nvSpPr>
        <p:spPr/>
        <p:txBody>
          <a:bodyPr/>
          <a:lstStyle/>
          <a:p>
            <a:pPr eaLnBrk="1" hangingPunct="1"/>
            <a:r>
              <a:rPr lang="en-US" dirty="0"/>
              <a:t>.</a:t>
            </a:r>
          </a:p>
          <a:p>
            <a:pPr eaLnBrk="1" hangingPunct="1"/>
            <a:endParaRPr lang="en-US" dirty="0"/>
          </a:p>
        </p:txBody>
      </p:sp>
      <p:pic>
        <p:nvPicPr>
          <p:cNvPr id="34820" name="Picture 5"/>
          <p:cNvPicPr>
            <a:picLocks noChangeAspect="1" noChangeArrowheads="1"/>
          </p:cNvPicPr>
          <p:nvPr/>
        </p:nvPicPr>
        <p:blipFill>
          <a:blip r:embed="rId2" cstate="print"/>
          <a:srcRect/>
          <a:stretch>
            <a:fillRect/>
          </a:stretch>
        </p:blipFill>
        <p:spPr bwMode="auto">
          <a:xfrm>
            <a:off x="489155" y="2514600"/>
            <a:ext cx="8074025" cy="3978275"/>
          </a:xfrm>
          <a:prstGeom prst="rect">
            <a:avLst/>
          </a:prstGeom>
          <a:noFill/>
          <a:ln w="9525">
            <a:noFill/>
            <a:miter lim="800000"/>
            <a:headEnd/>
            <a:tailEnd/>
          </a:ln>
        </p:spPr>
      </p:pic>
      <p:sp>
        <p:nvSpPr>
          <p:cNvPr id="2" name="TextBox 1">
            <a:extLst>
              <a:ext uri="{FF2B5EF4-FFF2-40B4-BE49-F238E27FC236}">
                <a16:creationId xmlns:a16="http://schemas.microsoft.com/office/drawing/2014/main" id="{89E000D1-C5C3-49BA-B731-CB7E9856B367}"/>
              </a:ext>
            </a:extLst>
          </p:cNvPr>
          <p:cNvSpPr txBox="1"/>
          <p:nvPr/>
        </p:nvSpPr>
        <p:spPr>
          <a:xfrm>
            <a:off x="3276600" y="1143000"/>
            <a:ext cx="4800600" cy="923330"/>
          </a:xfrm>
          <a:prstGeom prst="rect">
            <a:avLst/>
          </a:prstGeom>
          <a:noFill/>
        </p:spPr>
        <p:txBody>
          <a:bodyPr wrap="square" rtlCol="0">
            <a:spAutoFit/>
          </a:bodyPr>
          <a:lstStyle/>
          <a:p>
            <a:r>
              <a:rPr lang="en-029" dirty="0"/>
              <a:t>We will see that given wind speed and improvements in turbine power curves, you could see if this what is reasonable.</a:t>
            </a:r>
          </a:p>
        </p:txBody>
      </p:sp>
    </p:spTree>
    <p:extLst>
      <p:ext uri="{BB962C8B-B14F-4D97-AF65-F5344CB8AC3E}">
        <p14:creationId xmlns:p14="http://schemas.microsoft.com/office/powerpoint/2010/main" val="90465861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2865-86D1-439F-927D-FB47EF5FBB9B}"/>
              </a:ext>
            </a:extLst>
          </p:cNvPr>
          <p:cNvSpPr>
            <a:spLocks noGrp="1"/>
          </p:cNvSpPr>
          <p:nvPr>
            <p:ph type="title"/>
          </p:nvPr>
        </p:nvSpPr>
        <p:spPr/>
        <p:txBody>
          <a:bodyPr/>
          <a:lstStyle/>
          <a:p>
            <a:r>
              <a:rPr lang="en-029" dirty="0"/>
              <a:t>Capital Cost per kW</a:t>
            </a:r>
          </a:p>
        </p:txBody>
      </p:sp>
      <p:sp>
        <p:nvSpPr>
          <p:cNvPr id="3" name="Content Placeholder 2">
            <a:extLst>
              <a:ext uri="{FF2B5EF4-FFF2-40B4-BE49-F238E27FC236}">
                <a16:creationId xmlns:a16="http://schemas.microsoft.com/office/drawing/2014/main" id="{A8D735CD-4B7A-4FFB-8CBD-E3A54DFCF4C2}"/>
              </a:ext>
            </a:extLst>
          </p:cNvPr>
          <p:cNvSpPr>
            <a:spLocks noGrp="1"/>
          </p:cNvSpPr>
          <p:nvPr>
            <p:ph idx="1"/>
          </p:nvPr>
        </p:nvSpPr>
        <p:spPr/>
        <p:txBody>
          <a:bodyPr/>
          <a:lstStyle/>
          <a:p>
            <a:r>
              <a:rPr lang="en-US" dirty="0"/>
              <a:t>Wind energy capital costs have declined steadily. A typical cost for a typical onshore wind farms has reached around $1,000/kW of installed rated capacity, and for offshore wind farms about $ 1,600/kW. The corresponding electricity costs vary due to wind speed variations, locations and different institutional frameworks in different countries. </a:t>
            </a:r>
          </a:p>
          <a:p>
            <a:endParaRPr lang="en-029" dirty="0"/>
          </a:p>
        </p:txBody>
      </p:sp>
    </p:spTree>
    <p:extLst>
      <p:ext uri="{BB962C8B-B14F-4D97-AF65-F5344CB8AC3E}">
        <p14:creationId xmlns:p14="http://schemas.microsoft.com/office/powerpoint/2010/main" val="1306279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26DC-DE94-4A1D-9626-F06C72A5FEB0}"/>
              </a:ext>
            </a:extLst>
          </p:cNvPr>
          <p:cNvSpPr>
            <a:spLocks noGrp="1"/>
          </p:cNvSpPr>
          <p:nvPr>
            <p:ph type="title"/>
          </p:nvPr>
        </p:nvSpPr>
        <p:spPr/>
        <p:txBody>
          <a:bodyPr/>
          <a:lstStyle/>
          <a:p>
            <a:r>
              <a:rPr lang="en-029" dirty="0"/>
              <a:t>IRENA Estimated Capital Costs</a:t>
            </a:r>
          </a:p>
        </p:txBody>
      </p:sp>
      <p:pic>
        <p:nvPicPr>
          <p:cNvPr id="4" name="Content Placeholder 3">
            <a:extLst>
              <a:ext uri="{FF2B5EF4-FFF2-40B4-BE49-F238E27FC236}">
                <a16:creationId xmlns:a16="http://schemas.microsoft.com/office/drawing/2014/main" id="{24325FD2-FADE-40C1-8FED-959F9F336FEE}"/>
              </a:ext>
            </a:extLst>
          </p:cNvPr>
          <p:cNvPicPr>
            <a:picLocks noGrp="1" noChangeAspect="1"/>
          </p:cNvPicPr>
          <p:nvPr>
            <p:ph idx="1"/>
          </p:nvPr>
        </p:nvPicPr>
        <p:blipFill>
          <a:blip r:embed="rId2"/>
          <a:stretch>
            <a:fillRect/>
          </a:stretch>
        </p:blipFill>
        <p:spPr>
          <a:xfrm>
            <a:off x="457200" y="2132463"/>
            <a:ext cx="8229600" cy="3461436"/>
          </a:xfrm>
          <a:prstGeom prst="rect">
            <a:avLst/>
          </a:prstGeom>
        </p:spPr>
      </p:pic>
    </p:spTree>
    <p:extLst>
      <p:ext uri="{BB962C8B-B14F-4D97-AF65-F5344CB8AC3E}">
        <p14:creationId xmlns:p14="http://schemas.microsoft.com/office/powerpoint/2010/main" val="3521372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EBC7-2D66-488E-B772-17B42D9012F8}"/>
              </a:ext>
            </a:extLst>
          </p:cNvPr>
          <p:cNvSpPr>
            <a:spLocks noGrp="1"/>
          </p:cNvSpPr>
          <p:nvPr>
            <p:ph type="title"/>
          </p:nvPr>
        </p:nvSpPr>
        <p:spPr/>
        <p:txBody>
          <a:bodyPr/>
          <a:lstStyle/>
          <a:p>
            <a:r>
              <a:rPr lang="en-029" dirty="0"/>
              <a:t>Wind Turbine – China and Other</a:t>
            </a:r>
          </a:p>
        </p:txBody>
      </p:sp>
      <p:pic>
        <p:nvPicPr>
          <p:cNvPr id="4" name="Content Placeholder 3">
            <a:extLst>
              <a:ext uri="{FF2B5EF4-FFF2-40B4-BE49-F238E27FC236}">
                <a16:creationId xmlns:a16="http://schemas.microsoft.com/office/drawing/2014/main" id="{A52C879D-F7CE-4F4B-BE78-2A387FF65267}"/>
              </a:ext>
            </a:extLst>
          </p:cNvPr>
          <p:cNvPicPr>
            <a:picLocks noGrp="1" noChangeAspect="1"/>
          </p:cNvPicPr>
          <p:nvPr>
            <p:ph idx="1"/>
          </p:nvPr>
        </p:nvPicPr>
        <p:blipFill>
          <a:blip r:embed="rId2"/>
          <a:stretch>
            <a:fillRect/>
          </a:stretch>
        </p:blipFill>
        <p:spPr>
          <a:xfrm>
            <a:off x="457200" y="1412503"/>
            <a:ext cx="8229600" cy="4901357"/>
          </a:xfrm>
          <a:prstGeom prst="rect">
            <a:avLst/>
          </a:prstGeom>
        </p:spPr>
      </p:pic>
    </p:spTree>
    <p:extLst>
      <p:ext uri="{BB962C8B-B14F-4D97-AF65-F5344CB8AC3E}">
        <p14:creationId xmlns:p14="http://schemas.microsoft.com/office/powerpoint/2010/main" val="3932023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9DA4-7798-4C27-A298-673D61D7E9FE}"/>
              </a:ext>
            </a:extLst>
          </p:cNvPr>
          <p:cNvSpPr>
            <a:spLocks noGrp="1"/>
          </p:cNvSpPr>
          <p:nvPr>
            <p:ph type="title"/>
          </p:nvPr>
        </p:nvSpPr>
        <p:spPr/>
        <p:txBody>
          <a:bodyPr/>
          <a:lstStyle/>
          <a:p>
            <a:r>
              <a:rPr lang="en-029" dirty="0"/>
              <a:t>Cost of Wind Turbines</a:t>
            </a:r>
          </a:p>
        </p:txBody>
      </p:sp>
      <p:pic>
        <p:nvPicPr>
          <p:cNvPr id="4" name="Content Placeholder 3">
            <a:extLst>
              <a:ext uri="{FF2B5EF4-FFF2-40B4-BE49-F238E27FC236}">
                <a16:creationId xmlns:a16="http://schemas.microsoft.com/office/drawing/2014/main" id="{DDD27EED-FD9F-4533-A4A9-49BD1CF4E902}"/>
              </a:ext>
            </a:extLst>
          </p:cNvPr>
          <p:cNvPicPr>
            <a:picLocks noGrp="1" noChangeAspect="1"/>
          </p:cNvPicPr>
          <p:nvPr>
            <p:ph idx="1"/>
          </p:nvPr>
        </p:nvPicPr>
        <p:blipFill>
          <a:blip r:embed="rId2"/>
          <a:stretch>
            <a:fillRect/>
          </a:stretch>
        </p:blipFill>
        <p:spPr>
          <a:xfrm>
            <a:off x="793576" y="1143000"/>
            <a:ext cx="7556848" cy="5440363"/>
          </a:xfrm>
          <a:prstGeom prst="rect">
            <a:avLst/>
          </a:prstGeom>
        </p:spPr>
      </p:pic>
    </p:spTree>
    <p:extLst>
      <p:ext uri="{BB962C8B-B14F-4D97-AF65-F5344CB8AC3E}">
        <p14:creationId xmlns:p14="http://schemas.microsoft.com/office/powerpoint/2010/main" val="1756486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3E8E1FF-4B19-4178-AE57-AD74A4DD6DD1}"/>
              </a:ext>
            </a:extLst>
          </p:cNvPr>
          <p:cNvPicPr>
            <a:picLocks noGrp="1" noChangeAspect="1" noChangeArrowheads="1"/>
          </p:cNvPicPr>
          <p:nvPr>
            <p:ph idx="1"/>
          </p:nvPr>
        </p:nvPicPr>
        <p:blipFill>
          <a:blip r:embed="rId2" cstate="print"/>
          <a:srcRect/>
          <a:stretch>
            <a:fillRect/>
          </a:stretch>
        </p:blipFill>
        <p:spPr>
          <a:xfrm>
            <a:off x="3429000" y="1199073"/>
            <a:ext cx="5429359" cy="3258244"/>
          </a:xfrm>
          <a:noFill/>
        </p:spPr>
      </p:pic>
      <p:sp>
        <p:nvSpPr>
          <p:cNvPr id="19458" name="Title 4"/>
          <p:cNvSpPr>
            <a:spLocks noGrp="1"/>
          </p:cNvSpPr>
          <p:nvPr>
            <p:ph type="title"/>
          </p:nvPr>
        </p:nvSpPr>
        <p:spPr/>
        <p:txBody>
          <a:bodyPr/>
          <a:lstStyle/>
          <a:p>
            <a:r>
              <a:rPr lang="en-US" dirty="0"/>
              <a:t>Trends in Total Project Cost including Balance of System </a:t>
            </a:r>
          </a:p>
        </p:txBody>
      </p:sp>
      <p:pic>
        <p:nvPicPr>
          <p:cNvPr id="19462" name="Picture 2"/>
          <p:cNvPicPr>
            <a:picLocks noChangeAspect="1" noChangeArrowheads="1"/>
          </p:cNvPicPr>
          <p:nvPr/>
        </p:nvPicPr>
        <p:blipFill>
          <a:blip r:embed="rId3" cstate="print"/>
          <a:srcRect/>
          <a:stretch>
            <a:fillRect/>
          </a:stretch>
        </p:blipFill>
        <p:spPr bwMode="auto">
          <a:xfrm>
            <a:off x="-304800" y="1191699"/>
            <a:ext cx="5510736" cy="3098799"/>
          </a:xfrm>
          <a:prstGeom prst="rect">
            <a:avLst/>
          </a:prstGeom>
          <a:noFill/>
          <a:ln w="9525">
            <a:noFill/>
            <a:miter lim="800000"/>
            <a:headEnd/>
            <a:tailEnd/>
          </a:ln>
        </p:spPr>
      </p:pic>
      <p:sp>
        <p:nvSpPr>
          <p:cNvPr id="19463" name="TextBox 6"/>
          <p:cNvSpPr txBox="1">
            <a:spLocks noChangeArrowheads="1"/>
          </p:cNvSpPr>
          <p:nvPr/>
        </p:nvSpPr>
        <p:spPr bwMode="auto">
          <a:xfrm>
            <a:off x="2203395" y="4913313"/>
            <a:ext cx="1752600" cy="923925"/>
          </a:xfrm>
          <a:prstGeom prst="rect">
            <a:avLst/>
          </a:prstGeom>
          <a:solidFill>
            <a:srgbClr val="FFFF00"/>
          </a:solidFill>
          <a:ln w="9525">
            <a:noFill/>
            <a:miter lim="800000"/>
            <a:headEnd/>
            <a:tailEnd/>
          </a:ln>
        </p:spPr>
        <p:txBody>
          <a:bodyPr>
            <a:spAutoFit/>
          </a:bodyPr>
          <a:lstStyle/>
          <a:p>
            <a:r>
              <a:rPr lang="en-US" dirty="0"/>
              <a:t>Cost of 1,400 Euro x 1.4 = USD 1,960/kW</a:t>
            </a:r>
          </a:p>
        </p:txBody>
      </p:sp>
      <p:sp>
        <p:nvSpPr>
          <p:cNvPr id="8" name="TextBox 7"/>
          <p:cNvSpPr txBox="1"/>
          <p:nvPr/>
        </p:nvSpPr>
        <p:spPr>
          <a:xfrm>
            <a:off x="152400" y="5486400"/>
            <a:ext cx="1905000" cy="923330"/>
          </a:xfrm>
          <a:prstGeom prst="rect">
            <a:avLst/>
          </a:prstGeom>
          <a:solidFill>
            <a:srgbClr val="FFC000"/>
          </a:solidFill>
        </p:spPr>
        <p:txBody>
          <a:bodyPr wrap="square" rtlCol="0">
            <a:spAutoFit/>
          </a:bodyPr>
          <a:lstStyle/>
          <a:p>
            <a:r>
              <a:rPr lang="en-US" dirty="0"/>
              <a:t>Source: Case Studies On Shore</a:t>
            </a:r>
          </a:p>
        </p:txBody>
      </p:sp>
      <p:pic>
        <p:nvPicPr>
          <p:cNvPr id="6" name="Picture 8">
            <a:extLst>
              <a:ext uri="{FF2B5EF4-FFF2-40B4-BE49-F238E27FC236}">
                <a16:creationId xmlns:a16="http://schemas.microsoft.com/office/drawing/2014/main" id="{FE4BA5C6-69FE-416B-B81F-6A65B5CE2514}"/>
              </a:ext>
            </a:extLst>
          </p:cNvPr>
          <p:cNvPicPr>
            <a:picLocks noChangeAspect="1" noChangeArrowheads="1"/>
          </p:cNvPicPr>
          <p:nvPr/>
        </p:nvPicPr>
        <p:blipFill>
          <a:blip r:embed="rId4" cstate="print"/>
          <a:srcRect/>
          <a:stretch>
            <a:fillRect/>
          </a:stretch>
        </p:blipFill>
        <p:spPr bwMode="auto">
          <a:xfrm>
            <a:off x="3955995" y="4574458"/>
            <a:ext cx="4955977" cy="2286000"/>
          </a:xfrm>
          <a:prstGeom prst="rect">
            <a:avLst/>
          </a:prstGeom>
          <a:noFill/>
          <a:ln w="9525">
            <a:noFill/>
            <a:miter lim="800000"/>
            <a:headEnd/>
            <a:tailEnd/>
          </a:ln>
        </p:spPr>
      </p:pic>
    </p:spTree>
    <p:extLst>
      <p:ext uri="{BB962C8B-B14F-4D97-AF65-F5344CB8AC3E}">
        <p14:creationId xmlns:p14="http://schemas.microsoft.com/office/powerpoint/2010/main" val="2980494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Risk Allocation  and Drivers in PPA Agreement</a:t>
            </a:r>
          </a:p>
        </p:txBody>
      </p:sp>
      <p:sp>
        <p:nvSpPr>
          <p:cNvPr id="9" name="Content Placeholder 8"/>
          <p:cNvSpPr>
            <a:spLocks noGrp="1"/>
          </p:cNvSpPr>
          <p:nvPr>
            <p:ph sz="half" idx="1"/>
          </p:nvPr>
        </p:nvSpPr>
        <p:spPr/>
        <p:txBody>
          <a:bodyPr>
            <a:normAutofit fontScale="47500" lnSpcReduction="20000"/>
          </a:bodyPr>
          <a:lstStyle/>
          <a:p>
            <a:pPr marL="58737" indent="0">
              <a:lnSpc>
                <a:spcPct val="120000"/>
              </a:lnSpc>
              <a:buNone/>
            </a:pPr>
            <a:r>
              <a:rPr lang="en-US" sz="5100" b="1" dirty="0"/>
              <a:t>Risk in Electricity Production</a:t>
            </a:r>
          </a:p>
          <a:p>
            <a:pPr marL="58737" indent="0">
              <a:lnSpc>
                <a:spcPct val="120000"/>
              </a:lnSpc>
              <a:buNone/>
            </a:pPr>
            <a:endParaRPr lang="en-US" sz="3200" b="1" dirty="0"/>
          </a:p>
          <a:p>
            <a:pPr marL="515937" indent="-457200">
              <a:buFont typeface="+mj-lt"/>
              <a:buAutoNum type="arabicPeriod"/>
            </a:pPr>
            <a:r>
              <a:rPr lang="en-US" sz="5100" dirty="0"/>
              <a:t>Plant Cost and Construction Delay</a:t>
            </a:r>
          </a:p>
          <a:p>
            <a:pPr marL="515937" indent="-457200">
              <a:buFont typeface="+mj-lt"/>
              <a:buAutoNum type="arabicPeriod"/>
            </a:pPr>
            <a:r>
              <a:rPr lang="en-US" sz="5100" dirty="0"/>
              <a:t>Efficiency (Heat Rate)</a:t>
            </a:r>
          </a:p>
          <a:p>
            <a:pPr marL="515937" indent="-457200">
              <a:buFont typeface="+mj-lt"/>
              <a:buAutoNum type="arabicPeriod"/>
            </a:pPr>
            <a:r>
              <a:rPr lang="en-US" sz="5100" dirty="0"/>
              <a:t>Fuel Price</a:t>
            </a:r>
          </a:p>
          <a:p>
            <a:pPr marL="515937" indent="-457200">
              <a:buFont typeface="+mj-lt"/>
              <a:buAutoNum type="arabicPeriod"/>
            </a:pPr>
            <a:r>
              <a:rPr lang="en-US" sz="5100" dirty="0"/>
              <a:t>Capacity Factor and Availability Factor from Forced and Unforced </a:t>
            </a:r>
          </a:p>
          <a:p>
            <a:pPr marL="515937" indent="-457200">
              <a:buFont typeface="+mj-lt"/>
              <a:buAutoNum type="arabicPeriod"/>
            </a:pPr>
            <a:r>
              <a:rPr lang="en-US" sz="5100" dirty="0"/>
              <a:t>Variable O&amp;M Expense</a:t>
            </a:r>
          </a:p>
          <a:p>
            <a:pPr marL="515937" indent="-457200">
              <a:buFont typeface="+mj-lt"/>
              <a:buAutoNum type="arabicPeriod"/>
            </a:pPr>
            <a:r>
              <a:rPr lang="en-US" sz="5100" dirty="0"/>
              <a:t>Fixed O&amp;M Expense</a:t>
            </a:r>
          </a:p>
          <a:p>
            <a:pPr marL="515937" indent="-457200">
              <a:buFont typeface="+mj-lt"/>
              <a:buAutoNum type="arabicPeriod"/>
            </a:pPr>
            <a:r>
              <a:rPr lang="en-US" sz="5100" dirty="0"/>
              <a:t>Carrying Charge Rate</a:t>
            </a:r>
          </a:p>
          <a:p>
            <a:endParaRPr lang="en-US" dirty="0"/>
          </a:p>
        </p:txBody>
      </p:sp>
      <p:sp>
        <p:nvSpPr>
          <p:cNvPr id="10" name="Content Placeholder 9"/>
          <p:cNvSpPr>
            <a:spLocks noGrp="1"/>
          </p:cNvSpPr>
          <p:nvPr>
            <p:ph sz="half" idx="2"/>
          </p:nvPr>
        </p:nvSpPr>
        <p:spPr/>
        <p:txBody>
          <a:bodyPr>
            <a:normAutofit fontScale="47500" lnSpcReduction="20000"/>
          </a:bodyPr>
          <a:lstStyle/>
          <a:p>
            <a:pPr marL="58737" indent="0">
              <a:lnSpc>
                <a:spcPct val="120000"/>
              </a:lnSpc>
              <a:buNone/>
            </a:pPr>
            <a:r>
              <a:rPr lang="en-US" sz="5100" b="1" dirty="0"/>
              <a:t>Allocation of Risk Off-taker and IPP</a:t>
            </a:r>
          </a:p>
          <a:p>
            <a:pPr marL="58737" indent="0">
              <a:lnSpc>
                <a:spcPct val="120000"/>
              </a:lnSpc>
              <a:buNone/>
            </a:pPr>
            <a:endParaRPr lang="en-US" sz="5100" b="1" dirty="0"/>
          </a:p>
          <a:p>
            <a:pPr marL="515937" indent="-457200">
              <a:lnSpc>
                <a:spcPct val="120000"/>
              </a:lnSpc>
              <a:buFont typeface="+mj-lt"/>
              <a:buAutoNum type="arabicPeriod"/>
            </a:pPr>
            <a:r>
              <a:rPr lang="en-US" sz="4400" dirty="0"/>
              <a:t>IPP Controls and Takes Risk</a:t>
            </a:r>
          </a:p>
          <a:p>
            <a:pPr marL="515937" indent="-457200">
              <a:lnSpc>
                <a:spcPct val="120000"/>
              </a:lnSpc>
              <a:buFont typeface="+mj-lt"/>
              <a:buAutoNum type="arabicPeriod"/>
            </a:pPr>
            <a:r>
              <a:rPr lang="en-US" sz="4400" dirty="0"/>
              <a:t>IPP Control and Risk</a:t>
            </a:r>
          </a:p>
          <a:p>
            <a:pPr marL="515937" indent="-457200">
              <a:lnSpc>
                <a:spcPct val="120000"/>
              </a:lnSpc>
              <a:buFont typeface="+mj-lt"/>
              <a:buAutoNum type="arabicPeriod"/>
            </a:pPr>
            <a:r>
              <a:rPr lang="en-US" sz="4400" dirty="0"/>
              <a:t>Off-taker Risk</a:t>
            </a:r>
          </a:p>
          <a:p>
            <a:pPr marL="515937" indent="-457200">
              <a:lnSpc>
                <a:spcPct val="120000"/>
              </a:lnSpc>
              <a:buFont typeface="+mj-lt"/>
              <a:buAutoNum type="arabicPeriod"/>
            </a:pPr>
            <a:r>
              <a:rPr lang="en-US" sz="4400" dirty="0"/>
              <a:t>Off-taker Controls Dispatch, IPP controls Availability</a:t>
            </a:r>
          </a:p>
          <a:p>
            <a:pPr marL="515937" indent="-457200">
              <a:lnSpc>
                <a:spcPct val="120000"/>
              </a:lnSpc>
              <a:buFont typeface="+mj-lt"/>
              <a:buAutoNum type="arabicPeriod"/>
            </a:pPr>
            <a:r>
              <a:rPr lang="en-US" sz="4400" dirty="0"/>
              <a:t>IPP Control and Takes Risk</a:t>
            </a:r>
          </a:p>
          <a:p>
            <a:pPr marL="515937" indent="-457200">
              <a:lnSpc>
                <a:spcPct val="120000"/>
              </a:lnSpc>
              <a:buFont typeface="+mj-lt"/>
              <a:buAutoNum type="arabicPeriod"/>
            </a:pPr>
            <a:r>
              <a:rPr lang="en-US" sz="4400" dirty="0"/>
              <a:t>IPP Control and Risk</a:t>
            </a:r>
          </a:p>
          <a:p>
            <a:pPr marL="515937" indent="-457200">
              <a:lnSpc>
                <a:spcPct val="120000"/>
              </a:lnSpc>
              <a:buFont typeface="+mj-lt"/>
              <a:buAutoNum type="arabicPeriod"/>
            </a:pPr>
            <a:r>
              <a:rPr lang="en-US" sz="4400" dirty="0"/>
              <a:t>Off-taker</a:t>
            </a:r>
            <a:endParaRPr lang="en-US" sz="3600" dirty="0"/>
          </a:p>
          <a:p>
            <a:endParaRPr lang="en-US" dirty="0"/>
          </a:p>
        </p:txBody>
      </p:sp>
    </p:spTree>
    <p:extLst>
      <p:ext uri="{BB962C8B-B14F-4D97-AF65-F5344CB8AC3E}">
        <p14:creationId xmlns:p14="http://schemas.microsoft.com/office/powerpoint/2010/main" val="3547087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594C-90DA-448C-A8F0-00609FE9E48B}"/>
              </a:ext>
            </a:extLst>
          </p:cNvPr>
          <p:cNvSpPr>
            <a:spLocks noGrp="1"/>
          </p:cNvSpPr>
          <p:nvPr>
            <p:ph type="title"/>
          </p:nvPr>
        </p:nvSpPr>
        <p:spPr/>
        <p:txBody>
          <a:bodyPr/>
          <a:lstStyle/>
          <a:p>
            <a:r>
              <a:rPr lang="en-029" dirty="0"/>
              <a:t>Capital Cost for Real Projects from IEA</a:t>
            </a:r>
          </a:p>
        </p:txBody>
      </p:sp>
      <p:pic>
        <p:nvPicPr>
          <p:cNvPr id="4" name="Content Placeholder 3">
            <a:extLst>
              <a:ext uri="{FF2B5EF4-FFF2-40B4-BE49-F238E27FC236}">
                <a16:creationId xmlns:a16="http://schemas.microsoft.com/office/drawing/2014/main" id="{ADA91F89-665D-4515-BD7E-F54D4CF173BD}"/>
              </a:ext>
            </a:extLst>
          </p:cNvPr>
          <p:cNvPicPr>
            <a:picLocks noGrp="1" noChangeAspect="1"/>
          </p:cNvPicPr>
          <p:nvPr>
            <p:ph idx="1"/>
          </p:nvPr>
        </p:nvPicPr>
        <p:blipFill>
          <a:blip r:embed="rId2"/>
          <a:stretch>
            <a:fillRect/>
          </a:stretch>
        </p:blipFill>
        <p:spPr>
          <a:xfrm>
            <a:off x="1730227" y="1143000"/>
            <a:ext cx="5683546" cy="5440363"/>
          </a:xfrm>
          <a:prstGeom prst="rect">
            <a:avLst/>
          </a:prstGeom>
        </p:spPr>
      </p:pic>
    </p:spTree>
    <p:extLst>
      <p:ext uri="{BB962C8B-B14F-4D97-AF65-F5344CB8AC3E}">
        <p14:creationId xmlns:p14="http://schemas.microsoft.com/office/powerpoint/2010/main" val="1057176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41CC-A066-4009-8FDD-F6BE533C344E}"/>
              </a:ext>
            </a:extLst>
          </p:cNvPr>
          <p:cNvSpPr>
            <a:spLocks noGrp="1"/>
          </p:cNvSpPr>
          <p:nvPr>
            <p:ph type="title"/>
          </p:nvPr>
        </p:nvSpPr>
        <p:spPr/>
        <p:txBody>
          <a:bodyPr/>
          <a:lstStyle/>
          <a:p>
            <a:r>
              <a:rPr lang="en-029" dirty="0"/>
              <a:t>O&amp;M Costs from IRENA – Note the Dramatic Variation in Costs</a:t>
            </a:r>
          </a:p>
        </p:txBody>
      </p:sp>
      <p:pic>
        <p:nvPicPr>
          <p:cNvPr id="4" name="Content Placeholder 3">
            <a:extLst>
              <a:ext uri="{FF2B5EF4-FFF2-40B4-BE49-F238E27FC236}">
                <a16:creationId xmlns:a16="http://schemas.microsoft.com/office/drawing/2014/main" id="{3A889D3F-26C8-4E83-B8C4-EA7CFE033EC6}"/>
              </a:ext>
            </a:extLst>
          </p:cNvPr>
          <p:cNvPicPr>
            <a:picLocks noGrp="1" noChangeAspect="1"/>
          </p:cNvPicPr>
          <p:nvPr>
            <p:ph idx="1"/>
          </p:nvPr>
        </p:nvPicPr>
        <p:blipFill>
          <a:blip r:embed="rId2"/>
          <a:stretch>
            <a:fillRect/>
          </a:stretch>
        </p:blipFill>
        <p:spPr>
          <a:xfrm>
            <a:off x="457200" y="1681300"/>
            <a:ext cx="8229600" cy="4363762"/>
          </a:xfrm>
          <a:prstGeom prst="rect">
            <a:avLst/>
          </a:prstGeom>
        </p:spPr>
      </p:pic>
    </p:spTree>
    <p:extLst>
      <p:ext uri="{BB962C8B-B14F-4D97-AF65-F5344CB8AC3E}">
        <p14:creationId xmlns:p14="http://schemas.microsoft.com/office/powerpoint/2010/main" val="1137452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EB35-44A1-4E3F-9C52-9B630F705D6D}"/>
              </a:ext>
            </a:extLst>
          </p:cNvPr>
          <p:cNvSpPr>
            <a:spLocks noGrp="1"/>
          </p:cNvSpPr>
          <p:nvPr>
            <p:ph type="title"/>
          </p:nvPr>
        </p:nvSpPr>
        <p:spPr/>
        <p:txBody>
          <a:bodyPr/>
          <a:lstStyle/>
          <a:p>
            <a:r>
              <a:rPr lang="en-029"/>
              <a:t>Selected Examples of O&amp;M Cost</a:t>
            </a:r>
            <a:endParaRPr lang="en-029" dirty="0"/>
          </a:p>
        </p:txBody>
      </p:sp>
      <p:sp>
        <p:nvSpPr>
          <p:cNvPr id="3" name="Content Placeholder 2">
            <a:extLst>
              <a:ext uri="{FF2B5EF4-FFF2-40B4-BE49-F238E27FC236}">
                <a16:creationId xmlns:a16="http://schemas.microsoft.com/office/drawing/2014/main" id="{AD3FAA09-F068-4C95-9424-F62498C2A88B}"/>
              </a:ext>
            </a:extLst>
          </p:cNvPr>
          <p:cNvSpPr>
            <a:spLocks noGrp="1"/>
          </p:cNvSpPr>
          <p:nvPr>
            <p:ph idx="1"/>
          </p:nvPr>
        </p:nvSpPr>
        <p:spPr/>
        <p:txBody>
          <a:bodyPr/>
          <a:lstStyle/>
          <a:p>
            <a:r>
              <a:rPr lang="en-029" dirty="0"/>
              <a:t>O&amp;M Estimates</a:t>
            </a:r>
          </a:p>
          <a:p>
            <a:endParaRPr lang="en-029" dirty="0"/>
          </a:p>
        </p:txBody>
      </p:sp>
      <p:pic>
        <p:nvPicPr>
          <p:cNvPr id="5" name="Picture 4">
            <a:extLst>
              <a:ext uri="{FF2B5EF4-FFF2-40B4-BE49-F238E27FC236}">
                <a16:creationId xmlns:a16="http://schemas.microsoft.com/office/drawing/2014/main" id="{8E6491BB-924F-49D0-9291-866B90F36AE5}"/>
              </a:ext>
            </a:extLst>
          </p:cNvPr>
          <p:cNvPicPr>
            <a:picLocks noChangeAspect="1"/>
          </p:cNvPicPr>
          <p:nvPr/>
        </p:nvPicPr>
        <p:blipFill>
          <a:blip r:embed="rId2"/>
          <a:stretch>
            <a:fillRect/>
          </a:stretch>
        </p:blipFill>
        <p:spPr>
          <a:xfrm>
            <a:off x="334018" y="4613611"/>
            <a:ext cx="8782943" cy="882635"/>
          </a:xfrm>
          <a:prstGeom prst="rect">
            <a:avLst/>
          </a:prstGeom>
        </p:spPr>
      </p:pic>
      <p:pic>
        <p:nvPicPr>
          <p:cNvPr id="6" name="Picture 5">
            <a:extLst>
              <a:ext uri="{FF2B5EF4-FFF2-40B4-BE49-F238E27FC236}">
                <a16:creationId xmlns:a16="http://schemas.microsoft.com/office/drawing/2014/main" id="{7F3DE187-63E3-4972-87F1-D300755DC926}"/>
              </a:ext>
            </a:extLst>
          </p:cNvPr>
          <p:cNvPicPr>
            <a:picLocks noChangeAspect="1"/>
          </p:cNvPicPr>
          <p:nvPr/>
        </p:nvPicPr>
        <p:blipFill>
          <a:blip r:embed="rId3"/>
          <a:stretch>
            <a:fillRect/>
          </a:stretch>
        </p:blipFill>
        <p:spPr>
          <a:xfrm>
            <a:off x="2994724" y="1376502"/>
            <a:ext cx="5806376" cy="2509055"/>
          </a:xfrm>
          <a:prstGeom prst="rect">
            <a:avLst/>
          </a:prstGeom>
        </p:spPr>
      </p:pic>
    </p:spTree>
    <p:extLst>
      <p:ext uri="{BB962C8B-B14F-4D97-AF65-F5344CB8AC3E}">
        <p14:creationId xmlns:p14="http://schemas.microsoft.com/office/powerpoint/2010/main" val="3093107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1788-CF40-4767-9CBE-70BE5FAB623D}"/>
              </a:ext>
            </a:extLst>
          </p:cNvPr>
          <p:cNvSpPr>
            <a:spLocks noGrp="1"/>
          </p:cNvSpPr>
          <p:nvPr>
            <p:ph type="title"/>
          </p:nvPr>
        </p:nvSpPr>
        <p:spPr/>
        <p:txBody>
          <a:bodyPr/>
          <a:lstStyle/>
          <a:p>
            <a:r>
              <a:rPr lang="en-029" dirty="0"/>
              <a:t>Example of O&amp;M from Turbine O&amp;M and Other O&amp;M</a:t>
            </a:r>
          </a:p>
        </p:txBody>
      </p:sp>
      <p:sp>
        <p:nvSpPr>
          <p:cNvPr id="3" name="Content Placeholder 2">
            <a:extLst>
              <a:ext uri="{FF2B5EF4-FFF2-40B4-BE49-F238E27FC236}">
                <a16:creationId xmlns:a16="http://schemas.microsoft.com/office/drawing/2014/main" id="{D8F11836-3D22-4A22-B9A3-B0C3CBDF24B0}"/>
              </a:ext>
            </a:extLst>
          </p:cNvPr>
          <p:cNvSpPr>
            <a:spLocks noGrp="1"/>
          </p:cNvSpPr>
          <p:nvPr>
            <p:ph idx="1"/>
          </p:nvPr>
        </p:nvSpPr>
        <p:spPr/>
        <p:txBody>
          <a:bodyPr/>
          <a:lstStyle/>
          <a:p>
            <a:r>
              <a:rPr lang="en-029" dirty="0"/>
              <a:t>Test</a:t>
            </a:r>
          </a:p>
          <a:p>
            <a:endParaRPr lang="en-029" dirty="0"/>
          </a:p>
        </p:txBody>
      </p:sp>
      <p:pic>
        <p:nvPicPr>
          <p:cNvPr id="4" name="Picture 3">
            <a:extLst>
              <a:ext uri="{FF2B5EF4-FFF2-40B4-BE49-F238E27FC236}">
                <a16:creationId xmlns:a16="http://schemas.microsoft.com/office/drawing/2014/main" id="{633F83BC-8965-4927-AE6A-BB51F9A56680}"/>
              </a:ext>
            </a:extLst>
          </p:cNvPr>
          <p:cNvPicPr>
            <a:picLocks noChangeAspect="1"/>
          </p:cNvPicPr>
          <p:nvPr/>
        </p:nvPicPr>
        <p:blipFill>
          <a:blip r:embed="rId2"/>
          <a:stretch>
            <a:fillRect/>
          </a:stretch>
        </p:blipFill>
        <p:spPr>
          <a:xfrm>
            <a:off x="255092" y="1219200"/>
            <a:ext cx="3722056" cy="2733714"/>
          </a:xfrm>
          <a:prstGeom prst="rect">
            <a:avLst/>
          </a:prstGeom>
        </p:spPr>
      </p:pic>
      <p:pic>
        <p:nvPicPr>
          <p:cNvPr id="5" name="Picture 4">
            <a:extLst>
              <a:ext uri="{FF2B5EF4-FFF2-40B4-BE49-F238E27FC236}">
                <a16:creationId xmlns:a16="http://schemas.microsoft.com/office/drawing/2014/main" id="{0B0D1F4C-1FD4-4408-AFF6-F70E0BA8BB9E}"/>
              </a:ext>
            </a:extLst>
          </p:cNvPr>
          <p:cNvPicPr>
            <a:picLocks noChangeAspect="1"/>
          </p:cNvPicPr>
          <p:nvPr/>
        </p:nvPicPr>
        <p:blipFill>
          <a:blip r:embed="rId3"/>
          <a:stretch>
            <a:fillRect/>
          </a:stretch>
        </p:blipFill>
        <p:spPr>
          <a:xfrm>
            <a:off x="4931734" y="4343400"/>
            <a:ext cx="3971922" cy="2315085"/>
          </a:xfrm>
          <a:prstGeom prst="rect">
            <a:avLst/>
          </a:prstGeom>
        </p:spPr>
      </p:pic>
      <p:pic>
        <p:nvPicPr>
          <p:cNvPr id="7" name="Picture 6">
            <a:extLst>
              <a:ext uri="{FF2B5EF4-FFF2-40B4-BE49-F238E27FC236}">
                <a16:creationId xmlns:a16="http://schemas.microsoft.com/office/drawing/2014/main" id="{2E6CBFFE-6DFB-4881-BB91-3677247FB237}"/>
              </a:ext>
            </a:extLst>
          </p:cNvPr>
          <p:cNvPicPr>
            <a:picLocks noChangeAspect="1"/>
          </p:cNvPicPr>
          <p:nvPr/>
        </p:nvPicPr>
        <p:blipFill>
          <a:blip r:embed="rId4"/>
          <a:stretch>
            <a:fillRect/>
          </a:stretch>
        </p:blipFill>
        <p:spPr>
          <a:xfrm>
            <a:off x="4711681" y="1143001"/>
            <a:ext cx="3681038" cy="2667000"/>
          </a:xfrm>
          <a:prstGeom prst="rect">
            <a:avLst/>
          </a:prstGeom>
        </p:spPr>
      </p:pic>
      <p:pic>
        <p:nvPicPr>
          <p:cNvPr id="8" name="Picture 7">
            <a:extLst>
              <a:ext uri="{FF2B5EF4-FFF2-40B4-BE49-F238E27FC236}">
                <a16:creationId xmlns:a16="http://schemas.microsoft.com/office/drawing/2014/main" id="{4BE212D3-F608-4C36-A1CE-84DD8547F558}"/>
              </a:ext>
            </a:extLst>
          </p:cNvPr>
          <p:cNvPicPr>
            <a:picLocks noChangeAspect="1"/>
          </p:cNvPicPr>
          <p:nvPr/>
        </p:nvPicPr>
        <p:blipFill>
          <a:blip r:embed="rId5"/>
          <a:stretch>
            <a:fillRect/>
          </a:stretch>
        </p:blipFill>
        <p:spPr>
          <a:xfrm>
            <a:off x="407073" y="4250802"/>
            <a:ext cx="4164928" cy="2446006"/>
          </a:xfrm>
          <a:prstGeom prst="rect">
            <a:avLst/>
          </a:prstGeom>
        </p:spPr>
      </p:pic>
    </p:spTree>
    <p:extLst>
      <p:ext uri="{BB962C8B-B14F-4D97-AF65-F5344CB8AC3E}">
        <p14:creationId xmlns:p14="http://schemas.microsoft.com/office/powerpoint/2010/main" val="542644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 and Maintenance Cost Issues</a:t>
            </a:r>
          </a:p>
        </p:txBody>
      </p:sp>
      <p:sp>
        <p:nvSpPr>
          <p:cNvPr id="3" name="Content Placeholder 2"/>
          <p:cNvSpPr>
            <a:spLocks noGrp="1"/>
          </p:cNvSpPr>
          <p:nvPr>
            <p:ph idx="1"/>
          </p:nvPr>
        </p:nvSpPr>
        <p:spPr/>
        <p:txBody>
          <a:bodyPr/>
          <a:lstStyle/>
          <a:p>
            <a:r>
              <a:rPr lang="en-US" dirty="0"/>
              <a:t>Bankable O&amp;M Contract</a:t>
            </a:r>
          </a:p>
          <a:p>
            <a:r>
              <a:rPr lang="en-US" dirty="0"/>
              <a:t>Suppliers like GE make more money on O&amp;M contracts than on selling equipment</a:t>
            </a:r>
          </a:p>
          <a:p>
            <a:r>
              <a:rPr lang="en-US" dirty="0"/>
              <a:t>How much of O&amp;M cost is fixed and how much is variable:</a:t>
            </a:r>
          </a:p>
          <a:p>
            <a:pPr lvl="1"/>
            <a:r>
              <a:rPr lang="en-US" dirty="0"/>
              <a:t>Developers often use fixed and express in Amount/kW/Year</a:t>
            </a:r>
          </a:p>
          <a:p>
            <a:pPr lvl="1"/>
            <a:r>
              <a:rPr lang="en-US" dirty="0"/>
              <a:t>Other sources use Amount/MWH</a:t>
            </a:r>
          </a:p>
          <a:p>
            <a:pPr lvl="1"/>
            <a:r>
              <a:rPr lang="en-US" dirty="0"/>
              <a:t>Example from Ireland Below:</a:t>
            </a:r>
          </a:p>
          <a:p>
            <a:pPr lvl="1"/>
            <a:endParaRPr lang="en-US" dirty="0"/>
          </a:p>
          <a:p>
            <a:pPr lvl="1"/>
            <a:endParaRPr lang="en-US" dirty="0"/>
          </a:p>
        </p:txBody>
      </p:sp>
      <p:pic>
        <p:nvPicPr>
          <p:cNvPr id="203779" name="Picture 3"/>
          <p:cNvPicPr>
            <a:picLocks noChangeAspect="1" noChangeArrowheads="1"/>
          </p:cNvPicPr>
          <p:nvPr/>
        </p:nvPicPr>
        <p:blipFill>
          <a:blip r:embed="rId2" cstate="print"/>
          <a:srcRect/>
          <a:stretch>
            <a:fillRect/>
          </a:stretch>
        </p:blipFill>
        <p:spPr bwMode="auto">
          <a:xfrm>
            <a:off x="609600" y="4647925"/>
            <a:ext cx="8338102" cy="1038500"/>
          </a:xfrm>
          <a:prstGeom prst="rect">
            <a:avLst/>
          </a:prstGeom>
          <a:noFill/>
          <a:ln w="9525">
            <a:noFill/>
            <a:miter lim="800000"/>
            <a:headEnd/>
            <a:tailEnd/>
          </a:ln>
          <a:effectLst/>
        </p:spPr>
      </p:pic>
    </p:spTree>
    <p:extLst>
      <p:ext uri="{BB962C8B-B14F-4D97-AF65-F5344CB8AC3E}">
        <p14:creationId xmlns:p14="http://schemas.microsoft.com/office/powerpoint/2010/main" val="7494590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350838"/>
            <a:ext cx="8077200" cy="715962"/>
          </a:xfrm>
        </p:spPr>
        <p:txBody>
          <a:bodyPr/>
          <a:lstStyle/>
          <a:p>
            <a:r>
              <a:rPr lang="en-US"/>
              <a:t>O&amp;M Costs</a:t>
            </a:r>
          </a:p>
        </p:txBody>
      </p:sp>
      <p:pic>
        <p:nvPicPr>
          <p:cNvPr id="27654" name="Picture 2"/>
          <p:cNvPicPr>
            <a:picLocks noChangeAspect="1" noChangeArrowheads="1"/>
          </p:cNvPicPr>
          <p:nvPr/>
        </p:nvPicPr>
        <p:blipFill>
          <a:blip r:embed="rId2" cstate="print"/>
          <a:srcRect/>
          <a:stretch>
            <a:fillRect/>
          </a:stretch>
        </p:blipFill>
        <p:spPr bwMode="auto">
          <a:xfrm>
            <a:off x="76200" y="931863"/>
            <a:ext cx="8915400" cy="5011737"/>
          </a:xfrm>
          <a:prstGeom prst="rect">
            <a:avLst/>
          </a:prstGeom>
          <a:noFill/>
          <a:ln w="9525">
            <a:noFill/>
            <a:miter lim="800000"/>
            <a:headEnd/>
            <a:tailEnd/>
          </a:ln>
        </p:spPr>
      </p:pic>
      <p:pic>
        <p:nvPicPr>
          <p:cNvPr id="27655" name="Picture 3"/>
          <p:cNvPicPr>
            <a:picLocks noChangeAspect="1" noChangeArrowheads="1"/>
          </p:cNvPicPr>
          <p:nvPr/>
        </p:nvPicPr>
        <p:blipFill>
          <a:blip r:embed="rId3" cstate="print"/>
          <a:srcRect/>
          <a:stretch>
            <a:fillRect/>
          </a:stretch>
        </p:blipFill>
        <p:spPr bwMode="auto">
          <a:xfrm>
            <a:off x="2286000" y="5791200"/>
            <a:ext cx="5438775" cy="771525"/>
          </a:xfrm>
          <a:prstGeom prst="rect">
            <a:avLst/>
          </a:prstGeom>
          <a:noFill/>
          <a:ln w="9525">
            <a:noFill/>
            <a:miter lim="800000"/>
            <a:headEnd/>
            <a:tailEnd/>
          </a:ln>
        </p:spPr>
      </p:pic>
    </p:spTree>
    <p:extLst>
      <p:ext uri="{BB962C8B-B14F-4D97-AF65-F5344CB8AC3E}">
        <p14:creationId xmlns:p14="http://schemas.microsoft.com/office/powerpoint/2010/main" val="1072808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04800"/>
            <a:ext cx="8229600" cy="1143000"/>
          </a:xfrm>
        </p:spPr>
        <p:txBody>
          <a:bodyPr lIns="92075" tIns="46038" rIns="92075" bIns="46038" anchor="t"/>
          <a:lstStyle/>
          <a:p>
            <a:pPr eaLnBrk="1" hangingPunct="1"/>
            <a:r>
              <a:rPr lang="en-US"/>
              <a:t>O&amp;M Costs per MWH</a:t>
            </a:r>
          </a:p>
        </p:txBody>
      </p:sp>
      <p:sp>
        <p:nvSpPr>
          <p:cNvPr id="28675" name="Rectangle 4"/>
          <p:cNvSpPr>
            <a:spLocks noGrp="1" noChangeArrowheads="1"/>
          </p:cNvSpPr>
          <p:nvPr>
            <p:ph type="body" idx="1"/>
          </p:nvPr>
        </p:nvSpPr>
        <p:spPr/>
        <p:txBody>
          <a:bodyPr/>
          <a:lstStyle/>
          <a:p>
            <a:pPr eaLnBrk="1" hangingPunct="1"/>
            <a:r>
              <a:rPr lang="en-US" dirty="0"/>
              <a:t>.O&amp;M Database from U.S.  -- Appears that O&amp;M increases with age of project.  </a:t>
            </a:r>
          </a:p>
          <a:p>
            <a:pPr eaLnBrk="1" hangingPunct="1"/>
            <a:endParaRPr lang="en-US" dirty="0"/>
          </a:p>
        </p:txBody>
      </p:sp>
      <p:pic>
        <p:nvPicPr>
          <p:cNvPr id="28676" name="Picture 5"/>
          <p:cNvPicPr>
            <a:picLocks noChangeAspect="1" noChangeArrowheads="1"/>
          </p:cNvPicPr>
          <p:nvPr/>
        </p:nvPicPr>
        <p:blipFill>
          <a:blip r:embed="rId2" cstate="print"/>
          <a:srcRect/>
          <a:stretch>
            <a:fillRect/>
          </a:stretch>
        </p:blipFill>
        <p:spPr bwMode="auto">
          <a:xfrm>
            <a:off x="228600" y="2286000"/>
            <a:ext cx="8705850" cy="3790950"/>
          </a:xfrm>
          <a:prstGeom prst="rect">
            <a:avLst/>
          </a:prstGeom>
          <a:noFill/>
          <a:ln w="9525">
            <a:noFill/>
            <a:miter lim="800000"/>
            <a:headEnd/>
            <a:tailEnd/>
          </a:ln>
        </p:spPr>
      </p:pic>
    </p:spTree>
    <p:extLst>
      <p:ext uri="{BB962C8B-B14F-4D97-AF65-F5344CB8AC3E}">
        <p14:creationId xmlns:p14="http://schemas.microsoft.com/office/powerpoint/2010/main" val="285760891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idx="4294967295"/>
          </p:nvPr>
        </p:nvSpPr>
        <p:spPr/>
        <p:txBody>
          <a:bodyPr lIns="92075" tIns="46038" rIns="92075" bIns="46038" anchor="t"/>
          <a:lstStyle/>
          <a:p>
            <a:pPr eaLnBrk="1" hangingPunct="1"/>
            <a:r>
              <a:rPr lang="en-US"/>
              <a:t>Operating Expense Analysis</a:t>
            </a:r>
          </a:p>
        </p:txBody>
      </p:sp>
      <p:sp>
        <p:nvSpPr>
          <p:cNvPr id="29699" name="Rectangle 8"/>
          <p:cNvSpPr>
            <a:spLocks noGrp="1" noChangeArrowheads="1"/>
          </p:cNvSpPr>
          <p:nvPr>
            <p:ph type="body" sz="half" idx="4294967295"/>
          </p:nvPr>
        </p:nvSpPr>
        <p:spPr>
          <a:xfrm>
            <a:off x="457200" y="1219200"/>
            <a:ext cx="4724400" cy="4906963"/>
          </a:xfrm>
        </p:spPr>
        <p:txBody>
          <a:bodyPr lIns="92075" tIns="46038" rIns="92075" bIns="46038"/>
          <a:lstStyle/>
          <a:p>
            <a:pPr marL="231775" indent="-173038" eaLnBrk="1" hangingPunct="1">
              <a:lnSpc>
                <a:spcPct val="80000"/>
              </a:lnSpc>
            </a:pPr>
            <a:r>
              <a:rPr lang="en-US" sz="2000" dirty="0"/>
              <a:t>The operating cost of a project can be measured on an absolute basis, on the basis of the kW capacity or on the basis of the MWH produced.  The range in operating costs for a few projects is shown in the accompanying table.</a:t>
            </a:r>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r>
              <a:rPr lang="en-US" sz="2000" dirty="0"/>
              <a:t>.</a:t>
            </a:r>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r>
              <a:rPr lang="en-US" sz="2000" dirty="0"/>
              <a:t>.</a:t>
            </a:r>
          </a:p>
        </p:txBody>
      </p:sp>
      <p:pic>
        <p:nvPicPr>
          <p:cNvPr id="29700" name="Picture 4"/>
          <p:cNvPicPr>
            <a:picLocks noGrp="1" noChangeAspect="1" noChangeArrowheads="1"/>
          </p:cNvPicPr>
          <p:nvPr>
            <p:ph idx="4294967295"/>
          </p:nvPr>
        </p:nvPicPr>
        <p:blipFill>
          <a:blip r:embed="rId2" cstate="print"/>
          <a:srcRect/>
          <a:stretch>
            <a:fillRect/>
          </a:stretch>
        </p:blipFill>
        <p:spPr>
          <a:xfrm>
            <a:off x="533400" y="3041418"/>
            <a:ext cx="4577064" cy="3183170"/>
          </a:xfrm>
        </p:spPr>
      </p:pic>
      <p:pic>
        <p:nvPicPr>
          <p:cNvPr id="29701" name="Picture 15"/>
          <p:cNvPicPr>
            <a:picLocks noGrp="1" noChangeAspect="1" noChangeArrowheads="1"/>
          </p:cNvPicPr>
          <p:nvPr>
            <p:ph sz="half" idx="4294967295"/>
          </p:nvPr>
        </p:nvPicPr>
        <p:blipFill>
          <a:blip r:embed="rId3" cstate="print"/>
          <a:srcRect/>
          <a:stretch>
            <a:fillRect/>
          </a:stretch>
        </p:blipFill>
        <p:spPr>
          <a:xfrm>
            <a:off x="5791200" y="1143000"/>
            <a:ext cx="1946275" cy="4800600"/>
          </a:xfrm>
        </p:spPr>
      </p:pic>
    </p:spTree>
    <p:extLst>
      <p:ext uri="{BB962C8B-B14F-4D97-AF65-F5344CB8AC3E}">
        <p14:creationId xmlns:p14="http://schemas.microsoft.com/office/powerpoint/2010/main" val="339203495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lIns="92075" tIns="46038" rIns="92075" bIns="46038" anchor="t"/>
          <a:lstStyle/>
          <a:p>
            <a:pPr eaLnBrk="1" hangingPunct="1"/>
            <a:r>
              <a:rPr lang="en-US"/>
              <a:t>Operating Cost Breakdown</a:t>
            </a:r>
          </a:p>
        </p:txBody>
      </p:sp>
      <p:sp>
        <p:nvSpPr>
          <p:cNvPr id="31747" name="Rectangle 3"/>
          <p:cNvSpPr>
            <a:spLocks noGrp="1" noChangeArrowheads="1"/>
          </p:cNvSpPr>
          <p:nvPr>
            <p:ph type="body" idx="4294967295"/>
          </p:nvPr>
        </p:nvSpPr>
        <p:spPr/>
        <p:txBody>
          <a:bodyPr lIns="92075" tIns="46038" rIns="92075" bIns="46038"/>
          <a:lstStyle/>
          <a:p>
            <a:pPr marL="231775" indent="-173038" eaLnBrk="1" hangingPunct="1"/>
            <a:r>
              <a:rPr lang="en-US"/>
              <a:t>.</a:t>
            </a:r>
          </a:p>
          <a:p>
            <a:pPr marL="231775" indent="-173038" eaLnBrk="1" hangingPunct="1"/>
            <a:endParaRPr lang="en-US"/>
          </a:p>
        </p:txBody>
      </p:sp>
      <p:pic>
        <p:nvPicPr>
          <p:cNvPr id="31748" name="Picture 4"/>
          <p:cNvPicPr>
            <a:picLocks noChangeAspect="1" noChangeArrowheads="1"/>
          </p:cNvPicPr>
          <p:nvPr/>
        </p:nvPicPr>
        <p:blipFill>
          <a:blip r:embed="rId2" cstate="print"/>
          <a:srcRect/>
          <a:stretch>
            <a:fillRect/>
          </a:stretch>
        </p:blipFill>
        <p:spPr bwMode="auto">
          <a:xfrm>
            <a:off x="990600" y="1600200"/>
            <a:ext cx="6808788" cy="3810000"/>
          </a:xfrm>
          <a:prstGeom prst="rect">
            <a:avLst/>
          </a:prstGeom>
          <a:noFill/>
          <a:ln w="9525">
            <a:noFill/>
            <a:miter lim="800000"/>
            <a:headEnd/>
            <a:tailEnd/>
          </a:ln>
        </p:spPr>
      </p:pic>
    </p:spTree>
    <p:extLst>
      <p:ext uri="{BB962C8B-B14F-4D97-AF65-F5344CB8AC3E}">
        <p14:creationId xmlns:p14="http://schemas.microsoft.com/office/powerpoint/2010/main" val="195808650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A142-310F-4C3B-96FA-6CA45C056D6C}"/>
              </a:ext>
            </a:extLst>
          </p:cNvPr>
          <p:cNvSpPr>
            <a:spLocks noGrp="1"/>
          </p:cNvSpPr>
          <p:nvPr>
            <p:ph type="title"/>
          </p:nvPr>
        </p:nvSpPr>
        <p:spPr/>
        <p:txBody>
          <a:bodyPr/>
          <a:lstStyle/>
          <a:p>
            <a:r>
              <a:rPr lang="en-029" dirty="0"/>
              <a:t>Trends in Costs</a:t>
            </a:r>
          </a:p>
        </p:txBody>
      </p:sp>
      <p:pic>
        <p:nvPicPr>
          <p:cNvPr id="4" name="Content Placeholder 3">
            <a:extLst>
              <a:ext uri="{FF2B5EF4-FFF2-40B4-BE49-F238E27FC236}">
                <a16:creationId xmlns:a16="http://schemas.microsoft.com/office/drawing/2014/main" id="{3B275C4B-A761-48FE-8EDF-A9F34690F651}"/>
              </a:ext>
            </a:extLst>
          </p:cNvPr>
          <p:cNvPicPr>
            <a:picLocks noGrp="1" noChangeAspect="1"/>
          </p:cNvPicPr>
          <p:nvPr>
            <p:ph idx="1"/>
          </p:nvPr>
        </p:nvPicPr>
        <p:blipFill>
          <a:blip r:embed="rId2"/>
          <a:stretch>
            <a:fillRect/>
          </a:stretch>
        </p:blipFill>
        <p:spPr>
          <a:xfrm>
            <a:off x="1168829" y="1143000"/>
            <a:ext cx="6806341" cy="5440363"/>
          </a:xfrm>
          <a:prstGeom prst="rect">
            <a:avLst/>
          </a:prstGeom>
        </p:spPr>
      </p:pic>
    </p:spTree>
    <p:extLst>
      <p:ext uri="{BB962C8B-B14F-4D97-AF65-F5344CB8AC3E}">
        <p14:creationId xmlns:p14="http://schemas.microsoft.com/office/powerpoint/2010/main" val="150868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A66-CC3E-4BE0-9A2F-365741F58780}"/>
              </a:ext>
            </a:extLst>
          </p:cNvPr>
          <p:cNvSpPr>
            <a:spLocks noGrp="1"/>
          </p:cNvSpPr>
          <p:nvPr>
            <p:ph type="title"/>
          </p:nvPr>
        </p:nvSpPr>
        <p:spPr/>
        <p:txBody>
          <a:bodyPr/>
          <a:lstStyle/>
          <a:p>
            <a:r>
              <a:rPr lang="en-029" dirty="0"/>
              <a:t>Begin with Fundamental Question of Risk Allocation Between Off-taker and PPA</a:t>
            </a:r>
          </a:p>
        </p:txBody>
      </p:sp>
      <p:sp>
        <p:nvSpPr>
          <p:cNvPr id="3" name="Content Placeholder 2">
            <a:extLst>
              <a:ext uri="{FF2B5EF4-FFF2-40B4-BE49-F238E27FC236}">
                <a16:creationId xmlns:a16="http://schemas.microsoft.com/office/drawing/2014/main" id="{3094DCB1-0410-48D0-B270-90F1F094FCEC}"/>
              </a:ext>
            </a:extLst>
          </p:cNvPr>
          <p:cNvSpPr>
            <a:spLocks noGrp="1"/>
          </p:cNvSpPr>
          <p:nvPr>
            <p:ph sz="half" idx="1"/>
          </p:nvPr>
        </p:nvSpPr>
        <p:spPr>
          <a:xfrm>
            <a:off x="381000" y="1524000"/>
            <a:ext cx="2667000" cy="4572000"/>
          </a:xfrm>
        </p:spPr>
        <p:txBody>
          <a:bodyPr/>
          <a:lstStyle/>
          <a:p>
            <a:pPr marL="58737" indent="0">
              <a:buNone/>
            </a:pPr>
            <a:r>
              <a:rPr lang="en-029" sz="1800" b="1" dirty="0"/>
              <a:t>Risk to IPP</a:t>
            </a:r>
          </a:p>
          <a:p>
            <a:r>
              <a:rPr lang="en-029" sz="1800" dirty="0"/>
              <a:t>Construction Over-run</a:t>
            </a:r>
          </a:p>
          <a:p>
            <a:r>
              <a:rPr lang="en-029" sz="1800" dirty="0"/>
              <a:t>Construction Delay</a:t>
            </a:r>
          </a:p>
          <a:p>
            <a:r>
              <a:rPr lang="en-029" sz="1800" dirty="0"/>
              <a:t>Availability</a:t>
            </a:r>
          </a:p>
          <a:p>
            <a:r>
              <a:rPr lang="en-029" sz="1800" dirty="0"/>
              <a:t>Efficiency</a:t>
            </a:r>
          </a:p>
          <a:p>
            <a:r>
              <a:rPr lang="en-029" sz="1800" dirty="0"/>
              <a:t>O&amp;M Cost Over-runs</a:t>
            </a:r>
          </a:p>
          <a:p>
            <a:r>
              <a:rPr lang="en-029" sz="1800" dirty="0"/>
              <a:t>Capacity Amount</a:t>
            </a:r>
          </a:p>
          <a:p>
            <a:endParaRPr lang="en-029" sz="1800" dirty="0"/>
          </a:p>
          <a:p>
            <a:endParaRPr lang="en-029" sz="1800" dirty="0"/>
          </a:p>
        </p:txBody>
      </p:sp>
      <p:sp>
        <p:nvSpPr>
          <p:cNvPr id="4" name="Content Placeholder 3">
            <a:extLst>
              <a:ext uri="{FF2B5EF4-FFF2-40B4-BE49-F238E27FC236}">
                <a16:creationId xmlns:a16="http://schemas.microsoft.com/office/drawing/2014/main" id="{A8365231-A7E5-4844-82D6-AF030028F8CE}"/>
              </a:ext>
            </a:extLst>
          </p:cNvPr>
          <p:cNvSpPr>
            <a:spLocks noGrp="1"/>
          </p:cNvSpPr>
          <p:nvPr>
            <p:ph sz="half" idx="2"/>
          </p:nvPr>
        </p:nvSpPr>
        <p:spPr>
          <a:xfrm>
            <a:off x="3276600" y="1524000"/>
            <a:ext cx="2895600" cy="4572000"/>
          </a:xfrm>
        </p:spPr>
        <p:txBody>
          <a:bodyPr/>
          <a:lstStyle/>
          <a:p>
            <a:pPr marL="58737" indent="0">
              <a:buNone/>
            </a:pPr>
            <a:r>
              <a:rPr lang="en-029" sz="1800" b="1" dirty="0"/>
              <a:t>Price Mechanism</a:t>
            </a:r>
          </a:p>
          <a:p>
            <a:r>
              <a:rPr lang="en-029" sz="1800" dirty="0"/>
              <a:t>Fixed Capacity Charge</a:t>
            </a:r>
          </a:p>
          <a:p>
            <a:r>
              <a:rPr lang="en-029" sz="1800" dirty="0"/>
              <a:t>LD in for Delay</a:t>
            </a:r>
          </a:p>
          <a:p>
            <a:r>
              <a:rPr lang="en-029" sz="1800" dirty="0"/>
              <a:t>Availability Penalty</a:t>
            </a:r>
          </a:p>
          <a:p>
            <a:r>
              <a:rPr lang="en-029" sz="1800" dirty="0"/>
              <a:t>Heat Rate Target</a:t>
            </a:r>
          </a:p>
          <a:p>
            <a:r>
              <a:rPr lang="en-029" sz="1800" dirty="0"/>
              <a:t>O&amp;M Fixed Price</a:t>
            </a:r>
          </a:p>
          <a:p>
            <a:r>
              <a:rPr lang="en-029" sz="1800" dirty="0"/>
              <a:t>Capacity Payment</a:t>
            </a:r>
          </a:p>
        </p:txBody>
      </p:sp>
      <p:sp>
        <p:nvSpPr>
          <p:cNvPr id="5" name="Content Placeholder 2">
            <a:extLst>
              <a:ext uri="{FF2B5EF4-FFF2-40B4-BE49-F238E27FC236}">
                <a16:creationId xmlns:a16="http://schemas.microsoft.com/office/drawing/2014/main" id="{9C7E71A8-817C-4F6A-B65F-27FA05021AE3}"/>
              </a:ext>
            </a:extLst>
          </p:cNvPr>
          <p:cNvSpPr txBox="1">
            <a:spLocks/>
          </p:cNvSpPr>
          <p:nvPr/>
        </p:nvSpPr>
        <p:spPr bwMode="auto">
          <a:xfrm>
            <a:off x="6400800" y="1524000"/>
            <a:ext cx="2667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231775" indent="-173038" algn="l" rtl="0" eaLnBrk="0" fontAlgn="base" hangingPunct="0">
              <a:spcBef>
                <a:spcPct val="20000"/>
              </a:spcBef>
              <a:spcAft>
                <a:spcPct val="50000"/>
              </a:spcAft>
              <a:buChar char="•"/>
              <a:defRPr sz="2800">
                <a:solidFill>
                  <a:schemeClr val="tx1"/>
                </a:solidFill>
                <a:latin typeface="+mn-lt"/>
                <a:ea typeface="+mn-ea"/>
                <a:cs typeface="+mn-cs"/>
              </a:defRPr>
            </a:lvl1pPr>
            <a:lvl2pPr marL="855663" indent="-288925" algn="l" rtl="0" eaLnBrk="0" fontAlgn="base" hangingPunct="0">
              <a:spcBef>
                <a:spcPct val="20000"/>
              </a:spcBef>
              <a:spcAft>
                <a:spcPct val="50000"/>
              </a:spcAft>
              <a:buFont typeface="Wingdings" pitchFamily="2" charset="2"/>
              <a:buChar char="ü"/>
              <a:defRPr sz="2400">
                <a:solidFill>
                  <a:schemeClr val="tx1"/>
                </a:solidFill>
                <a:latin typeface="+mn-lt"/>
              </a:defRPr>
            </a:lvl2pPr>
            <a:lvl3pPr marL="1371600" indent="-228600" algn="l" rtl="0" eaLnBrk="0" fontAlgn="base" hangingPunct="0">
              <a:spcBef>
                <a:spcPct val="20000"/>
              </a:spcBef>
              <a:spcAft>
                <a:spcPct val="50000"/>
              </a:spcAft>
              <a:buFont typeface="Wingdings" pitchFamily="2" charset="2"/>
              <a:buChar char="Ø"/>
              <a:defRPr sz="2000">
                <a:solidFill>
                  <a:schemeClr val="tx1"/>
                </a:solidFill>
                <a:latin typeface="+mn-lt"/>
              </a:defRPr>
            </a:lvl3pPr>
            <a:lvl4pPr marL="1790700" indent="-228600" algn="l" rtl="0" eaLnBrk="0" fontAlgn="base" hangingPunct="0">
              <a:spcBef>
                <a:spcPct val="20000"/>
              </a:spcBef>
              <a:spcAft>
                <a:spcPct val="0"/>
              </a:spcAft>
              <a:buFont typeface="Wingdings" pitchFamily="2" charset="2"/>
              <a:buChar char="Ø"/>
              <a:defRPr sz="1800">
                <a:solidFill>
                  <a:schemeClr val="tx1"/>
                </a:solidFill>
                <a:latin typeface="+mn-lt"/>
              </a:defRPr>
            </a:lvl4pPr>
            <a:lvl5pPr marL="2209800" indent="-228600" algn="l" rtl="0" eaLnBrk="0" fontAlgn="base" hangingPunct="0">
              <a:spcBef>
                <a:spcPct val="20000"/>
              </a:spcBef>
              <a:spcAft>
                <a:spcPct val="0"/>
              </a:spcAft>
              <a:buFont typeface="Wingdings" pitchFamily="2" charset="2"/>
              <a:buChar char="Ø"/>
              <a:defRPr sz="1800">
                <a:solidFill>
                  <a:schemeClr val="tx1"/>
                </a:solidFill>
                <a:latin typeface="+mn-lt"/>
              </a:defRPr>
            </a:lvl5pPr>
            <a:lvl6pPr marL="2667000" indent="-228600" algn="l" rtl="0" eaLnBrk="0" fontAlgn="base" hangingPunct="0">
              <a:spcBef>
                <a:spcPct val="20000"/>
              </a:spcBef>
              <a:spcAft>
                <a:spcPct val="0"/>
              </a:spcAft>
              <a:buFont typeface="Wingdings" pitchFamily="2" charset="2"/>
              <a:buChar char="Ø"/>
              <a:defRPr sz="1800">
                <a:solidFill>
                  <a:schemeClr val="tx1"/>
                </a:solidFill>
                <a:latin typeface="+mn-lt"/>
              </a:defRPr>
            </a:lvl6pPr>
            <a:lvl7pPr marL="3124200" indent="-228600" algn="l" rtl="0" eaLnBrk="0" fontAlgn="base" hangingPunct="0">
              <a:spcBef>
                <a:spcPct val="20000"/>
              </a:spcBef>
              <a:spcAft>
                <a:spcPct val="0"/>
              </a:spcAft>
              <a:buFont typeface="Wingdings" pitchFamily="2" charset="2"/>
              <a:buChar char="Ø"/>
              <a:defRPr sz="1800">
                <a:solidFill>
                  <a:schemeClr val="tx1"/>
                </a:solidFill>
                <a:latin typeface="+mn-lt"/>
              </a:defRPr>
            </a:lvl7pPr>
            <a:lvl8pPr marL="3581400" indent="-228600" algn="l" rtl="0" eaLnBrk="0" fontAlgn="base" hangingPunct="0">
              <a:spcBef>
                <a:spcPct val="20000"/>
              </a:spcBef>
              <a:spcAft>
                <a:spcPct val="0"/>
              </a:spcAft>
              <a:buFont typeface="Wingdings" pitchFamily="2" charset="2"/>
              <a:buChar char="Ø"/>
              <a:defRPr sz="1800">
                <a:solidFill>
                  <a:schemeClr val="tx1"/>
                </a:solidFill>
                <a:latin typeface="+mn-lt"/>
              </a:defRPr>
            </a:lvl8pPr>
            <a:lvl9pPr marL="4038600" indent="-228600" algn="l" rtl="0" eaLnBrk="0" fontAlgn="base" hangingPunct="0">
              <a:spcBef>
                <a:spcPct val="20000"/>
              </a:spcBef>
              <a:spcAft>
                <a:spcPct val="0"/>
              </a:spcAft>
              <a:buFont typeface="Wingdings" pitchFamily="2" charset="2"/>
              <a:buChar char="Ø"/>
              <a:defRPr sz="1800">
                <a:solidFill>
                  <a:schemeClr val="tx1"/>
                </a:solidFill>
                <a:latin typeface="+mn-lt"/>
              </a:defRPr>
            </a:lvl9pPr>
          </a:lstStyle>
          <a:p>
            <a:pPr marL="58737" indent="0">
              <a:buNone/>
            </a:pPr>
            <a:r>
              <a:rPr lang="en-029" sz="1800" b="1" kern="0" dirty="0"/>
              <a:t>Contract Protection</a:t>
            </a:r>
          </a:p>
          <a:p>
            <a:r>
              <a:rPr lang="en-029" sz="1800" kern="0" dirty="0"/>
              <a:t>EPC Fixed Price</a:t>
            </a:r>
          </a:p>
          <a:p>
            <a:r>
              <a:rPr lang="en-029" sz="1800" kern="0" dirty="0"/>
              <a:t>LD in EPC Contract</a:t>
            </a:r>
          </a:p>
          <a:p>
            <a:r>
              <a:rPr lang="en-029" sz="1800" kern="0" dirty="0"/>
              <a:t>O&amp;M Contract LD</a:t>
            </a:r>
          </a:p>
          <a:p>
            <a:r>
              <a:rPr lang="en-029" sz="1800" kern="0" dirty="0"/>
              <a:t>Efficiency</a:t>
            </a:r>
          </a:p>
          <a:p>
            <a:r>
              <a:rPr lang="en-029" sz="1800" kern="0" dirty="0"/>
              <a:t>O&amp;M Cost Over-runs</a:t>
            </a:r>
          </a:p>
          <a:p>
            <a:r>
              <a:rPr lang="en-029" sz="1800" kern="0" dirty="0"/>
              <a:t>EPC and O&amp;M</a:t>
            </a:r>
          </a:p>
          <a:p>
            <a:endParaRPr lang="en-029" sz="1800" kern="0" dirty="0"/>
          </a:p>
        </p:txBody>
      </p:sp>
    </p:spTree>
    <p:extLst>
      <p:ext uri="{BB962C8B-B14F-4D97-AF65-F5344CB8AC3E}">
        <p14:creationId xmlns:p14="http://schemas.microsoft.com/office/powerpoint/2010/main" val="10028832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321F-8FCF-4A75-8CE4-85AD48570042}"/>
              </a:ext>
            </a:extLst>
          </p:cNvPr>
          <p:cNvSpPr>
            <a:spLocks noGrp="1"/>
          </p:cNvSpPr>
          <p:nvPr>
            <p:ph type="ctrTitle"/>
          </p:nvPr>
        </p:nvSpPr>
        <p:spPr/>
        <p:txBody>
          <a:bodyPr/>
          <a:lstStyle/>
          <a:p>
            <a:r>
              <a:rPr lang="en-AU" dirty="0"/>
              <a:t>Representative Loan Terms for On-Shore Wind, Off-Shore Wind and Solar</a:t>
            </a:r>
            <a:endParaRPr lang="en-029" dirty="0"/>
          </a:p>
        </p:txBody>
      </p:sp>
    </p:spTree>
    <p:extLst>
      <p:ext uri="{BB962C8B-B14F-4D97-AF65-F5344CB8AC3E}">
        <p14:creationId xmlns:p14="http://schemas.microsoft.com/office/powerpoint/2010/main" val="2336634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3642-F0F8-4A3F-9910-7D3434F20C1E}"/>
              </a:ext>
            </a:extLst>
          </p:cNvPr>
          <p:cNvSpPr>
            <a:spLocks noGrp="1"/>
          </p:cNvSpPr>
          <p:nvPr>
            <p:ph type="title"/>
          </p:nvPr>
        </p:nvSpPr>
        <p:spPr/>
        <p:txBody>
          <a:bodyPr/>
          <a:lstStyle/>
          <a:p>
            <a:r>
              <a:rPr lang="en-029" dirty="0"/>
              <a:t>Examples of Gearing and Debt to Capital</a:t>
            </a:r>
          </a:p>
        </p:txBody>
      </p:sp>
      <p:sp>
        <p:nvSpPr>
          <p:cNvPr id="3" name="Content Placeholder 2">
            <a:extLst>
              <a:ext uri="{FF2B5EF4-FFF2-40B4-BE49-F238E27FC236}">
                <a16:creationId xmlns:a16="http://schemas.microsoft.com/office/drawing/2014/main" id="{13E04B3B-B50C-407F-9E77-099CD7A4FD3C}"/>
              </a:ext>
            </a:extLst>
          </p:cNvPr>
          <p:cNvSpPr>
            <a:spLocks noGrp="1"/>
          </p:cNvSpPr>
          <p:nvPr>
            <p:ph idx="1"/>
          </p:nvPr>
        </p:nvSpPr>
        <p:spPr/>
        <p:txBody>
          <a:bodyPr/>
          <a:lstStyle/>
          <a:p>
            <a:r>
              <a:rPr lang="en-029" dirty="0"/>
              <a:t>Discuss Maximum Debt to Capital, Debt often Driven by the DSCR in European Wind</a:t>
            </a:r>
          </a:p>
          <a:p>
            <a:r>
              <a:rPr lang="en-029" dirty="0"/>
              <a:t>Debt to Capital in Term Sheet Case Example: 80%</a:t>
            </a:r>
          </a:p>
          <a:p>
            <a:r>
              <a:rPr lang="en-029" dirty="0"/>
              <a:t>Debt to Capital in Recent Canadian Bids: 75% to 85%</a:t>
            </a:r>
          </a:p>
          <a:p>
            <a:r>
              <a:rPr lang="en-029" dirty="0"/>
              <a:t>Debt to Capital often an Output of:</a:t>
            </a:r>
          </a:p>
          <a:p>
            <a:pPr lvl="1"/>
            <a:r>
              <a:rPr lang="en-029" dirty="0"/>
              <a:t>DSCR in P50 Case </a:t>
            </a:r>
          </a:p>
          <a:p>
            <a:pPr lvl="1"/>
            <a:r>
              <a:rPr lang="en-029" dirty="0"/>
              <a:t>DSCR in P90 or P99 Case</a:t>
            </a:r>
          </a:p>
          <a:p>
            <a:pPr lvl="1"/>
            <a:endParaRPr lang="en-029" dirty="0"/>
          </a:p>
        </p:txBody>
      </p:sp>
    </p:spTree>
    <p:extLst>
      <p:ext uri="{BB962C8B-B14F-4D97-AF65-F5344CB8AC3E}">
        <p14:creationId xmlns:p14="http://schemas.microsoft.com/office/powerpoint/2010/main" val="1512200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986-9F5D-4AB2-9CE1-8F0D50A2E2BB}"/>
              </a:ext>
            </a:extLst>
          </p:cNvPr>
          <p:cNvSpPr>
            <a:spLocks noGrp="1"/>
          </p:cNvSpPr>
          <p:nvPr>
            <p:ph type="title"/>
          </p:nvPr>
        </p:nvSpPr>
        <p:spPr/>
        <p:txBody>
          <a:bodyPr/>
          <a:lstStyle/>
          <a:p>
            <a:r>
              <a:rPr lang="en-029" dirty="0"/>
              <a:t>Debt Size From Debt to Capital and DSCR</a:t>
            </a:r>
          </a:p>
        </p:txBody>
      </p:sp>
      <p:pic>
        <p:nvPicPr>
          <p:cNvPr id="4" name="Content Placeholder 3">
            <a:extLst>
              <a:ext uri="{FF2B5EF4-FFF2-40B4-BE49-F238E27FC236}">
                <a16:creationId xmlns:a16="http://schemas.microsoft.com/office/drawing/2014/main" id="{2223A7B2-4BE9-4D93-B6E8-6EA804CEC79D}"/>
              </a:ext>
            </a:extLst>
          </p:cNvPr>
          <p:cNvPicPr>
            <a:picLocks noGrp="1" noChangeAspect="1"/>
          </p:cNvPicPr>
          <p:nvPr>
            <p:ph idx="1"/>
          </p:nvPr>
        </p:nvPicPr>
        <p:blipFill>
          <a:blip r:embed="rId2"/>
          <a:stretch>
            <a:fillRect/>
          </a:stretch>
        </p:blipFill>
        <p:spPr>
          <a:xfrm>
            <a:off x="-533400" y="1676400"/>
            <a:ext cx="9103897" cy="1676191"/>
          </a:xfrm>
          <a:prstGeom prst="rect">
            <a:avLst/>
          </a:prstGeom>
        </p:spPr>
      </p:pic>
      <p:pic>
        <p:nvPicPr>
          <p:cNvPr id="5" name="Picture 4">
            <a:extLst>
              <a:ext uri="{FF2B5EF4-FFF2-40B4-BE49-F238E27FC236}">
                <a16:creationId xmlns:a16="http://schemas.microsoft.com/office/drawing/2014/main" id="{FB6A7587-970B-4C05-97E4-5876BDFF6F36}"/>
              </a:ext>
            </a:extLst>
          </p:cNvPr>
          <p:cNvPicPr>
            <a:picLocks noChangeAspect="1"/>
          </p:cNvPicPr>
          <p:nvPr/>
        </p:nvPicPr>
        <p:blipFill>
          <a:blip r:embed="rId3"/>
          <a:stretch>
            <a:fillRect/>
          </a:stretch>
        </p:blipFill>
        <p:spPr>
          <a:xfrm>
            <a:off x="533400" y="4114382"/>
            <a:ext cx="8458200" cy="2134436"/>
          </a:xfrm>
          <a:prstGeom prst="rect">
            <a:avLst/>
          </a:prstGeom>
        </p:spPr>
      </p:pic>
    </p:spTree>
    <p:extLst>
      <p:ext uri="{BB962C8B-B14F-4D97-AF65-F5344CB8AC3E}">
        <p14:creationId xmlns:p14="http://schemas.microsoft.com/office/powerpoint/2010/main" val="4248176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P50, P90 etc.</a:t>
            </a:r>
          </a:p>
        </p:txBody>
      </p:sp>
      <p:pic>
        <p:nvPicPr>
          <p:cNvPr id="4" name="Content Placeholder 3"/>
          <p:cNvPicPr>
            <a:picLocks noGrp="1" noChangeAspect="1"/>
          </p:cNvPicPr>
          <p:nvPr>
            <p:ph idx="1"/>
          </p:nvPr>
        </p:nvPicPr>
        <p:blipFill>
          <a:blip r:embed="rId2"/>
          <a:stretch>
            <a:fillRect/>
          </a:stretch>
        </p:blipFill>
        <p:spPr>
          <a:xfrm>
            <a:off x="590044" y="1143000"/>
            <a:ext cx="7963911" cy="5334000"/>
          </a:xfrm>
          <a:prstGeom prst="rect">
            <a:avLst/>
          </a:prstGeom>
        </p:spPr>
      </p:pic>
    </p:spTree>
    <p:extLst>
      <p:ext uri="{BB962C8B-B14F-4D97-AF65-F5344CB8AC3E}">
        <p14:creationId xmlns:p14="http://schemas.microsoft.com/office/powerpoint/2010/main" val="2030065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5"/>
          <p:cNvSpPr>
            <a:spLocks noGrp="1"/>
          </p:cNvSpPr>
          <p:nvPr>
            <p:ph type="title"/>
          </p:nvPr>
        </p:nvSpPr>
        <p:spPr/>
        <p:txBody>
          <a:bodyPr/>
          <a:lstStyle/>
          <a:p>
            <a:r>
              <a:rPr lang="en-US"/>
              <a:t>Optimistic Estimates in Wind Studies</a:t>
            </a:r>
          </a:p>
        </p:txBody>
      </p:sp>
      <p:sp>
        <p:nvSpPr>
          <p:cNvPr id="135171" name="Content Placeholder 6"/>
          <p:cNvSpPr>
            <a:spLocks noGrp="1"/>
          </p:cNvSpPr>
          <p:nvPr>
            <p:ph idx="1"/>
          </p:nvPr>
        </p:nvSpPr>
        <p:spPr/>
        <p:txBody>
          <a:bodyPr/>
          <a:lstStyle/>
          <a:p>
            <a:r>
              <a:rPr lang="en-US" dirty="0"/>
              <a:t>Comment from a few years ago: An industry-wide tendency was recognized for pre-construction P50 performance estimates to be higher than actual performance; </a:t>
            </a:r>
          </a:p>
          <a:p>
            <a:pPr lvl="1"/>
            <a:r>
              <a:rPr lang="en-US" sz="2800" dirty="0"/>
              <a:t>over-projection of turbine availability was identified as a significant contributor to this error.</a:t>
            </a:r>
          </a:p>
          <a:p>
            <a:pPr lvl="1"/>
            <a:endParaRPr lang="en-US" dirty="0"/>
          </a:p>
          <a:p>
            <a:r>
              <a:rPr lang="en-US" sz="1800" dirty="0"/>
              <a:t>Johnson C, Tindal A, LeBlanc M, Graves A &amp; Harman K, Validation of GH North American</a:t>
            </a:r>
          </a:p>
          <a:p>
            <a:r>
              <a:rPr lang="en-US" sz="1800" dirty="0"/>
              <a:t>Energy Predictions by Comparison to Actual Production, 2008 AWEA WINDPOWER Conference, June 2008.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p:txBody>
          <a:bodyPr/>
          <a:lstStyle/>
          <a:p>
            <a:r>
              <a:rPr lang="en-US"/>
              <a:t>Factors that Affect Wind Production and Estimates</a:t>
            </a:r>
          </a:p>
        </p:txBody>
      </p:sp>
      <p:sp>
        <p:nvSpPr>
          <p:cNvPr id="136195" name="Rectangle 3"/>
          <p:cNvSpPr>
            <a:spLocks noGrp="1" noChangeArrowheads="1"/>
          </p:cNvSpPr>
          <p:nvPr>
            <p:ph type="body" idx="4294967295"/>
          </p:nvPr>
        </p:nvSpPr>
        <p:spPr/>
        <p:txBody>
          <a:bodyPr/>
          <a:lstStyle/>
          <a:p>
            <a:pPr>
              <a:lnSpc>
                <a:spcPct val="90000"/>
              </a:lnSpc>
            </a:pPr>
            <a:r>
              <a:rPr lang="en-US" sz="2400"/>
              <a:t>Incorrect Wind Speed Estimates</a:t>
            </a:r>
          </a:p>
          <a:p>
            <a:pPr>
              <a:lnSpc>
                <a:spcPct val="90000"/>
              </a:lnSpc>
            </a:pPr>
            <a:r>
              <a:rPr lang="en-US" sz="2400"/>
              <a:t>Incorrect Power Curves</a:t>
            </a:r>
          </a:p>
          <a:p>
            <a:pPr>
              <a:lnSpc>
                <a:spcPct val="90000"/>
              </a:lnSpc>
            </a:pPr>
            <a:r>
              <a:rPr lang="en-US" sz="2400"/>
              <a:t>Incorrect Site Condition Estimates</a:t>
            </a:r>
          </a:p>
          <a:p>
            <a:pPr lvl="1">
              <a:lnSpc>
                <a:spcPct val="90000"/>
              </a:lnSpc>
            </a:pPr>
            <a:r>
              <a:rPr lang="en-US" sz="2000"/>
              <a:t>roughness classes, described as smooth, moderate, rough, and very rough. </a:t>
            </a:r>
          </a:p>
          <a:p>
            <a:pPr lvl="1">
              <a:lnSpc>
                <a:spcPct val="90000"/>
              </a:lnSpc>
            </a:pPr>
            <a:r>
              <a:rPr lang="en-US" sz="2000"/>
              <a:t>These terrain classes affect the estimated wind shear exponent and effective ground level.</a:t>
            </a:r>
          </a:p>
          <a:p>
            <a:pPr>
              <a:lnSpc>
                <a:spcPct val="90000"/>
              </a:lnSpc>
            </a:pPr>
            <a:r>
              <a:rPr lang="en-US" sz="2400"/>
              <a:t>Weibull shape factor</a:t>
            </a:r>
          </a:p>
          <a:p>
            <a:pPr>
              <a:lnSpc>
                <a:spcPct val="90000"/>
              </a:lnSpc>
            </a:pPr>
            <a:r>
              <a:rPr lang="en-US" sz="2400"/>
              <a:t>Other loss factors </a:t>
            </a:r>
          </a:p>
          <a:p>
            <a:pPr lvl="1">
              <a:lnSpc>
                <a:spcPct val="90000"/>
              </a:lnSpc>
            </a:pPr>
            <a:r>
              <a:rPr lang="en-US" sz="2000"/>
              <a:t>(e.g., voltage drop, blade weathering).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p:txBody>
          <a:bodyPr/>
          <a:lstStyle/>
          <a:p>
            <a:r>
              <a:rPr lang="en-US" dirty="0"/>
              <a:t>Relative Production</a:t>
            </a:r>
          </a:p>
        </p:txBody>
      </p:sp>
      <p:sp>
        <p:nvSpPr>
          <p:cNvPr id="137219" name="Rectangle 3"/>
          <p:cNvSpPr>
            <a:spLocks noGrp="1" noChangeArrowheads="1"/>
          </p:cNvSpPr>
          <p:nvPr>
            <p:ph type="body" idx="4294967295"/>
          </p:nvPr>
        </p:nvSpPr>
        <p:spPr/>
        <p:txBody>
          <a:bodyPr/>
          <a:lstStyle/>
          <a:p>
            <a:pPr>
              <a:lnSpc>
                <a:spcPct val="80000"/>
              </a:lnSpc>
            </a:pPr>
            <a:r>
              <a:rPr lang="en-US" sz="1800" dirty="0"/>
              <a:t>Relative Production: Relative production (RP) is used to describe the actual performance of a small wind system compared to its predicted energy output. This metric demonstrates how well a small wind system’s future energy output can be predicted based on available estimating techniques, micro siting, wind speeds, and turbine information. Relative production is calculated as follows:</a:t>
            </a:r>
          </a:p>
          <a:p>
            <a:pPr>
              <a:lnSpc>
                <a:spcPct val="80000"/>
              </a:lnSpc>
            </a:pPr>
            <a:endParaRPr lang="en-US" sz="1800" dirty="0"/>
          </a:p>
          <a:p>
            <a:pPr>
              <a:lnSpc>
                <a:spcPct val="80000"/>
              </a:lnSpc>
            </a:pPr>
            <a:r>
              <a:rPr lang="en-US" sz="1800" dirty="0"/>
              <a:t> RP =  AEPpredicted/RP = AEPactual</a:t>
            </a:r>
          </a:p>
          <a:p>
            <a:pPr>
              <a:lnSpc>
                <a:spcPct val="80000"/>
              </a:lnSpc>
            </a:pPr>
            <a:endParaRPr lang="en-US" sz="1800" dirty="0"/>
          </a:p>
          <a:p>
            <a:pPr>
              <a:lnSpc>
                <a:spcPct val="80000"/>
              </a:lnSpc>
            </a:pPr>
            <a:r>
              <a:rPr lang="en-US" sz="1800" dirty="0"/>
              <a:t>RP is calculated by dividing observed annual energy production by the predicted annual energy production. For example, if a system was predicted to produce 10,000 kWh per year and onsite meter readings indicated an AEP of 5,000 kWh, the relative production for that system would be 50 percent. </a:t>
            </a:r>
          </a:p>
          <a:p>
            <a:pPr>
              <a:lnSpc>
                <a:spcPct val="80000"/>
              </a:lnSpc>
            </a:pPr>
            <a:r>
              <a:rPr lang="en-US" sz="1800" dirty="0"/>
              <a:t>The benefit of using RP as a metric is that, by using estimated output as a basis, it implicitly includes some normalization for wind speed, turbine efficiency, and terrain conditions.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5"/>
          <p:cNvSpPr>
            <a:spLocks noGrp="1"/>
          </p:cNvSpPr>
          <p:nvPr>
            <p:ph type="title"/>
          </p:nvPr>
        </p:nvSpPr>
        <p:spPr/>
        <p:txBody>
          <a:bodyPr/>
          <a:lstStyle/>
          <a:p>
            <a:r>
              <a:rPr lang="en-US" dirty="0"/>
              <a:t>S&amp;P Comments on Actual and Projected Wind Speeds</a:t>
            </a:r>
            <a:endParaRPr lang="en-JM" dirty="0"/>
          </a:p>
        </p:txBody>
      </p:sp>
      <p:sp>
        <p:nvSpPr>
          <p:cNvPr id="139267" name="Content Placeholder 6"/>
          <p:cNvSpPr>
            <a:spLocks noGrp="1"/>
          </p:cNvSpPr>
          <p:nvPr>
            <p:ph idx="1"/>
          </p:nvPr>
        </p:nvSpPr>
        <p:spPr/>
        <p:txBody>
          <a:bodyPr/>
          <a:lstStyle/>
          <a:p>
            <a:r>
              <a:rPr lang="en-US" sz="2000" dirty="0"/>
              <a:t>Assumptions may be wrong in any project financing, but for wind projects that only receive payments if there is wind, the wind forecast provides a principal uncertainty. </a:t>
            </a:r>
          </a:p>
          <a:p>
            <a:r>
              <a:rPr lang="en-US" sz="2000" dirty="0"/>
              <a:t>In many cases there is insufficient historical wind data to support an extrapolation of wind production for the next 20 years. </a:t>
            </a:r>
            <a:r>
              <a:rPr lang="en-US" sz="2000" b="1" i="1" dirty="0"/>
              <a:t>Unfortunately, there is no public database available that compares actual wind outturn with the initial forecasts for individual projects.</a:t>
            </a:r>
            <a:r>
              <a:rPr lang="en-US" sz="2000" dirty="0"/>
              <a:t> Research conducted in the industry provided general statements that few, if any, wind projects have defaulted. This apparently reassuring conclusion may, however, not be based on Standard &amp; Poor's definition of default, which includes any missed or deferred payment of interest and principal, restructuring, or restatement of the terms and conditions of the debt that would lead to an economic loss.</a:t>
            </a:r>
            <a:endParaRPr lang="en-JM" sz="2000" dirty="0"/>
          </a:p>
        </p:txBody>
      </p:sp>
    </p:spTree>
    <p:extLst>
      <p:ext uri="{BB962C8B-B14F-4D97-AF65-F5344CB8AC3E}">
        <p14:creationId xmlns:p14="http://schemas.microsoft.com/office/powerpoint/2010/main" val="34480487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39E24-96C7-488C-9E3A-9D1646990654}"/>
              </a:ext>
            </a:extLst>
          </p:cNvPr>
          <p:cNvSpPr>
            <a:spLocks noGrp="1"/>
          </p:cNvSpPr>
          <p:nvPr>
            <p:ph type="title"/>
          </p:nvPr>
        </p:nvSpPr>
        <p:spPr/>
        <p:txBody>
          <a:bodyPr/>
          <a:lstStyle/>
          <a:p>
            <a:r>
              <a:rPr lang="en-029" dirty="0"/>
              <a:t>Actual versus Expected in NaturEner</a:t>
            </a:r>
          </a:p>
        </p:txBody>
      </p:sp>
      <p:pic>
        <p:nvPicPr>
          <p:cNvPr id="7" name="Picture 6">
            <a:extLst>
              <a:ext uri="{FF2B5EF4-FFF2-40B4-BE49-F238E27FC236}">
                <a16:creationId xmlns:a16="http://schemas.microsoft.com/office/drawing/2014/main" id="{866C13DA-459D-4854-8016-3735ADA47100}"/>
              </a:ext>
            </a:extLst>
          </p:cNvPr>
          <p:cNvPicPr>
            <a:picLocks noChangeAspect="1"/>
          </p:cNvPicPr>
          <p:nvPr/>
        </p:nvPicPr>
        <p:blipFill>
          <a:blip r:embed="rId2"/>
          <a:stretch>
            <a:fillRect/>
          </a:stretch>
        </p:blipFill>
        <p:spPr>
          <a:xfrm>
            <a:off x="4648200" y="3484720"/>
            <a:ext cx="4176712" cy="3054192"/>
          </a:xfrm>
          <a:prstGeom prst="rect">
            <a:avLst/>
          </a:prstGeom>
        </p:spPr>
      </p:pic>
      <p:pic>
        <p:nvPicPr>
          <p:cNvPr id="8" name="Picture 7">
            <a:extLst>
              <a:ext uri="{FF2B5EF4-FFF2-40B4-BE49-F238E27FC236}">
                <a16:creationId xmlns:a16="http://schemas.microsoft.com/office/drawing/2014/main" id="{9F265287-D7EA-4053-B4CD-15AB9324AE49}"/>
              </a:ext>
            </a:extLst>
          </p:cNvPr>
          <p:cNvPicPr>
            <a:picLocks noChangeAspect="1"/>
          </p:cNvPicPr>
          <p:nvPr/>
        </p:nvPicPr>
        <p:blipFill>
          <a:blip r:embed="rId3"/>
          <a:stretch>
            <a:fillRect/>
          </a:stretch>
        </p:blipFill>
        <p:spPr>
          <a:xfrm>
            <a:off x="152400" y="3501926"/>
            <a:ext cx="4157110" cy="3036986"/>
          </a:xfrm>
          <a:prstGeom prst="rect">
            <a:avLst/>
          </a:prstGeom>
        </p:spPr>
      </p:pic>
      <p:pic>
        <p:nvPicPr>
          <p:cNvPr id="9" name="Picture 8">
            <a:extLst>
              <a:ext uri="{FF2B5EF4-FFF2-40B4-BE49-F238E27FC236}">
                <a16:creationId xmlns:a16="http://schemas.microsoft.com/office/drawing/2014/main" id="{4242D21A-DADF-4954-A8DE-E5D3C6B5BE6E}"/>
              </a:ext>
            </a:extLst>
          </p:cNvPr>
          <p:cNvPicPr>
            <a:picLocks noChangeAspect="1"/>
          </p:cNvPicPr>
          <p:nvPr/>
        </p:nvPicPr>
        <p:blipFill>
          <a:blip r:embed="rId4"/>
          <a:stretch>
            <a:fillRect/>
          </a:stretch>
        </p:blipFill>
        <p:spPr>
          <a:xfrm>
            <a:off x="162232" y="1886157"/>
            <a:ext cx="8915400" cy="685800"/>
          </a:xfrm>
          <a:prstGeom prst="rect">
            <a:avLst/>
          </a:prstGeom>
        </p:spPr>
      </p:pic>
    </p:spTree>
    <p:extLst>
      <p:ext uri="{BB962C8B-B14F-4D97-AF65-F5344CB8AC3E}">
        <p14:creationId xmlns:p14="http://schemas.microsoft.com/office/powerpoint/2010/main" val="443671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5"/>
          <p:cNvSpPr>
            <a:spLocks noGrp="1"/>
          </p:cNvSpPr>
          <p:nvPr>
            <p:ph type="title"/>
          </p:nvPr>
        </p:nvSpPr>
        <p:spPr/>
        <p:txBody>
          <a:bodyPr/>
          <a:lstStyle/>
          <a:p>
            <a:r>
              <a:rPr lang="en-US"/>
              <a:t>GH Study of Actual and Predicted </a:t>
            </a:r>
          </a:p>
        </p:txBody>
      </p:sp>
      <p:pic>
        <p:nvPicPr>
          <p:cNvPr id="142342" name="Picture 2"/>
          <p:cNvPicPr>
            <a:picLocks noGrp="1" noChangeAspect="1" noChangeArrowheads="1"/>
          </p:cNvPicPr>
          <p:nvPr>
            <p:ph idx="1"/>
          </p:nvPr>
        </p:nvPicPr>
        <p:blipFill>
          <a:blip r:embed="rId2" cstate="print"/>
          <a:srcRect/>
          <a:stretch>
            <a:fillRect/>
          </a:stretch>
        </p:blipFill>
        <p:spPr>
          <a:xfrm>
            <a:off x="914400" y="1314450"/>
            <a:ext cx="6657975" cy="4640263"/>
          </a:xfrm>
          <a:noFill/>
        </p:spPr>
      </p:pic>
      <p:sp>
        <p:nvSpPr>
          <p:cNvPr id="142343" name="TextBox 8"/>
          <p:cNvSpPr txBox="1">
            <a:spLocks noChangeArrowheads="1"/>
          </p:cNvSpPr>
          <p:nvPr/>
        </p:nvSpPr>
        <p:spPr bwMode="auto">
          <a:xfrm>
            <a:off x="6400800" y="3962400"/>
            <a:ext cx="2286000" cy="1323975"/>
          </a:xfrm>
          <a:prstGeom prst="rect">
            <a:avLst/>
          </a:prstGeom>
          <a:solidFill>
            <a:srgbClr val="FFFF00"/>
          </a:solidFill>
          <a:ln w="9525">
            <a:noFill/>
            <a:miter lim="800000"/>
            <a:headEnd/>
            <a:tailEnd/>
          </a:ln>
        </p:spPr>
        <p:txBody>
          <a:bodyPr>
            <a:spAutoFit/>
          </a:bodyPr>
          <a:lstStyle/>
          <a:p>
            <a:r>
              <a:rPr lang="en-US" sz="1600"/>
              <a:t>16 observations had 80% of P50.  Only 7 Observations had more than 100% of P50.</a:t>
            </a:r>
          </a:p>
        </p:txBody>
      </p:sp>
    </p:spTree>
    <p:extLst>
      <p:ext uri="{BB962C8B-B14F-4D97-AF65-F5344CB8AC3E}">
        <p14:creationId xmlns:p14="http://schemas.microsoft.com/office/powerpoint/2010/main" val="108102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Drivers and Contracts - Renewable</a:t>
            </a:r>
          </a:p>
        </p:txBody>
      </p:sp>
      <p:sp>
        <p:nvSpPr>
          <p:cNvPr id="4" name="Content Placeholder 3"/>
          <p:cNvSpPr>
            <a:spLocks noGrp="1"/>
          </p:cNvSpPr>
          <p:nvPr>
            <p:ph sz="half" idx="1"/>
          </p:nvPr>
        </p:nvSpPr>
        <p:spPr/>
        <p:txBody>
          <a:bodyPr>
            <a:normAutofit/>
          </a:bodyPr>
          <a:lstStyle/>
          <a:p>
            <a:r>
              <a:rPr lang="en-US" sz="2400" b="1" dirty="0"/>
              <a:t>IPP Risks</a:t>
            </a:r>
          </a:p>
          <a:p>
            <a:r>
              <a:rPr lang="en-US" sz="2400" dirty="0"/>
              <a:t>Cost of Project, Time Delay and Technology Parameters</a:t>
            </a:r>
          </a:p>
          <a:p>
            <a:endParaRPr lang="en-US" sz="2400" dirty="0"/>
          </a:p>
          <a:p>
            <a:r>
              <a:rPr lang="en-US" sz="2400" dirty="0">
                <a:highlight>
                  <a:srgbClr val="FFFF00"/>
                </a:highlight>
              </a:rPr>
              <a:t>Capacity Factor Risk </a:t>
            </a:r>
          </a:p>
          <a:p>
            <a:endParaRPr lang="en-US" sz="2400" dirty="0"/>
          </a:p>
          <a:p>
            <a:r>
              <a:rPr lang="en-US" sz="2400" dirty="0"/>
              <a:t>O&amp;M Risk</a:t>
            </a:r>
          </a:p>
          <a:p>
            <a:endParaRPr lang="en-US" sz="2400" dirty="0"/>
          </a:p>
          <a:p>
            <a:r>
              <a:rPr lang="en-US" sz="2400" dirty="0"/>
              <a:t>Interest Rate Fluctuation</a:t>
            </a:r>
          </a:p>
        </p:txBody>
      </p:sp>
      <p:sp>
        <p:nvSpPr>
          <p:cNvPr id="5" name="Content Placeholder 4"/>
          <p:cNvSpPr>
            <a:spLocks noGrp="1"/>
          </p:cNvSpPr>
          <p:nvPr>
            <p:ph sz="half" idx="2"/>
          </p:nvPr>
        </p:nvSpPr>
        <p:spPr/>
        <p:txBody>
          <a:bodyPr>
            <a:normAutofit/>
          </a:bodyPr>
          <a:lstStyle/>
          <a:p>
            <a:r>
              <a:rPr lang="en-US" sz="2400" b="1" dirty="0"/>
              <a:t>Risk Mitigation</a:t>
            </a:r>
          </a:p>
          <a:p>
            <a:r>
              <a:rPr lang="en-US" sz="2400" dirty="0"/>
              <a:t>EPC Contract with Fixed Price and LD (LSTK)</a:t>
            </a:r>
          </a:p>
          <a:p>
            <a:endParaRPr lang="en-US" sz="2400" dirty="0"/>
          </a:p>
          <a:p>
            <a:endParaRPr lang="en-US" sz="2400" dirty="0"/>
          </a:p>
          <a:p>
            <a:r>
              <a:rPr lang="en-US" sz="2400" dirty="0">
                <a:highlight>
                  <a:srgbClr val="FFFF00"/>
                </a:highlight>
              </a:rPr>
              <a:t>NONE !!!</a:t>
            </a:r>
          </a:p>
          <a:p>
            <a:endParaRPr lang="en-US" sz="2400" dirty="0"/>
          </a:p>
          <a:p>
            <a:r>
              <a:rPr lang="en-US" sz="2400" dirty="0"/>
              <a:t>O&amp;M Contract</a:t>
            </a:r>
          </a:p>
          <a:p>
            <a:endParaRPr lang="en-US" sz="2400" dirty="0"/>
          </a:p>
          <a:p>
            <a:r>
              <a:rPr lang="en-US" sz="2400" dirty="0"/>
              <a:t>Interest Rate Contract (Fix Rates)</a:t>
            </a:r>
          </a:p>
        </p:txBody>
      </p:sp>
    </p:spTree>
    <p:extLst>
      <p:ext uri="{BB962C8B-B14F-4D97-AF65-F5344CB8AC3E}">
        <p14:creationId xmlns:p14="http://schemas.microsoft.com/office/powerpoint/2010/main" val="4128764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p:txBody>
          <a:bodyPr/>
          <a:lstStyle/>
          <a:p>
            <a:r>
              <a:rPr lang="en-US" dirty="0"/>
              <a:t>Actual Versus Predicted Wind</a:t>
            </a:r>
          </a:p>
        </p:txBody>
      </p:sp>
      <p:pic>
        <p:nvPicPr>
          <p:cNvPr id="140291" name="Picture 5"/>
          <p:cNvPicPr>
            <a:picLocks noGrp="1" noChangeAspect="1" noChangeArrowheads="1"/>
          </p:cNvPicPr>
          <p:nvPr>
            <p:ph type="body" idx="4294967295"/>
          </p:nvPr>
        </p:nvPicPr>
        <p:blipFill>
          <a:blip r:embed="rId2" cstate="print"/>
          <a:srcRect/>
          <a:stretch>
            <a:fillRect/>
          </a:stretch>
        </p:blipFill>
        <p:spPr>
          <a:xfrm>
            <a:off x="2971800" y="1366911"/>
            <a:ext cx="5486400" cy="5371473"/>
          </a:xfrm>
        </p:spPr>
      </p:pic>
      <p:sp>
        <p:nvSpPr>
          <p:cNvPr id="140292" name="Text Box 6"/>
          <p:cNvSpPr txBox="1">
            <a:spLocks noChangeArrowheads="1"/>
          </p:cNvSpPr>
          <p:nvPr/>
        </p:nvSpPr>
        <p:spPr bwMode="auto">
          <a:xfrm>
            <a:off x="533400" y="1981200"/>
            <a:ext cx="2133600" cy="2282825"/>
          </a:xfrm>
          <a:prstGeom prst="rect">
            <a:avLst/>
          </a:prstGeom>
          <a:noFill/>
          <a:ln w="9525">
            <a:noFill/>
            <a:miter lim="800000"/>
            <a:headEnd/>
            <a:tailEnd/>
          </a:ln>
        </p:spPr>
        <p:txBody>
          <a:bodyPr>
            <a:spAutoFit/>
          </a:bodyPr>
          <a:lstStyle/>
          <a:p>
            <a:pPr>
              <a:spcBef>
                <a:spcPct val="50000"/>
              </a:spcBef>
            </a:pPr>
            <a:r>
              <a:rPr lang="en-US" dirty="0"/>
              <a:t>In each case the production was less than realized; often as much as 40%.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p:txBody>
          <a:bodyPr/>
          <a:lstStyle/>
          <a:p>
            <a:r>
              <a:rPr lang="en-US" dirty="0"/>
              <a:t>Actual and Predicted Output</a:t>
            </a:r>
          </a:p>
        </p:txBody>
      </p:sp>
      <p:sp>
        <p:nvSpPr>
          <p:cNvPr id="141315" name="Rectangle 3"/>
          <p:cNvSpPr>
            <a:spLocks noGrp="1" noChangeArrowheads="1"/>
          </p:cNvSpPr>
          <p:nvPr>
            <p:ph type="body" idx="4294967295"/>
          </p:nvPr>
        </p:nvSpPr>
        <p:spPr/>
        <p:txBody>
          <a:bodyPr/>
          <a:lstStyle/>
          <a:p>
            <a:r>
              <a:rPr lang="en-US" dirty="0"/>
              <a:t>.</a:t>
            </a:r>
          </a:p>
          <a:p>
            <a:endParaRPr lang="en-US" dirty="0"/>
          </a:p>
        </p:txBody>
      </p:sp>
      <p:pic>
        <p:nvPicPr>
          <p:cNvPr id="141316" name="Picture 4"/>
          <p:cNvPicPr>
            <a:picLocks noChangeAspect="1" noChangeArrowheads="1"/>
          </p:cNvPicPr>
          <p:nvPr/>
        </p:nvPicPr>
        <p:blipFill>
          <a:blip r:embed="rId2" cstate="print"/>
          <a:srcRect/>
          <a:stretch>
            <a:fillRect/>
          </a:stretch>
        </p:blipFill>
        <p:spPr bwMode="auto">
          <a:xfrm>
            <a:off x="447675" y="3200400"/>
            <a:ext cx="8696325" cy="1736725"/>
          </a:xfrm>
          <a:prstGeom prst="rect">
            <a:avLst/>
          </a:prstGeom>
          <a:noFill/>
          <a:ln w="9525">
            <a:noFill/>
            <a:miter lim="800000"/>
            <a:headEnd/>
            <a:tailEnd/>
          </a:ln>
        </p:spPr>
      </p:pic>
      <p:sp>
        <p:nvSpPr>
          <p:cNvPr id="141317" name="Text Box 5"/>
          <p:cNvSpPr txBox="1">
            <a:spLocks noChangeArrowheads="1"/>
          </p:cNvSpPr>
          <p:nvPr/>
        </p:nvSpPr>
        <p:spPr bwMode="auto">
          <a:xfrm>
            <a:off x="1143000" y="1600200"/>
            <a:ext cx="13716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141318" name="Text Box 6"/>
          <p:cNvSpPr txBox="1">
            <a:spLocks noChangeArrowheads="1"/>
          </p:cNvSpPr>
          <p:nvPr/>
        </p:nvSpPr>
        <p:spPr bwMode="auto">
          <a:xfrm>
            <a:off x="838200" y="1371601"/>
            <a:ext cx="6934200" cy="646331"/>
          </a:xfrm>
          <a:prstGeom prst="rect">
            <a:avLst/>
          </a:prstGeom>
          <a:noFill/>
          <a:ln w="9525">
            <a:noFill/>
            <a:miter lim="800000"/>
            <a:headEnd/>
            <a:tailEnd/>
          </a:ln>
        </p:spPr>
        <p:txBody>
          <a:bodyPr wrap="square">
            <a:spAutoFit/>
          </a:bodyPr>
          <a:lstStyle/>
          <a:p>
            <a:pPr>
              <a:spcBef>
                <a:spcPct val="50000"/>
              </a:spcBef>
            </a:pPr>
            <a:r>
              <a:rPr lang="en-US" dirty="0"/>
              <a:t>In studying larger projects, the difference is not as great, but for one of the three the production was 34% less.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5"/>
          <p:cNvSpPr>
            <a:spLocks noGrp="1"/>
          </p:cNvSpPr>
          <p:nvPr>
            <p:ph type="title"/>
          </p:nvPr>
        </p:nvSpPr>
        <p:spPr/>
        <p:txBody>
          <a:bodyPr/>
          <a:lstStyle/>
          <a:p>
            <a:r>
              <a:rPr lang="en-US"/>
              <a:t>NextEra Forecasts and Actual</a:t>
            </a:r>
          </a:p>
        </p:txBody>
      </p:sp>
      <p:pic>
        <p:nvPicPr>
          <p:cNvPr id="143366" name="Picture 10"/>
          <p:cNvPicPr>
            <a:picLocks noGrp="1" noChangeAspect="1" noChangeArrowheads="1"/>
          </p:cNvPicPr>
          <p:nvPr>
            <p:ph idx="1"/>
          </p:nvPr>
        </p:nvPicPr>
        <p:blipFill>
          <a:blip r:embed="rId2" cstate="print"/>
          <a:srcRect/>
          <a:stretch>
            <a:fillRect/>
          </a:stretch>
        </p:blipFill>
        <p:spPr>
          <a:xfrm>
            <a:off x="457200" y="1698625"/>
            <a:ext cx="8229600" cy="4329113"/>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5"/>
          <p:cNvSpPr>
            <a:spLocks noGrp="1"/>
          </p:cNvSpPr>
          <p:nvPr>
            <p:ph type="title"/>
          </p:nvPr>
        </p:nvSpPr>
        <p:spPr/>
        <p:txBody>
          <a:bodyPr/>
          <a:lstStyle/>
          <a:p>
            <a:r>
              <a:rPr lang="en-US"/>
              <a:t>Example of Actual and Estimated Production in Wind Energy Book</a:t>
            </a:r>
            <a:endParaRPr lang="en-JM"/>
          </a:p>
        </p:txBody>
      </p:sp>
      <p:pic>
        <p:nvPicPr>
          <p:cNvPr id="144390" name="Picture 3"/>
          <p:cNvPicPr>
            <a:picLocks noChangeAspect="1" noChangeArrowheads="1"/>
          </p:cNvPicPr>
          <p:nvPr/>
        </p:nvPicPr>
        <p:blipFill>
          <a:blip r:embed="rId2" cstate="print"/>
          <a:srcRect/>
          <a:stretch>
            <a:fillRect/>
          </a:stretch>
        </p:blipFill>
        <p:spPr bwMode="auto">
          <a:xfrm>
            <a:off x="457200" y="2057400"/>
            <a:ext cx="5480050" cy="3983038"/>
          </a:xfrm>
          <a:prstGeom prst="rect">
            <a:avLst/>
          </a:prstGeom>
          <a:noFill/>
          <a:ln w="9525">
            <a:noFill/>
            <a:miter lim="800000"/>
            <a:headEnd/>
            <a:tailEnd/>
          </a:ln>
        </p:spPr>
      </p:pic>
      <p:pic>
        <p:nvPicPr>
          <p:cNvPr id="144391" name="Picture 2"/>
          <p:cNvPicPr>
            <a:picLocks noGrp="1" noChangeAspect="1" noChangeArrowheads="1"/>
          </p:cNvPicPr>
          <p:nvPr>
            <p:ph idx="1"/>
          </p:nvPr>
        </p:nvPicPr>
        <p:blipFill>
          <a:blip r:embed="rId3" cstate="print"/>
          <a:srcRect/>
          <a:stretch>
            <a:fillRect/>
          </a:stretch>
        </p:blipFill>
        <p:spPr>
          <a:xfrm>
            <a:off x="6138863" y="1693863"/>
            <a:ext cx="3005137" cy="4525962"/>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ED97-0408-46EA-A921-6B9AA366791F}"/>
              </a:ext>
            </a:extLst>
          </p:cNvPr>
          <p:cNvSpPr>
            <a:spLocks noGrp="1"/>
          </p:cNvSpPr>
          <p:nvPr>
            <p:ph type="title"/>
          </p:nvPr>
        </p:nvSpPr>
        <p:spPr/>
        <p:txBody>
          <a:bodyPr/>
          <a:lstStyle/>
          <a:p>
            <a:r>
              <a:rPr lang="en-029" dirty="0"/>
              <a:t>Maturity Terms</a:t>
            </a:r>
          </a:p>
        </p:txBody>
      </p:sp>
      <p:pic>
        <p:nvPicPr>
          <p:cNvPr id="4" name="Content Placeholder 3">
            <a:extLst>
              <a:ext uri="{FF2B5EF4-FFF2-40B4-BE49-F238E27FC236}">
                <a16:creationId xmlns:a16="http://schemas.microsoft.com/office/drawing/2014/main" id="{FDB1E0CC-75F5-4C6E-8FC2-60E79F28DA1F}"/>
              </a:ext>
            </a:extLst>
          </p:cNvPr>
          <p:cNvPicPr>
            <a:picLocks noGrp="1" noChangeAspect="1"/>
          </p:cNvPicPr>
          <p:nvPr>
            <p:ph idx="1"/>
          </p:nvPr>
        </p:nvPicPr>
        <p:blipFill>
          <a:blip r:embed="rId2"/>
          <a:stretch>
            <a:fillRect/>
          </a:stretch>
        </p:blipFill>
        <p:spPr>
          <a:xfrm>
            <a:off x="304800" y="1905000"/>
            <a:ext cx="8229600" cy="2287117"/>
          </a:xfrm>
          <a:prstGeom prst="rect">
            <a:avLst/>
          </a:prstGeom>
        </p:spPr>
      </p:pic>
      <p:pic>
        <p:nvPicPr>
          <p:cNvPr id="5" name="Picture 4">
            <a:extLst>
              <a:ext uri="{FF2B5EF4-FFF2-40B4-BE49-F238E27FC236}">
                <a16:creationId xmlns:a16="http://schemas.microsoft.com/office/drawing/2014/main" id="{8BC8B938-DF99-491C-912E-4BB6526C3C1E}"/>
              </a:ext>
            </a:extLst>
          </p:cNvPr>
          <p:cNvPicPr>
            <a:picLocks noChangeAspect="1"/>
          </p:cNvPicPr>
          <p:nvPr/>
        </p:nvPicPr>
        <p:blipFill>
          <a:blip r:embed="rId3"/>
          <a:stretch>
            <a:fillRect/>
          </a:stretch>
        </p:blipFill>
        <p:spPr>
          <a:xfrm>
            <a:off x="533400" y="4953000"/>
            <a:ext cx="8382000" cy="736792"/>
          </a:xfrm>
          <a:prstGeom prst="rect">
            <a:avLst/>
          </a:prstGeom>
        </p:spPr>
      </p:pic>
    </p:spTree>
    <p:extLst>
      <p:ext uri="{BB962C8B-B14F-4D97-AF65-F5344CB8AC3E}">
        <p14:creationId xmlns:p14="http://schemas.microsoft.com/office/powerpoint/2010/main" val="19258371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21B2-5CE6-4195-967C-F82D8C99989E}"/>
              </a:ext>
            </a:extLst>
          </p:cNvPr>
          <p:cNvSpPr>
            <a:spLocks noGrp="1"/>
          </p:cNvSpPr>
          <p:nvPr>
            <p:ph type="title"/>
          </p:nvPr>
        </p:nvSpPr>
        <p:spPr/>
        <p:txBody>
          <a:bodyPr/>
          <a:lstStyle/>
          <a:p>
            <a:r>
              <a:rPr lang="en-029" dirty="0"/>
              <a:t>Cash Sweep</a:t>
            </a:r>
          </a:p>
        </p:txBody>
      </p:sp>
      <p:pic>
        <p:nvPicPr>
          <p:cNvPr id="7" name="Content Placeholder 6">
            <a:extLst>
              <a:ext uri="{FF2B5EF4-FFF2-40B4-BE49-F238E27FC236}">
                <a16:creationId xmlns:a16="http://schemas.microsoft.com/office/drawing/2014/main" id="{877984CC-87C7-469D-9BCF-DB3590EA2A01}"/>
              </a:ext>
            </a:extLst>
          </p:cNvPr>
          <p:cNvPicPr>
            <a:picLocks noGrp="1" noChangeAspect="1"/>
          </p:cNvPicPr>
          <p:nvPr>
            <p:ph idx="1"/>
          </p:nvPr>
        </p:nvPicPr>
        <p:blipFill>
          <a:blip r:embed="rId2"/>
          <a:stretch>
            <a:fillRect/>
          </a:stretch>
        </p:blipFill>
        <p:spPr>
          <a:xfrm>
            <a:off x="381000" y="1524000"/>
            <a:ext cx="8229600" cy="2206855"/>
          </a:xfrm>
          <a:prstGeom prst="rect">
            <a:avLst/>
          </a:prstGeom>
        </p:spPr>
      </p:pic>
      <p:pic>
        <p:nvPicPr>
          <p:cNvPr id="8" name="Picture 7">
            <a:extLst>
              <a:ext uri="{FF2B5EF4-FFF2-40B4-BE49-F238E27FC236}">
                <a16:creationId xmlns:a16="http://schemas.microsoft.com/office/drawing/2014/main" id="{77F46801-7735-4E22-AC86-3B71209E0595}"/>
              </a:ext>
            </a:extLst>
          </p:cNvPr>
          <p:cNvPicPr>
            <a:picLocks noChangeAspect="1"/>
          </p:cNvPicPr>
          <p:nvPr/>
        </p:nvPicPr>
        <p:blipFill>
          <a:blip r:embed="rId3"/>
          <a:stretch>
            <a:fillRect/>
          </a:stretch>
        </p:blipFill>
        <p:spPr>
          <a:xfrm>
            <a:off x="228600" y="4093146"/>
            <a:ext cx="8686800" cy="1478459"/>
          </a:xfrm>
          <a:prstGeom prst="rect">
            <a:avLst/>
          </a:prstGeom>
        </p:spPr>
      </p:pic>
    </p:spTree>
    <p:extLst>
      <p:ext uri="{BB962C8B-B14F-4D97-AF65-F5344CB8AC3E}">
        <p14:creationId xmlns:p14="http://schemas.microsoft.com/office/powerpoint/2010/main" val="2146755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F0E4-FD71-4AB2-A9DD-DA1B13CA1270}"/>
              </a:ext>
            </a:extLst>
          </p:cNvPr>
          <p:cNvSpPr>
            <a:spLocks noGrp="1"/>
          </p:cNvSpPr>
          <p:nvPr>
            <p:ph type="title"/>
          </p:nvPr>
        </p:nvSpPr>
        <p:spPr/>
        <p:txBody>
          <a:bodyPr/>
          <a:lstStyle/>
          <a:p>
            <a:r>
              <a:rPr lang="en-029" dirty="0"/>
              <a:t>Debt Terms for Wind Farms 1 </a:t>
            </a:r>
          </a:p>
        </p:txBody>
      </p:sp>
      <p:pic>
        <p:nvPicPr>
          <p:cNvPr id="4" name="Content Placeholder 3">
            <a:extLst>
              <a:ext uri="{FF2B5EF4-FFF2-40B4-BE49-F238E27FC236}">
                <a16:creationId xmlns:a16="http://schemas.microsoft.com/office/drawing/2014/main" id="{3F6154E1-788F-42BC-B0A3-08A4EB48307A}"/>
              </a:ext>
            </a:extLst>
          </p:cNvPr>
          <p:cNvPicPr>
            <a:picLocks noGrp="1" noChangeAspect="1"/>
          </p:cNvPicPr>
          <p:nvPr>
            <p:ph idx="1"/>
          </p:nvPr>
        </p:nvPicPr>
        <p:blipFill>
          <a:blip r:embed="rId2"/>
          <a:stretch>
            <a:fillRect/>
          </a:stretch>
        </p:blipFill>
        <p:spPr>
          <a:xfrm>
            <a:off x="457200" y="1386983"/>
            <a:ext cx="8229600" cy="4952397"/>
          </a:xfrm>
          <a:prstGeom prst="rect">
            <a:avLst/>
          </a:prstGeom>
        </p:spPr>
      </p:pic>
    </p:spTree>
    <p:extLst>
      <p:ext uri="{BB962C8B-B14F-4D97-AF65-F5344CB8AC3E}">
        <p14:creationId xmlns:p14="http://schemas.microsoft.com/office/powerpoint/2010/main" val="28069112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76D-CD0D-4E50-959A-602449E977F7}"/>
              </a:ext>
            </a:extLst>
          </p:cNvPr>
          <p:cNvSpPr>
            <a:spLocks noGrp="1"/>
          </p:cNvSpPr>
          <p:nvPr>
            <p:ph type="title"/>
          </p:nvPr>
        </p:nvSpPr>
        <p:spPr/>
        <p:txBody>
          <a:bodyPr/>
          <a:lstStyle/>
          <a:p>
            <a:r>
              <a:rPr lang="en-029" dirty="0"/>
              <a:t>Debt Terms for Wind Farms 1</a:t>
            </a:r>
          </a:p>
        </p:txBody>
      </p:sp>
      <p:pic>
        <p:nvPicPr>
          <p:cNvPr id="4" name="Content Placeholder 3">
            <a:extLst>
              <a:ext uri="{FF2B5EF4-FFF2-40B4-BE49-F238E27FC236}">
                <a16:creationId xmlns:a16="http://schemas.microsoft.com/office/drawing/2014/main" id="{BBD31050-7DCA-42CC-9D71-6DB6BA07BE96}"/>
              </a:ext>
            </a:extLst>
          </p:cNvPr>
          <p:cNvPicPr>
            <a:picLocks noGrp="1" noChangeAspect="1"/>
          </p:cNvPicPr>
          <p:nvPr>
            <p:ph idx="1"/>
          </p:nvPr>
        </p:nvPicPr>
        <p:blipFill>
          <a:blip r:embed="rId2"/>
          <a:stretch>
            <a:fillRect/>
          </a:stretch>
        </p:blipFill>
        <p:spPr>
          <a:xfrm>
            <a:off x="858667" y="1143000"/>
            <a:ext cx="7426666" cy="5440363"/>
          </a:xfrm>
          <a:prstGeom prst="rect">
            <a:avLst/>
          </a:prstGeom>
        </p:spPr>
      </p:pic>
    </p:spTree>
    <p:extLst>
      <p:ext uri="{BB962C8B-B14F-4D97-AF65-F5344CB8AC3E}">
        <p14:creationId xmlns:p14="http://schemas.microsoft.com/office/powerpoint/2010/main" val="3309907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128B-83E3-44A7-9F37-B71EEFB84540}"/>
              </a:ext>
            </a:extLst>
          </p:cNvPr>
          <p:cNvSpPr>
            <a:spLocks noGrp="1"/>
          </p:cNvSpPr>
          <p:nvPr>
            <p:ph type="title"/>
          </p:nvPr>
        </p:nvSpPr>
        <p:spPr/>
        <p:txBody>
          <a:bodyPr/>
          <a:lstStyle/>
          <a:p>
            <a:r>
              <a:rPr lang="en-029" dirty="0"/>
              <a:t>Debt Terms for Wind Farms 1</a:t>
            </a:r>
          </a:p>
        </p:txBody>
      </p:sp>
      <p:pic>
        <p:nvPicPr>
          <p:cNvPr id="4" name="Content Placeholder 3">
            <a:extLst>
              <a:ext uri="{FF2B5EF4-FFF2-40B4-BE49-F238E27FC236}">
                <a16:creationId xmlns:a16="http://schemas.microsoft.com/office/drawing/2014/main" id="{91C9508C-FC11-4190-9807-50360381A63E}"/>
              </a:ext>
            </a:extLst>
          </p:cNvPr>
          <p:cNvPicPr>
            <a:picLocks noGrp="1" noChangeAspect="1"/>
          </p:cNvPicPr>
          <p:nvPr>
            <p:ph idx="1"/>
          </p:nvPr>
        </p:nvPicPr>
        <p:blipFill>
          <a:blip r:embed="rId2"/>
          <a:stretch>
            <a:fillRect/>
          </a:stretch>
        </p:blipFill>
        <p:spPr>
          <a:xfrm>
            <a:off x="880639" y="1143000"/>
            <a:ext cx="7382722" cy="5440363"/>
          </a:xfrm>
          <a:prstGeom prst="rect">
            <a:avLst/>
          </a:prstGeom>
        </p:spPr>
      </p:pic>
    </p:spTree>
    <p:extLst>
      <p:ext uri="{BB962C8B-B14F-4D97-AF65-F5344CB8AC3E}">
        <p14:creationId xmlns:p14="http://schemas.microsoft.com/office/powerpoint/2010/main" val="17564189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9533-CE1C-4012-9AE9-C789B4FD635E}"/>
              </a:ext>
            </a:extLst>
          </p:cNvPr>
          <p:cNvSpPr>
            <a:spLocks noGrp="1"/>
          </p:cNvSpPr>
          <p:nvPr>
            <p:ph type="title"/>
          </p:nvPr>
        </p:nvSpPr>
        <p:spPr/>
        <p:txBody>
          <a:bodyPr/>
          <a:lstStyle/>
          <a:p>
            <a:r>
              <a:rPr lang="en-029" dirty="0"/>
              <a:t>Debt Terms for Wind Farms 2</a:t>
            </a:r>
          </a:p>
        </p:txBody>
      </p:sp>
      <p:pic>
        <p:nvPicPr>
          <p:cNvPr id="4" name="Content Placeholder 3">
            <a:extLst>
              <a:ext uri="{FF2B5EF4-FFF2-40B4-BE49-F238E27FC236}">
                <a16:creationId xmlns:a16="http://schemas.microsoft.com/office/drawing/2014/main" id="{DC82260C-F0A2-41DB-B0D1-F00FB35CCF30}"/>
              </a:ext>
            </a:extLst>
          </p:cNvPr>
          <p:cNvPicPr>
            <a:picLocks noGrp="1" noChangeAspect="1"/>
          </p:cNvPicPr>
          <p:nvPr>
            <p:ph idx="1"/>
          </p:nvPr>
        </p:nvPicPr>
        <p:blipFill>
          <a:blip r:embed="rId2"/>
          <a:stretch>
            <a:fillRect/>
          </a:stretch>
        </p:blipFill>
        <p:spPr>
          <a:xfrm>
            <a:off x="485610" y="1143000"/>
            <a:ext cx="8172779" cy="5440363"/>
          </a:xfrm>
          <a:prstGeom prst="rect">
            <a:avLst/>
          </a:prstGeom>
        </p:spPr>
      </p:pic>
    </p:spTree>
    <p:extLst>
      <p:ext uri="{BB962C8B-B14F-4D97-AF65-F5344CB8AC3E}">
        <p14:creationId xmlns:p14="http://schemas.microsoft.com/office/powerpoint/2010/main" val="410348293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95731</TotalTime>
  <Words>10126</Words>
  <Application>Microsoft Office PowerPoint</Application>
  <PresentationFormat>On-screen Show (4:3)</PresentationFormat>
  <Paragraphs>847</Paragraphs>
  <Slides>235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235</vt:i4>
      </vt:variant>
    </vt:vector>
  </HeadingPairs>
  <TitlesOfParts>
    <vt:vector size="239" baseType="lpstr">
      <vt:lpstr>Arial</vt:lpstr>
      <vt:lpstr>Calibri</vt:lpstr>
      <vt:lpstr>Wingdings</vt:lpstr>
      <vt:lpstr>Default Design</vt:lpstr>
      <vt:lpstr>Summary of Questions from Rutger (Re-ordered and Summarised)</vt:lpstr>
      <vt:lpstr>Counter Party Risk and O&amp;M Contracts</vt:lpstr>
      <vt:lpstr>PPA Contract Issues</vt:lpstr>
      <vt:lpstr>Discussion of PPA Details</vt:lpstr>
      <vt:lpstr>Day 1 – Overview of Risk Issues Particular to Wind Projects</vt:lpstr>
      <vt:lpstr>General Idea of Availability versus Output Projects</vt:lpstr>
      <vt:lpstr>Risk Allocation  and Drivers in PPA Agreement</vt:lpstr>
      <vt:lpstr>Begin with Fundamental Question of Risk Allocation Between Off-taker and PPA</vt:lpstr>
      <vt:lpstr>Drivers and Contracts - Renewable</vt:lpstr>
      <vt:lpstr>Mitigation of Resource and Production Risk</vt:lpstr>
      <vt:lpstr>Nightmare Graph and Missing the P90 – Fitch Report</vt:lpstr>
      <vt:lpstr>Project Agreements and Mitigation of Non-Resource Related Risk: Rutger Questions</vt:lpstr>
      <vt:lpstr>For Risks Other than Resource Risk, Back-to-Back Contracts Can Be Used</vt:lpstr>
      <vt:lpstr>Rutger’s EPC Question  EPC Performance – Siemens Example</vt:lpstr>
      <vt:lpstr>Availability in EPC Contract</vt:lpstr>
      <vt:lpstr>Availability Guarantee in Service Contract</vt:lpstr>
      <vt:lpstr>EPC Contact and Changes in Scope</vt:lpstr>
      <vt:lpstr>Example of Payment for Turbine Maintenance</vt:lpstr>
      <vt:lpstr>O&amp;M Contract and Bankruptcy of O&amp;M Contractor</vt:lpstr>
      <vt:lpstr>Back to Rutger’s Question about Replacement of Turbine Manufacturer</vt:lpstr>
      <vt:lpstr>Example of Vestas Financial Problems</vt:lpstr>
      <vt:lpstr>Vestas Stock Price</vt:lpstr>
      <vt:lpstr>Protection from Bankruptcy O&amp;M Guarantees and Parts </vt:lpstr>
      <vt:lpstr>Back to Rutger’s Question, Continued</vt:lpstr>
      <vt:lpstr>Back to Rutger’s Question</vt:lpstr>
      <vt:lpstr>O&amp;M Comments from ECN and Choice of Maintenance Contracts</vt:lpstr>
      <vt:lpstr>Power Curve Introduction -- Turbine Performance and Maintenance</vt:lpstr>
      <vt:lpstr>Power Curve Accuracy</vt:lpstr>
      <vt:lpstr>Problems in Measurement and Verification of Power Curve</vt:lpstr>
      <vt:lpstr>Example of Power Curve Test in EPC Contract</vt:lpstr>
      <vt:lpstr>Liquidated Damages of Power Curve</vt:lpstr>
      <vt:lpstr>Additional Risks: Question About Shadow Flicker</vt:lpstr>
      <vt:lpstr>Noise from Turbines</vt:lpstr>
      <vt:lpstr>Risks from Avian Issues</vt:lpstr>
      <vt:lpstr>Additional Risks: Transmission Capacity</vt:lpstr>
      <vt:lpstr>Additional Risk: Partial Exposure to Merchant Power Price</vt:lpstr>
      <vt:lpstr>Example of Single Price Contract for Wind Power that is Contrasted with Multi-part Pricing for Availability Payment Transactions</vt:lpstr>
      <vt:lpstr>Short-fall and Excess Energy in Renewable PPA</vt:lpstr>
      <vt:lpstr>LD for Capacity in NBET Solar PPA</vt:lpstr>
      <vt:lpstr>Risks and Project Development</vt:lpstr>
      <vt:lpstr>General Comparison of Wind and Solar</vt:lpstr>
      <vt:lpstr>Overview of Changes in the Value and Economics of Renewable Energy with Dramatic Reductions in the Cost of Renewable Energy and Continued Need for Subsidies</vt:lpstr>
      <vt:lpstr>Key Implications of This Section</vt:lpstr>
      <vt:lpstr>Basic Equations for Revenue Build Up</vt:lpstr>
      <vt:lpstr>Step 1 of LCOE: Annual Carrying Charge per kW</vt:lpstr>
      <vt:lpstr>Step 2: Total Fixed Cost per kW-year</vt:lpstr>
      <vt:lpstr>Step 3: Compute the Fixed Cost to Turn on the Lights</vt:lpstr>
      <vt:lpstr>Base Rates in NL Tariff is LCOE</vt:lpstr>
      <vt:lpstr>Benchmarking and Lazard Study</vt:lpstr>
      <vt:lpstr>Importance of O&amp;M Cost</vt:lpstr>
      <vt:lpstr>Parameters for LCOE Exercise</vt:lpstr>
      <vt:lpstr>Financial Assumptions Used in Computing Base Rates</vt:lpstr>
      <vt:lpstr>Base Tariffs for Renewable – Essentially the LCOE</vt:lpstr>
      <vt:lpstr>Carrying Charge Analysis and Project Finance</vt:lpstr>
      <vt:lpstr>Carrying Charge Analysis and LCOE with 15 Year Life</vt:lpstr>
      <vt:lpstr>Cost of Capital in LCOE Study</vt:lpstr>
      <vt:lpstr>Wind Atlas</vt:lpstr>
      <vt:lpstr>Wind Map - Asia</vt:lpstr>
      <vt:lpstr>Wind Atlas from ECN</vt:lpstr>
      <vt:lpstr>From World Wind Map</vt:lpstr>
      <vt:lpstr>On-shore Wind Speed</vt:lpstr>
      <vt:lpstr>NL Compared to Other Countries</vt:lpstr>
      <vt:lpstr>Capacity Factor Comparison – Look in Detail to LCOE Components for Benchmarking</vt:lpstr>
      <vt:lpstr>Range in Capacity Factor by Vintage of Project</vt:lpstr>
      <vt:lpstr>Capital Cost per kW</vt:lpstr>
      <vt:lpstr>IRENA Estimated Capital Costs</vt:lpstr>
      <vt:lpstr>Wind Turbine – China and Other</vt:lpstr>
      <vt:lpstr>Cost of Wind Turbines</vt:lpstr>
      <vt:lpstr>Trends in Total Project Cost including Balance of System </vt:lpstr>
      <vt:lpstr>Capital Cost for Real Projects from IEA</vt:lpstr>
      <vt:lpstr>O&amp;M Costs from IRENA – Note the Dramatic Variation in Costs</vt:lpstr>
      <vt:lpstr>Selected Examples of O&amp;M Cost</vt:lpstr>
      <vt:lpstr>Example of O&amp;M from Turbine O&amp;M and Other O&amp;M</vt:lpstr>
      <vt:lpstr>Operation and Maintenance Cost Issues</vt:lpstr>
      <vt:lpstr>O&amp;M Costs</vt:lpstr>
      <vt:lpstr>O&amp;M Costs per MWH</vt:lpstr>
      <vt:lpstr>Operating Expense Analysis</vt:lpstr>
      <vt:lpstr>Operating Cost Breakdown</vt:lpstr>
      <vt:lpstr>Trends in Costs</vt:lpstr>
      <vt:lpstr>Representative Loan Terms for On-Shore Wind, Off-Shore Wind and Solar</vt:lpstr>
      <vt:lpstr>Examples of Gearing and Debt to Capital</vt:lpstr>
      <vt:lpstr>Debt Size From Debt to Capital and DSCR</vt:lpstr>
      <vt:lpstr>Explanation of P50, P90 etc.</vt:lpstr>
      <vt:lpstr>Optimistic Estimates in Wind Studies</vt:lpstr>
      <vt:lpstr>Factors that Affect Wind Production and Estimates</vt:lpstr>
      <vt:lpstr>Relative Production</vt:lpstr>
      <vt:lpstr>S&amp;P Comments on Actual and Projected Wind Speeds</vt:lpstr>
      <vt:lpstr>Actual versus Expected in NaturEner</vt:lpstr>
      <vt:lpstr>GH Study of Actual and Predicted </vt:lpstr>
      <vt:lpstr>Actual Versus Predicted Wind</vt:lpstr>
      <vt:lpstr>Actual and Predicted Output</vt:lpstr>
      <vt:lpstr>NextEra Forecasts and Actual</vt:lpstr>
      <vt:lpstr>Example of Actual and Estimated Production in Wind Energy Book</vt:lpstr>
      <vt:lpstr>Maturity Terms</vt:lpstr>
      <vt:lpstr>Cash Sweep</vt:lpstr>
      <vt:lpstr>Debt Terms for Wind Farms 1 </vt:lpstr>
      <vt:lpstr>Debt Terms for Wind Farms 1</vt:lpstr>
      <vt:lpstr>Debt Terms for Wind Farms 1</vt:lpstr>
      <vt:lpstr>Debt Terms for Wind Farms 2</vt:lpstr>
      <vt:lpstr>Debt Terms for Wind Farms 2</vt:lpstr>
      <vt:lpstr>Debt Terms for Wind 2</vt:lpstr>
      <vt:lpstr>DSCR and % P50 vs P90</vt:lpstr>
      <vt:lpstr>Example of Wind Study – Components of Estimation</vt:lpstr>
      <vt:lpstr>Compare the P50 versus P99 to DSCR from Wind Study</vt:lpstr>
      <vt:lpstr>P50 in the NL Feed In Tariff</vt:lpstr>
      <vt:lpstr>Banking of Production above P50 in NL Tariff</vt:lpstr>
      <vt:lpstr>Resource Analysis for Wind and General Discussion of P90, P99, Power Curves and Wind Variation </vt:lpstr>
      <vt:lpstr>Wind Studies</vt:lpstr>
      <vt:lpstr>Wind Speed Risk</vt:lpstr>
      <vt:lpstr>Annual Variation in Wind Speed</vt:lpstr>
      <vt:lpstr>Variability in Wind  UK Wind Index in 2010 – 10% below Average</vt:lpstr>
      <vt:lpstr>Variation in Average Wind Speeds</vt:lpstr>
      <vt:lpstr>Rutger’s Question on Lidar</vt:lpstr>
      <vt:lpstr>Collecting Data - Traditional</vt:lpstr>
      <vt:lpstr>General Comments on Rutger’s Question about Data Collection</vt:lpstr>
      <vt:lpstr>Lider and Laser Compared to Solar</vt:lpstr>
      <vt:lpstr>Data Example for NL</vt:lpstr>
      <vt:lpstr>Wind Shear Adjustment in the NL Data</vt:lpstr>
      <vt:lpstr>Calculation of Wind Shear Exponent</vt:lpstr>
      <vt:lpstr>Errors in Wind Shear</vt:lpstr>
      <vt:lpstr>Application of Wind Shear</vt:lpstr>
      <vt:lpstr>Netherlands Wind Speeds – Historical Variation by Year</vt:lpstr>
      <vt:lpstr>More NL Wind Speeds with Variation and Percent Variation</vt:lpstr>
      <vt:lpstr>Variability in Annual Wind Speed</vt:lpstr>
      <vt:lpstr>Wind Speed by Hour of Day and Month of Year</vt:lpstr>
      <vt:lpstr>Weibull versus Actual Versus Normal from Creating Annual Wind Distribution – Alpha 2.0; Gamma .89</vt:lpstr>
      <vt:lpstr>Example of Fitting the Weibull Distribution</vt:lpstr>
      <vt:lpstr>Increases in Turbine Size</vt:lpstr>
      <vt:lpstr>Example of the Effect of Swept Area in DK</vt:lpstr>
      <vt:lpstr>Siemens Wind Turbine SWT-2.3-101</vt:lpstr>
      <vt:lpstr>Power Curve Comparison from Database</vt:lpstr>
      <vt:lpstr>Power Curve Comparison</vt:lpstr>
      <vt:lpstr>Effect of Icing on Power Curve</vt:lpstr>
      <vt:lpstr>Power Curve and Wind Distribution</vt:lpstr>
      <vt:lpstr>Actual Wind Production Variation</vt:lpstr>
      <vt:lpstr>More Analysis of Actual Wind Variation from Database</vt:lpstr>
      <vt:lpstr>Example of Variation in Wind Speed for Italian Wind Projects</vt:lpstr>
      <vt:lpstr>More Examples of Wind and Wind Compared to Hydro</vt:lpstr>
      <vt:lpstr>Modelling Error versus Risks from Wind Speed Variation in Resource Studies </vt:lpstr>
      <vt:lpstr>Use of Resource Analysis to Compute Probability Distributions for Project Finance</vt:lpstr>
      <vt:lpstr>1-year and 10-year P90, P50 etc.</vt:lpstr>
      <vt:lpstr>Example of Sources of Uncertainty</vt:lpstr>
      <vt:lpstr>Biggest Problem Areas According to GH</vt:lpstr>
      <vt:lpstr>Errors in Estimation from Wake Effects</vt:lpstr>
      <vt:lpstr>Errors in Estimation due to Variable Winds</vt:lpstr>
      <vt:lpstr>Feed-In Mechanics</vt:lpstr>
      <vt:lpstr>Objective of Analysis of NL Tariff</vt:lpstr>
      <vt:lpstr>PPA Contract Issues</vt:lpstr>
      <vt:lpstr>ECN Discussion of How the System Works</vt:lpstr>
      <vt:lpstr>PPA and Merchant Prices</vt:lpstr>
      <vt:lpstr>Terms in SDE+</vt:lpstr>
      <vt:lpstr>Provisional Correction Amount (Potential Market Price of Electricity Adjusted)</vt:lpstr>
      <vt:lpstr>Base Amount of Subsidy does Not Increase with Inflation and is Adjusted Annually</vt:lpstr>
      <vt:lpstr>Example of Provisional Market Price and Base Cost or LCOE</vt:lpstr>
      <vt:lpstr>Example of Contribution From NL Above the Market Price – the SDE+</vt:lpstr>
      <vt:lpstr>Example Used in DK Paper</vt:lpstr>
      <vt:lpstr>Mechanics of Selling into the Market</vt:lpstr>
      <vt:lpstr>Formula for Subsidy Payment</vt:lpstr>
      <vt:lpstr>Factors of On-Shore Wind in the 2017 presentation</vt:lpstr>
      <vt:lpstr>Illustration of Limit from Base Energy Price (should be called low limit on market price)</vt:lpstr>
      <vt:lpstr>Adjustments to Market Price</vt:lpstr>
      <vt:lpstr>Price Risks Covered in the Market Price </vt:lpstr>
      <vt:lpstr>Profile Adjustment in Correction Factor</vt:lpstr>
      <vt:lpstr>Example of Profile Adjustment</vt:lpstr>
      <vt:lpstr>Selection in Auction</vt:lpstr>
      <vt:lpstr>Free Category</vt:lpstr>
      <vt:lpstr>SDE+ contribution</vt:lpstr>
      <vt:lpstr>Municipal Divisions</vt:lpstr>
      <vt:lpstr>Lower Limit on Market Prices</vt:lpstr>
      <vt:lpstr>Negative Prices</vt:lpstr>
      <vt:lpstr>Subsidy Qualifications</vt:lpstr>
      <vt:lpstr>Auction Process in NL</vt:lpstr>
      <vt:lpstr>Merchant Power Price Risk and Wind Projects</vt:lpstr>
      <vt:lpstr>Data on Merchant Market from Nordpool</vt:lpstr>
      <vt:lpstr>Merchant Risks in Wind Power Under NL Tariff</vt:lpstr>
      <vt:lpstr>Comments that NL Feed-in Tariff Does not Fully Remove Merchant Risk</vt:lpstr>
      <vt:lpstr>Reason for Merchant Price Risk when Prices are Low</vt:lpstr>
      <vt:lpstr>Merchant Power in Wind Projects</vt:lpstr>
      <vt:lpstr>Problem with Merchant Price Assumptions</vt:lpstr>
      <vt:lpstr>Natural Gas Prices in Europe</vt:lpstr>
      <vt:lpstr>Implied Heat Rate (Electricity Price Divided by Gas Price)</vt:lpstr>
      <vt:lpstr>Hourly Prices for a Month</vt:lpstr>
      <vt:lpstr>Merchant Prices in Nordpool – Cannot Build new Wind Farm Against Prices</vt:lpstr>
      <vt:lpstr>Electricity and Gas – Correlation Between Electricity and Gas with German Example</vt:lpstr>
      <vt:lpstr>Denmark West</vt:lpstr>
      <vt:lpstr>Relationship Between Wind and Power Price - Hourly</vt:lpstr>
      <vt:lpstr>More Months</vt:lpstr>
      <vt:lpstr>More</vt:lpstr>
      <vt:lpstr>More Examples</vt:lpstr>
      <vt:lpstr>Wind and Electricity Price – One Day</vt:lpstr>
      <vt:lpstr>Wind Speed and Electricity Price</vt:lpstr>
      <vt:lpstr>Balance Requirements and Wind</vt:lpstr>
      <vt:lpstr>Balance Responsibility in NL Feed-in Tariff</vt:lpstr>
      <vt:lpstr>Simple Formulas for Correction Factor Adjusted for Balance Cost</vt:lpstr>
      <vt:lpstr>Example of Balancing</vt:lpstr>
      <vt:lpstr>Plants with Surplus Spinning Reserve</vt:lpstr>
      <vt:lpstr>Balancing Cost </vt:lpstr>
      <vt:lpstr>Wind and Balancing</vt:lpstr>
      <vt:lpstr>Hourly Electricity Price and Wind Speed</vt:lpstr>
      <vt:lpstr>Wind and Electricity Price</vt:lpstr>
      <vt:lpstr>Much Easier to Predict Wind In the Short-term Suggesting Lower Required Reserves</vt:lpstr>
      <vt:lpstr>Reserves from Combined Heat and Power Capacity not Used</vt:lpstr>
      <vt:lpstr>Imbalance</vt:lpstr>
      <vt:lpstr>Variance in Estimated Costs</vt:lpstr>
      <vt:lpstr>Implications for Credit</vt:lpstr>
      <vt:lpstr>Off Shore Wind</vt:lpstr>
      <vt:lpstr>Off-shore -- Introduction</vt:lpstr>
      <vt:lpstr>Balance of Plant Cost for Off-Shore versus On-Shore</vt:lpstr>
      <vt:lpstr>Costs of Grid Connection for On-Shore and Off-Shore</vt:lpstr>
      <vt:lpstr>Off-Shore Database</vt:lpstr>
      <vt:lpstr>MW Capacity by year in Database</vt:lpstr>
      <vt:lpstr>Cost per kW of Individual Plants (USD/kW)</vt:lpstr>
      <vt:lpstr>Costs of Off-Shore Wind by Project</vt:lpstr>
      <vt:lpstr>Average Cost per kW of Off-Shore (USD/kW)</vt:lpstr>
      <vt:lpstr>Old Cost of Off-Shore Wind Estimates – Depend on Distance Off-shore</vt:lpstr>
      <vt:lpstr>Distance from Shore by Year</vt:lpstr>
      <vt:lpstr>Distance from Shore and Cost/kW (Excluding Early Plants)</vt:lpstr>
      <vt:lpstr>Maximum Depth and Cost/kW by Year</vt:lpstr>
      <vt:lpstr>Cost/kW and Depth in Meters (Excluding Early Plants)</vt:lpstr>
      <vt:lpstr>Hub Height by  Year</vt:lpstr>
      <vt:lpstr>Turbine Size by Year</vt:lpstr>
      <vt:lpstr>Operation and Maintenance Expenses for Off-Shore</vt:lpstr>
      <vt:lpstr>Off-Shore O&amp;M and Other Issues</vt:lpstr>
      <vt:lpstr>Expected Capacity Factor</vt:lpstr>
      <vt:lpstr>Capacity Factor Variation for Single Farm</vt:lpstr>
      <vt:lpstr>Average and Variation in Capacity Factors</vt:lpstr>
      <vt:lpstr>Capacity Factor of Off-Shore Wind</vt:lpstr>
      <vt:lpstr>Availability and O&amp;M Risk of Off Shore</vt:lpstr>
      <vt:lpstr>Problems with Estimating Off-Shore Costs</vt:lpstr>
      <vt:lpstr>PowerPoint Presentation</vt:lpstr>
      <vt:lpstr>PowerPoint Presentation</vt:lpstr>
      <vt:lpstr>PowerPoint Presentation</vt:lpstr>
      <vt:lpstr>Components of Wind Turbine that Drive Costs</vt:lpstr>
      <vt:lpstr>PowerPoint Presentation</vt:lpstr>
      <vt:lpstr>Ability to Produce at Relatively Low Wind Speed</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Cases of Alternative Technologies</dc:title>
  <dc:creator>Michael Jackson</dc:creator>
  <cp:lastModifiedBy>Elvis Presley</cp:lastModifiedBy>
  <cp:revision>874</cp:revision>
  <dcterms:created xsi:type="dcterms:W3CDTF">2010-11-27T16:59:32Z</dcterms:created>
  <dcterms:modified xsi:type="dcterms:W3CDTF">2018-10-14T20:28:25Z</dcterms:modified>
</cp:coreProperties>
</file>