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64"/>
  </p:notesMasterIdLst>
  <p:handoutMasterIdLst>
    <p:handoutMasterId r:id="rId65"/>
  </p:handoutMasterIdLst>
  <p:sldIdLst>
    <p:sldId id="1654" r:id="rId3"/>
    <p:sldId id="1687" r:id="rId4"/>
    <p:sldId id="1902" r:id="rId5"/>
    <p:sldId id="1811" r:id="rId6"/>
    <p:sldId id="1863" r:id="rId7"/>
    <p:sldId id="1881" r:id="rId8"/>
    <p:sldId id="1864" r:id="rId9"/>
    <p:sldId id="1712" r:id="rId10"/>
    <p:sldId id="1812" r:id="rId11"/>
    <p:sldId id="1870" r:id="rId12"/>
    <p:sldId id="1869" r:id="rId13"/>
    <p:sldId id="1875" r:id="rId14"/>
    <p:sldId id="1877" r:id="rId15"/>
    <p:sldId id="1878" r:id="rId16"/>
    <p:sldId id="1876" r:id="rId17"/>
    <p:sldId id="1880" r:id="rId18"/>
    <p:sldId id="1871" r:id="rId19"/>
    <p:sldId id="1873" r:id="rId20"/>
    <p:sldId id="1874" r:id="rId21"/>
    <p:sldId id="1860" r:id="rId22"/>
    <p:sldId id="1882" r:id="rId23"/>
    <p:sldId id="1883" r:id="rId24"/>
    <p:sldId id="1884" r:id="rId25"/>
    <p:sldId id="1885" r:id="rId26"/>
    <p:sldId id="1886" r:id="rId27"/>
    <p:sldId id="1887" r:id="rId28"/>
    <p:sldId id="1815" r:id="rId29"/>
    <p:sldId id="1855" r:id="rId30"/>
    <p:sldId id="1888" r:id="rId31"/>
    <p:sldId id="1821" r:id="rId32"/>
    <p:sldId id="1865" r:id="rId33"/>
    <p:sldId id="1866" r:id="rId34"/>
    <p:sldId id="1889" r:id="rId35"/>
    <p:sldId id="1905" r:id="rId36"/>
    <p:sldId id="1858" r:id="rId37"/>
    <p:sldId id="1854" r:id="rId38"/>
    <p:sldId id="1851" r:id="rId39"/>
    <p:sldId id="1859" r:id="rId40"/>
    <p:sldId id="1825" r:id="rId41"/>
    <p:sldId id="1820" r:id="rId42"/>
    <p:sldId id="1890" r:id="rId43"/>
    <p:sldId id="1861" r:id="rId44"/>
    <p:sldId id="1827" r:id="rId45"/>
    <p:sldId id="1857" r:id="rId46"/>
    <p:sldId id="1891" r:id="rId47"/>
    <p:sldId id="1826" r:id="rId48"/>
    <p:sldId id="1892" r:id="rId49"/>
    <p:sldId id="1893" r:id="rId50"/>
    <p:sldId id="1903" r:id="rId51"/>
    <p:sldId id="1828" r:id="rId52"/>
    <p:sldId id="1894" r:id="rId53"/>
    <p:sldId id="1852" r:id="rId54"/>
    <p:sldId id="1853" r:id="rId55"/>
    <p:sldId id="1895" r:id="rId56"/>
    <p:sldId id="1896" r:id="rId57"/>
    <p:sldId id="1897" r:id="rId58"/>
    <p:sldId id="1904" r:id="rId59"/>
    <p:sldId id="1898" r:id="rId60"/>
    <p:sldId id="1899" r:id="rId61"/>
    <p:sldId id="1900" r:id="rId62"/>
    <p:sldId id="190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44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6C75DB-9893-4371-A14B-21BDE4066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8FC8-870E-4BCD-A08E-C5BA4C8945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F268-10F3-45EE-8A9D-ADED1B4AA66A}" type="datetimeFigureOut">
              <a:rPr lang="en-029" smtClean="0"/>
              <a:t>22/04/2020</a:t>
            </a:fld>
            <a:endParaRPr lang="en-02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48A4A-C18D-4418-8D87-D48C983E08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DCA7A-DF27-4B86-AF37-048CC1999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35B7-D7BD-419F-A54E-CEDB45E711AC}" type="slidenum">
              <a:rPr lang="en-029" smtClean="0"/>
              <a:t>‹#›</a:t>
            </a:fld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52389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FE369-2E8F-48E2-856E-6FD93C2D32A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CFB40-4400-4E60-8B5A-EE890C62C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7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192"/>
            <a:ext cx="7902608" cy="4913771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직사각형 42">
            <a:extLst>
              <a:ext uri="{FF2B5EF4-FFF2-40B4-BE49-F238E27FC236}">
                <a16:creationId xmlns:a16="http://schemas.microsoft.com/office/drawing/2014/main" id="{2E904118-D06C-4339-8097-0867090BC10B}"/>
              </a:ext>
            </a:extLst>
          </p:cNvPr>
          <p:cNvSpPr/>
          <p:nvPr userDrawn="1"/>
        </p:nvSpPr>
        <p:spPr>
          <a:xfrm>
            <a:off x="0" y="6357957"/>
            <a:ext cx="9144000" cy="61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B3EF04-CBD9-44A7-828D-D03E9B23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66938" cy="690676"/>
          </a:xfrm>
        </p:spPr>
        <p:txBody>
          <a:bodyPr>
            <a:normAutofit/>
          </a:bodyPr>
          <a:lstStyle>
            <a:lvl1pPr algn="ctr">
              <a:defRPr sz="3200" b="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775D987-4BB2-4315-9290-E5AA8155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7586" y="6478098"/>
            <a:ext cx="922781" cy="313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/>
            <a:fld id="{0C3A1854-6B63-4059-B360-A3C4972BF0FC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9055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6B0-EF2A-478F-9B16-F3EFD0949022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80E-BE59-4A46-BCD5-FA36CDEC0122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C005-4CA0-41F1-8A63-97C8B2F889B4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609-7BF1-4456-ABDA-CBB769212D02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16EC-A47E-4A2A-9119-C121F0FB3EAF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5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33F-D86C-46DA-B888-37630A509839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2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urEner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63924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54876" y="6439256"/>
            <a:ext cx="1889125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8890" y="6470618"/>
            <a:ext cx="525566" cy="365125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44D8C8E-B901-46BC-B69F-216056E59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38117" y="566590"/>
            <a:ext cx="8649509" cy="488877"/>
          </a:xfrm>
          <a:noFill/>
        </p:spPr>
        <p:txBody>
          <a:bodyPr>
            <a:noAutofit/>
          </a:bodyPr>
          <a:lstStyle>
            <a:lvl1pPr algn="l">
              <a:defRPr sz="1800" b="1" baseline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47102" y="1136652"/>
            <a:ext cx="8640524" cy="5221421"/>
          </a:xfrm>
        </p:spPr>
        <p:txBody>
          <a:bodyPr/>
          <a:lstStyle>
            <a:lvl1pPr>
              <a:buFont typeface="Wingdings" pitchFamily="2" charset="2"/>
              <a:buChar char="§"/>
              <a:defRPr sz="1650" b="1" i="0" baseline="0">
                <a:solidFill>
                  <a:srgbClr val="898989"/>
                </a:solidFill>
                <a:latin typeface="Calibri" pitchFamily="34" charset="0"/>
              </a:defRPr>
            </a:lvl1pPr>
            <a:lvl2pPr>
              <a:buFont typeface="Wingdings" pitchFamily="2" charset="2"/>
              <a:buChar char="ú"/>
              <a:defRPr sz="1500" b="1" i="0" baseline="0">
                <a:solidFill>
                  <a:srgbClr val="898989"/>
                </a:solidFill>
                <a:latin typeface="Calibri" pitchFamily="34" charset="0"/>
              </a:defRPr>
            </a:lvl2pPr>
            <a:lvl3pPr>
              <a:buFont typeface="Wingdings 2" pitchFamily="18" charset="2"/>
              <a:buChar char=""/>
              <a:defRPr sz="1350" b="1" i="0" baseline="0">
                <a:solidFill>
                  <a:srgbClr val="898989"/>
                </a:solidFill>
                <a:latin typeface="Calibri" pitchFamily="34" charset="0"/>
              </a:defRPr>
            </a:lvl3pPr>
            <a:lvl4pPr>
              <a:buFont typeface="Courier New" pitchFamily="49" charset="0"/>
              <a:buChar char="o"/>
              <a:defRPr sz="1200" b="1" i="0" baseline="0">
                <a:solidFill>
                  <a:srgbClr val="898989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993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4768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53577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12">
            <a:extLst>
              <a:ext uri="{FF2B5EF4-FFF2-40B4-BE49-F238E27FC236}">
                <a16:creationId xmlns:a16="http://schemas.microsoft.com/office/drawing/2014/main" id="{E09B705A-D507-4F62-972A-A1394A025C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5638" y="193249"/>
            <a:ext cx="9144000" cy="6471501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6B144-F25F-4FB0-9D3A-80E11FE1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0998"/>
            <a:ext cx="7886700" cy="1325563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04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54876" y="6439256"/>
            <a:ext cx="1889125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Autofit/>
          </a:bodyPr>
          <a:lstStyle>
            <a:lvl1pPr>
              <a:defRPr lang="en-US" sz="60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891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3D48BA-1CC6-8043-95CA-D75C416F45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263924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6635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2BA-83D6-4122-AE2D-3873EAA51239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FF8-3292-4E8D-88F8-E4F1DDC6C392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0720-FFEC-488B-9ECB-7E90B0101B4C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256-8E6B-493B-8DF2-E428DABEFB8F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EE62-EC80-42D2-900B-C087CDE899E1}" type="datetime3">
              <a:rPr lang="en-US" smtClean="0"/>
              <a:t>22 April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48BA-1CC6-8043-95CA-D75C416F4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A0A4C8-6686-4B7D-BFA0-C90FA033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Issues to Address the Corona Virus</a:t>
            </a:r>
          </a:p>
        </p:txBody>
      </p:sp>
    </p:spTree>
    <p:extLst>
      <p:ext uri="{BB962C8B-B14F-4D97-AF65-F5344CB8AC3E}">
        <p14:creationId xmlns:p14="http://schemas.microsoft.com/office/powerpoint/2010/main" val="31942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5B825-42CF-4948-B32D-3E1772CC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go to edbodmer.com and download the file. Select different stocks, make adjustments, compare to economic series.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E731-953D-4427-BEDF-771FDB83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Stock Price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1C4AA-D470-4B1E-A795-55A11D80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10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340C4-24F4-44DC-A3F9-B3AEB629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4" y="2819400"/>
            <a:ext cx="8773069" cy="30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524C7-C3D2-455E-B16C-91BB727B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S&amp;P Index since 1927.  Look at crises in 1929, 1987, 2000, 2008 and 2020.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3413F-4170-4A6B-B36F-CB5317A4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Stock Index and Crises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00C6D-A62C-4C4F-8C64-A2440664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11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E36B6-F723-43C8-BDB1-81A3F14D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2" y="2791228"/>
            <a:ext cx="8690251" cy="280358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D11B2A-3176-46E9-BBA7-5ECB58D245F7}"/>
              </a:ext>
            </a:extLst>
          </p:cNvPr>
          <p:cNvSpPr/>
          <p:nvPr/>
        </p:nvSpPr>
        <p:spPr>
          <a:xfrm>
            <a:off x="3466630" y="4695689"/>
            <a:ext cx="776166" cy="638370"/>
          </a:xfrm>
          <a:custGeom>
            <a:avLst/>
            <a:gdLst>
              <a:gd name="connsiteX0" fmla="*/ 438620 w 776166"/>
              <a:gd name="connsiteY0" fmla="*/ 9661 h 638370"/>
              <a:gd name="connsiteX1" fmla="*/ 248120 w 776166"/>
              <a:gd name="connsiteY1" fmla="*/ 19186 h 638370"/>
              <a:gd name="connsiteX2" fmla="*/ 219545 w 776166"/>
              <a:gd name="connsiteY2" fmla="*/ 38236 h 638370"/>
              <a:gd name="connsiteX3" fmla="*/ 181445 w 776166"/>
              <a:gd name="connsiteY3" fmla="*/ 47761 h 638370"/>
              <a:gd name="connsiteX4" fmla="*/ 114770 w 776166"/>
              <a:gd name="connsiteY4" fmla="*/ 66811 h 638370"/>
              <a:gd name="connsiteX5" fmla="*/ 38570 w 776166"/>
              <a:gd name="connsiteY5" fmla="*/ 114436 h 638370"/>
              <a:gd name="connsiteX6" fmla="*/ 9995 w 776166"/>
              <a:gd name="connsiteY6" fmla="*/ 123961 h 638370"/>
              <a:gd name="connsiteX7" fmla="*/ 9995 w 776166"/>
              <a:gd name="connsiteY7" fmla="*/ 485911 h 638370"/>
              <a:gd name="connsiteX8" fmla="*/ 76670 w 776166"/>
              <a:gd name="connsiteY8" fmla="*/ 524011 h 638370"/>
              <a:gd name="connsiteX9" fmla="*/ 86195 w 776166"/>
              <a:gd name="connsiteY9" fmla="*/ 552586 h 638370"/>
              <a:gd name="connsiteX10" fmla="*/ 143345 w 776166"/>
              <a:gd name="connsiteY10" fmla="*/ 581161 h 638370"/>
              <a:gd name="connsiteX11" fmla="*/ 343370 w 776166"/>
              <a:gd name="connsiteY11" fmla="*/ 590686 h 638370"/>
              <a:gd name="connsiteX12" fmla="*/ 371945 w 776166"/>
              <a:gd name="connsiteY12" fmla="*/ 628786 h 638370"/>
              <a:gd name="connsiteX13" fmla="*/ 410045 w 776166"/>
              <a:gd name="connsiteY13" fmla="*/ 638311 h 638370"/>
              <a:gd name="connsiteX14" fmla="*/ 629120 w 776166"/>
              <a:gd name="connsiteY14" fmla="*/ 619261 h 638370"/>
              <a:gd name="connsiteX15" fmla="*/ 657695 w 776166"/>
              <a:gd name="connsiteY15" fmla="*/ 609736 h 638370"/>
              <a:gd name="connsiteX16" fmla="*/ 724370 w 776166"/>
              <a:gd name="connsiteY16" fmla="*/ 543061 h 638370"/>
              <a:gd name="connsiteX17" fmla="*/ 762470 w 776166"/>
              <a:gd name="connsiteY17" fmla="*/ 485911 h 638370"/>
              <a:gd name="connsiteX18" fmla="*/ 762470 w 776166"/>
              <a:gd name="connsiteY18" fmla="*/ 238261 h 638370"/>
              <a:gd name="connsiteX19" fmla="*/ 705320 w 776166"/>
              <a:gd name="connsiteY19" fmla="*/ 190636 h 638370"/>
              <a:gd name="connsiteX20" fmla="*/ 676745 w 776166"/>
              <a:gd name="connsiteY20" fmla="*/ 133486 h 638370"/>
              <a:gd name="connsiteX21" fmla="*/ 648170 w 776166"/>
              <a:gd name="connsiteY21" fmla="*/ 104911 h 638370"/>
              <a:gd name="connsiteX22" fmla="*/ 629120 w 776166"/>
              <a:gd name="connsiteY22" fmla="*/ 66811 h 638370"/>
              <a:gd name="connsiteX23" fmla="*/ 600545 w 776166"/>
              <a:gd name="connsiteY23" fmla="*/ 57286 h 638370"/>
              <a:gd name="connsiteX24" fmla="*/ 524345 w 776166"/>
              <a:gd name="connsiteY24" fmla="*/ 28711 h 638370"/>
              <a:gd name="connsiteX25" fmla="*/ 457670 w 776166"/>
              <a:gd name="connsiteY25" fmla="*/ 136 h 638370"/>
              <a:gd name="connsiteX26" fmla="*/ 438620 w 776166"/>
              <a:gd name="connsiteY26" fmla="*/ 9661 h 6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6166" h="638370">
                <a:moveTo>
                  <a:pt x="438620" y="9661"/>
                </a:moveTo>
                <a:cubicBezTo>
                  <a:pt x="403695" y="12836"/>
                  <a:pt x="311165" y="10963"/>
                  <a:pt x="248120" y="19186"/>
                </a:cubicBezTo>
                <a:cubicBezTo>
                  <a:pt x="236769" y="20667"/>
                  <a:pt x="230067" y="33727"/>
                  <a:pt x="219545" y="38236"/>
                </a:cubicBezTo>
                <a:cubicBezTo>
                  <a:pt x="207513" y="43393"/>
                  <a:pt x="194032" y="44165"/>
                  <a:pt x="181445" y="47761"/>
                </a:cubicBezTo>
                <a:cubicBezTo>
                  <a:pt x="85792" y="75090"/>
                  <a:pt x="233877" y="37034"/>
                  <a:pt x="114770" y="66811"/>
                </a:cubicBezTo>
                <a:cubicBezTo>
                  <a:pt x="84581" y="112094"/>
                  <a:pt x="106580" y="91766"/>
                  <a:pt x="38570" y="114436"/>
                </a:cubicBezTo>
                <a:lnTo>
                  <a:pt x="9995" y="123961"/>
                </a:lnTo>
                <a:cubicBezTo>
                  <a:pt x="5150" y="220852"/>
                  <a:pt x="-9844" y="386718"/>
                  <a:pt x="9995" y="485911"/>
                </a:cubicBezTo>
                <a:cubicBezTo>
                  <a:pt x="11491" y="493391"/>
                  <a:pt x="76572" y="523962"/>
                  <a:pt x="76670" y="524011"/>
                </a:cubicBezTo>
                <a:cubicBezTo>
                  <a:pt x="79845" y="533536"/>
                  <a:pt x="79923" y="544746"/>
                  <a:pt x="86195" y="552586"/>
                </a:cubicBezTo>
                <a:cubicBezTo>
                  <a:pt x="95025" y="563623"/>
                  <a:pt x="128555" y="579928"/>
                  <a:pt x="143345" y="581161"/>
                </a:cubicBezTo>
                <a:cubicBezTo>
                  <a:pt x="209865" y="586704"/>
                  <a:pt x="276695" y="587511"/>
                  <a:pt x="343370" y="590686"/>
                </a:cubicBezTo>
                <a:cubicBezTo>
                  <a:pt x="352895" y="603386"/>
                  <a:pt x="359027" y="619559"/>
                  <a:pt x="371945" y="628786"/>
                </a:cubicBezTo>
                <a:cubicBezTo>
                  <a:pt x="382597" y="636395"/>
                  <a:pt x="396963" y="638796"/>
                  <a:pt x="410045" y="638311"/>
                </a:cubicBezTo>
                <a:cubicBezTo>
                  <a:pt x="483295" y="635598"/>
                  <a:pt x="556095" y="625611"/>
                  <a:pt x="629120" y="619261"/>
                </a:cubicBezTo>
                <a:cubicBezTo>
                  <a:pt x="638645" y="616086"/>
                  <a:pt x="648978" y="614717"/>
                  <a:pt x="657695" y="609736"/>
                </a:cubicBezTo>
                <a:cubicBezTo>
                  <a:pt x="693678" y="589174"/>
                  <a:pt x="701087" y="576323"/>
                  <a:pt x="724370" y="543061"/>
                </a:cubicBezTo>
                <a:cubicBezTo>
                  <a:pt x="737500" y="524304"/>
                  <a:pt x="762470" y="485911"/>
                  <a:pt x="762470" y="485911"/>
                </a:cubicBezTo>
                <a:cubicBezTo>
                  <a:pt x="776241" y="389512"/>
                  <a:pt x="784736" y="360726"/>
                  <a:pt x="762470" y="238261"/>
                </a:cubicBezTo>
                <a:cubicBezTo>
                  <a:pt x="759941" y="224352"/>
                  <a:pt x="716089" y="197815"/>
                  <a:pt x="705320" y="190636"/>
                </a:cubicBezTo>
                <a:cubicBezTo>
                  <a:pt x="695774" y="161997"/>
                  <a:pt x="697261" y="158105"/>
                  <a:pt x="676745" y="133486"/>
                </a:cubicBezTo>
                <a:cubicBezTo>
                  <a:pt x="668121" y="123138"/>
                  <a:pt x="656000" y="115872"/>
                  <a:pt x="648170" y="104911"/>
                </a:cubicBezTo>
                <a:cubicBezTo>
                  <a:pt x="639917" y="93357"/>
                  <a:pt x="639160" y="76851"/>
                  <a:pt x="629120" y="66811"/>
                </a:cubicBezTo>
                <a:cubicBezTo>
                  <a:pt x="622020" y="59711"/>
                  <a:pt x="609525" y="61776"/>
                  <a:pt x="600545" y="57286"/>
                </a:cubicBezTo>
                <a:cubicBezTo>
                  <a:pt x="535141" y="24584"/>
                  <a:pt x="616229" y="47088"/>
                  <a:pt x="524345" y="28711"/>
                </a:cubicBezTo>
                <a:cubicBezTo>
                  <a:pt x="503692" y="18384"/>
                  <a:pt x="481029" y="4808"/>
                  <a:pt x="457670" y="136"/>
                </a:cubicBezTo>
                <a:cubicBezTo>
                  <a:pt x="451443" y="-1109"/>
                  <a:pt x="473545" y="6486"/>
                  <a:pt x="438620" y="966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7B971A-6802-4884-BB71-F68435DD54B1}"/>
              </a:ext>
            </a:extLst>
          </p:cNvPr>
          <p:cNvSpPr/>
          <p:nvPr/>
        </p:nvSpPr>
        <p:spPr>
          <a:xfrm>
            <a:off x="6571939" y="4616639"/>
            <a:ext cx="584803" cy="512740"/>
          </a:xfrm>
          <a:custGeom>
            <a:avLst/>
            <a:gdLst>
              <a:gd name="connsiteX0" fmla="*/ 247961 w 584803"/>
              <a:gd name="connsiteY0" fmla="*/ 2986 h 512740"/>
              <a:gd name="connsiteX1" fmla="*/ 133661 w 584803"/>
              <a:gd name="connsiteY1" fmla="*/ 69661 h 512740"/>
              <a:gd name="connsiteX2" fmla="*/ 105086 w 584803"/>
              <a:gd name="connsiteY2" fmla="*/ 98236 h 512740"/>
              <a:gd name="connsiteX3" fmla="*/ 66986 w 584803"/>
              <a:gd name="connsiteY3" fmla="*/ 117286 h 512740"/>
              <a:gd name="connsiteX4" fmla="*/ 9836 w 584803"/>
              <a:gd name="connsiteY4" fmla="*/ 164911 h 512740"/>
              <a:gd name="connsiteX5" fmla="*/ 9836 w 584803"/>
              <a:gd name="connsiteY5" fmla="*/ 374461 h 512740"/>
              <a:gd name="connsiteX6" fmla="*/ 38411 w 584803"/>
              <a:gd name="connsiteY6" fmla="*/ 393511 h 512740"/>
              <a:gd name="connsiteX7" fmla="*/ 95561 w 584803"/>
              <a:gd name="connsiteY7" fmla="*/ 412561 h 512740"/>
              <a:gd name="connsiteX8" fmla="*/ 124136 w 584803"/>
              <a:gd name="connsiteY8" fmla="*/ 422086 h 512740"/>
              <a:gd name="connsiteX9" fmla="*/ 371786 w 584803"/>
              <a:gd name="connsiteY9" fmla="*/ 460186 h 512740"/>
              <a:gd name="connsiteX10" fmla="*/ 409886 w 584803"/>
              <a:gd name="connsiteY10" fmla="*/ 488761 h 512740"/>
              <a:gd name="connsiteX11" fmla="*/ 467036 w 584803"/>
              <a:gd name="connsiteY11" fmla="*/ 507811 h 512740"/>
              <a:gd name="connsiteX12" fmla="*/ 562286 w 584803"/>
              <a:gd name="connsiteY12" fmla="*/ 498286 h 512740"/>
              <a:gd name="connsiteX13" fmla="*/ 514661 w 584803"/>
              <a:gd name="connsiteY13" fmla="*/ 317311 h 512740"/>
              <a:gd name="connsiteX14" fmla="*/ 505136 w 584803"/>
              <a:gd name="connsiteY14" fmla="*/ 288736 h 512740"/>
              <a:gd name="connsiteX15" fmla="*/ 495611 w 584803"/>
              <a:gd name="connsiteY15" fmla="*/ 250636 h 512740"/>
              <a:gd name="connsiteX16" fmla="*/ 476561 w 584803"/>
              <a:gd name="connsiteY16" fmla="*/ 222061 h 512740"/>
              <a:gd name="connsiteX17" fmla="*/ 457511 w 584803"/>
              <a:gd name="connsiteY17" fmla="*/ 183961 h 512740"/>
              <a:gd name="connsiteX18" fmla="*/ 428936 w 584803"/>
              <a:gd name="connsiteY18" fmla="*/ 117286 h 512740"/>
              <a:gd name="connsiteX19" fmla="*/ 400361 w 584803"/>
              <a:gd name="connsiteY19" fmla="*/ 50611 h 512740"/>
              <a:gd name="connsiteX20" fmla="*/ 362261 w 584803"/>
              <a:gd name="connsiteY20" fmla="*/ 41086 h 512740"/>
              <a:gd name="connsiteX21" fmla="*/ 333686 w 584803"/>
              <a:gd name="connsiteY21" fmla="*/ 31561 h 512740"/>
              <a:gd name="connsiteX22" fmla="*/ 305111 w 584803"/>
              <a:gd name="connsiteY22" fmla="*/ 12511 h 512740"/>
              <a:gd name="connsiteX23" fmla="*/ 247961 w 584803"/>
              <a:gd name="connsiteY23" fmla="*/ 2986 h 5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803" h="512740">
                <a:moveTo>
                  <a:pt x="247961" y="2986"/>
                </a:moveTo>
                <a:cubicBezTo>
                  <a:pt x="219386" y="12511"/>
                  <a:pt x="158618" y="44704"/>
                  <a:pt x="133661" y="69661"/>
                </a:cubicBezTo>
                <a:cubicBezTo>
                  <a:pt x="124136" y="79186"/>
                  <a:pt x="116047" y="90406"/>
                  <a:pt x="105086" y="98236"/>
                </a:cubicBezTo>
                <a:cubicBezTo>
                  <a:pt x="93532" y="106489"/>
                  <a:pt x="79314" y="110241"/>
                  <a:pt x="66986" y="117286"/>
                </a:cubicBezTo>
                <a:cubicBezTo>
                  <a:pt x="36044" y="134967"/>
                  <a:pt x="36103" y="138644"/>
                  <a:pt x="9836" y="164911"/>
                </a:cubicBezTo>
                <a:cubicBezTo>
                  <a:pt x="5114" y="221572"/>
                  <a:pt x="-9714" y="315812"/>
                  <a:pt x="9836" y="374461"/>
                </a:cubicBezTo>
                <a:cubicBezTo>
                  <a:pt x="13456" y="385321"/>
                  <a:pt x="27950" y="388862"/>
                  <a:pt x="38411" y="393511"/>
                </a:cubicBezTo>
                <a:cubicBezTo>
                  <a:pt x="56761" y="401666"/>
                  <a:pt x="76511" y="406211"/>
                  <a:pt x="95561" y="412561"/>
                </a:cubicBezTo>
                <a:lnTo>
                  <a:pt x="124136" y="422086"/>
                </a:lnTo>
                <a:cubicBezTo>
                  <a:pt x="209662" y="507612"/>
                  <a:pt x="110681" y="421504"/>
                  <a:pt x="371786" y="460186"/>
                </a:cubicBezTo>
                <a:cubicBezTo>
                  <a:pt x="387490" y="462512"/>
                  <a:pt x="395687" y="481661"/>
                  <a:pt x="409886" y="488761"/>
                </a:cubicBezTo>
                <a:cubicBezTo>
                  <a:pt x="427847" y="497741"/>
                  <a:pt x="467036" y="507811"/>
                  <a:pt x="467036" y="507811"/>
                </a:cubicBezTo>
                <a:cubicBezTo>
                  <a:pt x="498786" y="504636"/>
                  <a:pt x="546643" y="526097"/>
                  <a:pt x="562286" y="498286"/>
                </a:cubicBezTo>
                <a:cubicBezTo>
                  <a:pt x="616313" y="402237"/>
                  <a:pt x="562148" y="364798"/>
                  <a:pt x="514661" y="317311"/>
                </a:cubicBezTo>
                <a:cubicBezTo>
                  <a:pt x="511486" y="307786"/>
                  <a:pt x="507894" y="298390"/>
                  <a:pt x="505136" y="288736"/>
                </a:cubicBezTo>
                <a:cubicBezTo>
                  <a:pt x="501540" y="276149"/>
                  <a:pt x="500768" y="262668"/>
                  <a:pt x="495611" y="250636"/>
                </a:cubicBezTo>
                <a:cubicBezTo>
                  <a:pt x="491102" y="240114"/>
                  <a:pt x="482241" y="232000"/>
                  <a:pt x="476561" y="222061"/>
                </a:cubicBezTo>
                <a:cubicBezTo>
                  <a:pt x="469516" y="209733"/>
                  <a:pt x="462497" y="197256"/>
                  <a:pt x="457511" y="183961"/>
                </a:cubicBezTo>
                <a:cubicBezTo>
                  <a:pt x="431151" y="113667"/>
                  <a:pt x="467542" y="175194"/>
                  <a:pt x="428936" y="117286"/>
                </a:cubicBezTo>
                <a:cubicBezTo>
                  <a:pt x="424157" y="98169"/>
                  <a:pt x="420095" y="63767"/>
                  <a:pt x="400361" y="50611"/>
                </a:cubicBezTo>
                <a:cubicBezTo>
                  <a:pt x="389469" y="43349"/>
                  <a:pt x="374848" y="44682"/>
                  <a:pt x="362261" y="41086"/>
                </a:cubicBezTo>
                <a:cubicBezTo>
                  <a:pt x="352607" y="38328"/>
                  <a:pt x="342666" y="36051"/>
                  <a:pt x="333686" y="31561"/>
                </a:cubicBezTo>
                <a:cubicBezTo>
                  <a:pt x="323447" y="26441"/>
                  <a:pt x="315971" y="16131"/>
                  <a:pt x="305111" y="12511"/>
                </a:cubicBezTo>
                <a:cubicBezTo>
                  <a:pt x="296075" y="9499"/>
                  <a:pt x="276536" y="-6539"/>
                  <a:pt x="247961" y="298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A9C81A-BE45-4CFA-865A-F77306362D58}"/>
              </a:ext>
            </a:extLst>
          </p:cNvPr>
          <p:cNvSpPr/>
          <p:nvPr/>
        </p:nvSpPr>
        <p:spPr>
          <a:xfrm>
            <a:off x="7410450" y="4181475"/>
            <a:ext cx="571500" cy="479383"/>
          </a:xfrm>
          <a:custGeom>
            <a:avLst/>
            <a:gdLst>
              <a:gd name="connsiteX0" fmla="*/ 285750 w 571500"/>
              <a:gd name="connsiteY0" fmla="*/ 19050 h 479383"/>
              <a:gd name="connsiteX1" fmla="*/ 209550 w 571500"/>
              <a:gd name="connsiteY1" fmla="*/ 66675 h 479383"/>
              <a:gd name="connsiteX2" fmla="*/ 133350 w 571500"/>
              <a:gd name="connsiteY2" fmla="*/ 123825 h 479383"/>
              <a:gd name="connsiteX3" fmla="*/ 95250 w 571500"/>
              <a:gd name="connsiteY3" fmla="*/ 152400 h 479383"/>
              <a:gd name="connsiteX4" fmla="*/ 66675 w 571500"/>
              <a:gd name="connsiteY4" fmla="*/ 171450 h 479383"/>
              <a:gd name="connsiteX5" fmla="*/ 19050 w 571500"/>
              <a:gd name="connsiteY5" fmla="*/ 238125 h 479383"/>
              <a:gd name="connsiteX6" fmla="*/ 0 w 571500"/>
              <a:gd name="connsiteY6" fmla="*/ 266700 h 479383"/>
              <a:gd name="connsiteX7" fmla="*/ 9525 w 571500"/>
              <a:gd name="connsiteY7" fmla="*/ 400050 h 479383"/>
              <a:gd name="connsiteX8" fmla="*/ 47625 w 571500"/>
              <a:gd name="connsiteY8" fmla="*/ 419100 h 479383"/>
              <a:gd name="connsiteX9" fmla="*/ 133350 w 571500"/>
              <a:gd name="connsiteY9" fmla="*/ 438150 h 479383"/>
              <a:gd name="connsiteX10" fmla="*/ 514350 w 571500"/>
              <a:gd name="connsiteY10" fmla="*/ 447675 h 479383"/>
              <a:gd name="connsiteX11" fmla="*/ 571500 w 571500"/>
              <a:gd name="connsiteY11" fmla="*/ 371475 h 479383"/>
              <a:gd name="connsiteX12" fmla="*/ 561975 w 571500"/>
              <a:gd name="connsiteY12" fmla="*/ 95250 h 479383"/>
              <a:gd name="connsiteX13" fmla="*/ 542925 w 571500"/>
              <a:gd name="connsiteY13" fmla="*/ 66675 h 479383"/>
              <a:gd name="connsiteX14" fmla="*/ 485775 w 571500"/>
              <a:gd name="connsiteY14" fmla="*/ 28575 h 479383"/>
              <a:gd name="connsiteX15" fmla="*/ 447675 w 571500"/>
              <a:gd name="connsiteY15" fmla="*/ 19050 h 479383"/>
              <a:gd name="connsiteX16" fmla="*/ 390525 w 571500"/>
              <a:gd name="connsiteY16" fmla="*/ 0 h 479383"/>
              <a:gd name="connsiteX17" fmla="*/ 285750 w 571500"/>
              <a:gd name="connsiteY17" fmla="*/ 19050 h 4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500" h="479383">
                <a:moveTo>
                  <a:pt x="285750" y="19050"/>
                </a:moveTo>
                <a:cubicBezTo>
                  <a:pt x="262177" y="33194"/>
                  <a:pt x="232587" y="49921"/>
                  <a:pt x="209550" y="66675"/>
                </a:cubicBezTo>
                <a:cubicBezTo>
                  <a:pt x="183873" y="85349"/>
                  <a:pt x="158750" y="104775"/>
                  <a:pt x="133350" y="123825"/>
                </a:cubicBezTo>
                <a:cubicBezTo>
                  <a:pt x="120650" y="133350"/>
                  <a:pt x="108459" y="143594"/>
                  <a:pt x="95250" y="152400"/>
                </a:cubicBezTo>
                <a:lnTo>
                  <a:pt x="66675" y="171450"/>
                </a:lnTo>
                <a:cubicBezTo>
                  <a:pt x="21780" y="238793"/>
                  <a:pt x="78123" y="155423"/>
                  <a:pt x="19050" y="238125"/>
                </a:cubicBezTo>
                <a:cubicBezTo>
                  <a:pt x="12396" y="247440"/>
                  <a:pt x="6350" y="257175"/>
                  <a:pt x="0" y="266700"/>
                </a:cubicBezTo>
                <a:cubicBezTo>
                  <a:pt x="3175" y="311150"/>
                  <a:pt x="-3767" y="357515"/>
                  <a:pt x="9525" y="400050"/>
                </a:cubicBezTo>
                <a:cubicBezTo>
                  <a:pt x="13760" y="413603"/>
                  <a:pt x="34574" y="413507"/>
                  <a:pt x="47625" y="419100"/>
                </a:cubicBezTo>
                <a:cubicBezTo>
                  <a:pt x="77468" y="431890"/>
                  <a:pt x="99099" y="432442"/>
                  <a:pt x="133350" y="438150"/>
                </a:cubicBezTo>
                <a:cubicBezTo>
                  <a:pt x="272002" y="493611"/>
                  <a:pt x="243156" y="489397"/>
                  <a:pt x="514350" y="447675"/>
                </a:cubicBezTo>
                <a:cubicBezTo>
                  <a:pt x="522754" y="446382"/>
                  <a:pt x="561922" y="385843"/>
                  <a:pt x="571500" y="371475"/>
                </a:cubicBezTo>
                <a:cubicBezTo>
                  <a:pt x="568325" y="279400"/>
                  <a:pt x="570574" y="186978"/>
                  <a:pt x="561975" y="95250"/>
                </a:cubicBezTo>
                <a:cubicBezTo>
                  <a:pt x="560906" y="83852"/>
                  <a:pt x="550254" y="75469"/>
                  <a:pt x="542925" y="66675"/>
                </a:cubicBezTo>
                <a:cubicBezTo>
                  <a:pt x="517944" y="36698"/>
                  <a:pt x="519159" y="38113"/>
                  <a:pt x="485775" y="28575"/>
                </a:cubicBezTo>
                <a:cubicBezTo>
                  <a:pt x="473188" y="24979"/>
                  <a:pt x="460214" y="22812"/>
                  <a:pt x="447675" y="19050"/>
                </a:cubicBezTo>
                <a:cubicBezTo>
                  <a:pt x="428441" y="13280"/>
                  <a:pt x="410605" y="0"/>
                  <a:pt x="390525" y="0"/>
                </a:cubicBezTo>
                <a:lnTo>
                  <a:pt x="285750" y="1905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AD7F2F-152A-4128-BA70-FBAFC53F2F77}"/>
              </a:ext>
            </a:extLst>
          </p:cNvPr>
          <p:cNvSpPr/>
          <p:nvPr/>
        </p:nvSpPr>
        <p:spPr>
          <a:xfrm>
            <a:off x="7810500" y="4314825"/>
            <a:ext cx="457848" cy="561975"/>
          </a:xfrm>
          <a:custGeom>
            <a:avLst/>
            <a:gdLst>
              <a:gd name="connsiteX0" fmla="*/ 400050 w 457848"/>
              <a:gd name="connsiteY0" fmla="*/ 123825 h 561975"/>
              <a:gd name="connsiteX1" fmla="*/ 66675 w 457848"/>
              <a:gd name="connsiteY1" fmla="*/ 133350 h 561975"/>
              <a:gd name="connsiteX2" fmla="*/ 19050 w 457848"/>
              <a:gd name="connsiteY2" fmla="*/ 180975 h 561975"/>
              <a:gd name="connsiteX3" fmla="*/ 0 w 457848"/>
              <a:gd name="connsiteY3" fmla="*/ 238125 h 561975"/>
              <a:gd name="connsiteX4" fmla="*/ 9525 w 457848"/>
              <a:gd name="connsiteY4" fmla="*/ 400050 h 561975"/>
              <a:gd name="connsiteX5" fmla="*/ 38100 w 457848"/>
              <a:gd name="connsiteY5" fmla="*/ 428625 h 561975"/>
              <a:gd name="connsiteX6" fmla="*/ 85725 w 457848"/>
              <a:gd name="connsiteY6" fmla="*/ 495300 h 561975"/>
              <a:gd name="connsiteX7" fmla="*/ 161925 w 457848"/>
              <a:gd name="connsiteY7" fmla="*/ 542925 h 561975"/>
              <a:gd name="connsiteX8" fmla="*/ 219075 w 457848"/>
              <a:gd name="connsiteY8" fmla="*/ 561975 h 561975"/>
              <a:gd name="connsiteX9" fmla="*/ 371475 w 457848"/>
              <a:gd name="connsiteY9" fmla="*/ 533400 h 561975"/>
              <a:gd name="connsiteX10" fmla="*/ 390525 w 457848"/>
              <a:gd name="connsiteY10" fmla="*/ 504825 h 561975"/>
              <a:gd name="connsiteX11" fmla="*/ 419100 w 457848"/>
              <a:gd name="connsiteY11" fmla="*/ 190500 h 561975"/>
              <a:gd name="connsiteX12" fmla="*/ 447675 w 457848"/>
              <a:gd name="connsiteY12" fmla="*/ 114300 h 561975"/>
              <a:gd name="connsiteX13" fmla="*/ 457200 w 457848"/>
              <a:gd name="connsiteY13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848" h="561975">
                <a:moveTo>
                  <a:pt x="400050" y="123825"/>
                </a:moveTo>
                <a:cubicBezTo>
                  <a:pt x="288925" y="127000"/>
                  <a:pt x="177501" y="124601"/>
                  <a:pt x="66675" y="133350"/>
                </a:cubicBezTo>
                <a:cubicBezTo>
                  <a:pt x="47663" y="134851"/>
                  <a:pt x="25362" y="166774"/>
                  <a:pt x="19050" y="180975"/>
                </a:cubicBezTo>
                <a:cubicBezTo>
                  <a:pt x="10895" y="199325"/>
                  <a:pt x="0" y="238125"/>
                  <a:pt x="0" y="238125"/>
                </a:cubicBezTo>
                <a:cubicBezTo>
                  <a:pt x="3175" y="292100"/>
                  <a:pt x="-1079" y="347032"/>
                  <a:pt x="9525" y="400050"/>
                </a:cubicBezTo>
                <a:cubicBezTo>
                  <a:pt x="12167" y="413259"/>
                  <a:pt x="31558" y="416850"/>
                  <a:pt x="38100" y="428625"/>
                </a:cubicBezTo>
                <a:cubicBezTo>
                  <a:pt x="78509" y="501361"/>
                  <a:pt x="29008" y="476394"/>
                  <a:pt x="85725" y="495300"/>
                </a:cubicBezTo>
                <a:cubicBezTo>
                  <a:pt x="118478" y="519865"/>
                  <a:pt x="124569" y="527982"/>
                  <a:pt x="161925" y="542925"/>
                </a:cubicBezTo>
                <a:cubicBezTo>
                  <a:pt x="180569" y="550383"/>
                  <a:pt x="219075" y="561975"/>
                  <a:pt x="219075" y="561975"/>
                </a:cubicBezTo>
                <a:cubicBezTo>
                  <a:pt x="261008" y="558481"/>
                  <a:pt x="331311" y="566870"/>
                  <a:pt x="371475" y="533400"/>
                </a:cubicBezTo>
                <a:cubicBezTo>
                  <a:pt x="380269" y="526071"/>
                  <a:pt x="384175" y="514350"/>
                  <a:pt x="390525" y="504825"/>
                </a:cubicBezTo>
                <a:cubicBezTo>
                  <a:pt x="395856" y="387554"/>
                  <a:pt x="390490" y="299219"/>
                  <a:pt x="419100" y="190500"/>
                </a:cubicBezTo>
                <a:cubicBezTo>
                  <a:pt x="426004" y="164266"/>
                  <a:pt x="439697" y="140228"/>
                  <a:pt x="447675" y="114300"/>
                </a:cubicBezTo>
                <a:cubicBezTo>
                  <a:pt x="461559" y="69178"/>
                  <a:pt x="457200" y="49510"/>
                  <a:pt x="457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99312E-4102-4B62-914F-82B568C102C7}"/>
              </a:ext>
            </a:extLst>
          </p:cNvPr>
          <p:cNvSpPr/>
          <p:nvPr/>
        </p:nvSpPr>
        <p:spPr>
          <a:xfrm>
            <a:off x="8410575" y="3301766"/>
            <a:ext cx="402121" cy="574909"/>
          </a:xfrm>
          <a:custGeom>
            <a:avLst/>
            <a:gdLst>
              <a:gd name="connsiteX0" fmla="*/ 285750 w 402121"/>
              <a:gd name="connsiteY0" fmla="*/ 3409 h 574909"/>
              <a:gd name="connsiteX1" fmla="*/ 76200 w 402121"/>
              <a:gd name="connsiteY1" fmla="*/ 12934 h 574909"/>
              <a:gd name="connsiteX2" fmla="*/ 47625 w 402121"/>
              <a:gd name="connsiteY2" fmla="*/ 51034 h 574909"/>
              <a:gd name="connsiteX3" fmla="*/ 0 w 402121"/>
              <a:gd name="connsiteY3" fmla="*/ 108184 h 574909"/>
              <a:gd name="connsiteX4" fmla="*/ 9525 w 402121"/>
              <a:gd name="connsiteY4" fmla="*/ 365359 h 574909"/>
              <a:gd name="connsiteX5" fmla="*/ 38100 w 402121"/>
              <a:gd name="connsiteY5" fmla="*/ 536809 h 574909"/>
              <a:gd name="connsiteX6" fmla="*/ 66675 w 402121"/>
              <a:gd name="connsiteY6" fmla="*/ 565384 h 574909"/>
              <a:gd name="connsiteX7" fmla="*/ 104775 w 402121"/>
              <a:gd name="connsiteY7" fmla="*/ 574909 h 574909"/>
              <a:gd name="connsiteX8" fmla="*/ 285750 w 402121"/>
              <a:gd name="connsiteY8" fmla="*/ 565384 h 574909"/>
              <a:gd name="connsiteX9" fmla="*/ 400050 w 402121"/>
              <a:gd name="connsiteY9" fmla="*/ 546334 h 574909"/>
              <a:gd name="connsiteX10" fmla="*/ 381000 w 402121"/>
              <a:gd name="connsiteY10" fmla="*/ 460609 h 574909"/>
              <a:gd name="connsiteX11" fmla="*/ 342900 w 402121"/>
              <a:gd name="connsiteY11" fmla="*/ 136759 h 574909"/>
              <a:gd name="connsiteX12" fmla="*/ 333375 w 402121"/>
              <a:gd name="connsiteY12" fmla="*/ 108184 h 574909"/>
              <a:gd name="connsiteX13" fmla="*/ 285750 w 402121"/>
              <a:gd name="connsiteY13" fmla="*/ 51034 h 574909"/>
              <a:gd name="connsiteX14" fmla="*/ 285750 w 402121"/>
              <a:gd name="connsiteY14" fmla="*/ 3409 h 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121" h="574909">
                <a:moveTo>
                  <a:pt x="285750" y="3409"/>
                </a:moveTo>
                <a:cubicBezTo>
                  <a:pt x="250825" y="-2941"/>
                  <a:pt x="144764" y="-779"/>
                  <a:pt x="76200" y="12934"/>
                </a:cubicBezTo>
                <a:cubicBezTo>
                  <a:pt x="60633" y="16047"/>
                  <a:pt x="56852" y="38116"/>
                  <a:pt x="47625" y="51034"/>
                </a:cubicBezTo>
                <a:cubicBezTo>
                  <a:pt x="14472" y="97448"/>
                  <a:pt x="44472" y="63712"/>
                  <a:pt x="0" y="108184"/>
                </a:cubicBezTo>
                <a:cubicBezTo>
                  <a:pt x="3175" y="193909"/>
                  <a:pt x="5445" y="279672"/>
                  <a:pt x="9525" y="365359"/>
                </a:cubicBezTo>
                <a:cubicBezTo>
                  <a:pt x="13818" y="455518"/>
                  <a:pt x="-5989" y="483902"/>
                  <a:pt x="38100" y="536809"/>
                </a:cubicBezTo>
                <a:cubicBezTo>
                  <a:pt x="46724" y="547157"/>
                  <a:pt x="54979" y="558701"/>
                  <a:pt x="66675" y="565384"/>
                </a:cubicBezTo>
                <a:cubicBezTo>
                  <a:pt x="78041" y="571879"/>
                  <a:pt x="92075" y="571734"/>
                  <a:pt x="104775" y="574909"/>
                </a:cubicBezTo>
                <a:cubicBezTo>
                  <a:pt x="165100" y="571734"/>
                  <a:pt x="225622" y="571203"/>
                  <a:pt x="285750" y="565384"/>
                </a:cubicBezTo>
                <a:cubicBezTo>
                  <a:pt x="324196" y="561663"/>
                  <a:pt x="368812" y="569052"/>
                  <a:pt x="400050" y="546334"/>
                </a:cubicBezTo>
                <a:cubicBezTo>
                  <a:pt x="409045" y="539792"/>
                  <a:pt x="386146" y="476047"/>
                  <a:pt x="381000" y="460609"/>
                </a:cubicBezTo>
                <a:cubicBezTo>
                  <a:pt x="368300" y="352659"/>
                  <a:pt x="377272" y="239876"/>
                  <a:pt x="342900" y="136759"/>
                </a:cubicBezTo>
                <a:cubicBezTo>
                  <a:pt x="339725" y="127234"/>
                  <a:pt x="337865" y="117164"/>
                  <a:pt x="333375" y="108184"/>
                </a:cubicBezTo>
                <a:cubicBezTo>
                  <a:pt x="323098" y="87629"/>
                  <a:pt x="303305" y="65078"/>
                  <a:pt x="285750" y="51034"/>
                </a:cubicBezTo>
                <a:cubicBezTo>
                  <a:pt x="280206" y="46599"/>
                  <a:pt x="320675" y="9759"/>
                  <a:pt x="285750" y="34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9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FFC15-8DA5-45E8-8451-2DEDF929A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1929 Shock – Decline of 88% from 1.8 down to .2. Can you imagine losing 88% of your assets.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E6F62-A586-44B5-9AE4-5060EBFF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1929 Crisis – Data in Real USD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78139-EE12-476F-B2DD-B999065F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12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3909B-9840-4099-8004-BDE1FEFA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3" y="2814363"/>
            <a:ext cx="7746497" cy="39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E85E51-33B6-4335-99EB-9C58E370E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1987 crash (Black Monday not black Friday), there was a complete recovery.  The temporary loss was 34%.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C146A-779C-4441-9C4C-C9E0B48E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1987 Crash and Recovery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20B3-36FE-456B-961A-CD1A268A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13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59EC6-F91B-4325-B9B4-0831A348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8" y="2742310"/>
            <a:ext cx="7691312" cy="38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D012C-B595-4377-95DC-4558FEBAD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S&amp;P 500 (blue line) the decline from the top to the bottom was about 50%.  The S&amp;P recovered much of its value by 2007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B88CB-73B4-4374-A76B-CB3EBFBA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Com (Telecom) Bubble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5802F-13FB-4EC5-9807-F61D6FE2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14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39E49-3A69-4388-91FC-6FD2EB2A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98730" cy="2327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6AEF4-85E0-4BEE-82E7-5442BD54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49" y="3429000"/>
            <a:ext cx="4585951" cy="23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6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55F118-38F1-4358-B765-300AE9A4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decline from the high in 2007 to the bottom in 2009 was 51%.  Again, the market recovered.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5E6BD-FAF9-4C02-A6C4-D1D1AC14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and the Lehman Collapse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E4C8-2442-480C-AC2A-FB6E14F6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15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5D7EC-E543-45D1-A22D-D8C63D35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3" y="2924175"/>
            <a:ext cx="7263849" cy="37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18E5BD-B169-47B7-8F28-42AE770F1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decline from the Corona Virus is relatively small compared to the other crashes (about 22%).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1C735-18A0-4F1F-A362-932DEB0F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 Virus Compared to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F624A-25C5-4DD6-92A2-4392566F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16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B6568-3B2A-4E6F-A09E-74F6E572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2" y="2854593"/>
            <a:ext cx="7543232" cy="38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0A7AA-9D21-4B09-BA5D-B9B49DCF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3192"/>
            <a:ext cx="7543800" cy="18514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Airlines, Restaurants, Department Stores, Hotels</a:t>
            </a:r>
          </a:p>
          <a:p>
            <a:r>
              <a:rPr lang="en-US" dirty="0"/>
              <a:t>These companies have long-term assets (planes, buildings, hotels).  How much does a potentially temporary shock affect the 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17EA1-423A-4E7B-8891-4DA86AFE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Selected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1F1DC-10A0-4CDE-B5E3-3EA15711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17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2FD29-C62C-46FA-86F4-A8B00709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05" y="3322064"/>
            <a:ext cx="5937370" cy="30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4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57158-F5A7-45DB-ACC5-99F45C11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 since 2005 is about 30%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3D33D-A68F-4963-85A9-448155F1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has Increased Stock Price by Contrast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1A57-2A7E-4ACE-96AB-A44A6E8B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18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C246C-8C01-487D-8F90-FE56B895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17" y="2238779"/>
            <a:ext cx="7811783" cy="39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859E37-4E01-40DD-830E-0BB1C69B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Decline in Macy’s is a 72% reduction from the Corona virus period.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2399F0-F663-4991-AECC-CE9FA193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Macys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018FF-8C18-4708-8840-5CC83D59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19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817BD-A14B-40AC-A99B-2E40D801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400246"/>
            <a:ext cx="7666937" cy="3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A42010-71A9-4827-9BDE-BCE93817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Stock Price Effects and Database Tools for Financial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Efficiently Modelling Alternative Scenarios in Financial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Case Study of Corporate Modelling with Detailed Issues Such as Inventory Bulge from Demand Reduction and Reduced Cap Exp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and Short-term Valuation Analysis with Different Terminal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Project Finance and Credit Analysis Effects with Measurement of the Room to Restructure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1952D-17D4-4FBC-B101-62DD2AC9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7AEFC-C663-48A8-BD17-FFFFCF66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0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38F54C-92A5-4EB9-921C-D3491FA19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90" y="1263650"/>
            <a:ext cx="6807094" cy="49133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373366-18F1-4172-A127-6031EC25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Financial Statement Data from MarketWatch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CA073-1733-4624-9AD4-9AF89F97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21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65C022-82A0-4202-B41E-144DBA00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the file that reads and analyses financial data, just put in the ticker and press the buttons. This works around the world with smaller public companies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6B7916-86D7-4E94-BDA4-9CDC1054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to Read in Financial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EAB8E-B642-4D99-BA3B-54BE0969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21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6A0E7-AA2E-48B7-A798-753AC0BF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3176102"/>
            <a:ext cx="8710367" cy="24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372A5-9B5B-48CA-BF66-0567FD29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various ratios from equity perspective and free cash flow perspective. The first sheet illustrates the EPS and EBITDA.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58801E-F0A0-45EF-8EF7-777473FD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Historic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9F8E2-FC83-4219-A4B3-53B0551E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22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45420-61CE-4CAD-94C5-A150ACDE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4746"/>
            <a:ext cx="9144000" cy="34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EAB678-AEB6-41D0-86F0-4ADD19AF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the ROIC to benchmark your model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04145-8B38-4657-94A8-85578F6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ROE and ROIC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0D345-6414-46AA-B021-6AFFFAA2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23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8A56C-481D-4780-98A3-5743FED5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6" y="3019425"/>
            <a:ext cx="8813274" cy="33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7310-B6F2-4FE8-8597-4FE3B0C9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price to book to evaluate whether ROIC is greater than WACC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4EFC7-F58C-4151-8A3E-2A8136AA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to Book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000B1-2926-4D4C-AFC0-3235D897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24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36890-FFAE-478C-959B-CD688A80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2886076"/>
            <a:ext cx="8893470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6D543-9AF7-4837-B20E-92E34F70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P/E ratio and the EV/EBITDA ratio for valuation analysis in the financial models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C3050-DD01-4B10-937F-95FDC939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2A59-8C82-4392-BC79-E855422A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25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D7E91-D236-437B-BD68-85F9F4DA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8" y="3031717"/>
            <a:ext cx="8821967" cy="36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B41366-404D-474B-814D-09C203CA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1432"/>
            <a:ext cx="7902608" cy="4913771"/>
          </a:xfrm>
        </p:spPr>
        <p:txBody>
          <a:bodyPr/>
          <a:lstStyle/>
          <a:p>
            <a:r>
              <a:rPr lang="en-US" dirty="0"/>
              <a:t>You can use the financial statements as the basis for the historic part of your model. Mini demonstration.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A16A41-935D-4874-A076-1D37D2D5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DD2C8-6FAF-4016-9DE2-41612C87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26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76D48-82DB-40EC-9AF6-DAAAC193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3" y="2705008"/>
            <a:ext cx="8943433" cy="40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D94-4C7E-4D79-B373-2ED818B7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2:</a:t>
            </a:r>
            <a:br>
              <a:rPr lang="en-US" dirty="0"/>
            </a:br>
            <a:r>
              <a:rPr lang="en-US" dirty="0"/>
              <a:t>Scenario Analysis and Model Structure to Evaluate the Virus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7343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2C110-4C0D-46E7-BC13-793884ED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Scenarios from the Press Measuring the Effect of the Corona Virus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36E74-C58B-47D5-9285-B89944AA5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19252"/>
            <a:ext cx="4038600" cy="4525963"/>
          </a:xfrm>
        </p:spPr>
        <p:txBody>
          <a:bodyPr/>
          <a:lstStyle/>
          <a:p>
            <a:r>
              <a:rPr lang="en-US" dirty="0"/>
              <a:t>Virus Scenarios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355D6D-A25E-4146-9740-55E893DB8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Economic Forecasts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C851F-600A-4484-A5A0-56170A42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28</a:t>
            </a:fld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5691E5-AF9B-4798-A041-283C912C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63752"/>
            <a:ext cx="4170600" cy="2892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F1EFE-62AE-4092-963D-F58776B69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00" y="2650190"/>
            <a:ext cx="4231799" cy="26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26E87-C5D0-4236-B6EC-E73DD317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sensitivity and scenario analysis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86EA61-7A2B-43AA-936C-E720F53A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4E969-3763-458D-B22A-7D6DE70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29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0FF54-AFBE-4526-9116-BB74E95A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" y="2475697"/>
            <a:ext cx="9144000" cy="37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01C3C-F60C-4828-ADEB-9622191C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About 60% Corporate Finance and 40% Project Finance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C2F2B-E8A7-402A-B666-755ABEBA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537E-3D7F-4D8B-8F4F-B84A3806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612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C6AAF-BA40-452C-8248-D8BF2F8A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Scenarios</a:t>
            </a:r>
          </a:p>
          <a:p>
            <a:r>
              <a:rPr lang="en-US" dirty="0"/>
              <a:t>Basic Scenario Principles</a:t>
            </a:r>
          </a:p>
          <a:p>
            <a:pPr lvl="1"/>
            <a:r>
              <a:rPr lang="en-US" dirty="0"/>
              <a:t>Keep Scenarios in Separate Page</a:t>
            </a:r>
          </a:p>
          <a:p>
            <a:pPr lvl="1"/>
            <a:r>
              <a:rPr lang="en-US" dirty="0"/>
              <a:t>Use INDEX Function</a:t>
            </a:r>
          </a:p>
          <a:p>
            <a:pPr lvl="1"/>
            <a:r>
              <a:rPr lang="en-US" dirty="0"/>
              <a:t>Present Scenarios with Drop Down Box</a:t>
            </a:r>
          </a:p>
          <a:p>
            <a:pPr lvl="1"/>
            <a:r>
              <a:rPr lang="en-US" dirty="0"/>
              <a:t>Include Sensitivity Factors</a:t>
            </a:r>
          </a:p>
          <a:p>
            <a:pPr lvl="1"/>
            <a:r>
              <a:rPr lang="en-US" dirty="0"/>
              <a:t>Add </a:t>
            </a:r>
          </a:p>
          <a:p>
            <a:r>
              <a:rPr lang="en-US" dirty="0"/>
              <a:t>Use Graphs with Data Table to Make Sure Scenarios are Reasonable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78341-6F05-458C-8264-72BBD81C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Scenarios from Time Series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8B5B8-1C42-4784-9B90-D2C6F246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5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67087F-811E-40B8-A432-6CDF51B70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00" y="1589445"/>
            <a:ext cx="7512925" cy="4516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243460-3E61-4B17-A7FF-035EE0EC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Sales Scenarios with Full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2B5D5-ACC0-4D55-A435-6B5BA381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251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A4A1E-3566-4A42-9F65-524FBD972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448216"/>
            <a:ext cx="7636954" cy="4590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CB2CC3-E482-4F1B-B609-C91E88E7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Scenarios with Different Levels of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5BCB-29CA-42AF-8F22-305B42A1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320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166FA-CB12-4973-AC8D-8206033D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scenario in different page and use data table to understand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BBDE3-9081-4EF7-82A4-DA7DD82B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Scenario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05D78-04C2-4C7E-AE5C-D3516CF2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33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5939A-3D51-4CA7-AE3D-FB05AD83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" y="2483835"/>
            <a:ext cx="8844090" cy="36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7972ED-CF78-448D-A110-1DC023077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21" y="1263650"/>
            <a:ext cx="6799232" cy="49133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AC4CDE-C2C5-431C-BA8E-642388CE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Flexible Dropdown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007B-C24E-44C3-A601-697ED81B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4309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3FF59-CF36-44FD-8075-E639F4CF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90" y="1283512"/>
            <a:ext cx="3390900" cy="480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used to hate the sensitivity variables, but they can be combined with scenario analysis so that you can re-set the variables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31184-160A-40D5-AACD-AF5D77A9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 Analysis with Spinner Boxes, Resets and Scalar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00113-3667-4FDE-9041-5C9C48B4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35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4D6AB-6CF5-4695-A39D-75595568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62" y="1283512"/>
            <a:ext cx="5161238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17634-C928-4C4C-9B4E-D9910900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for both scenario analysis and sensitivity analysis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88E48-E459-4F97-98EE-AC4ACDF5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Re-Setting Scenarios and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01D7D-AF5A-4699-86D2-D0216C6A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36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7416A-2C8C-4ADB-9B1F-2F808466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2457450"/>
            <a:ext cx="8578835" cy="38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D42D-52FC-4483-8678-0089F5AE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</a:t>
            </a:r>
            <a:br>
              <a:rPr lang="en-US" dirty="0"/>
            </a:br>
            <a:r>
              <a:rPr lang="en-US" dirty="0"/>
              <a:t>Different Modelling Mechanics</a:t>
            </a:r>
          </a:p>
        </p:txBody>
      </p:sp>
    </p:spTree>
    <p:extLst>
      <p:ext uri="{BB962C8B-B14F-4D97-AF65-F5344CB8AC3E}">
        <p14:creationId xmlns:p14="http://schemas.microsoft.com/office/powerpoint/2010/main" val="1118783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11B12-702F-4C58-B281-14B5A99B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Revert to key modelling ideas of flexibility, accuracy, structuring and transparency.</a:t>
            </a:r>
          </a:p>
          <a:p>
            <a:r>
              <a:rPr lang="en-US" dirty="0"/>
              <a:t>This is not B.S. colouring, but thinking about how the model should really be structured and presented.</a:t>
            </a:r>
          </a:p>
          <a:p>
            <a:r>
              <a:rPr lang="en-US" dirty="0"/>
              <a:t>People tend to be arrogant and closed minded about changing their models. I hope you are flexible and bear with me.</a:t>
            </a:r>
          </a:p>
          <a:p>
            <a:r>
              <a:rPr lang="en-US" dirty="0"/>
              <a:t>I am not talking about being speedy in excel or using excel formulas like OFFSET or INDIRECT (which I love).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1ECE2-AC74-4A55-88CD-D0E008B2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Modelling of Corona Virus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C9433-01EE-4E92-BBF9-F063298A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24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FE655-DA49-4E96-BDA9-AF2F04E0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in Modelling the Inventories</a:t>
            </a:r>
          </a:p>
          <a:p>
            <a:pPr lvl="1"/>
            <a:r>
              <a:rPr lang="en-US" dirty="0"/>
              <a:t>Traditional Models did not show Bulge in Inventories During 2008 Crisis</a:t>
            </a:r>
          </a:p>
          <a:p>
            <a:pPr lvl="1"/>
            <a:r>
              <a:rPr lang="en-US" dirty="0"/>
              <a:t>Necessity to Model Units and Not Simply Revenues and Operating Expenses</a:t>
            </a:r>
          </a:p>
          <a:p>
            <a:r>
              <a:rPr lang="en-US" dirty="0"/>
              <a:t>General timing issues</a:t>
            </a:r>
          </a:p>
          <a:p>
            <a:r>
              <a:rPr lang="en-US" dirty="0"/>
              <a:t>Fundamental breakdown between Fixed and Variable Costs (not known)</a:t>
            </a:r>
          </a:p>
          <a:p>
            <a:r>
              <a:rPr lang="en-US" dirty="0"/>
              <a:t>Converting model to monthly during crisis</a:t>
            </a:r>
          </a:p>
          <a:p>
            <a:r>
              <a:rPr lang="en-US" dirty="0"/>
              <a:t>Modelling the crisis dates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16BF7-65F2-44FF-A124-68956E78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Modelling Mechanics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733C-0319-482A-9388-24778B79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30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71EBD-9BC2-4350-8E3C-762C988C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Idiotic Comments on Opinions About when the Crisis will be Over etc.  Modelling and Measuring Uncertainty is the Issue</a:t>
            </a:r>
          </a:p>
          <a:p>
            <a:r>
              <a:rPr lang="en-US" dirty="0"/>
              <a:t>Show You How to Use General Modelling Tools Such as Flexible Scenario Analysis (Hopefully a Little Different than Your Approach) that May Be Useful in Financial Modelling</a:t>
            </a:r>
          </a:p>
          <a:p>
            <a:r>
              <a:rPr lang="en-US" dirty="0"/>
              <a:t>Demonstrate Some Detailed Modelling Mechanics that May Be Useful for Corporate Models or Project Finance</a:t>
            </a:r>
          </a:p>
          <a:p>
            <a:r>
              <a:rPr lang="en-US" dirty="0"/>
              <a:t>Some General Opinions on Valuation, Cost of Capital and Credit Analysis (Applies to Corporate Finance and Project Finance)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62B43-9B76-43D7-B1A3-8B1C7024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Webinar Hour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9D1BE-7A46-416E-B35C-C029E91F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2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9027F-6679-43E6-840D-686E1815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Afraid to Add New Timing </a:t>
            </a:r>
          </a:p>
          <a:p>
            <a:r>
              <a:rPr lang="en-US" dirty="0"/>
              <a:t>Modelling Items on Monthly Basis</a:t>
            </a:r>
          </a:p>
          <a:p>
            <a:r>
              <a:rPr lang="en-US" dirty="0"/>
              <a:t>Shock Period</a:t>
            </a:r>
          </a:p>
          <a:p>
            <a:r>
              <a:rPr lang="en-US" dirty="0"/>
              <a:t>Adjustments to Growth Rates with (1+rate)^(months per period/12)-1</a:t>
            </a:r>
          </a:p>
          <a:p>
            <a:r>
              <a:rPr lang="en-US" dirty="0"/>
              <a:t>Use of Interpolate Function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AD6FC-71F5-4641-9448-050CE4C5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Flexible Timing in Models – So you can switch to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DE9E-3EE6-4F44-949D-B326BCDC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3903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BABEDC-D918-4381-B6CB-A1EE2B93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how the timeline changes and flags are set up for the shock period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2661D-EC93-4573-8F1F-009BA030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Flexible Timing for Shock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425C-B7F6-42ED-B037-311E2C62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41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4B4A8-523B-432E-A0B4-39B73F11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9" y="2401683"/>
            <a:ext cx="8782050" cy="39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5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D3E88-A43C-4526-9C34-F97BB23F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assumptions are simply historic values such as cost of goods sold percent, depreciation rate, accounts receivable percent and so forth.</a:t>
            </a:r>
          </a:p>
          <a:p>
            <a:r>
              <a:rPr lang="en-US" dirty="0"/>
              <a:t>Benchmark valuation to pre-crisis case and adjust certain variables such as G&amp;A costs, capital expenditures and of course the volume of sales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81C7D-136B-465B-9338-26C438A0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Variables Affected By Crisis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55C5-3DF4-4874-9915-0BC7BB13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699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16BF7-65F2-44FF-A124-68956E78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Macys Inc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733C-0319-482A-9388-24778B79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43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8268A-8FDB-4BA3-A06A-D196230A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31" y="1457290"/>
            <a:ext cx="7666938" cy="48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1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A17FA-A4CF-4FC7-B8C5-FEB9F4A7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have tried many times to determine how much of administrative costs are fixed and variable with statistical analysis. </a:t>
            </a:r>
          </a:p>
          <a:p>
            <a:pPr lvl="1"/>
            <a:r>
              <a:rPr lang="en-US" dirty="0"/>
              <a:t>It virtually never works.</a:t>
            </a:r>
          </a:p>
          <a:p>
            <a:r>
              <a:rPr lang="en-US" dirty="0"/>
              <a:t>But the amount of variable and fixed costs is very important in times of crisis.  For valuation you want costs to be variable.</a:t>
            </a:r>
          </a:p>
          <a:p>
            <a:pPr lvl="1"/>
            <a:r>
              <a:rPr lang="en-US" dirty="0"/>
              <a:t>Variable costs mean that you are firing people.</a:t>
            </a:r>
          </a:p>
          <a:p>
            <a:r>
              <a:rPr lang="en-US" dirty="0"/>
              <a:t>The best that can be done again, is to evaluate the effect of different fixed and variable cost breakdowns.</a:t>
            </a:r>
          </a:p>
          <a:p>
            <a:r>
              <a:rPr lang="en-US" dirty="0"/>
              <a:t>You don’t know how many costs are really fixed and variable until a crisis.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93F68-2B65-49BC-8747-D2D9D899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and Variable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6F0E-D6AA-4AC3-A7B1-6CA6C9C0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11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2EAD1-EA3C-417C-AFAB-A9F205C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Fixed and Variable Cost Differentiation for Administrative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3D7A7-7960-4B25-9D5A-24D6E333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45</a:t>
            </a:fld>
            <a:endParaRPr lang="ko-KR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AEA93-7556-4638-A544-E7AB571E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how some costs depend on revenues and others grow.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856A4-B162-4276-B552-C7E8B597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061624"/>
            <a:ext cx="8953500" cy="2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7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FE655-DA49-4E96-BDA9-AF2F04E0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do not need actual units; you can make general assumptions about price and quantity.</a:t>
            </a:r>
          </a:p>
          <a:p>
            <a:r>
              <a:rPr lang="en-US" dirty="0"/>
              <a:t>When demand suddenly drops and you have purchased your inventory already, the inventory relative to the cost of sales balloons.</a:t>
            </a:r>
          </a:p>
          <a:p>
            <a:r>
              <a:rPr lang="en-US" dirty="0"/>
              <a:t>To model this takes a few more lines, but you can keep track of the physical quantity of inventory and then multiply that by the implied cost of purchases.</a:t>
            </a:r>
          </a:p>
          <a:p>
            <a:r>
              <a:rPr lang="en-US" dirty="0"/>
              <a:t>The inventory bounce back depends on how many continued purchases are required for new fashions and products.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16BF7-65F2-44FF-A124-68956E78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Measurement with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733C-0319-482A-9388-24778B79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107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9D05AC-8480-4708-8515-BC1DEF47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method when costs of goods decline with decline in demand, you model a reduction in inventories. Note the decline in inventory.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9D157-03D4-4536-B72A-38616A63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Slide 1 – Inventory as Percent of Cost of Goods Sold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D8CD-C99A-4564-B470-AC9D60E1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47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2E21-4F39-4484-B3A9-59AA813E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3" y="3705589"/>
            <a:ext cx="8770954" cy="24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7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3D33FD-1DDB-490E-A551-B968E78B7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Set-up an inventory balance and see that the inventory bulges until make lower purchases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3D531-FEFC-451A-BD37-B045ECBD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Slide 2 – Model Purchases and Sales with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22CBA-DAA4-431C-9A1A-3CA0E6DB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48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477DF-FAFC-4FAC-8451-F1522C44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5067"/>
            <a:ext cx="8905875" cy="40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5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B211A-E919-4CC3-B414-B982EF220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" y="2087005"/>
            <a:ext cx="4567225" cy="33046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E196A-239F-4F30-9B67-0352F6AE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Inventory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6A597-3060-429E-8535-32926010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9F954-CBC9-49B1-8E1A-D23B5C178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124648"/>
            <a:ext cx="4348480" cy="3193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9EAC0-2F41-40C0-ADB1-213A6C5670B8}"/>
              </a:ext>
            </a:extLst>
          </p:cNvPr>
          <p:cNvSpPr txBox="1"/>
          <p:nvPr/>
        </p:nvSpPr>
        <p:spPr>
          <a:xfrm>
            <a:off x="1838960" y="1188720"/>
            <a:ext cx="540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 the dramatic difference in method</a:t>
            </a:r>
          </a:p>
        </p:txBody>
      </p:sp>
    </p:spTree>
    <p:extLst>
      <p:ext uri="{BB962C8B-B14F-4D97-AF65-F5344CB8AC3E}">
        <p14:creationId xmlns:p14="http://schemas.microsoft.com/office/powerpoint/2010/main" val="410145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E427C1-5FD8-4373-ABB9-F3AE9891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careful with inventories (model purchases and units sold)</a:t>
            </a:r>
          </a:p>
          <a:p>
            <a:r>
              <a:rPr lang="en-US" dirty="0"/>
              <a:t>Don’t distort the capital expenditures; if you are cutting capital expenditures, there will be consequences</a:t>
            </a:r>
          </a:p>
          <a:p>
            <a:r>
              <a:rPr lang="en-US" dirty="0"/>
              <a:t>Danger of overstating discount rate and WACC with overvaluing crisis cash flows</a:t>
            </a:r>
          </a:p>
          <a:p>
            <a:r>
              <a:rPr lang="en-US" dirty="0"/>
              <a:t>Present scenarios carefully and make sure rebound is what you want</a:t>
            </a:r>
          </a:p>
          <a:p>
            <a:r>
              <a:rPr lang="en-US" dirty="0"/>
              <a:t>Structuring flexible timelines with monthly periods during the crisis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B7A998-CEE6-4720-8983-3E995CE9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Conclusions for Corporate </a:t>
            </a:r>
            <a:r>
              <a:rPr lang="en-US" dirty="0" err="1"/>
              <a:t>Fiance</a:t>
            </a:r>
            <a:r>
              <a:rPr lang="en-US" dirty="0"/>
              <a:t> – Not Very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3AE86-85B9-4245-B017-E245BC11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3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FE655-DA49-4E96-BDA9-AF2F04E0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Searching for Discretionary Capital Expenditures</a:t>
            </a:r>
          </a:p>
          <a:p>
            <a:r>
              <a:rPr lang="en-US" dirty="0"/>
              <a:t>Need to Understand Long-term Recovery and Necessity for Capital Expenditures</a:t>
            </a:r>
          </a:p>
          <a:p>
            <a:r>
              <a:rPr lang="en-US" dirty="0"/>
              <a:t>Consequences of Reduction in Capital Expenditures</a:t>
            </a:r>
          </a:p>
          <a:p>
            <a:pPr lvl="1"/>
            <a:r>
              <a:rPr lang="en-US" dirty="0"/>
              <a:t>Should be some consequences, otherwise why would you be spending the money</a:t>
            </a:r>
          </a:p>
          <a:p>
            <a:pPr lvl="1"/>
            <a:r>
              <a:rPr lang="en-US" dirty="0"/>
              <a:t>The valuation should account for the capital investment</a:t>
            </a:r>
          </a:p>
          <a:p>
            <a:pPr lvl="1"/>
            <a:r>
              <a:rPr lang="en-US" dirty="0"/>
              <a:t>The consequences could be reduced revenues or increased subsequent capital expenditures</a:t>
            </a:r>
          </a:p>
          <a:p>
            <a:r>
              <a:rPr lang="en-US" dirty="0"/>
              <a:t>Careful with Using Net Depreciation with Changing Capital Expenditures</a:t>
            </a:r>
          </a:p>
          <a:p>
            <a:r>
              <a:rPr lang="en-US" dirty="0"/>
              <a:t>Cannot make capital expenditures as a percent of sales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16BF7-65F2-44FF-A124-68956E78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Expenditures and Depreciation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733C-0319-482A-9388-24778B79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26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51A83-D087-47DD-BB13-BFAFCE36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added line for “Make up” capital expenditures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74FA1-2AE4-405C-9CDA-1C4BDFAF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Capital Expenditure Cuts and Make-up Capital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33DC9-A1C6-407F-9D79-39B8A579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51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DCBED-A00C-4BB8-AC73-CA044F4C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3" y="2599906"/>
            <a:ext cx="8680417" cy="4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C37B-1F97-4A93-A5F3-927B1272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4:</a:t>
            </a:r>
            <a:br>
              <a:rPr lang="en-US" dirty="0"/>
            </a:br>
            <a:r>
              <a:rPr lang="en-US" dirty="0"/>
              <a:t>Valuation Model</a:t>
            </a:r>
          </a:p>
        </p:txBody>
      </p:sp>
    </p:spTree>
    <p:extLst>
      <p:ext uri="{BB962C8B-B14F-4D97-AF65-F5344CB8AC3E}">
        <p14:creationId xmlns:p14="http://schemas.microsoft.com/office/powerpoint/2010/main" val="68288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737F68-D000-4C1A-B34C-5A6969CB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Valuation without Crisis</a:t>
            </a:r>
          </a:p>
          <a:p>
            <a:r>
              <a:rPr lang="en-US" dirty="0"/>
              <a:t>Effects of Different Terminal Valuation Models</a:t>
            </a:r>
          </a:p>
          <a:p>
            <a:r>
              <a:rPr lang="en-US" dirty="0"/>
              <a:t>Bias from Overestimation of Cost of Capital and Compensation from Overestimating Assumptions</a:t>
            </a:r>
          </a:p>
          <a:p>
            <a:r>
              <a:rPr lang="en-US" dirty="0"/>
              <a:t>Effects of Modelling Methods from Inventory and Capital Expenditures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129A08-3621-4381-ABD5-BBB16FED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A29FC-DB70-4BE1-B06E-48BA7CDD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7660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47155-9AE3-4752-A3AD-CAC8DE89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Case with correct adjustments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76E71-3268-4018-B231-684FA11B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296F5-DBD1-4977-940F-8B68DDB7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54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184E3-7D21-4045-B0FD-252B9300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79344"/>
            <a:ext cx="8829675" cy="39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1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77DE9-6D4D-475D-B8DD-4129B092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sum column to evaluate of cash flow items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C3509-2AA0-4A5E-B153-1B9CE30E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Shock Case with Correct Inventory and Capital Expenditure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6EAFF-86FD-4D5E-AB21-A7755D3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55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057B8-CC1C-4E72-87BF-2C79E507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" y="2274971"/>
            <a:ext cx="8798070" cy="42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AF9E5-43AB-46F1-867A-789A5EF17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difference in capital expenditures and working capital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32A88-7D58-4DB9-9C61-57F87E60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Case with Incorrect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D74A-64B5-4C43-ADFE-42001024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56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95F6D-A26B-45F1-9F88-4F521F81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48482"/>
            <a:ext cx="8524531" cy="41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47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B2861C-5047-4CF2-B3CF-8810A3EE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Gordons method</a:t>
            </a:r>
          </a:p>
          <a:p>
            <a:pPr lvl="1"/>
            <a:r>
              <a:rPr lang="en-US" dirty="0"/>
              <a:t>Crisis must be finished at terminal value</a:t>
            </a:r>
          </a:p>
          <a:p>
            <a:pPr lvl="1"/>
            <a:r>
              <a:rPr lang="en-US" dirty="0"/>
              <a:t>Careful with capital expenditures (general problem)</a:t>
            </a:r>
          </a:p>
          <a:p>
            <a:pPr lvl="1"/>
            <a:r>
              <a:rPr lang="en-US" dirty="0"/>
              <a:t>No reflection of return on investments</a:t>
            </a:r>
          </a:p>
          <a:p>
            <a:r>
              <a:rPr lang="en-US" dirty="0"/>
              <a:t>Terminal Multiple</a:t>
            </a:r>
          </a:p>
          <a:p>
            <a:pPr lvl="1"/>
            <a:r>
              <a:rPr lang="en-US" dirty="0"/>
              <a:t>What is the real long-term multiple</a:t>
            </a:r>
          </a:p>
          <a:p>
            <a:pPr lvl="1"/>
            <a:r>
              <a:rPr lang="en-US" dirty="0"/>
              <a:t>Does not reflect changes in growth rate</a:t>
            </a:r>
          </a:p>
          <a:p>
            <a:r>
              <a:rPr lang="en-US" dirty="0"/>
              <a:t>Value Driver</a:t>
            </a:r>
          </a:p>
          <a:p>
            <a:pPr lvl="1"/>
            <a:r>
              <a:rPr lang="en-US" dirty="0"/>
              <a:t>Black box and transition</a:t>
            </a:r>
          </a:p>
          <a:p>
            <a:r>
              <a:rPr lang="en-US" dirty="0"/>
              <a:t>Value Driver with Immediate Transition</a:t>
            </a:r>
          </a:p>
          <a:p>
            <a:pPr lvl="1"/>
            <a:r>
              <a:rPr lang="en-US" dirty="0"/>
              <a:t>Shows where value comes from</a:t>
            </a:r>
          </a:p>
          <a:p>
            <a:pPr lvl="1"/>
            <a:r>
              <a:rPr lang="en-US" dirty="0"/>
              <a:t>Less potential distortions from crisis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B03BA-BF84-4317-864B-8A72E712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CE55-B49D-4E9E-B784-F076202A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46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25094-9A41-4E5F-8451-1B08D82F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Methods affect the ultimate value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F3DBA-54A2-4982-9C13-44595E54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Terminal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EBEF9-8D97-402E-A751-D33C89AC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58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5558E-A415-4ED5-BC6D-E2AED914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939416"/>
            <a:ext cx="8696325" cy="46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05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900F1-3357-40F8-93D6-2AA1A322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Rebound Case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E5DC3-F448-4200-B972-A41DA3E6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C422-B7EE-4E29-A980-59E43F81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59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E0E27-0C9B-4BDF-B68B-4B676775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9" y="2269672"/>
            <a:ext cx="8723329" cy="3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2138D-1F49-410C-B9BB-D5BBCC5B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Files Used in the Webinar</a:t>
            </a:r>
          </a:p>
          <a:p>
            <a:pPr lvl="1"/>
            <a:r>
              <a:rPr lang="en-US" dirty="0"/>
              <a:t>Corporate Model</a:t>
            </a:r>
          </a:p>
          <a:p>
            <a:pPr lvl="1"/>
            <a:r>
              <a:rPr lang="en-US" dirty="0"/>
              <a:t>Project Finance Model</a:t>
            </a:r>
          </a:p>
          <a:p>
            <a:pPr lvl="1"/>
            <a:r>
              <a:rPr lang="en-US" dirty="0"/>
              <a:t>Generic Macros for Model Structuring</a:t>
            </a:r>
          </a:p>
          <a:p>
            <a:pPr lvl="1"/>
            <a:r>
              <a:rPr lang="en-US" dirty="0"/>
              <a:t>File for Acquiring Financial Date</a:t>
            </a:r>
          </a:p>
          <a:p>
            <a:pPr lvl="1"/>
            <a:r>
              <a:rPr lang="en-US" dirty="0"/>
              <a:t>Stock Price Analysis File</a:t>
            </a:r>
          </a:p>
          <a:p>
            <a:pPr marL="60325" lvl="1" indent="396875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3600" b="1" dirty="0"/>
              <a:t>I do not have time to go over all of the details in the models.  You will get the models from </a:t>
            </a:r>
            <a:r>
              <a:rPr lang="en-US" sz="3600" b="1" dirty="0" err="1"/>
              <a:t>Qasi</a:t>
            </a:r>
            <a:r>
              <a:rPr lang="en-US" sz="3600" b="1" dirty="0"/>
              <a:t> and Hassam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0ABF5-ADFD-4674-A54B-98F06107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the Files Are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A749C-0D26-4238-837D-006C8036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9683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900F1-3357-40F8-93D6-2AA1A322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Rebound Case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E5DC3-F448-4200-B972-A41DA3E6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C422-B7EE-4E29-A980-59E43F81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AA54E-265B-48A8-800A-587A45A4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8" y="2518035"/>
            <a:ext cx="8791477" cy="35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65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798C6-10CF-4B00-B709-478AF3ED1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5836"/>
            <a:ext cx="7902575" cy="3168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1B9CA1-6276-4FDE-91BF-1193F40E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Discount Rate in Different Valuation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F5F0E-D872-4E59-A21C-C917EAB0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67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D7730-09D6-41A4-B4D7-FFB73E25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4A1D53-4F9B-41AC-9D81-88C55BEB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Company with Big Impact (72% Decline in Stock Price)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2564-4302-44E3-8F9C-84D0F52E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00002-1D1E-44E3-A9A1-807C8F52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27398"/>
            <a:ext cx="8233009" cy="36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7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D94-4C7E-4D79-B373-2ED818B7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1:</a:t>
            </a:r>
            <a:br>
              <a:rPr lang="en-US" dirty="0"/>
            </a:br>
            <a:r>
              <a:rPr lang="en-US" dirty="0"/>
              <a:t>Corona Virus Stock Price Effects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2464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76D823-5753-42E6-9655-6E6224129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Stock Price File</a:t>
            </a:r>
          </a:p>
          <a:p>
            <a:r>
              <a:rPr lang="en-US" dirty="0"/>
              <a:t>Demonstrates How to Retrieve Data for Creating Databases</a:t>
            </a:r>
          </a:p>
          <a:p>
            <a:r>
              <a:rPr lang="en-US" dirty="0"/>
              <a:t>Illustrates Reasonable Cost of Capital for Valuation</a:t>
            </a:r>
          </a:p>
          <a:p>
            <a:r>
              <a:rPr lang="en-US" dirty="0"/>
              <a:t>Corona Crisis Compared to Other Crises</a:t>
            </a:r>
          </a:p>
          <a:p>
            <a:r>
              <a:rPr lang="en-US" dirty="0"/>
              <a:t>Beta During Crisis and Re-thinking the Cost of Capital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8FDA0-F30C-48B6-9018-C12B979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Stock Price Database for Introduction to the Corporate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FF33E-A43E-4539-A83A-7B101D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204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31707</TotalTime>
  <Words>1800</Words>
  <Application>Microsoft Office PowerPoint</Application>
  <PresentationFormat>On-screen Show (4:3)</PresentationFormat>
  <Paragraphs>244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맑은 고딕</vt:lpstr>
      <vt:lpstr>Arial</vt:lpstr>
      <vt:lpstr>Calibri</vt:lpstr>
      <vt:lpstr>Calibri Light</vt:lpstr>
      <vt:lpstr>Courier New</vt:lpstr>
      <vt:lpstr>Franklin Gothic Demi</vt:lpstr>
      <vt:lpstr>Times New Roman</vt:lpstr>
      <vt:lpstr>Wingdings</vt:lpstr>
      <vt:lpstr>Wingdings 2</vt:lpstr>
      <vt:lpstr>Office Theme</vt:lpstr>
      <vt:lpstr>1_Office Theme</vt:lpstr>
      <vt:lpstr>Modelling Issues to Address the Corona Virus</vt:lpstr>
      <vt:lpstr>Contents</vt:lpstr>
      <vt:lpstr>Time Allocation</vt:lpstr>
      <vt:lpstr>Overview of Webinar Hour</vt:lpstr>
      <vt:lpstr>Some Conclusions for Corporate Fiance – Not Very Complex</vt:lpstr>
      <vt:lpstr>All of the Files Are Available</vt:lpstr>
      <vt:lpstr>Case Study of Company with Big Impact (72% Decline in Stock Price)</vt:lpstr>
      <vt:lpstr>Section 1: Corona Virus Stock Price Effects</vt:lpstr>
      <vt:lpstr>Stock Price Database for Introduction to the Corporate Model</vt:lpstr>
      <vt:lpstr>Adjusting the Stock Price Analysis</vt:lpstr>
      <vt:lpstr>Overall Stock Index and Crises</vt:lpstr>
      <vt:lpstr>1929 Crisis – Data in Real USD</vt:lpstr>
      <vt:lpstr>1987 Crash and Recovery </vt:lpstr>
      <vt:lpstr>Dot Com (Telecom) Bubble</vt:lpstr>
      <vt:lpstr>2008 and the Lehman Collapse</vt:lpstr>
      <vt:lpstr>Corona Virus Compared to Others</vt:lpstr>
      <vt:lpstr>Effect on Selected Companies</vt:lpstr>
      <vt:lpstr>Amazon has Increased Stock Price by Contrast</vt:lpstr>
      <vt:lpstr>Focus on Macys</vt:lpstr>
      <vt:lpstr>Retrieving Financial Statement Data from MarketWatch</vt:lpstr>
      <vt:lpstr>File to Read in Financial Data</vt:lpstr>
      <vt:lpstr>Reviewing Historic Data</vt:lpstr>
      <vt:lpstr>Review ROE and ROIC</vt:lpstr>
      <vt:lpstr>Price to Book Ratio</vt:lpstr>
      <vt:lpstr>Valuation Ratios</vt:lpstr>
      <vt:lpstr>Financial Statements</vt:lpstr>
      <vt:lpstr>Section 2: Scenario Analysis and Model Structure to Evaluate the Virus</vt:lpstr>
      <vt:lpstr>Scenarios from the Press Measuring the Effect of the Corona Virus</vt:lpstr>
      <vt:lpstr>Results of Scenarios</vt:lpstr>
      <vt:lpstr>Creating Scenarios from Time Series Variables</vt:lpstr>
      <vt:lpstr>Initial Sales Scenarios with Full Recovery</vt:lpstr>
      <vt:lpstr>All Scenarios with Different Levels of Recovery</vt:lpstr>
      <vt:lpstr>Illustration of Scenario Set-up</vt:lpstr>
      <vt:lpstr>Use Flexible Dropdown Boxes</vt:lpstr>
      <vt:lpstr>Scenario Analysis with Spinner Boxes, Resets and Scalar Variables</vt:lpstr>
      <vt:lpstr>Re-Setting Scenarios and Presentation</vt:lpstr>
      <vt:lpstr>Section 3: Different Modelling Mechanics</vt:lpstr>
      <vt:lpstr>General Modelling of Corona Virus </vt:lpstr>
      <vt:lpstr>Changes in Modelling Mechanics</vt:lpstr>
      <vt:lpstr>Flexible Timing in Models – So you can switch to Monthly</vt:lpstr>
      <vt:lpstr>Illustration of Flexible Timing for Shock Period</vt:lpstr>
      <vt:lpstr>Focus on Variables Affected By Crisis</vt:lpstr>
      <vt:lpstr>Case Study Macys Inc</vt:lpstr>
      <vt:lpstr>Fixed and Variable Costs</vt:lpstr>
      <vt:lpstr>Illustration of Fixed and Variable Cost Differentiation for Administrative Cost</vt:lpstr>
      <vt:lpstr>Inventory Measurement with Units</vt:lpstr>
      <vt:lpstr>Inventory Slide 1 – Inventory as Percent of Cost of Goods Sold</vt:lpstr>
      <vt:lpstr>Inventory Slide 2 – Model Purchases and Sales with Units</vt:lpstr>
      <vt:lpstr>Different Inventory Methods</vt:lpstr>
      <vt:lpstr>Capital Expenditures and Depreciation</vt:lpstr>
      <vt:lpstr>Illustration of Capital Expenditure Cuts and Make-up Capital Expenditures</vt:lpstr>
      <vt:lpstr>Section 4: Valuation Model</vt:lpstr>
      <vt:lpstr>Illustration of Impacts</vt:lpstr>
      <vt:lpstr>Illustration of Valuation</vt:lpstr>
      <vt:lpstr>Shock Case with Correct Inventory and Capital Expenditure</vt:lpstr>
      <vt:lpstr>Shock Case with Incorrect Adjustments</vt:lpstr>
      <vt:lpstr>Terminal Value</vt:lpstr>
      <vt:lpstr>Alternative Terminal Values</vt:lpstr>
      <vt:lpstr>Summary and Sensitivity</vt:lpstr>
      <vt:lpstr>Summary and Sensitivity</vt:lpstr>
      <vt:lpstr>Effects of Discount Rate in Different Valuation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Points</dc:title>
  <dc:creator>stormy daniels</dc:creator>
  <cp:lastModifiedBy>Monika Lewenski</cp:lastModifiedBy>
  <cp:revision>236</cp:revision>
  <dcterms:created xsi:type="dcterms:W3CDTF">2019-02-25T19:00:17Z</dcterms:created>
  <dcterms:modified xsi:type="dcterms:W3CDTF">2020-04-22T14:28:43Z</dcterms:modified>
</cp:coreProperties>
</file>