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2"/>
  </p:notesMasterIdLst>
  <p:sldIdLst>
    <p:sldId id="736" r:id="rId2"/>
    <p:sldId id="737" r:id="rId3"/>
    <p:sldId id="740" r:id="rId4"/>
    <p:sldId id="739" r:id="rId5"/>
    <p:sldId id="742" r:id="rId6"/>
    <p:sldId id="1029" r:id="rId7"/>
    <p:sldId id="1030" r:id="rId8"/>
    <p:sldId id="746" r:id="rId9"/>
    <p:sldId id="993" r:id="rId10"/>
    <p:sldId id="741" r:id="rId11"/>
    <p:sldId id="745" r:id="rId12"/>
    <p:sldId id="743" r:id="rId13"/>
    <p:sldId id="744" r:id="rId14"/>
    <p:sldId id="808" r:id="rId15"/>
    <p:sldId id="839" r:id="rId16"/>
    <p:sldId id="860" r:id="rId17"/>
    <p:sldId id="872" r:id="rId18"/>
    <p:sldId id="873" r:id="rId19"/>
    <p:sldId id="938" r:id="rId20"/>
    <p:sldId id="935" r:id="rId21"/>
    <p:sldId id="939" r:id="rId22"/>
    <p:sldId id="937" r:id="rId23"/>
    <p:sldId id="940" r:id="rId24"/>
    <p:sldId id="849" r:id="rId25"/>
    <p:sldId id="842" r:id="rId26"/>
    <p:sldId id="843" r:id="rId27"/>
    <p:sldId id="960" r:id="rId28"/>
    <p:sldId id="962" r:id="rId29"/>
    <p:sldId id="963" r:id="rId30"/>
    <p:sldId id="964" r:id="rId31"/>
    <p:sldId id="1115" r:id="rId32"/>
    <p:sldId id="1034" r:id="rId33"/>
    <p:sldId id="1035" r:id="rId34"/>
    <p:sldId id="943" r:id="rId35"/>
    <p:sldId id="920" r:id="rId36"/>
    <p:sldId id="965" r:id="rId37"/>
    <p:sldId id="966" r:id="rId38"/>
    <p:sldId id="967" r:id="rId39"/>
    <p:sldId id="1036" r:id="rId40"/>
    <p:sldId id="979" r:id="rId41"/>
    <p:sldId id="1039" r:id="rId42"/>
    <p:sldId id="1099" r:id="rId43"/>
    <p:sldId id="1100" r:id="rId44"/>
    <p:sldId id="1101" r:id="rId45"/>
    <p:sldId id="1102" r:id="rId46"/>
    <p:sldId id="1068" r:id="rId47"/>
    <p:sldId id="1114" r:id="rId48"/>
    <p:sldId id="1116" r:id="rId49"/>
    <p:sldId id="1113" r:id="rId50"/>
    <p:sldId id="1103" r:id="rId51"/>
    <p:sldId id="1104" r:id="rId52"/>
    <p:sldId id="1062" r:id="rId53"/>
    <p:sldId id="1064" r:id="rId54"/>
    <p:sldId id="1050" r:id="rId55"/>
    <p:sldId id="1052" r:id="rId56"/>
    <p:sldId id="1105" r:id="rId57"/>
    <p:sldId id="1053" r:id="rId58"/>
    <p:sldId id="1054" r:id="rId59"/>
    <p:sldId id="1051" r:id="rId60"/>
    <p:sldId id="1041" r:id="rId61"/>
    <p:sldId id="1111" r:id="rId62"/>
    <p:sldId id="1112" r:id="rId63"/>
    <p:sldId id="1043" r:id="rId64"/>
    <p:sldId id="1049" r:id="rId65"/>
    <p:sldId id="862" r:id="rId66"/>
    <p:sldId id="984" r:id="rId67"/>
    <p:sldId id="934" r:id="rId68"/>
    <p:sldId id="885" r:id="rId69"/>
    <p:sldId id="865" r:id="rId70"/>
    <p:sldId id="884" r:id="rId71"/>
    <p:sldId id="886" r:id="rId72"/>
    <p:sldId id="1065" r:id="rId73"/>
    <p:sldId id="1066" r:id="rId74"/>
    <p:sldId id="947" r:id="rId75"/>
    <p:sldId id="887" r:id="rId76"/>
    <p:sldId id="866" r:id="rId77"/>
    <p:sldId id="948" r:id="rId78"/>
    <p:sldId id="968" r:id="rId79"/>
    <p:sldId id="908" r:id="rId80"/>
    <p:sldId id="969" r:id="rId81"/>
    <p:sldId id="970" r:id="rId82"/>
    <p:sldId id="898" r:id="rId83"/>
    <p:sldId id="983" r:id="rId84"/>
    <p:sldId id="971" r:id="rId85"/>
    <p:sldId id="972" r:id="rId86"/>
    <p:sldId id="973" r:id="rId87"/>
    <p:sldId id="1119" r:id="rId88"/>
    <p:sldId id="916" r:id="rId89"/>
    <p:sldId id="1069" r:id="rId90"/>
    <p:sldId id="1117" r:id="rId91"/>
    <p:sldId id="917" r:id="rId92"/>
    <p:sldId id="918" r:id="rId93"/>
    <p:sldId id="919" r:id="rId94"/>
    <p:sldId id="1108" r:id="rId95"/>
    <p:sldId id="1109" r:id="rId96"/>
    <p:sldId id="1110" r:id="rId97"/>
    <p:sldId id="974" r:id="rId98"/>
    <p:sldId id="975" r:id="rId99"/>
    <p:sldId id="976" r:id="rId100"/>
    <p:sldId id="977" r:id="rId101"/>
    <p:sldId id="978" r:id="rId102"/>
    <p:sldId id="915" r:id="rId103"/>
    <p:sldId id="957" r:id="rId104"/>
    <p:sldId id="933" r:id="rId105"/>
    <p:sldId id="895" r:id="rId106"/>
    <p:sldId id="985" r:id="rId107"/>
    <p:sldId id="986" r:id="rId108"/>
    <p:sldId id="944" r:id="rId109"/>
    <p:sldId id="874" r:id="rId110"/>
    <p:sldId id="988" r:id="rId111"/>
    <p:sldId id="262" r:id="rId112"/>
    <p:sldId id="1027" r:id="rId113"/>
    <p:sldId id="1107" r:id="rId114"/>
    <p:sldId id="1060" r:id="rId115"/>
    <p:sldId id="1061" r:id="rId116"/>
    <p:sldId id="1106" r:id="rId117"/>
    <p:sldId id="1014" r:id="rId118"/>
    <p:sldId id="1067" r:id="rId119"/>
    <p:sldId id="1015" r:id="rId120"/>
    <p:sldId id="1017" r:id="rId121"/>
    <p:sldId id="1019" r:id="rId122"/>
    <p:sldId id="1020" r:id="rId123"/>
    <p:sldId id="1021" r:id="rId124"/>
    <p:sldId id="1022" r:id="rId125"/>
    <p:sldId id="1057" r:id="rId126"/>
    <p:sldId id="1058" r:id="rId127"/>
    <p:sldId id="1059" r:id="rId128"/>
    <p:sldId id="1012" r:id="rId129"/>
    <p:sldId id="923" r:id="rId130"/>
    <p:sldId id="931" r:id="rId131"/>
    <p:sldId id="961" r:id="rId132"/>
    <p:sldId id="929" r:id="rId133"/>
    <p:sldId id="1038" r:id="rId134"/>
    <p:sldId id="1118" r:id="rId135"/>
    <p:sldId id="1120" r:id="rId136"/>
    <p:sldId id="837" r:id="rId137"/>
    <p:sldId id="835" r:id="rId138"/>
    <p:sldId id="836" r:id="rId139"/>
    <p:sldId id="818" r:id="rId140"/>
    <p:sldId id="822" r:id="rId141"/>
    <p:sldId id="820" r:id="rId142"/>
    <p:sldId id="903" r:id="rId143"/>
    <p:sldId id="922" r:id="rId144"/>
    <p:sldId id="1031" r:id="rId145"/>
    <p:sldId id="1032" r:id="rId146"/>
    <p:sldId id="1033" r:id="rId147"/>
    <p:sldId id="987" r:id="rId148"/>
    <p:sldId id="982" r:id="rId149"/>
    <p:sldId id="1071" r:id="rId150"/>
    <p:sldId id="1073" r:id="rId151"/>
    <p:sldId id="1074" r:id="rId152"/>
    <p:sldId id="1075" r:id="rId153"/>
    <p:sldId id="1076" r:id="rId154"/>
    <p:sldId id="1077" r:id="rId155"/>
    <p:sldId id="1078" r:id="rId156"/>
    <p:sldId id="1079" r:id="rId157"/>
    <p:sldId id="1080" r:id="rId158"/>
    <p:sldId id="1081" r:id="rId159"/>
    <p:sldId id="1082" r:id="rId160"/>
    <p:sldId id="1083" r:id="rId161"/>
    <p:sldId id="1084" r:id="rId162"/>
    <p:sldId id="1085" r:id="rId163"/>
    <p:sldId id="1086" r:id="rId164"/>
    <p:sldId id="1087" r:id="rId165"/>
    <p:sldId id="1088" r:id="rId166"/>
    <p:sldId id="1089" r:id="rId167"/>
    <p:sldId id="1090" r:id="rId168"/>
    <p:sldId id="1091" r:id="rId169"/>
    <p:sldId id="1092" r:id="rId170"/>
    <p:sldId id="1093" r:id="rId171"/>
    <p:sldId id="1094" r:id="rId172"/>
    <p:sldId id="932" r:id="rId173"/>
    <p:sldId id="830" r:id="rId174"/>
    <p:sldId id="832" r:id="rId175"/>
    <p:sldId id="833" r:id="rId176"/>
    <p:sldId id="834" r:id="rId177"/>
    <p:sldId id="1095" r:id="rId178"/>
    <p:sldId id="1096" r:id="rId179"/>
    <p:sldId id="1097" r:id="rId180"/>
    <p:sldId id="1098" r:id="rId1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76" d="100"/>
          <a:sy n="76" d="100"/>
        </p:scale>
        <p:origin x="172" y="44"/>
      </p:cViewPr>
      <p:guideLst/>
    </p:cSldViewPr>
  </p:slideViewPr>
  <p:notesTextViewPr>
    <p:cViewPr>
      <p:scale>
        <a:sx n="1" d="1"/>
        <a:sy n="1" d="1"/>
      </p:scale>
      <p:origin x="0" y="0"/>
    </p:cViewPr>
  </p:notesTextViewPr>
  <p:sorterViewPr>
    <p:cViewPr>
      <p:scale>
        <a:sx n="70" d="100"/>
        <a:sy n="70" d="100"/>
      </p:scale>
      <p:origin x="0" y="-52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microsoft.com/office/2015/10/relationships/revisionInfo" Target="revisionInfo.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ika%20Lewenski\Courses\Chapter%201.%20Models%20and%20Analysis\A.%20Corporate%20Models%20Templates%20and%20Exercises\C.%20Advanced%20Valuation%20Issues\IRR%20and%20ROIC%20Reconciliation\IRR%20and%20ROIC.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'IRR Reconciliation'!$E$61:$X$61</c:f>
              <c:numCache>
                <c:formatCode>0.00%</c:formatCode>
                <c:ptCount val="20"/>
                <c:pt idx="0">
                  <c:v>7.0000000000000007E-2</c:v>
                </c:pt>
                <c:pt idx="1">
                  <c:v>7.747368421052632E-2</c:v>
                </c:pt>
                <c:pt idx="2">
                  <c:v>8.5897777777777781E-2</c:v>
                </c:pt>
                <c:pt idx="3">
                  <c:v>9.5443811764705885E-2</c:v>
                </c:pt>
                <c:pt idx="4">
                  <c:v>0.10632632149999999</c:v>
                </c:pt>
                <c:pt idx="5">
                  <c:v>0.11881718522133333</c:v>
                </c:pt>
                <c:pt idx="6">
                  <c:v>0.13326610797640001</c:v>
                </c:pt>
                <c:pt idx="7">
                  <c:v>0.15013055977074527</c:v>
                </c:pt>
                <c:pt idx="8">
                  <c:v>0.17002068294418995</c:v>
                </c:pt>
                <c:pt idx="9">
                  <c:v>0.19376869465365343</c:v>
                </c:pt>
                <c:pt idx="10">
                  <c:v>0.22253993104258935</c:v>
                </c:pt>
                <c:pt idx="11">
                  <c:v>0.2580179210820745</c:v>
                </c:pt>
                <c:pt idx="12">
                  <c:v>0.30272826605385383</c:v>
                </c:pt>
                <c:pt idx="13">
                  <c:v>0.36064013032625086</c:v>
                </c:pt>
                <c:pt idx="14">
                  <c:v>0.43836922327537819</c:v>
                </c:pt>
                <c:pt idx="15">
                  <c:v>0.54782435996836754</c:v>
                </c:pt>
                <c:pt idx="16">
                  <c:v>0.71282386345927318</c:v>
                </c:pt>
                <c:pt idx="17">
                  <c:v>0.98894477248406876</c:v>
                </c:pt>
                <c:pt idx="18">
                  <c:v>1.5429196734878863</c:v>
                </c:pt>
                <c:pt idx="19">
                  <c:v>3.208414527385048</c:v>
                </c:pt>
              </c:numCache>
            </c:numRef>
          </c:val>
          <c:extLst>
            <c:ext xmlns:c16="http://schemas.microsoft.com/office/drawing/2014/chart" uri="{C3380CC4-5D6E-409C-BE32-E72D297353CC}">
              <c16:uniqueId val="{00000000-33AA-4F17-8634-EFCC0030DA56}"/>
            </c:ext>
          </c:extLst>
        </c:ser>
        <c:dLbls>
          <c:showLegendKey val="0"/>
          <c:showVal val="0"/>
          <c:showCatName val="0"/>
          <c:showSerName val="0"/>
          <c:showPercent val="0"/>
          <c:showBubbleSize val="0"/>
        </c:dLbls>
        <c:gapWidth val="219"/>
        <c:overlap val="-27"/>
        <c:axId val="2126002048"/>
        <c:axId val="266470176"/>
      </c:barChart>
      <c:catAx>
        <c:axId val="212600204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6470176"/>
        <c:crosses val="autoZero"/>
        <c:auto val="1"/>
        <c:lblAlgn val="ctr"/>
        <c:lblOffset val="100"/>
        <c:noMultiLvlLbl val="0"/>
      </c:catAx>
      <c:valAx>
        <c:axId val="2664701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002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BFEA0-82F2-4B60-B910-294076A4BEDC}" type="doc">
      <dgm:prSet loTypeId="urn:microsoft.com/office/officeart/2005/8/layout/vList5" loCatId="Inbox" qsTypeId="urn:microsoft.com/office/officeart/2005/8/quickstyle/simple1" qsCatId="simple" csTypeId="urn:microsoft.com/office/officeart/2005/8/colors/ColorSchemeForSuggestions" csCatId="other"/>
      <dgm:spPr/>
      <dgm:t>
        <a:bodyPr/>
        <a:lstStyle/>
        <a:p>
          <a:endParaRPr lang="en-US"/>
        </a:p>
      </dgm:t>
    </dgm:pt>
    <dgm:pt modelId="{C6D2F125-4979-4446-A2D0-1BF57C50EEA5}">
      <dgm:prSet/>
      <dgm:spPr/>
      <dgm:t>
        <a:bodyPr/>
        <a:lstStyle/>
        <a:p>
          <a:r>
            <a:rPr lang="en-US" dirty="0"/>
            <a:t>Generic Macros</a:t>
          </a:r>
        </a:p>
      </dgm:t>
    </dgm:pt>
    <dgm:pt modelId="{B5F77A1E-F950-455E-BB7E-9D46DF0F950E}" type="parTrans" cxnId="{2948D9F5-0C64-4D92-A0EA-B4E9614C576A}">
      <dgm:prSet/>
      <dgm:spPr/>
      <dgm:t>
        <a:bodyPr/>
        <a:lstStyle/>
        <a:p>
          <a:endParaRPr lang="en-US"/>
        </a:p>
      </dgm:t>
    </dgm:pt>
    <dgm:pt modelId="{59617541-E445-4E06-87B6-EF8FA0EFD1AB}" type="sibTrans" cxnId="{2948D9F5-0C64-4D92-A0EA-B4E9614C576A}">
      <dgm:prSet/>
      <dgm:spPr/>
      <dgm:t>
        <a:bodyPr/>
        <a:lstStyle/>
        <a:p>
          <a:endParaRPr lang="en-US"/>
        </a:p>
      </dgm:t>
    </dgm:pt>
    <dgm:pt modelId="{4C747329-DF5D-4289-834E-D042D5764088}">
      <dgm:prSet/>
      <dgm:spPr/>
      <dgm:t>
        <a:bodyPr/>
        <a:lstStyle/>
        <a:p>
          <a:r>
            <a:rPr lang="en-US" dirty="0"/>
            <a:t>Shift, CNTL, R to copy to the RIGHT</a:t>
          </a:r>
        </a:p>
      </dgm:t>
    </dgm:pt>
    <dgm:pt modelId="{E7ED4B91-316E-484E-A42B-8EB93E01245E}" type="parTrans" cxnId="{FCA8CEF0-AA8E-4F23-81F0-E22AA0D642B6}">
      <dgm:prSet/>
      <dgm:spPr/>
      <dgm:t>
        <a:bodyPr/>
        <a:lstStyle/>
        <a:p>
          <a:endParaRPr lang="en-US"/>
        </a:p>
      </dgm:t>
    </dgm:pt>
    <dgm:pt modelId="{36C54108-F54D-4C1F-9039-B79B84ED1416}" type="sibTrans" cxnId="{FCA8CEF0-AA8E-4F23-81F0-E22AA0D642B6}">
      <dgm:prSet/>
      <dgm:spPr/>
      <dgm:t>
        <a:bodyPr/>
        <a:lstStyle/>
        <a:p>
          <a:endParaRPr lang="en-US"/>
        </a:p>
      </dgm:t>
    </dgm:pt>
    <dgm:pt modelId="{177DAE1E-8AD1-45E5-81C1-D27B12CBCD38}">
      <dgm:prSet/>
      <dgm:spPr/>
      <dgm:t>
        <a:bodyPr/>
        <a:lstStyle/>
        <a:p>
          <a:r>
            <a:rPr lang="en-US" dirty="0"/>
            <a:t>CNTL, ALT, C to colour and format</a:t>
          </a:r>
        </a:p>
      </dgm:t>
    </dgm:pt>
    <dgm:pt modelId="{770E1779-631E-4443-80BA-1396BC5A0ACD}" type="parTrans" cxnId="{7BF80EE4-F609-46ED-9348-7B114098F7AE}">
      <dgm:prSet/>
      <dgm:spPr/>
      <dgm:t>
        <a:bodyPr/>
        <a:lstStyle/>
        <a:p>
          <a:endParaRPr lang="en-US"/>
        </a:p>
      </dgm:t>
    </dgm:pt>
    <dgm:pt modelId="{01720E64-1D65-417C-A147-6CB2685F677A}" type="sibTrans" cxnId="{7BF80EE4-F609-46ED-9348-7B114098F7AE}">
      <dgm:prSet/>
      <dgm:spPr/>
      <dgm:t>
        <a:bodyPr/>
        <a:lstStyle/>
        <a:p>
          <a:endParaRPr lang="en-US"/>
        </a:p>
      </dgm:t>
    </dgm:pt>
    <dgm:pt modelId="{D603335B-B9F5-4DB7-BD92-A1B22D9E2C5A}">
      <dgm:prSet/>
      <dgm:spPr/>
      <dgm:t>
        <a:bodyPr/>
        <a:lstStyle/>
        <a:p>
          <a:r>
            <a:rPr lang="en-US" dirty="0"/>
            <a:t>Must Enable Macros</a:t>
          </a:r>
        </a:p>
      </dgm:t>
    </dgm:pt>
    <dgm:pt modelId="{E30DA0DA-C268-48C0-B1A3-72C948B846C3}" type="parTrans" cxnId="{028B5F61-895A-43DB-B2EA-CA1DDFF76D23}">
      <dgm:prSet/>
      <dgm:spPr/>
      <dgm:t>
        <a:bodyPr/>
        <a:lstStyle/>
        <a:p>
          <a:endParaRPr lang="en-US"/>
        </a:p>
      </dgm:t>
    </dgm:pt>
    <dgm:pt modelId="{612D3048-47A5-4318-8B8B-AB9FDA17662D}" type="sibTrans" cxnId="{028B5F61-895A-43DB-B2EA-CA1DDFF76D23}">
      <dgm:prSet/>
      <dgm:spPr/>
      <dgm:t>
        <a:bodyPr/>
        <a:lstStyle/>
        <a:p>
          <a:endParaRPr lang="en-US"/>
        </a:p>
      </dgm:t>
    </dgm:pt>
    <dgm:pt modelId="{717D5A5B-7092-477A-87CD-9A27BD49137D}">
      <dgm:prSet/>
      <dgm:spPr/>
      <dgm:t>
        <a:bodyPr/>
        <a:lstStyle/>
        <a:p>
          <a:r>
            <a:rPr lang="en-US" dirty="0"/>
            <a:t>Should say CNTL,ALT,C on the bottom of excel</a:t>
          </a:r>
        </a:p>
      </dgm:t>
    </dgm:pt>
    <dgm:pt modelId="{47951A70-16F2-43D9-819A-673ECCFC624B}" type="parTrans" cxnId="{12B9121D-D465-47CE-9B9E-DB5062CD052B}">
      <dgm:prSet/>
      <dgm:spPr/>
      <dgm:t>
        <a:bodyPr/>
        <a:lstStyle/>
        <a:p>
          <a:endParaRPr lang="en-US"/>
        </a:p>
      </dgm:t>
    </dgm:pt>
    <dgm:pt modelId="{D0C5F14B-397D-41B8-B01E-B505754E6F35}" type="sibTrans" cxnId="{12B9121D-D465-47CE-9B9E-DB5062CD052B}">
      <dgm:prSet/>
      <dgm:spPr/>
      <dgm:t>
        <a:bodyPr/>
        <a:lstStyle/>
        <a:p>
          <a:endParaRPr lang="en-US"/>
        </a:p>
      </dgm:t>
    </dgm:pt>
    <dgm:pt modelId="{46547E82-65C0-403A-A107-987FFB717458}">
      <dgm:prSet/>
      <dgm:spPr/>
      <dgm:t>
        <a:bodyPr/>
        <a:lstStyle/>
        <a:p>
          <a:r>
            <a:rPr lang="en-US" dirty="0"/>
            <a:t>Read PDF to Excel</a:t>
          </a:r>
        </a:p>
      </dgm:t>
    </dgm:pt>
    <dgm:pt modelId="{9F54ADC4-FC80-40EE-8FA8-E638F577ADC1}" type="parTrans" cxnId="{28592589-1BF5-44FA-A15B-9B9DACDA89F5}">
      <dgm:prSet/>
      <dgm:spPr/>
      <dgm:t>
        <a:bodyPr/>
        <a:lstStyle/>
        <a:p>
          <a:endParaRPr lang="en-US"/>
        </a:p>
      </dgm:t>
    </dgm:pt>
    <dgm:pt modelId="{2763C55B-E688-43DB-B18B-28136A193DCC}" type="sibTrans" cxnId="{28592589-1BF5-44FA-A15B-9B9DACDA89F5}">
      <dgm:prSet/>
      <dgm:spPr/>
      <dgm:t>
        <a:bodyPr/>
        <a:lstStyle/>
        <a:p>
          <a:endParaRPr lang="en-US"/>
        </a:p>
      </dgm:t>
    </dgm:pt>
    <dgm:pt modelId="{0CEB81F7-15FA-4E36-8793-DF7990727846}">
      <dgm:prSet/>
      <dgm:spPr/>
      <dgm:t>
        <a:bodyPr/>
        <a:lstStyle/>
        <a:p>
          <a:r>
            <a:rPr lang="en-US" dirty="0"/>
            <a:t>Should say SHIFT, CNTL, A on the bottom</a:t>
          </a:r>
        </a:p>
      </dgm:t>
    </dgm:pt>
    <dgm:pt modelId="{4BBD3376-07E0-4F1B-BB7B-A99AD29CE803}" type="parTrans" cxnId="{EC81873C-A9F1-40AF-B9E1-F9A9D42B9A56}">
      <dgm:prSet/>
      <dgm:spPr/>
      <dgm:t>
        <a:bodyPr/>
        <a:lstStyle/>
        <a:p>
          <a:endParaRPr lang="en-US"/>
        </a:p>
      </dgm:t>
    </dgm:pt>
    <dgm:pt modelId="{00EE85B5-F270-4799-9D22-C54AC4B9F252}" type="sibTrans" cxnId="{EC81873C-A9F1-40AF-B9E1-F9A9D42B9A56}">
      <dgm:prSet/>
      <dgm:spPr/>
      <dgm:t>
        <a:bodyPr/>
        <a:lstStyle/>
        <a:p>
          <a:endParaRPr lang="en-US"/>
        </a:p>
      </dgm:t>
    </dgm:pt>
    <dgm:pt modelId="{FCDEAA08-ACA0-435B-BBF3-B8B4C47D9D65}">
      <dgm:prSet/>
      <dgm:spPr/>
      <dgm:t>
        <a:bodyPr/>
        <a:lstStyle/>
        <a:p>
          <a:r>
            <a:rPr lang="en-US" dirty="0"/>
            <a:t>Enable Macros</a:t>
          </a:r>
        </a:p>
      </dgm:t>
    </dgm:pt>
    <dgm:pt modelId="{A9E1AEF3-D50D-4770-9901-B7C0448C3171}" type="parTrans" cxnId="{C39B4159-A8C3-4F6C-BA52-D2B62134DACA}">
      <dgm:prSet/>
      <dgm:spPr/>
      <dgm:t>
        <a:bodyPr/>
        <a:lstStyle/>
        <a:p>
          <a:endParaRPr lang="en-US"/>
        </a:p>
      </dgm:t>
    </dgm:pt>
    <dgm:pt modelId="{55B5A4B6-FC39-49AB-84B8-0F48D6F43D42}" type="sibTrans" cxnId="{C39B4159-A8C3-4F6C-BA52-D2B62134DACA}">
      <dgm:prSet/>
      <dgm:spPr/>
      <dgm:t>
        <a:bodyPr/>
        <a:lstStyle/>
        <a:p>
          <a:endParaRPr lang="en-US"/>
        </a:p>
      </dgm:t>
    </dgm:pt>
    <dgm:pt modelId="{67CE2E1F-F91E-447B-9784-ABC0108C4724}">
      <dgm:prSet/>
      <dgm:spPr/>
      <dgm:t>
        <a:bodyPr/>
        <a:lstStyle/>
        <a:p>
          <a:r>
            <a:rPr lang="en-US" dirty="0"/>
            <a:t>Use Acrobat</a:t>
          </a:r>
        </a:p>
      </dgm:t>
    </dgm:pt>
    <dgm:pt modelId="{6A44143A-4504-4F1F-9B5C-00FF2C9BF6F1}" type="parTrans" cxnId="{A8701E52-DF32-4C5A-9B01-A16AF6E6475E}">
      <dgm:prSet/>
      <dgm:spPr/>
      <dgm:t>
        <a:bodyPr/>
        <a:lstStyle/>
        <a:p>
          <a:endParaRPr lang="en-US"/>
        </a:p>
      </dgm:t>
    </dgm:pt>
    <dgm:pt modelId="{EA81263B-4BAA-4859-8EE5-E70CF4686D34}" type="sibTrans" cxnId="{A8701E52-DF32-4C5A-9B01-A16AF6E6475E}">
      <dgm:prSet/>
      <dgm:spPr/>
      <dgm:t>
        <a:bodyPr/>
        <a:lstStyle/>
        <a:p>
          <a:endParaRPr lang="en-US"/>
        </a:p>
      </dgm:t>
    </dgm:pt>
    <dgm:pt modelId="{25E85975-B8E6-4106-972C-2BF13C0C6254}">
      <dgm:prSet/>
      <dgm:spPr/>
      <dgm:t>
        <a:bodyPr/>
        <a:lstStyle/>
        <a:p>
          <a:r>
            <a:rPr lang="en-US" dirty="0"/>
            <a:t>Use Google Chrome</a:t>
          </a:r>
        </a:p>
      </dgm:t>
    </dgm:pt>
    <dgm:pt modelId="{CD2933B6-6B17-40AD-B5F4-91D6249F657C}" type="parTrans" cxnId="{F3DFDB33-1EAB-4161-85AB-0C7CE29E4D29}">
      <dgm:prSet/>
      <dgm:spPr/>
      <dgm:t>
        <a:bodyPr/>
        <a:lstStyle/>
        <a:p>
          <a:endParaRPr lang="en-US"/>
        </a:p>
      </dgm:t>
    </dgm:pt>
    <dgm:pt modelId="{F280B088-1A1B-4374-8A32-0855CA848238}" type="sibTrans" cxnId="{F3DFDB33-1EAB-4161-85AB-0C7CE29E4D29}">
      <dgm:prSet/>
      <dgm:spPr/>
      <dgm:t>
        <a:bodyPr/>
        <a:lstStyle/>
        <a:p>
          <a:endParaRPr lang="en-US"/>
        </a:p>
      </dgm:t>
    </dgm:pt>
    <dgm:pt modelId="{3316BE2D-D682-4DC0-98A0-C23827082E51}" type="pres">
      <dgm:prSet presAssocID="{D04BFEA0-82F2-4B60-B910-294076A4BEDC}" presName="Name0" presStyleCnt="0">
        <dgm:presLayoutVars>
          <dgm:dir/>
          <dgm:animLvl val="lvl"/>
          <dgm:resizeHandles val="exact"/>
        </dgm:presLayoutVars>
      </dgm:prSet>
      <dgm:spPr/>
    </dgm:pt>
    <dgm:pt modelId="{819E7DA3-C06B-45E4-BB39-8DA8A6CEA302}" type="pres">
      <dgm:prSet presAssocID="{C6D2F125-4979-4446-A2D0-1BF57C50EEA5}" presName="linNode" presStyleCnt="0"/>
      <dgm:spPr/>
    </dgm:pt>
    <dgm:pt modelId="{EA3D6CEA-E929-4025-8CDB-CE6DA9C0FDE3}" type="pres">
      <dgm:prSet presAssocID="{C6D2F125-4979-4446-A2D0-1BF57C50EEA5}" presName="parentText" presStyleLbl="node1" presStyleIdx="0" presStyleCnt="2">
        <dgm:presLayoutVars>
          <dgm:chMax val="1"/>
          <dgm:bulletEnabled val="1"/>
        </dgm:presLayoutVars>
      </dgm:prSet>
      <dgm:spPr/>
    </dgm:pt>
    <dgm:pt modelId="{1C05DE61-23C3-448D-89FF-FCFC84112D80}" type="pres">
      <dgm:prSet presAssocID="{C6D2F125-4979-4446-A2D0-1BF57C50EEA5}" presName="descendantText" presStyleLbl="alignAccFollowNode1" presStyleIdx="0" presStyleCnt="2">
        <dgm:presLayoutVars>
          <dgm:bulletEnabled val="1"/>
        </dgm:presLayoutVars>
      </dgm:prSet>
      <dgm:spPr/>
    </dgm:pt>
    <dgm:pt modelId="{36C4D402-0649-4CB5-B55C-B5BE641F7BCE}" type="pres">
      <dgm:prSet presAssocID="{59617541-E445-4E06-87B6-EF8FA0EFD1AB}" presName="sp" presStyleCnt="0"/>
      <dgm:spPr/>
    </dgm:pt>
    <dgm:pt modelId="{8F2ADA50-E9A4-4E43-8FCB-1031FBF6298D}" type="pres">
      <dgm:prSet presAssocID="{46547E82-65C0-403A-A107-987FFB717458}" presName="linNode" presStyleCnt="0"/>
      <dgm:spPr/>
    </dgm:pt>
    <dgm:pt modelId="{F4C7CB06-2256-4FE9-87E3-8BF93511E8E7}" type="pres">
      <dgm:prSet presAssocID="{46547E82-65C0-403A-A107-987FFB717458}" presName="parentText" presStyleLbl="node1" presStyleIdx="1" presStyleCnt="2">
        <dgm:presLayoutVars>
          <dgm:chMax val="1"/>
          <dgm:bulletEnabled val="1"/>
        </dgm:presLayoutVars>
      </dgm:prSet>
      <dgm:spPr/>
    </dgm:pt>
    <dgm:pt modelId="{2C8EE795-C619-4378-A347-C08790617653}" type="pres">
      <dgm:prSet presAssocID="{46547E82-65C0-403A-A107-987FFB717458}" presName="descendantText" presStyleLbl="alignAccFollowNode1" presStyleIdx="1" presStyleCnt="2">
        <dgm:presLayoutVars>
          <dgm:bulletEnabled val="1"/>
        </dgm:presLayoutVars>
      </dgm:prSet>
      <dgm:spPr/>
    </dgm:pt>
  </dgm:ptLst>
  <dgm:cxnLst>
    <dgm:cxn modelId="{D2B74A09-C3E5-46F7-98C0-6FA807D20005}" type="presOf" srcId="{D603335B-B9F5-4DB7-BD92-A1B22D9E2C5A}" destId="{1C05DE61-23C3-448D-89FF-FCFC84112D80}" srcOrd="0" destOrd="2" presId="urn:microsoft.com/office/officeart/2005/8/layout/vList5"/>
    <dgm:cxn modelId="{12B9121D-D465-47CE-9B9E-DB5062CD052B}" srcId="{C6D2F125-4979-4446-A2D0-1BF57C50EEA5}" destId="{717D5A5B-7092-477A-87CD-9A27BD49137D}" srcOrd="3" destOrd="0" parTransId="{47951A70-16F2-43D9-819A-673ECCFC624B}" sibTransId="{D0C5F14B-397D-41B8-B01E-B505754E6F35}"/>
    <dgm:cxn modelId="{F3DFDB33-1EAB-4161-85AB-0C7CE29E4D29}" srcId="{46547E82-65C0-403A-A107-987FFB717458}" destId="{25E85975-B8E6-4106-972C-2BF13C0C6254}" srcOrd="3" destOrd="0" parTransId="{CD2933B6-6B17-40AD-B5F4-91D6249F657C}" sibTransId="{F280B088-1A1B-4374-8A32-0855CA848238}"/>
    <dgm:cxn modelId="{D5CCF933-3693-454D-9DED-D15E1468D7B6}" type="presOf" srcId="{0CEB81F7-15FA-4E36-8793-DF7990727846}" destId="{2C8EE795-C619-4378-A347-C08790617653}" srcOrd="0" destOrd="0" presId="urn:microsoft.com/office/officeart/2005/8/layout/vList5"/>
    <dgm:cxn modelId="{EC81873C-A9F1-40AF-B9E1-F9A9D42B9A56}" srcId="{46547E82-65C0-403A-A107-987FFB717458}" destId="{0CEB81F7-15FA-4E36-8793-DF7990727846}" srcOrd="0" destOrd="0" parTransId="{4BBD3376-07E0-4F1B-BB7B-A99AD29CE803}" sibTransId="{00EE85B5-F270-4799-9D22-C54AC4B9F252}"/>
    <dgm:cxn modelId="{EE0FD45F-B99E-4B2A-A0E6-3FC6F5624DCA}" type="presOf" srcId="{D04BFEA0-82F2-4B60-B910-294076A4BEDC}" destId="{3316BE2D-D682-4DC0-98A0-C23827082E51}" srcOrd="0" destOrd="0" presId="urn:microsoft.com/office/officeart/2005/8/layout/vList5"/>
    <dgm:cxn modelId="{028B5F61-895A-43DB-B2EA-CA1DDFF76D23}" srcId="{C6D2F125-4979-4446-A2D0-1BF57C50EEA5}" destId="{D603335B-B9F5-4DB7-BD92-A1B22D9E2C5A}" srcOrd="2" destOrd="0" parTransId="{E30DA0DA-C268-48C0-B1A3-72C948B846C3}" sibTransId="{612D3048-47A5-4318-8B8B-AB9FDA17662D}"/>
    <dgm:cxn modelId="{A8701E52-DF32-4C5A-9B01-A16AF6E6475E}" srcId="{46547E82-65C0-403A-A107-987FFB717458}" destId="{67CE2E1F-F91E-447B-9784-ABC0108C4724}" srcOrd="2" destOrd="0" parTransId="{6A44143A-4504-4F1F-9B5C-00FF2C9BF6F1}" sibTransId="{EA81263B-4BAA-4859-8EE5-E70CF4686D34}"/>
    <dgm:cxn modelId="{C39B4159-A8C3-4F6C-BA52-D2B62134DACA}" srcId="{46547E82-65C0-403A-A107-987FFB717458}" destId="{FCDEAA08-ACA0-435B-BBF3-B8B4C47D9D65}" srcOrd="1" destOrd="0" parTransId="{A9E1AEF3-D50D-4770-9901-B7C0448C3171}" sibTransId="{55B5A4B6-FC39-49AB-84B8-0F48D6F43D42}"/>
    <dgm:cxn modelId="{BA741285-9561-4CE2-B45F-69805A03A22C}" type="presOf" srcId="{25E85975-B8E6-4106-972C-2BF13C0C6254}" destId="{2C8EE795-C619-4378-A347-C08790617653}" srcOrd="0" destOrd="3" presId="urn:microsoft.com/office/officeart/2005/8/layout/vList5"/>
    <dgm:cxn modelId="{17C2AD87-63E8-4D38-814E-7AB6EF731CE3}" type="presOf" srcId="{177DAE1E-8AD1-45E5-81C1-D27B12CBCD38}" destId="{1C05DE61-23C3-448D-89FF-FCFC84112D80}" srcOrd="0" destOrd="1" presId="urn:microsoft.com/office/officeart/2005/8/layout/vList5"/>
    <dgm:cxn modelId="{28592589-1BF5-44FA-A15B-9B9DACDA89F5}" srcId="{D04BFEA0-82F2-4B60-B910-294076A4BEDC}" destId="{46547E82-65C0-403A-A107-987FFB717458}" srcOrd="1" destOrd="0" parTransId="{9F54ADC4-FC80-40EE-8FA8-E638F577ADC1}" sibTransId="{2763C55B-E688-43DB-B18B-28136A193DCC}"/>
    <dgm:cxn modelId="{DD72ABA7-33B3-4427-86C4-BEA41752B871}" type="presOf" srcId="{4C747329-DF5D-4289-834E-D042D5764088}" destId="{1C05DE61-23C3-448D-89FF-FCFC84112D80}" srcOrd="0" destOrd="0" presId="urn:microsoft.com/office/officeart/2005/8/layout/vList5"/>
    <dgm:cxn modelId="{C30DF0AF-AFC8-4CC3-9A74-FFD3174BA737}" type="presOf" srcId="{C6D2F125-4979-4446-A2D0-1BF57C50EEA5}" destId="{EA3D6CEA-E929-4025-8CDB-CE6DA9C0FDE3}" srcOrd="0" destOrd="0" presId="urn:microsoft.com/office/officeart/2005/8/layout/vList5"/>
    <dgm:cxn modelId="{6CCFD7C3-9279-411A-843A-9E083850C51D}" type="presOf" srcId="{FCDEAA08-ACA0-435B-BBF3-B8B4C47D9D65}" destId="{2C8EE795-C619-4378-A347-C08790617653}" srcOrd="0" destOrd="1" presId="urn:microsoft.com/office/officeart/2005/8/layout/vList5"/>
    <dgm:cxn modelId="{503C59CE-CD2A-4D7E-8E8C-90D678118EB9}" type="presOf" srcId="{67CE2E1F-F91E-447B-9784-ABC0108C4724}" destId="{2C8EE795-C619-4378-A347-C08790617653}" srcOrd="0" destOrd="2" presId="urn:microsoft.com/office/officeart/2005/8/layout/vList5"/>
    <dgm:cxn modelId="{7BF80EE4-F609-46ED-9348-7B114098F7AE}" srcId="{C6D2F125-4979-4446-A2D0-1BF57C50EEA5}" destId="{177DAE1E-8AD1-45E5-81C1-D27B12CBCD38}" srcOrd="1" destOrd="0" parTransId="{770E1779-631E-4443-80BA-1396BC5A0ACD}" sibTransId="{01720E64-1D65-417C-A147-6CB2685F677A}"/>
    <dgm:cxn modelId="{62B73BE8-0815-4EED-8D2F-6B67B5385BAA}" type="presOf" srcId="{717D5A5B-7092-477A-87CD-9A27BD49137D}" destId="{1C05DE61-23C3-448D-89FF-FCFC84112D80}" srcOrd="0" destOrd="3" presId="urn:microsoft.com/office/officeart/2005/8/layout/vList5"/>
    <dgm:cxn modelId="{B49DB0EE-AE09-46A4-9358-8DD298B6517D}" type="presOf" srcId="{46547E82-65C0-403A-A107-987FFB717458}" destId="{F4C7CB06-2256-4FE9-87E3-8BF93511E8E7}" srcOrd="0" destOrd="0" presId="urn:microsoft.com/office/officeart/2005/8/layout/vList5"/>
    <dgm:cxn modelId="{FCA8CEF0-AA8E-4F23-81F0-E22AA0D642B6}" srcId="{C6D2F125-4979-4446-A2D0-1BF57C50EEA5}" destId="{4C747329-DF5D-4289-834E-D042D5764088}" srcOrd="0" destOrd="0" parTransId="{E7ED4B91-316E-484E-A42B-8EB93E01245E}" sibTransId="{36C54108-F54D-4C1F-9039-B79B84ED1416}"/>
    <dgm:cxn modelId="{2948D9F5-0C64-4D92-A0EA-B4E9614C576A}" srcId="{D04BFEA0-82F2-4B60-B910-294076A4BEDC}" destId="{C6D2F125-4979-4446-A2D0-1BF57C50EEA5}" srcOrd="0" destOrd="0" parTransId="{B5F77A1E-F950-455E-BB7E-9D46DF0F950E}" sibTransId="{59617541-E445-4E06-87B6-EF8FA0EFD1AB}"/>
    <dgm:cxn modelId="{A55B2C70-9EE5-4B3C-A330-90EF3C618C2A}" type="presParOf" srcId="{3316BE2D-D682-4DC0-98A0-C23827082E51}" destId="{819E7DA3-C06B-45E4-BB39-8DA8A6CEA302}" srcOrd="0" destOrd="0" presId="urn:microsoft.com/office/officeart/2005/8/layout/vList5"/>
    <dgm:cxn modelId="{A059D404-470F-4434-B845-918F460A2731}" type="presParOf" srcId="{819E7DA3-C06B-45E4-BB39-8DA8A6CEA302}" destId="{EA3D6CEA-E929-4025-8CDB-CE6DA9C0FDE3}" srcOrd="0" destOrd="0" presId="urn:microsoft.com/office/officeart/2005/8/layout/vList5"/>
    <dgm:cxn modelId="{043867E0-F1C4-45DC-8D86-827543CBA4BD}" type="presParOf" srcId="{819E7DA3-C06B-45E4-BB39-8DA8A6CEA302}" destId="{1C05DE61-23C3-448D-89FF-FCFC84112D80}" srcOrd="1" destOrd="0" presId="urn:microsoft.com/office/officeart/2005/8/layout/vList5"/>
    <dgm:cxn modelId="{69DE4DDB-A44F-4011-9C47-E348B21D9077}" type="presParOf" srcId="{3316BE2D-D682-4DC0-98A0-C23827082E51}" destId="{36C4D402-0649-4CB5-B55C-B5BE641F7BCE}" srcOrd="1" destOrd="0" presId="urn:microsoft.com/office/officeart/2005/8/layout/vList5"/>
    <dgm:cxn modelId="{2DB92B55-E7F8-4FB6-B9D4-56BD4864BD08}" type="presParOf" srcId="{3316BE2D-D682-4DC0-98A0-C23827082E51}" destId="{8F2ADA50-E9A4-4E43-8FCB-1031FBF6298D}" srcOrd="2" destOrd="0" presId="urn:microsoft.com/office/officeart/2005/8/layout/vList5"/>
    <dgm:cxn modelId="{46788175-6D02-4AA3-A623-FC0CE07E9D17}" type="presParOf" srcId="{8F2ADA50-E9A4-4E43-8FCB-1031FBF6298D}" destId="{F4C7CB06-2256-4FE9-87E3-8BF93511E8E7}" srcOrd="0" destOrd="0" presId="urn:microsoft.com/office/officeart/2005/8/layout/vList5"/>
    <dgm:cxn modelId="{625508CD-8A19-48E3-8E9D-1524B440C124}" type="presParOf" srcId="{8F2ADA50-E9A4-4E43-8FCB-1031FBF6298D}" destId="{2C8EE795-C619-4378-A347-C0879061765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AAE8B4-319E-4DF6-B4FC-124A22B1E6CC}" type="doc">
      <dgm:prSet loTypeId="urn:microsoft.com/office/officeart/2016/7/layout/VerticalSolidActionList" loCatId="List" qsTypeId="urn:microsoft.com/office/officeart/2005/8/quickstyle/simple4" qsCatId="simple" csTypeId="urn:microsoft.com/office/officeart/2005/8/colors/accent6_3" csCatId="accent6"/>
      <dgm:spPr/>
      <dgm:t>
        <a:bodyPr/>
        <a:lstStyle/>
        <a:p>
          <a:endParaRPr lang="en-US"/>
        </a:p>
      </dgm:t>
    </dgm:pt>
    <dgm:pt modelId="{5830E1EA-FAED-4846-A419-29065913F58E}">
      <dgm:prSet/>
      <dgm:spPr/>
      <dgm:t>
        <a:bodyPr/>
        <a:lstStyle/>
        <a:p>
          <a:r>
            <a:rPr lang="en-US" dirty="0"/>
            <a:t>Start</a:t>
          </a:r>
        </a:p>
      </dgm:t>
    </dgm:pt>
    <dgm:pt modelId="{13F8F57B-20EF-49C8-A12C-C643791F828B}" type="parTrans" cxnId="{EA7AC991-3E0B-4485-AA81-84C3F864B937}">
      <dgm:prSet/>
      <dgm:spPr/>
      <dgm:t>
        <a:bodyPr/>
        <a:lstStyle/>
        <a:p>
          <a:endParaRPr lang="en-US"/>
        </a:p>
      </dgm:t>
    </dgm:pt>
    <dgm:pt modelId="{0FBCB173-D2CA-4827-9398-2A0CFDA5532D}" type="sibTrans" cxnId="{EA7AC991-3E0B-4485-AA81-84C3F864B937}">
      <dgm:prSet/>
      <dgm:spPr/>
      <dgm:t>
        <a:bodyPr/>
        <a:lstStyle/>
        <a:p>
          <a:endParaRPr lang="en-US"/>
        </a:p>
      </dgm:t>
    </dgm:pt>
    <dgm:pt modelId="{7AC917E9-3FE3-4DF8-BA45-8B8C3FB9F898}">
      <dgm:prSet/>
      <dgm:spPr/>
      <dgm:t>
        <a:bodyPr/>
        <a:lstStyle/>
        <a:p>
          <a:r>
            <a:rPr lang="en-US" dirty="0"/>
            <a:t>First, start reading a lot of historic financial data from financial statements with read pdf or with workbooks.open or with sec read.</a:t>
          </a:r>
        </a:p>
      </dgm:t>
    </dgm:pt>
    <dgm:pt modelId="{3CBE2C45-5A57-4164-AF91-8560FBFC6995}" type="parTrans" cxnId="{45F7FA05-7B04-4CBB-92A9-775AABB221B2}">
      <dgm:prSet/>
      <dgm:spPr/>
      <dgm:t>
        <a:bodyPr/>
        <a:lstStyle/>
        <a:p>
          <a:endParaRPr lang="en-US"/>
        </a:p>
      </dgm:t>
    </dgm:pt>
    <dgm:pt modelId="{B283318B-965F-4AB1-A6CE-EC56708D16DE}" type="sibTrans" cxnId="{45F7FA05-7B04-4CBB-92A9-775AABB221B2}">
      <dgm:prSet/>
      <dgm:spPr/>
      <dgm:t>
        <a:bodyPr/>
        <a:lstStyle/>
        <a:p>
          <a:endParaRPr lang="en-US"/>
        </a:p>
      </dgm:t>
    </dgm:pt>
    <dgm:pt modelId="{0DF8CF58-29F4-40BC-A381-FF84366DFA2B}">
      <dgm:prSet/>
      <dgm:spPr/>
      <dgm:t>
        <a:bodyPr/>
        <a:lstStyle/>
        <a:p>
          <a:r>
            <a:rPr lang="en-US" dirty="0"/>
            <a:t>Project</a:t>
          </a:r>
        </a:p>
      </dgm:t>
    </dgm:pt>
    <dgm:pt modelId="{0F1CFD2C-97CC-4735-9961-C65B3B95089D}" type="parTrans" cxnId="{767DBD56-6D0C-4A10-B3FE-1B9BDD76662D}">
      <dgm:prSet/>
      <dgm:spPr/>
      <dgm:t>
        <a:bodyPr/>
        <a:lstStyle/>
        <a:p>
          <a:endParaRPr lang="en-US"/>
        </a:p>
      </dgm:t>
    </dgm:pt>
    <dgm:pt modelId="{75F6F8EC-8CC9-4312-87E3-2213D35D9B36}" type="sibTrans" cxnId="{767DBD56-6D0C-4A10-B3FE-1B9BDD76662D}">
      <dgm:prSet/>
      <dgm:spPr/>
      <dgm:t>
        <a:bodyPr/>
        <a:lstStyle/>
        <a:p>
          <a:endParaRPr lang="en-US"/>
        </a:p>
      </dgm:t>
    </dgm:pt>
    <dgm:pt modelId="{EA17EA49-8BD8-4C9A-9104-E4B75884D2E2}">
      <dgm:prSet/>
      <dgm:spPr/>
      <dgm:t>
        <a:bodyPr/>
        <a:lstStyle/>
        <a:p>
          <a:r>
            <a:rPr lang="en-US" dirty="0"/>
            <a:t>Next, project variables from actual data – you can even use the historic revenue growth.</a:t>
          </a:r>
        </a:p>
      </dgm:t>
    </dgm:pt>
    <dgm:pt modelId="{C78353BE-7864-40D8-A7B5-6AF765990E15}" type="parTrans" cxnId="{D6E58B85-6D07-4B5C-9F21-23D47BF9AB8C}">
      <dgm:prSet/>
      <dgm:spPr/>
      <dgm:t>
        <a:bodyPr/>
        <a:lstStyle/>
        <a:p>
          <a:endParaRPr lang="en-US"/>
        </a:p>
      </dgm:t>
    </dgm:pt>
    <dgm:pt modelId="{2D4F0362-EF44-4020-9131-CA2904B7484F}" type="sibTrans" cxnId="{D6E58B85-6D07-4B5C-9F21-23D47BF9AB8C}">
      <dgm:prSet/>
      <dgm:spPr/>
      <dgm:t>
        <a:bodyPr/>
        <a:lstStyle/>
        <a:p>
          <a:endParaRPr lang="en-US"/>
        </a:p>
      </dgm:t>
    </dgm:pt>
    <dgm:pt modelId="{7C261E8E-0444-47DF-BF5D-AD79C6BD1C4A}">
      <dgm:prSet/>
      <dgm:spPr/>
      <dgm:t>
        <a:bodyPr/>
        <a:lstStyle/>
        <a:p>
          <a:r>
            <a:rPr lang="en-US" dirty="0"/>
            <a:t>Create</a:t>
          </a:r>
        </a:p>
      </dgm:t>
    </dgm:pt>
    <dgm:pt modelId="{7AE08C0F-2124-4F93-B8B6-90834B7FCAB5}" type="parTrans" cxnId="{FE801B22-9FD4-4807-BE6B-50A301962FAE}">
      <dgm:prSet/>
      <dgm:spPr/>
      <dgm:t>
        <a:bodyPr/>
        <a:lstStyle/>
        <a:p>
          <a:endParaRPr lang="en-US"/>
        </a:p>
      </dgm:t>
    </dgm:pt>
    <dgm:pt modelId="{3414F487-3D6E-4DE2-BFAC-A0646DFD8F82}" type="sibTrans" cxnId="{FE801B22-9FD4-4807-BE6B-50A301962FAE}">
      <dgm:prSet/>
      <dgm:spPr/>
      <dgm:t>
        <a:bodyPr/>
        <a:lstStyle/>
        <a:p>
          <a:endParaRPr lang="en-US"/>
        </a:p>
      </dgm:t>
    </dgm:pt>
    <dgm:pt modelId="{C88C6F19-8D4A-479A-A186-EDF8A08E55F3}">
      <dgm:prSet/>
      <dgm:spPr/>
      <dgm:t>
        <a:bodyPr/>
        <a:lstStyle/>
        <a:p>
          <a:r>
            <a:rPr lang="en-US" dirty="0"/>
            <a:t>After that, create nice pictures of the historic and future return on invested capital.</a:t>
          </a:r>
        </a:p>
      </dgm:t>
    </dgm:pt>
    <dgm:pt modelId="{DDCB831A-102B-453C-B8DE-E890222C9BA0}" type="parTrans" cxnId="{BBEBFC43-0C8B-4E4E-AC96-B6A90ECC695C}">
      <dgm:prSet/>
      <dgm:spPr/>
      <dgm:t>
        <a:bodyPr/>
        <a:lstStyle/>
        <a:p>
          <a:endParaRPr lang="en-US"/>
        </a:p>
      </dgm:t>
    </dgm:pt>
    <dgm:pt modelId="{6F5994CE-897A-43B6-99F2-B65B75CD1ECC}" type="sibTrans" cxnId="{BBEBFC43-0C8B-4E4E-AC96-B6A90ECC695C}">
      <dgm:prSet/>
      <dgm:spPr/>
      <dgm:t>
        <a:bodyPr/>
        <a:lstStyle/>
        <a:p>
          <a:endParaRPr lang="en-US"/>
        </a:p>
      </dgm:t>
    </dgm:pt>
    <dgm:pt modelId="{9D71A212-68CC-4199-9C81-F1179FBC9912}">
      <dgm:prSet/>
      <dgm:spPr/>
      <dgm:t>
        <a:bodyPr/>
        <a:lstStyle/>
        <a:p>
          <a:r>
            <a:rPr lang="en-US" dirty="0"/>
            <a:t>Apply</a:t>
          </a:r>
        </a:p>
      </dgm:t>
    </dgm:pt>
    <dgm:pt modelId="{6F0AED1A-3671-4D8A-B3B9-C06548360B39}" type="parTrans" cxnId="{142A463A-8399-434D-80ED-F3D5EB724642}">
      <dgm:prSet/>
      <dgm:spPr/>
      <dgm:t>
        <a:bodyPr/>
        <a:lstStyle/>
        <a:p>
          <a:endParaRPr lang="en-US"/>
        </a:p>
      </dgm:t>
    </dgm:pt>
    <dgm:pt modelId="{8AE76E82-DF16-4C61-8B05-AED69B13BDCA}" type="sibTrans" cxnId="{142A463A-8399-434D-80ED-F3D5EB724642}">
      <dgm:prSet/>
      <dgm:spPr/>
      <dgm:t>
        <a:bodyPr/>
        <a:lstStyle/>
        <a:p>
          <a:endParaRPr lang="en-US"/>
        </a:p>
      </dgm:t>
    </dgm:pt>
    <dgm:pt modelId="{D8F0E4F5-4519-476B-9B3A-DA0CF0C5E5A4}">
      <dgm:prSet/>
      <dgm:spPr/>
      <dgm:t>
        <a:bodyPr/>
        <a:lstStyle/>
        <a:p>
          <a:r>
            <a:rPr lang="en-US" dirty="0"/>
            <a:t>Finally, apply multiples or a fancy formula like (1-g/ROIC)/(WACC-g) to evaluate the terminal value. It doesn’t matter very much because you get the same answer</a:t>
          </a:r>
        </a:p>
      </dgm:t>
    </dgm:pt>
    <dgm:pt modelId="{ADDC310A-5A05-413A-9DB5-F6652FC6EB49}" type="parTrans" cxnId="{9825EC18-CF86-4691-926D-B3CD822C2900}">
      <dgm:prSet/>
      <dgm:spPr/>
      <dgm:t>
        <a:bodyPr/>
        <a:lstStyle/>
        <a:p>
          <a:endParaRPr lang="en-US"/>
        </a:p>
      </dgm:t>
    </dgm:pt>
    <dgm:pt modelId="{86FE3E2B-8E03-4630-A499-1CE1F9008DE6}" type="sibTrans" cxnId="{9825EC18-CF86-4691-926D-B3CD822C2900}">
      <dgm:prSet/>
      <dgm:spPr/>
      <dgm:t>
        <a:bodyPr/>
        <a:lstStyle/>
        <a:p>
          <a:endParaRPr lang="en-US"/>
        </a:p>
      </dgm:t>
    </dgm:pt>
    <dgm:pt modelId="{DB16B25A-7340-4824-BAE8-62344475B22B}" type="pres">
      <dgm:prSet presAssocID="{F2AAE8B4-319E-4DF6-B4FC-124A22B1E6CC}" presName="Name0" presStyleCnt="0">
        <dgm:presLayoutVars>
          <dgm:dir/>
          <dgm:animLvl val="lvl"/>
          <dgm:resizeHandles val="exact"/>
        </dgm:presLayoutVars>
      </dgm:prSet>
      <dgm:spPr/>
    </dgm:pt>
    <dgm:pt modelId="{EE217AAC-117D-4501-BFF3-A9A5E22C53F4}" type="pres">
      <dgm:prSet presAssocID="{5830E1EA-FAED-4846-A419-29065913F58E}" presName="linNode" presStyleCnt="0"/>
      <dgm:spPr/>
    </dgm:pt>
    <dgm:pt modelId="{CFBAD0D5-AB77-41B4-A6BE-856C2A7C6CAC}" type="pres">
      <dgm:prSet presAssocID="{5830E1EA-FAED-4846-A419-29065913F58E}" presName="parentText" presStyleLbl="alignNode1" presStyleIdx="0" presStyleCnt="4">
        <dgm:presLayoutVars>
          <dgm:chMax val="1"/>
          <dgm:bulletEnabled/>
        </dgm:presLayoutVars>
      </dgm:prSet>
      <dgm:spPr/>
    </dgm:pt>
    <dgm:pt modelId="{112AFAC6-F775-41EF-A6FF-A85106606C84}" type="pres">
      <dgm:prSet presAssocID="{5830E1EA-FAED-4846-A419-29065913F58E}" presName="descendantText" presStyleLbl="alignAccFollowNode1" presStyleIdx="0" presStyleCnt="4">
        <dgm:presLayoutVars>
          <dgm:bulletEnabled/>
        </dgm:presLayoutVars>
      </dgm:prSet>
      <dgm:spPr/>
    </dgm:pt>
    <dgm:pt modelId="{61CB6159-E4C0-4BC2-910E-3FAECC941BE2}" type="pres">
      <dgm:prSet presAssocID="{0FBCB173-D2CA-4827-9398-2A0CFDA5532D}" presName="sp" presStyleCnt="0"/>
      <dgm:spPr/>
    </dgm:pt>
    <dgm:pt modelId="{C31441F3-4383-477D-AB4E-4EB262E485B1}" type="pres">
      <dgm:prSet presAssocID="{0DF8CF58-29F4-40BC-A381-FF84366DFA2B}" presName="linNode" presStyleCnt="0"/>
      <dgm:spPr/>
    </dgm:pt>
    <dgm:pt modelId="{69A51E65-FFF7-4443-BA5E-67FCA9872FD3}" type="pres">
      <dgm:prSet presAssocID="{0DF8CF58-29F4-40BC-A381-FF84366DFA2B}" presName="parentText" presStyleLbl="alignNode1" presStyleIdx="1" presStyleCnt="4">
        <dgm:presLayoutVars>
          <dgm:chMax val="1"/>
          <dgm:bulletEnabled/>
        </dgm:presLayoutVars>
      </dgm:prSet>
      <dgm:spPr/>
    </dgm:pt>
    <dgm:pt modelId="{2AF93784-A5B2-480E-97DD-788A2BF9553F}" type="pres">
      <dgm:prSet presAssocID="{0DF8CF58-29F4-40BC-A381-FF84366DFA2B}" presName="descendantText" presStyleLbl="alignAccFollowNode1" presStyleIdx="1" presStyleCnt="4">
        <dgm:presLayoutVars>
          <dgm:bulletEnabled/>
        </dgm:presLayoutVars>
      </dgm:prSet>
      <dgm:spPr/>
    </dgm:pt>
    <dgm:pt modelId="{A0914181-89F4-4999-8AB7-942955FD2D39}" type="pres">
      <dgm:prSet presAssocID="{75F6F8EC-8CC9-4312-87E3-2213D35D9B36}" presName="sp" presStyleCnt="0"/>
      <dgm:spPr/>
    </dgm:pt>
    <dgm:pt modelId="{7074F77A-CEE8-45D6-8996-40E376DA4B68}" type="pres">
      <dgm:prSet presAssocID="{7C261E8E-0444-47DF-BF5D-AD79C6BD1C4A}" presName="linNode" presStyleCnt="0"/>
      <dgm:spPr/>
    </dgm:pt>
    <dgm:pt modelId="{E3129B2F-C1AC-41AC-8530-A331258B9623}" type="pres">
      <dgm:prSet presAssocID="{7C261E8E-0444-47DF-BF5D-AD79C6BD1C4A}" presName="parentText" presStyleLbl="alignNode1" presStyleIdx="2" presStyleCnt="4">
        <dgm:presLayoutVars>
          <dgm:chMax val="1"/>
          <dgm:bulletEnabled/>
        </dgm:presLayoutVars>
      </dgm:prSet>
      <dgm:spPr/>
    </dgm:pt>
    <dgm:pt modelId="{05C94277-B577-4A36-9DCB-7823C530F287}" type="pres">
      <dgm:prSet presAssocID="{7C261E8E-0444-47DF-BF5D-AD79C6BD1C4A}" presName="descendantText" presStyleLbl="alignAccFollowNode1" presStyleIdx="2" presStyleCnt="4">
        <dgm:presLayoutVars>
          <dgm:bulletEnabled/>
        </dgm:presLayoutVars>
      </dgm:prSet>
      <dgm:spPr/>
    </dgm:pt>
    <dgm:pt modelId="{A9B7EDBB-2D8F-4115-A61D-1379BC748B00}" type="pres">
      <dgm:prSet presAssocID="{3414F487-3D6E-4DE2-BFAC-A0646DFD8F82}" presName="sp" presStyleCnt="0"/>
      <dgm:spPr/>
    </dgm:pt>
    <dgm:pt modelId="{ECB3E071-E5F7-41EB-BA0C-675D5F8A0CFA}" type="pres">
      <dgm:prSet presAssocID="{9D71A212-68CC-4199-9C81-F1179FBC9912}" presName="linNode" presStyleCnt="0"/>
      <dgm:spPr/>
    </dgm:pt>
    <dgm:pt modelId="{0EEEEF51-5AD9-43E0-9572-1CA2FBC6B428}" type="pres">
      <dgm:prSet presAssocID="{9D71A212-68CC-4199-9C81-F1179FBC9912}" presName="parentText" presStyleLbl="alignNode1" presStyleIdx="3" presStyleCnt="4">
        <dgm:presLayoutVars>
          <dgm:chMax val="1"/>
          <dgm:bulletEnabled/>
        </dgm:presLayoutVars>
      </dgm:prSet>
      <dgm:spPr/>
    </dgm:pt>
    <dgm:pt modelId="{460474B2-0DC7-42C5-A034-018172B1FD04}" type="pres">
      <dgm:prSet presAssocID="{9D71A212-68CC-4199-9C81-F1179FBC9912}" presName="descendantText" presStyleLbl="alignAccFollowNode1" presStyleIdx="3" presStyleCnt="4">
        <dgm:presLayoutVars>
          <dgm:bulletEnabled/>
        </dgm:presLayoutVars>
      </dgm:prSet>
      <dgm:spPr/>
    </dgm:pt>
  </dgm:ptLst>
  <dgm:cxnLst>
    <dgm:cxn modelId="{45F7FA05-7B04-4CBB-92A9-775AABB221B2}" srcId="{5830E1EA-FAED-4846-A419-29065913F58E}" destId="{7AC917E9-3FE3-4DF8-BA45-8B8C3FB9F898}" srcOrd="0" destOrd="0" parTransId="{3CBE2C45-5A57-4164-AF91-8560FBFC6995}" sibTransId="{B283318B-965F-4AB1-A6CE-EC56708D16DE}"/>
    <dgm:cxn modelId="{E3AEE413-EB84-4ABD-95A4-D3CCA26931EA}" type="presOf" srcId="{C88C6F19-8D4A-479A-A186-EDF8A08E55F3}" destId="{05C94277-B577-4A36-9DCB-7823C530F287}" srcOrd="0" destOrd="0" presId="urn:microsoft.com/office/officeart/2016/7/layout/VerticalSolidActionList"/>
    <dgm:cxn modelId="{9825EC18-CF86-4691-926D-B3CD822C2900}" srcId="{9D71A212-68CC-4199-9C81-F1179FBC9912}" destId="{D8F0E4F5-4519-476B-9B3A-DA0CF0C5E5A4}" srcOrd="0" destOrd="0" parTransId="{ADDC310A-5A05-413A-9DB5-F6652FC6EB49}" sibTransId="{86FE3E2B-8E03-4630-A499-1CE1F9008DE6}"/>
    <dgm:cxn modelId="{FE801B22-9FD4-4807-BE6B-50A301962FAE}" srcId="{F2AAE8B4-319E-4DF6-B4FC-124A22B1E6CC}" destId="{7C261E8E-0444-47DF-BF5D-AD79C6BD1C4A}" srcOrd="2" destOrd="0" parTransId="{7AE08C0F-2124-4F93-B8B6-90834B7FCAB5}" sibTransId="{3414F487-3D6E-4DE2-BFAC-A0646DFD8F82}"/>
    <dgm:cxn modelId="{142A463A-8399-434D-80ED-F3D5EB724642}" srcId="{F2AAE8B4-319E-4DF6-B4FC-124A22B1E6CC}" destId="{9D71A212-68CC-4199-9C81-F1179FBC9912}" srcOrd="3" destOrd="0" parTransId="{6F0AED1A-3671-4D8A-B3B9-C06548360B39}" sibTransId="{8AE76E82-DF16-4C61-8B05-AED69B13BDCA}"/>
    <dgm:cxn modelId="{BBEBFC43-0C8B-4E4E-AC96-B6A90ECC695C}" srcId="{7C261E8E-0444-47DF-BF5D-AD79C6BD1C4A}" destId="{C88C6F19-8D4A-479A-A186-EDF8A08E55F3}" srcOrd="0" destOrd="0" parTransId="{DDCB831A-102B-453C-B8DE-E890222C9BA0}" sibTransId="{6F5994CE-897A-43B6-99F2-B65B75CD1ECC}"/>
    <dgm:cxn modelId="{0025406E-E850-409E-9AC2-33852FEEE96A}" type="presOf" srcId="{0DF8CF58-29F4-40BC-A381-FF84366DFA2B}" destId="{69A51E65-FFF7-4443-BA5E-67FCA9872FD3}" srcOrd="0" destOrd="0" presId="urn:microsoft.com/office/officeart/2016/7/layout/VerticalSolidActionList"/>
    <dgm:cxn modelId="{767DBD56-6D0C-4A10-B3FE-1B9BDD76662D}" srcId="{F2AAE8B4-319E-4DF6-B4FC-124A22B1E6CC}" destId="{0DF8CF58-29F4-40BC-A381-FF84366DFA2B}" srcOrd="1" destOrd="0" parTransId="{0F1CFD2C-97CC-4735-9961-C65B3B95089D}" sibTransId="{75F6F8EC-8CC9-4312-87E3-2213D35D9B36}"/>
    <dgm:cxn modelId="{D6E58B85-6D07-4B5C-9F21-23D47BF9AB8C}" srcId="{0DF8CF58-29F4-40BC-A381-FF84366DFA2B}" destId="{EA17EA49-8BD8-4C9A-9104-E4B75884D2E2}" srcOrd="0" destOrd="0" parTransId="{C78353BE-7864-40D8-A7B5-6AF765990E15}" sibTransId="{2D4F0362-EF44-4020-9131-CA2904B7484F}"/>
    <dgm:cxn modelId="{B3D72289-8221-4CDB-B9CE-415C815B91AC}" type="presOf" srcId="{F2AAE8B4-319E-4DF6-B4FC-124A22B1E6CC}" destId="{DB16B25A-7340-4824-BAE8-62344475B22B}" srcOrd="0" destOrd="0" presId="urn:microsoft.com/office/officeart/2016/7/layout/VerticalSolidActionList"/>
    <dgm:cxn modelId="{EA7AC991-3E0B-4485-AA81-84C3F864B937}" srcId="{F2AAE8B4-319E-4DF6-B4FC-124A22B1E6CC}" destId="{5830E1EA-FAED-4846-A419-29065913F58E}" srcOrd="0" destOrd="0" parTransId="{13F8F57B-20EF-49C8-A12C-C643791F828B}" sibTransId="{0FBCB173-D2CA-4827-9398-2A0CFDA5532D}"/>
    <dgm:cxn modelId="{BF3D29A6-64A7-471A-916F-2765E2F36DC1}" type="presOf" srcId="{D8F0E4F5-4519-476B-9B3A-DA0CF0C5E5A4}" destId="{460474B2-0DC7-42C5-A034-018172B1FD04}" srcOrd="0" destOrd="0" presId="urn:microsoft.com/office/officeart/2016/7/layout/VerticalSolidActionList"/>
    <dgm:cxn modelId="{936C8BA7-55DF-4B8D-856A-6A8A0431CC9F}" type="presOf" srcId="{5830E1EA-FAED-4846-A419-29065913F58E}" destId="{CFBAD0D5-AB77-41B4-A6BE-856C2A7C6CAC}" srcOrd="0" destOrd="0" presId="urn:microsoft.com/office/officeart/2016/7/layout/VerticalSolidActionList"/>
    <dgm:cxn modelId="{5C5E36C3-A50C-4C1F-8EA2-8A46F224613A}" type="presOf" srcId="{EA17EA49-8BD8-4C9A-9104-E4B75884D2E2}" destId="{2AF93784-A5B2-480E-97DD-788A2BF9553F}" srcOrd="0" destOrd="0" presId="urn:microsoft.com/office/officeart/2016/7/layout/VerticalSolidActionList"/>
    <dgm:cxn modelId="{7B135FC6-1B5A-4C3E-9318-A3130920F0F1}" type="presOf" srcId="{9D71A212-68CC-4199-9C81-F1179FBC9912}" destId="{0EEEEF51-5AD9-43E0-9572-1CA2FBC6B428}" srcOrd="0" destOrd="0" presId="urn:microsoft.com/office/officeart/2016/7/layout/VerticalSolidActionList"/>
    <dgm:cxn modelId="{0D8D4FEA-A0BA-4F3C-A4C0-FFD5897B12A6}" type="presOf" srcId="{7AC917E9-3FE3-4DF8-BA45-8B8C3FB9F898}" destId="{112AFAC6-F775-41EF-A6FF-A85106606C84}" srcOrd="0" destOrd="0" presId="urn:microsoft.com/office/officeart/2016/7/layout/VerticalSolidActionList"/>
    <dgm:cxn modelId="{93C885FC-7740-4995-BF44-9712615A5BC2}" type="presOf" srcId="{7C261E8E-0444-47DF-BF5D-AD79C6BD1C4A}" destId="{E3129B2F-C1AC-41AC-8530-A331258B9623}" srcOrd="0" destOrd="0" presId="urn:microsoft.com/office/officeart/2016/7/layout/VerticalSolidActionList"/>
    <dgm:cxn modelId="{74782D6F-86D8-46B5-8DF2-D280DD3BE513}" type="presParOf" srcId="{DB16B25A-7340-4824-BAE8-62344475B22B}" destId="{EE217AAC-117D-4501-BFF3-A9A5E22C53F4}" srcOrd="0" destOrd="0" presId="urn:microsoft.com/office/officeart/2016/7/layout/VerticalSolidActionList"/>
    <dgm:cxn modelId="{C0923B04-1651-412F-98AF-4440816A99E9}" type="presParOf" srcId="{EE217AAC-117D-4501-BFF3-A9A5E22C53F4}" destId="{CFBAD0D5-AB77-41B4-A6BE-856C2A7C6CAC}" srcOrd="0" destOrd="0" presId="urn:microsoft.com/office/officeart/2016/7/layout/VerticalSolidActionList"/>
    <dgm:cxn modelId="{8C8EAA33-18FF-489D-BBB2-025098516FD2}" type="presParOf" srcId="{EE217AAC-117D-4501-BFF3-A9A5E22C53F4}" destId="{112AFAC6-F775-41EF-A6FF-A85106606C84}" srcOrd="1" destOrd="0" presId="urn:microsoft.com/office/officeart/2016/7/layout/VerticalSolidActionList"/>
    <dgm:cxn modelId="{BA645F19-A68A-431D-A0CC-DC9DB7F75C1C}" type="presParOf" srcId="{DB16B25A-7340-4824-BAE8-62344475B22B}" destId="{61CB6159-E4C0-4BC2-910E-3FAECC941BE2}" srcOrd="1" destOrd="0" presId="urn:microsoft.com/office/officeart/2016/7/layout/VerticalSolidActionList"/>
    <dgm:cxn modelId="{FC7133CA-0234-4FA0-891F-49BA6D9DBB13}" type="presParOf" srcId="{DB16B25A-7340-4824-BAE8-62344475B22B}" destId="{C31441F3-4383-477D-AB4E-4EB262E485B1}" srcOrd="2" destOrd="0" presId="urn:microsoft.com/office/officeart/2016/7/layout/VerticalSolidActionList"/>
    <dgm:cxn modelId="{60ECC930-0FBA-4541-9589-03DCDF714174}" type="presParOf" srcId="{C31441F3-4383-477D-AB4E-4EB262E485B1}" destId="{69A51E65-FFF7-4443-BA5E-67FCA9872FD3}" srcOrd="0" destOrd="0" presId="urn:microsoft.com/office/officeart/2016/7/layout/VerticalSolidActionList"/>
    <dgm:cxn modelId="{5CAEFB53-CBF3-4397-B8F9-D880F97FFB12}" type="presParOf" srcId="{C31441F3-4383-477D-AB4E-4EB262E485B1}" destId="{2AF93784-A5B2-480E-97DD-788A2BF9553F}" srcOrd="1" destOrd="0" presId="urn:microsoft.com/office/officeart/2016/7/layout/VerticalSolidActionList"/>
    <dgm:cxn modelId="{038F7963-A39A-4AD9-93CF-957EC52AB050}" type="presParOf" srcId="{DB16B25A-7340-4824-BAE8-62344475B22B}" destId="{A0914181-89F4-4999-8AB7-942955FD2D39}" srcOrd="3" destOrd="0" presId="urn:microsoft.com/office/officeart/2016/7/layout/VerticalSolidActionList"/>
    <dgm:cxn modelId="{D1E7F237-9BA1-45C6-B650-A637085188EE}" type="presParOf" srcId="{DB16B25A-7340-4824-BAE8-62344475B22B}" destId="{7074F77A-CEE8-45D6-8996-40E376DA4B68}" srcOrd="4" destOrd="0" presId="urn:microsoft.com/office/officeart/2016/7/layout/VerticalSolidActionList"/>
    <dgm:cxn modelId="{07821978-631C-4E10-A040-68A81C50CE43}" type="presParOf" srcId="{7074F77A-CEE8-45D6-8996-40E376DA4B68}" destId="{E3129B2F-C1AC-41AC-8530-A331258B9623}" srcOrd="0" destOrd="0" presId="urn:microsoft.com/office/officeart/2016/7/layout/VerticalSolidActionList"/>
    <dgm:cxn modelId="{A7D57EA4-1827-473F-B1C5-F65CDDF6F1ED}" type="presParOf" srcId="{7074F77A-CEE8-45D6-8996-40E376DA4B68}" destId="{05C94277-B577-4A36-9DCB-7823C530F287}" srcOrd="1" destOrd="0" presId="urn:microsoft.com/office/officeart/2016/7/layout/VerticalSolidActionList"/>
    <dgm:cxn modelId="{962FFD98-AAB8-40F2-B5A3-7D64CEB03A69}" type="presParOf" srcId="{DB16B25A-7340-4824-BAE8-62344475B22B}" destId="{A9B7EDBB-2D8F-4115-A61D-1379BC748B00}" srcOrd="5" destOrd="0" presId="urn:microsoft.com/office/officeart/2016/7/layout/VerticalSolidActionList"/>
    <dgm:cxn modelId="{C04111D8-1D92-44A4-BD56-534E2C43467B}" type="presParOf" srcId="{DB16B25A-7340-4824-BAE8-62344475B22B}" destId="{ECB3E071-E5F7-41EB-BA0C-675D5F8A0CFA}" srcOrd="6" destOrd="0" presId="urn:microsoft.com/office/officeart/2016/7/layout/VerticalSolidActionList"/>
    <dgm:cxn modelId="{8EF1BC11-EA47-491C-95A5-70F7C30CFE19}" type="presParOf" srcId="{ECB3E071-E5F7-41EB-BA0C-675D5F8A0CFA}" destId="{0EEEEF51-5AD9-43E0-9572-1CA2FBC6B428}" srcOrd="0" destOrd="0" presId="urn:microsoft.com/office/officeart/2016/7/layout/VerticalSolidActionList"/>
    <dgm:cxn modelId="{4D4CEDFC-379D-4021-B10B-4E0238A24030}" type="presParOf" srcId="{ECB3E071-E5F7-41EB-BA0C-675D5F8A0CFA}" destId="{460474B2-0DC7-42C5-A034-018172B1FD0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8906AA-460D-4F0F-9508-DBA087F27487}" type="doc">
      <dgm:prSet loTypeId="urn:microsoft.com/office/officeart/2005/8/layout/chevron1" loCatId="Inbox" qsTypeId="urn:microsoft.com/office/officeart/2005/8/quickstyle/simple2" qsCatId="simple" csTypeId="urn:microsoft.com/office/officeart/2005/8/colors/accent3_2" csCatId="accent3"/>
      <dgm:spPr/>
      <dgm:t>
        <a:bodyPr/>
        <a:lstStyle/>
        <a:p>
          <a:endParaRPr lang="en-US"/>
        </a:p>
      </dgm:t>
    </dgm:pt>
    <dgm:pt modelId="{5B778266-693E-42E0-8F9E-3287266AEC82}">
      <dgm:prSet/>
      <dgm:spPr/>
      <dgm:t>
        <a:bodyPr/>
        <a:lstStyle/>
        <a:p>
          <a:r>
            <a:rPr lang="en-US" dirty="0"/>
            <a:t>Computation of economic depreciation without inflation</a:t>
          </a:r>
        </a:p>
      </dgm:t>
    </dgm:pt>
    <dgm:pt modelId="{BAF25EA6-D237-4D22-89B9-CE36CBE59A16}" type="parTrans" cxnId="{FA2B1FDE-B224-410F-B409-854077EFFF0B}">
      <dgm:prSet/>
      <dgm:spPr/>
      <dgm:t>
        <a:bodyPr/>
        <a:lstStyle/>
        <a:p>
          <a:endParaRPr lang="en-US"/>
        </a:p>
      </dgm:t>
    </dgm:pt>
    <dgm:pt modelId="{488E82F8-0758-412A-BE5C-40839EB536E0}" type="sibTrans" cxnId="{FA2B1FDE-B224-410F-B409-854077EFFF0B}">
      <dgm:prSet/>
      <dgm:spPr/>
      <dgm:t>
        <a:bodyPr/>
        <a:lstStyle/>
        <a:p>
          <a:endParaRPr lang="en-US"/>
        </a:p>
      </dgm:t>
    </dgm:pt>
    <dgm:pt modelId="{96E89280-8402-485C-8CB2-9032AA7D0503}">
      <dgm:prSet/>
      <dgm:spPr/>
      <dgm:t>
        <a:bodyPr/>
        <a:lstStyle/>
        <a:p>
          <a:r>
            <a:rPr lang="en-US" dirty="0"/>
            <a:t>Use PPMT function with the IRR as the cost of capital</a:t>
          </a:r>
        </a:p>
      </dgm:t>
    </dgm:pt>
    <dgm:pt modelId="{0CB9EED2-1C52-4AFF-8682-C1C94F1749BC}" type="parTrans" cxnId="{080B043D-9161-4E57-AE62-718D3F92DE20}">
      <dgm:prSet/>
      <dgm:spPr/>
      <dgm:t>
        <a:bodyPr/>
        <a:lstStyle/>
        <a:p>
          <a:endParaRPr lang="en-US"/>
        </a:p>
      </dgm:t>
    </dgm:pt>
    <dgm:pt modelId="{C4A3FF08-7F94-433B-8785-7BD77C3DF772}" type="sibTrans" cxnId="{080B043D-9161-4E57-AE62-718D3F92DE20}">
      <dgm:prSet/>
      <dgm:spPr/>
      <dgm:t>
        <a:bodyPr/>
        <a:lstStyle/>
        <a:p>
          <a:endParaRPr lang="en-US"/>
        </a:p>
      </dgm:t>
    </dgm:pt>
    <dgm:pt modelId="{1FF65ECC-58DA-4F2F-B20F-D7C910F3AC7E}">
      <dgm:prSet/>
      <dgm:spPr/>
      <dgm:t>
        <a:bodyPr/>
        <a:lstStyle/>
        <a:p>
          <a:r>
            <a:rPr lang="en-US" dirty="0"/>
            <a:t>Computation of economic depreciation with inflation</a:t>
          </a:r>
        </a:p>
      </dgm:t>
    </dgm:pt>
    <dgm:pt modelId="{A1621422-97C6-4040-A3A2-F1D9D503F922}" type="parTrans" cxnId="{EC15AA8F-BC4A-446B-8C70-FF327954538B}">
      <dgm:prSet/>
      <dgm:spPr/>
      <dgm:t>
        <a:bodyPr/>
        <a:lstStyle/>
        <a:p>
          <a:endParaRPr lang="en-US"/>
        </a:p>
      </dgm:t>
    </dgm:pt>
    <dgm:pt modelId="{C55EE079-9DA9-406C-97B7-10E5ECC01688}" type="sibTrans" cxnId="{EC15AA8F-BC4A-446B-8C70-FF327954538B}">
      <dgm:prSet/>
      <dgm:spPr/>
      <dgm:t>
        <a:bodyPr/>
        <a:lstStyle/>
        <a:p>
          <a:endParaRPr lang="en-US"/>
        </a:p>
      </dgm:t>
    </dgm:pt>
    <dgm:pt modelId="{62A89C72-3786-406A-A22B-3454D0D1A2E5}">
      <dgm:prSet/>
      <dgm:spPr/>
      <dgm:t>
        <a:bodyPr/>
        <a:lstStyle/>
        <a:p>
          <a:r>
            <a:rPr lang="en-US" dirty="0"/>
            <a:t>Use of PMT in period of investment and then inflate.</a:t>
          </a:r>
        </a:p>
      </dgm:t>
    </dgm:pt>
    <dgm:pt modelId="{465D9C9F-C695-48BE-B209-86017CDD0F0D}" type="parTrans" cxnId="{63E0B4B7-24A9-4F45-A0A6-179D2FC839AC}">
      <dgm:prSet/>
      <dgm:spPr/>
      <dgm:t>
        <a:bodyPr/>
        <a:lstStyle/>
        <a:p>
          <a:endParaRPr lang="en-US"/>
        </a:p>
      </dgm:t>
    </dgm:pt>
    <dgm:pt modelId="{DD8E2EBB-00C3-4C2C-B435-BE356C69CCF1}" type="sibTrans" cxnId="{63E0B4B7-24A9-4F45-A0A6-179D2FC839AC}">
      <dgm:prSet/>
      <dgm:spPr/>
      <dgm:t>
        <a:bodyPr/>
        <a:lstStyle/>
        <a:p>
          <a:endParaRPr lang="en-US"/>
        </a:p>
      </dgm:t>
    </dgm:pt>
    <dgm:pt modelId="{3EA77F68-A6C0-4195-80C9-7360125D1F17}" type="pres">
      <dgm:prSet presAssocID="{708906AA-460D-4F0F-9508-DBA087F27487}" presName="Name0" presStyleCnt="0">
        <dgm:presLayoutVars>
          <dgm:dir/>
          <dgm:animLvl val="lvl"/>
          <dgm:resizeHandles val="exact"/>
        </dgm:presLayoutVars>
      </dgm:prSet>
      <dgm:spPr/>
    </dgm:pt>
    <dgm:pt modelId="{A416DF36-0E80-4141-8319-9C66460657DB}" type="pres">
      <dgm:prSet presAssocID="{5B778266-693E-42E0-8F9E-3287266AEC82}" presName="composite" presStyleCnt="0"/>
      <dgm:spPr/>
    </dgm:pt>
    <dgm:pt modelId="{5AC9BD9C-5FBA-4BCD-A17B-770E40F96873}" type="pres">
      <dgm:prSet presAssocID="{5B778266-693E-42E0-8F9E-3287266AEC82}" presName="parTx" presStyleLbl="node1" presStyleIdx="0" presStyleCnt="2">
        <dgm:presLayoutVars>
          <dgm:chMax val="0"/>
          <dgm:chPref val="0"/>
          <dgm:bulletEnabled val="1"/>
        </dgm:presLayoutVars>
      </dgm:prSet>
      <dgm:spPr/>
    </dgm:pt>
    <dgm:pt modelId="{3DD732BE-28E7-4F6A-998C-33B8B67D6C17}" type="pres">
      <dgm:prSet presAssocID="{5B778266-693E-42E0-8F9E-3287266AEC82}" presName="desTx" presStyleLbl="revTx" presStyleIdx="0" presStyleCnt="2">
        <dgm:presLayoutVars>
          <dgm:bulletEnabled val="1"/>
        </dgm:presLayoutVars>
      </dgm:prSet>
      <dgm:spPr/>
    </dgm:pt>
    <dgm:pt modelId="{391020FD-B96A-4D17-A411-6333DC370B98}" type="pres">
      <dgm:prSet presAssocID="{488E82F8-0758-412A-BE5C-40839EB536E0}" presName="space" presStyleCnt="0"/>
      <dgm:spPr/>
    </dgm:pt>
    <dgm:pt modelId="{E5ED44F3-EDE8-4D2E-B4E4-6E419C90C0B3}" type="pres">
      <dgm:prSet presAssocID="{1FF65ECC-58DA-4F2F-B20F-D7C910F3AC7E}" presName="composite" presStyleCnt="0"/>
      <dgm:spPr/>
    </dgm:pt>
    <dgm:pt modelId="{D5BECE7B-7B33-4EEB-AB66-6152EA3EA977}" type="pres">
      <dgm:prSet presAssocID="{1FF65ECC-58DA-4F2F-B20F-D7C910F3AC7E}" presName="parTx" presStyleLbl="node1" presStyleIdx="1" presStyleCnt="2">
        <dgm:presLayoutVars>
          <dgm:chMax val="0"/>
          <dgm:chPref val="0"/>
          <dgm:bulletEnabled val="1"/>
        </dgm:presLayoutVars>
      </dgm:prSet>
      <dgm:spPr/>
    </dgm:pt>
    <dgm:pt modelId="{7A3CF512-6D39-454A-AABD-0C1AA7034174}" type="pres">
      <dgm:prSet presAssocID="{1FF65ECC-58DA-4F2F-B20F-D7C910F3AC7E}" presName="desTx" presStyleLbl="revTx" presStyleIdx="1" presStyleCnt="2">
        <dgm:presLayoutVars>
          <dgm:bulletEnabled val="1"/>
        </dgm:presLayoutVars>
      </dgm:prSet>
      <dgm:spPr/>
    </dgm:pt>
  </dgm:ptLst>
  <dgm:cxnLst>
    <dgm:cxn modelId="{080B043D-9161-4E57-AE62-718D3F92DE20}" srcId="{5B778266-693E-42E0-8F9E-3287266AEC82}" destId="{96E89280-8402-485C-8CB2-9032AA7D0503}" srcOrd="0" destOrd="0" parTransId="{0CB9EED2-1C52-4AFF-8682-C1C94F1749BC}" sibTransId="{C4A3FF08-7F94-433B-8785-7BD77C3DF772}"/>
    <dgm:cxn modelId="{7047497E-8330-4E55-A1A6-02619C23B13A}" type="presOf" srcId="{708906AA-460D-4F0F-9508-DBA087F27487}" destId="{3EA77F68-A6C0-4195-80C9-7360125D1F17}" srcOrd="0" destOrd="0" presId="urn:microsoft.com/office/officeart/2005/8/layout/chevron1"/>
    <dgm:cxn modelId="{46EAA47F-614F-41B1-9FF8-BE4EE1F485DD}" type="presOf" srcId="{96E89280-8402-485C-8CB2-9032AA7D0503}" destId="{3DD732BE-28E7-4F6A-998C-33B8B67D6C17}" srcOrd="0" destOrd="0" presId="urn:microsoft.com/office/officeart/2005/8/layout/chevron1"/>
    <dgm:cxn modelId="{EC15AA8F-BC4A-446B-8C70-FF327954538B}" srcId="{708906AA-460D-4F0F-9508-DBA087F27487}" destId="{1FF65ECC-58DA-4F2F-B20F-D7C910F3AC7E}" srcOrd="1" destOrd="0" parTransId="{A1621422-97C6-4040-A3A2-F1D9D503F922}" sibTransId="{C55EE079-9DA9-406C-97B7-10E5ECC01688}"/>
    <dgm:cxn modelId="{05041BAA-FEE9-465E-BC5C-36B67E10A118}" type="presOf" srcId="{1FF65ECC-58DA-4F2F-B20F-D7C910F3AC7E}" destId="{D5BECE7B-7B33-4EEB-AB66-6152EA3EA977}" srcOrd="0" destOrd="0" presId="urn:microsoft.com/office/officeart/2005/8/layout/chevron1"/>
    <dgm:cxn modelId="{63E0B4B7-24A9-4F45-A0A6-179D2FC839AC}" srcId="{1FF65ECC-58DA-4F2F-B20F-D7C910F3AC7E}" destId="{62A89C72-3786-406A-A22B-3454D0D1A2E5}" srcOrd="0" destOrd="0" parTransId="{465D9C9F-C695-48BE-B209-86017CDD0F0D}" sibTransId="{DD8E2EBB-00C3-4C2C-B435-BE356C69CCF1}"/>
    <dgm:cxn modelId="{9B62DAB9-7E3F-474F-91BD-1A85D46BDB16}" type="presOf" srcId="{62A89C72-3786-406A-A22B-3454D0D1A2E5}" destId="{7A3CF512-6D39-454A-AABD-0C1AA7034174}" srcOrd="0" destOrd="0" presId="urn:microsoft.com/office/officeart/2005/8/layout/chevron1"/>
    <dgm:cxn modelId="{FA2B1FDE-B224-410F-B409-854077EFFF0B}" srcId="{708906AA-460D-4F0F-9508-DBA087F27487}" destId="{5B778266-693E-42E0-8F9E-3287266AEC82}" srcOrd="0" destOrd="0" parTransId="{BAF25EA6-D237-4D22-89B9-CE36CBE59A16}" sibTransId="{488E82F8-0758-412A-BE5C-40839EB536E0}"/>
    <dgm:cxn modelId="{643D64ED-1FB4-4C3A-881D-C052E9FC73F4}" type="presOf" srcId="{5B778266-693E-42E0-8F9E-3287266AEC82}" destId="{5AC9BD9C-5FBA-4BCD-A17B-770E40F96873}" srcOrd="0" destOrd="0" presId="urn:microsoft.com/office/officeart/2005/8/layout/chevron1"/>
    <dgm:cxn modelId="{D36EBFC3-21BB-40F8-9B9F-2BD76AC9E90B}" type="presParOf" srcId="{3EA77F68-A6C0-4195-80C9-7360125D1F17}" destId="{A416DF36-0E80-4141-8319-9C66460657DB}" srcOrd="0" destOrd="0" presId="urn:microsoft.com/office/officeart/2005/8/layout/chevron1"/>
    <dgm:cxn modelId="{714CE80F-A954-429A-8DAC-1405C70D56D7}" type="presParOf" srcId="{A416DF36-0E80-4141-8319-9C66460657DB}" destId="{5AC9BD9C-5FBA-4BCD-A17B-770E40F96873}" srcOrd="0" destOrd="0" presId="urn:microsoft.com/office/officeart/2005/8/layout/chevron1"/>
    <dgm:cxn modelId="{2D161183-D560-450E-8A20-327BEF14FCB0}" type="presParOf" srcId="{A416DF36-0E80-4141-8319-9C66460657DB}" destId="{3DD732BE-28E7-4F6A-998C-33B8B67D6C17}" srcOrd="1" destOrd="0" presId="urn:microsoft.com/office/officeart/2005/8/layout/chevron1"/>
    <dgm:cxn modelId="{1D2B0A5F-CA45-4605-8B09-845E3D86BB99}" type="presParOf" srcId="{3EA77F68-A6C0-4195-80C9-7360125D1F17}" destId="{391020FD-B96A-4D17-A411-6333DC370B98}" srcOrd="1" destOrd="0" presId="urn:microsoft.com/office/officeart/2005/8/layout/chevron1"/>
    <dgm:cxn modelId="{46A4BBFA-61BC-418F-BDD9-33C9E835BF63}" type="presParOf" srcId="{3EA77F68-A6C0-4195-80C9-7360125D1F17}" destId="{E5ED44F3-EDE8-4D2E-B4E4-6E419C90C0B3}" srcOrd="2" destOrd="0" presId="urn:microsoft.com/office/officeart/2005/8/layout/chevron1"/>
    <dgm:cxn modelId="{C8CB7367-A375-40FF-B102-D3D497C9BE5C}" type="presParOf" srcId="{E5ED44F3-EDE8-4D2E-B4E4-6E419C90C0B3}" destId="{D5BECE7B-7B33-4EEB-AB66-6152EA3EA977}" srcOrd="0" destOrd="0" presId="urn:microsoft.com/office/officeart/2005/8/layout/chevron1"/>
    <dgm:cxn modelId="{E8ED77E8-E3DC-4FDA-9CE7-BFF80BAF169B}" type="presParOf" srcId="{E5ED44F3-EDE8-4D2E-B4E4-6E419C90C0B3}" destId="{7A3CF512-6D39-454A-AABD-0C1AA70341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02A68-6CC5-4912-9F69-B652B05F933D}" type="doc">
      <dgm:prSet loTypeId="urn:microsoft.com/office/officeart/2008/layout/LinedList" loCatId="Inbox" qsTypeId="urn:microsoft.com/office/officeart/2005/8/quickstyle/simple5" qsCatId="simple" csTypeId="urn:microsoft.com/office/officeart/2005/8/colors/colorful3" csCatId="colorful"/>
      <dgm:spPr/>
      <dgm:t>
        <a:bodyPr/>
        <a:lstStyle/>
        <a:p>
          <a:endParaRPr lang="en-US"/>
        </a:p>
      </dgm:t>
    </dgm:pt>
    <dgm:pt modelId="{C7F246E7-3215-40A3-90BD-1D4E9B382DAC}">
      <dgm:prSet/>
      <dgm:spPr/>
      <dgm:t>
        <a:bodyPr/>
        <a:lstStyle/>
        <a:p>
          <a:r>
            <a:rPr lang="en-US" dirty="0"/>
            <a:t>Understanding of Projects and IRR that makes-up Corporate Return</a:t>
          </a:r>
        </a:p>
      </dgm:t>
    </dgm:pt>
    <dgm:pt modelId="{24C5205A-02AB-4852-AF0B-CC46A7D06295}" type="parTrans" cxnId="{7E840EE8-85B1-4478-A65E-FB7F780F3314}">
      <dgm:prSet/>
      <dgm:spPr/>
      <dgm:t>
        <a:bodyPr/>
        <a:lstStyle/>
        <a:p>
          <a:endParaRPr lang="en-US"/>
        </a:p>
      </dgm:t>
    </dgm:pt>
    <dgm:pt modelId="{86B859C5-529A-44AB-9CF5-5FF326F0880C}" type="sibTrans" cxnId="{7E840EE8-85B1-4478-A65E-FB7F780F3314}">
      <dgm:prSet/>
      <dgm:spPr/>
      <dgm:t>
        <a:bodyPr/>
        <a:lstStyle/>
        <a:p>
          <a:endParaRPr lang="en-US"/>
        </a:p>
      </dgm:t>
    </dgm:pt>
    <dgm:pt modelId="{9BA368B2-7003-4900-838F-6B94B1443D0A}">
      <dgm:prSet/>
      <dgm:spPr/>
      <dgm:t>
        <a:bodyPr/>
        <a:lstStyle/>
        <a:p>
          <a:r>
            <a:rPr lang="en-US" dirty="0"/>
            <a:t>Understanding how Rate of Return can Fluctuate due to Age of Projects</a:t>
          </a:r>
        </a:p>
      </dgm:t>
    </dgm:pt>
    <dgm:pt modelId="{80F740BF-C4D1-4B46-917E-6996E6085542}" type="parTrans" cxnId="{525A4E05-DAE0-4D6C-8C27-74D44AE827FB}">
      <dgm:prSet/>
      <dgm:spPr/>
      <dgm:t>
        <a:bodyPr/>
        <a:lstStyle/>
        <a:p>
          <a:endParaRPr lang="en-US"/>
        </a:p>
      </dgm:t>
    </dgm:pt>
    <dgm:pt modelId="{A00B6368-1CC7-44BA-8818-2592DF1B26DA}" type="sibTrans" cxnId="{525A4E05-DAE0-4D6C-8C27-74D44AE827FB}">
      <dgm:prSet/>
      <dgm:spPr/>
      <dgm:t>
        <a:bodyPr/>
        <a:lstStyle/>
        <a:p>
          <a:endParaRPr lang="en-US"/>
        </a:p>
      </dgm:t>
    </dgm:pt>
    <dgm:pt modelId="{AE8EF98F-8184-482B-885D-C0AEDD7E59AC}">
      <dgm:prSet/>
      <dgm:spPr/>
      <dgm:t>
        <a:bodyPr/>
        <a:lstStyle/>
        <a:p>
          <a:r>
            <a:rPr lang="en-US" dirty="0"/>
            <a:t>Understanding Risk Changes and IRR in Corporate Finance (e.g. Synergies Risk Different from Base Assets)</a:t>
          </a:r>
        </a:p>
      </dgm:t>
    </dgm:pt>
    <dgm:pt modelId="{EF4ED266-BB98-4912-933A-103DB90C38D5}" type="parTrans" cxnId="{9A36BE50-142C-4897-99A8-5CD091961316}">
      <dgm:prSet/>
      <dgm:spPr/>
      <dgm:t>
        <a:bodyPr/>
        <a:lstStyle/>
        <a:p>
          <a:endParaRPr lang="en-US"/>
        </a:p>
      </dgm:t>
    </dgm:pt>
    <dgm:pt modelId="{326F6CB9-4848-4C72-8905-F83901284612}" type="sibTrans" cxnId="{9A36BE50-142C-4897-99A8-5CD091961316}">
      <dgm:prSet/>
      <dgm:spPr/>
      <dgm:t>
        <a:bodyPr/>
        <a:lstStyle/>
        <a:p>
          <a:endParaRPr lang="en-US"/>
        </a:p>
      </dgm:t>
    </dgm:pt>
    <dgm:pt modelId="{A02ED405-6CB2-4194-999A-7FDA33E63B19}">
      <dgm:prSet/>
      <dgm:spPr/>
      <dgm:t>
        <a:bodyPr/>
        <a:lstStyle/>
        <a:p>
          <a:r>
            <a:rPr lang="en-US" dirty="0"/>
            <a:t>Notion of Cost of Capital as Minimum Required IRR</a:t>
          </a:r>
        </a:p>
      </dgm:t>
    </dgm:pt>
    <dgm:pt modelId="{EDB83D8B-A2F0-488E-B14C-A0E5241F74A3}" type="parTrans" cxnId="{C30F5E93-48D6-4AD8-9518-6998FB31E772}">
      <dgm:prSet/>
      <dgm:spPr/>
      <dgm:t>
        <a:bodyPr/>
        <a:lstStyle/>
        <a:p>
          <a:endParaRPr lang="en-US"/>
        </a:p>
      </dgm:t>
    </dgm:pt>
    <dgm:pt modelId="{736C3DF4-A067-484C-BED6-A55838E65BDF}" type="sibTrans" cxnId="{C30F5E93-48D6-4AD8-9518-6998FB31E772}">
      <dgm:prSet/>
      <dgm:spPr/>
      <dgm:t>
        <a:bodyPr/>
        <a:lstStyle/>
        <a:p>
          <a:endParaRPr lang="en-US"/>
        </a:p>
      </dgm:t>
    </dgm:pt>
    <dgm:pt modelId="{E2B7DBF9-6ACF-4C44-8B83-B151AD66FC96}" type="pres">
      <dgm:prSet presAssocID="{8C502A68-6CC5-4912-9F69-B652B05F933D}" presName="vert0" presStyleCnt="0">
        <dgm:presLayoutVars>
          <dgm:dir/>
          <dgm:animOne val="branch"/>
          <dgm:animLvl val="lvl"/>
        </dgm:presLayoutVars>
      </dgm:prSet>
      <dgm:spPr/>
    </dgm:pt>
    <dgm:pt modelId="{686B7099-9AFC-49F2-A0D3-972BF84C9E87}" type="pres">
      <dgm:prSet presAssocID="{C7F246E7-3215-40A3-90BD-1D4E9B382DAC}" presName="thickLine" presStyleLbl="alignNode1" presStyleIdx="0" presStyleCnt="4"/>
      <dgm:spPr/>
    </dgm:pt>
    <dgm:pt modelId="{F282785F-1251-4EAD-B67E-823C2497147B}" type="pres">
      <dgm:prSet presAssocID="{C7F246E7-3215-40A3-90BD-1D4E9B382DAC}" presName="horz1" presStyleCnt="0"/>
      <dgm:spPr/>
    </dgm:pt>
    <dgm:pt modelId="{4528D8D4-B703-4A57-946E-BD6ABCC4CEE9}" type="pres">
      <dgm:prSet presAssocID="{C7F246E7-3215-40A3-90BD-1D4E9B382DAC}" presName="tx1" presStyleLbl="revTx" presStyleIdx="0" presStyleCnt="4"/>
      <dgm:spPr/>
    </dgm:pt>
    <dgm:pt modelId="{9D9361E9-6F43-447A-97E8-5F6EBED599DC}" type="pres">
      <dgm:prSet presAssocID="{C7F246E7-3215-40A3-90BD-1D4E9B382DAC}" presName="vert1" presStyleCnt="0"/>
      <dgm:spPr/>
    </dgm:pt>
    <dgm:pt modelId="{9061B748-E783-4161-91BE-61620EA36A4D}" type="pres">
      <dgm:prSet presAssocID="{9BA368B2-7003-4900-838F-6B94B1443D0A}" presName="thickLine" presStyleLbl="alignNode1" presStyleIdx="1" presStyleCnt="4"/>
      <dgm:spPr/>
    </dgm:pt>
    <dgm:pt modelId="{E7E0492E-D944-473F-8A2F-291C7C02953D}" type="pres">
      <dgm:prSet presAssocID="{9BA368B2-7003-4900-838F-6B94B1443D0A}" presName="horz1" presStyleCnt="0"/>
      <dgm:spPr/>
    </dgm:pt>
    <dgm:pt modelId="{4ACC2411-F8D7-43B4-BF70-242440F38A56}" type="pres">
      <dgm:prSet presAssocID="{9BA368B2-7003-4900-838F-6B94B1443D0A}" presName="tx1" presStyleLbl="revTx" presStyleIdx="1" presStyleCnt="4"/>
      <dgm:spPr/>
    </dgm:pt>
    <dgm:pt modelId="{E9DF0567-2A94-4324-AAEB-D1E2B9B052DD}" type="pres">
      <dgm:prSet presAssocID="{9BA368B2-7003-4900-838F-6B94B1443D0A}" presName="vert1" presStyleCnt="0"/>
      <dgm:spPr/>
    </dgm:pt>
    <dgm:pt modelId="{A065FA26-1C20-4C54-B8B2-699F1CC1E1C7}" type="pres">
      <dgm:prSet presAssocID="{AE8EF98F-8184-482B-885D-C0AEDD7E59AC}" presName="thickLine" presStyleLbl="alignNode1" presStyleIdx="2" presStyleCnt="4"/>
      <dgm:spPr/>
    </dgm:pt>
    <dgm:pt modelId="{89067289-8412-415F-BA1A-84A1BFF35D2A}" type="pres">
      <dgm:prSet presAssocID="{AE8EF98F-8184-482B-885D-C0AEDD7E59AC}" presName="horz1" presStyleCnt="0"/>
      <dgm:spPr/>
    </dgm:pt>
    <dgm:pt modelId="{ACFE37CF-710E-44FF-A4EF-77019BCBD8F7}" type="pres">
      <dgm:prSet presAssocID="{AE8EF98F-8184-482B-885D-C0AEDD7E59AC}" presName="tx1" presStyleLbl="revTx" presStyleIdx="2" presStyleCnt="4"/>
      <dgm:spPr/>
    </dgm:pt>
    <dgm:pt modelId="{A08AAE1A-6850-4177-9495-8F30006DB454}" type="pres">
      <dgm:prSet presAssocID="{AE8EF98F-8184-482B-885D-C0AEDD7E59AC}" presName="vert1" presStyleCnt="0"/>
      <dgm:spPr/>
    </dgm:pt>
    <dgm:pt modelId="{E1DCF062-E4B0-4C78-BDA5-59EF4ECBB23D}" type="pres">
      <dgm:prSet presAssocID="{A02ED405-6CB2-4194-999A-7FDA33E63B19}" presName="thickLine" presStyleLbl="alignNode1" presStyleIdx="3" presStyleCnt="4"/>
      <dgm:spPr/>
    </dgm:pt>
    <dgm:pt modelId="{679DFA63-529B-410B-B728-CEE73ECB712C}" type="pres">
      <dgm:prSet presAssocID="{A02ED405-6CB2-4194-999A-7FDA33E63B19}" presName="horz1" presStyleCnt="0"/>
      <dgm:spPr/>
    </dgm:pt>
    <dgm:pt modelId="{9BD022CA-3F97-4FE0-9543-7F1656BCC5B7}" type="pres">
      <dgm:prSet presAssocID="{A02ED405-6CB2-4194-999A-7FDA33E63B19}" presName="tx1" presStyleLbl="revTx" presStyleIdx="3" presStyleCnt="4"/>
      <dgm:spPr/>
    </dgm:pt>
    <dgm:pt modelId="{D6BE8B8B-F599-417A-BE16-4F85E34393B1}" type="pres">
      <dgm:prSet presAssocID="{A02ED405-6CB2-4194-999A-7FDA33E63B19}" presName="vert1" presStyleCnt="0"/>
      <dgm:spPr/>
    </dgm:pt>
  </dgm:ptLst>
  <dgm:cxnLst>
    <dgm:cxn modelId="{525A4E05-DAE0-4D6C-8C27-74D44AE827FB}" srcId="{8C502A68-6CC5-4912-9F69-B652B05F933D}" destId="{9BA368B2-7003-4900-838F-6B94B1443D0A}" srcOrd="1" destOrd="0" parTransId="{80F740BF-C4D1-4B46-917E-6996E6085542}" sibTransId="{A00B6368-1CC7-44BA-8818-2592DF1B26DA}"/>
    <dgm:cxn modelId="{3FE20D3E-FBAD-4799-A20B-9F1D7014C4AC}" type="presOf" srcId="{A02ED405-6CB2-4194-999A-7FDA33E63B19}" destId="{9BD022CA-3F97-4FE0-9543-7F1656BCC5B7}" srcOrd="0" destOrd="0" presId="urn:microsoft.com/office/officeart/2008/layout/LinedList"/>
    <dgm:cxn modelId="{43276E42-F0DD-46C0-B3CB-7F2AF7692ED0}" type="presOf" srcId="{C7F246E7-3215-40A3-90BD-1D4E9B382DAC}" destId="{4528D8D4-B703-4A57-946E-BD6ABCC4CEE9}" srcOrd="0" destOrd="0" presId="urn:microsoft.com/office/officeart/2008/layout/LinedList"/>
    <dgm:cxn modelId="{0BFFEF44-AA08-4395-A687-5A0C1E0B377C}" type="presOf" srcId="{AE8EF98F-8184-482B-885D-C0AEDD7E59AC}" destId="{ACFE37CF-710E-44FF-A4EF-77019BCBD8F7}" srcOrd="0" destOrd="0" presId="urn:microsoft.com/office/officeart/2008/layout/LinedList"/>
    <dgm:cxn modelId="{9A36BE50-142C-4897-99A8-5CD091961316}" srcId="{8C502A68-6CC5-4912-9F69-B652B05F933D}" destId="{AE8EF98F-8184-482B-885D-C0AEDD7E59AC}" srcOrd="2" destOrd="0" parTransId="{EF4ED266-BB98-4912-933A-103DB90C38D5}" sibTransId="{326F6CB9-4848-4C72-8905-F83901284612}"/>
    <dgm:cxn modelId="{020EF856-7F1E-4256-A956-7F27E1852EE6}" type="presOf" srcId="{9BA368B2-7003-4900-838F-6B94B1443D0A}" destId="{4ACC2411-F8D7-43B4-BF70-242440F38A56}" srcOrd="0" destOrd="0" presId="urn:microsoft.com/office/officeart/2008/layout/LinedList"/>
    <dgm:cxn modelId="{C30F5E93-48D6-4AD8-9518-6998FB31E772}" srcId="{8C502A68-6CC5-4912-9F69-B652B05F933D}" destId="{A02ED405-6CB2-4194-999A-7FDA33E63B19}" srcOrd="3" destOrd="0" parTransId="{EDB83D8B-A2F0-488E-B14C-A0E5241F74A3}" sibTransId="{736C3DF4-A067-484C-BED6-A55838E65BDF}"/>
    <dgm:cxn modelId="{DF47B4DC-A836-42F5-8DBB-8A24968AD288}" type="presOf" srcId="{8C502A68-6CC5-4912-9F69-B652B05F933D}" destId="{E2B7DBF9-6ACF-4C44-8B83-B151AD66FC96}" srcOrd="0" destOrd="0" presId="urn:microsoft.com/office/officeart/2008/layout/LinedList"/>
    <dgm:cxn modelId="{7E840EE8-85B1-4478-A65E-FB7F780F3314}" srcId="{8C502A68-6CC5-4912-9F69-B652B05F933D}" destId="{C7F246E7-3215-40A3-90BD-1D4E9B382DAC}" srcOrd="0" destOrd="0" parTransId="{24C5205A-02AB-4852-AF0B-CC46A7D06295}" sibTransId="{86B859C5-529A-44AB-9CF5-5FF326F0880C}"/>
    <dgm:cxn modelId="{7AC4C6EF-02B3-4CC5-A44E-CE2B78D57EBE}" type="presParOf" srcId="{E2B7DBF9-6ACF-4C44-8B83-B151AD66FC96}" destId="{686B7099-9AFC-49F2-A0D3-972BF84C9E87}" srcOrd="0" destOrd="0" presId="urn:microsoft.com/office/officeart/2008/layout/LinedList"/>
    <dgm:cxn modelId="{E379E960-E550-4935-BA79-2803685EEB98}" type="presParOf" srcId="{E2B7DBF9-6ACF-4C44-8B83-B151AD66FC96}" destId="{F282785F-1251-4EAD-B67E-823C2497147B}" srcOrd="1" destOrd="0" presId="urn:microsoft.com/office/officeart/2008/layout/LinedList"/>
    <dgm:cxn modelId="{DB47A866-A6DE-45ED-94D3-6AE3204FC683}" type="presParOf" srcId="{F282785F-1251-4EAD-B67E-823C2497147B}" destId="{4528D8D4-B703-4A57-946E-BD6ABCC4CEE9}" srcOrd="0" destOrd="0" presId="urn:microsoft.com/office/officeart/2008/layout/LinedList"/>
    <dgm:cxn modelId="{A47E085A-9642-48E0-86A1-B8811085D5E8}" type="presParOf" srcId="{F282785F-1251-4EAD-B67E-823C2497147B}" destId="{9D9361E9-6F43-447A-97E8-5F6EBED599DC}" srcOrd="1" destOrd="0" presId="urn:microsoft.com/office/officeart/2008/layout/LinedList"/>
    <dgm:cxn modelId="{02142FE4-5536-4C7E-B4D7-D9A8DD2850CF}" type="presParOf" srcId="{E2B7DBF9-6ACF-4C44-8B83-B151AD66FC96}" destId="{9061B748-E783-4161-91BE-61620EA36A4D}" srcOrd="2" destOrd="0" presId="urn:microsoft.com/office/officeart/2008/layout/LinedList"/>
    <dgm:cxn modelId="{5C6E08FA-8AD6-479C-8991-CF1B0A01F4FF}" type="presParOf" srcId="{E2B7DBF9-6ACF-4C44-8B83-B151AD66FC96}" destId="{E7E0492E-D944-473F-8A2F-291C7C02953D}" srcOrd="3" destOrd="0" presId="urn:microsoft.com/office/officeart/2008/layout/LinedList"/>
    <dgm:cxn modelId="{7EC1F1F8-01B1-409F-85B3-53D00BDBFA13}" type="presParOf" srcId="{E7E0492E-D944-473F-8A2F-291C7C02953D}" destId="{4ACC2411-F8D7-43B4-BF70-242440F38A56}" srcOrd="0" destOrd="0" presId="urn:microsoft.com/office/officeart/2008/layout/LinedList"/>
    <dgm:cxn modelId="{C4340C22-45DF-4AB2-B0E5-7F19775B9750}" type="presParOf" srcId="{E7E0492E-D944-473F-8A2F-291C7C02953D}" destId="{E9DF0567-2A94-4324-AAEB-D1E2B9B052DD}" srcOrd="1" destOrd="0" presId="urn:microsoft.com/office/officeart/2008/layout/LinedList"/>
    <dgm:cxn modelId="{FEB29534-635C-4CFC-9A59-5A44A20951A4}" type="presParOf" srcId="{E2B7DBF9-6ACF-4C44-8B83-B151AD66FC96}" destId="{A065FA26-1C20-4C54-B8B2-699F1CC1E1C7}" srcOrd="4" destOrd="0" presId="urn:microsoft.com/office/officeart/2008/layout/LinedList"/>
    <dgm:cxn modelId="{34595EC1-CCCE-4516-897A-B0080B86405D}" type="presParOf" srcId="{E2B7DBF9-6ACF-4C44-8B83-B151AD66FC96}" destId="{89067289-8412-415F-BA1A-84A1BFF35D2A}" srcOrd="5" destOrd="0" presId="urn:microsoft.com/office/officeart/2008/layout/LinedList"/>
    <dgm:cxn modelId="{F83BFD36-3132-4012-ABC8-2311FAEF8BDE}" type="presParOf" srcId="{89067289-8412-415F-BA1A-84A1BFF35D2A}" destId="{ACFE37CF-710E-44FF-A4EF-77019BCBD8F7}" srcOrd="0" destOrd="0" presId="urn:microsoft.com/office/officeart/2008/layout/LinedList"/>
    <dgm:cxn modelId="{9A15BEC7-5948-4A2F-8B6B-214D4D04DCB1}" type="presParOf" srcId="{89067289-8412-415F-BA1A-84A1BFF35D2A}" destId="{A08AAE1A-6850-4177-9495-8F30006DB454}" srcOrd="1" destOrd="0" presId="urn:microsoft.com/office/officeart/2008/layout/LinedList"/>
    <dgm:cxn modelId="{DD24DADD-4355-47AD-BFD3-D921B7B11E6A}" type="presParOf" srcId="{E2B7DBF9-6ACF-4C44-8B83-B151AD66FC96}" destId="{E1DCF062-E4B0-4C78-BDA5-59EF4ECBB23D}" srcOrd="6" destOrd="0" presId="urn:microsoft.com/office/officeart/2008/layout/LinedList"/>
    <dgm:cxn modelId="{71D4CEB6-FF88-4AC3-B96B-DD706EC959AE}" type="presParOf" srcId="{E2B7DBF9-6ACF-4C44-8B83-B151AD66FC96}" destId="{679DFA63-529B-410B-B728-CEE73ECB712C}" srcOrd="7" destOrd="0" presId="urn:microsoft.com/office/officeart/2008/layout/LinedList"/>
    <dgm:cxn modelId="{6216F60E-3968-442B-BC05-50E422A1C639}" type="presParOf" srcId="{679DFA63-529B-410B-B728-CEE73ECB712C}" destId="{9BD022CA-3F97-4FE0-9543-7F1656BCC5B7}" srcOrd="0" destOrd="0" presId="urn:microsoft.com/office/officeart/2008/layout/LinedList"/>
    <dgm:cxn modelId="{0851FD24-AEE0-48D6-93D1-CD4720DAE824}" type="presParOf" srcId="{679DFA63-529B-410B-B728-CEE73ECB712C}" destId="{D6BE8B8B-F599-417A-BE16-4F85E34393B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5DE61-23C3-448D-89FF-FCFC84112D80}">
      <dsp:nvSpPr>
        <dsp:cNvPr id="0" name=""/>
        <dsp:cNvSpPr/>
      </dsp:nvSpPr>
      <dsp:spPr>
        <a:xfrm rot="5400000">
          <a:off x="2109992" y="-145479"/>
          <a:ext cx="2174434" cy="30091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Shift, CNTL, R to copy to the RIGHT</a:t>
          </a:r>
        </a:p>
        <a:p>
          <a:pPr marL="171450" lvl="1" indent="-171450" algn="l" defTabSz="800100">
            <a:lnSpc>
              <a:spcPct val="90000"/>
            </a:lnSpc>
            <a:spcBef>
              <a:spcPct val="0"/>
            </a:spcBef>
            <a:spcAft>
              <a:spcPct val="15000"/>
            </a:spcAft>
            <a:buChar char="•"/>
          </a:pPr>
          <a:r>
            <a:rPr lang="en-US" sz="1800" kern="1200" dirty="0"/>
            <a:t>CNTL, ALT, C to colour and format</a:t>
          </a:r>
        </a:p>
        <a:p>
          <a:pPr marL="171450" lvl="1" indent="-171450" algn="l" defTabSz="800100">
            <a:lnSpc>
              <a:spcPct val="90000"/>
            </a:lnSpc>
            <a:spcBef>
              <a:spcPct val="0"/>
            </a:spcBef>
            <a:spcAft>
              <a:spcPct val="15000"/>
            </a:spcAft>
            <a:buChar char="•"/>
          </a:pPr>
          <a:r>
            <a:rPr lang="en-US" sz="1800" kern="1200" dirty="0"/>
            <a:t>Must Enable Macros</a:t>
          </a:r>
        </a:p>
        <a:p>
          <a:pPr marL="171450" lvl="1" indent="-171450" algn="l" defTabSz="800100">
            <a:lnSpc>
              <a:spcPct val="90000"/>
            </a:lnSpc>
            <a:spcBef>
              <a:spcPct val="0"/>
            </a:spcBef>
            <a:spcAft>
              <a:spcPct val="15000"/>
            </a:spcAft>
            <a:buChar char="•"/>
          </a:pPr>
          <a:r>
            <a:rPr lang="en-US" sz="1800" kern="1200" dirty="0"/>
            <a:t>Should say CNTL,ALT,C on the bottom of excel</a:t>
          </a:r>
        </a:p>
      </dsp:txBody>
      <dsp:txXfrm rot="-5400000">
        <a:off x="1692641" y="378019"/>
        <a:ext cx="2902991" cy="1962140"/>
      </dsp:txXfrm>
    </dsp:sp>
    <dsp:sp modelId="{EA3D6CEA-E929-4025-8CDB-CE6DA9C0FDE3}">
      <dsp:nvSpPr>
        <dsp:cNvPr id="0" name=""/>
        <dsp:cNvSpPr/>
      </dsp:nvSpPr>
      <dsp:spPr>
        <a:xfrm>
          <a:off x="0" y="68"/>
          <a:ext cx="1692640" cy="27180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Generic Macros</a:t>
          </a:r>
        </a:p>
      </dsp:txBody>
      <dsp:txXfrm>
        <a:off x="82628" y="82696"/>
        <a:ext cx="1527384" cy="2552787"/>
      </dsp:txXfrm>
    </dsp:sp>
    <dsp:sp modelId="{2C8EE795-C619-4378-A347-C08790617653}">
      <dsp:nvSpPr>
        <dsp:cNvPr id="0" name=""/>
        <dsp:cNvSpPr/>
      </dsp:nvSpPr>
      <dsp:spPr>
        <a:xfrm rot="5400000">
          <a:off x="2109992" y="2708466"/>
          <a:ext cx="2174434" cy="30091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Should say SHIFT, CNTL, A on the bottom</a:t>
          </a:r>
        </a:p>
        <a:p>
          <a:pPr marL="171450" lvl="1" indent="-171450" algn="l" defTabSz="800100">
            <a:lnSpc>
              <a:spcPct val="90000"/>
            </a:lnSpc>
            <a:spcBef>
              <a:spcPct val="0"/>
            </a:spcBef>
            <a:spcAft>
              <a:spcPct val="15000"/>
            </a:spcAft>
            <a:buChar char="•"/>
          </a:pPr>
          <a:r>
            <a:rPr lang="en-US" sz="1800" kern="1200" dirty="0"/>
            <a:t>Enable Macros</a:t>
          </a:r>
        </a:p>
        <a:p>
          <a:pPr marL="171450" lvl="1" indent="-171450" algn="l" defTabSz="800100">
            <a:lnSpc>
              <a:spcPct val="90000"/>
            </a:lnSpc>
            <a:spcBef>
              <a:spcPct val="0"/>
            </a:spcBef>
            <a:spcAft>
              <a:spcPct val="15000"/>
            </a:spcAft>
            <a:buChar char="•"/>
          </a:pPr>
          <a:r>
            <a:rPr lang="en-US" sz="1800" kern="1200" dirty="0"/>
            <a:t>Use Acrobat</a:t>
          </a:r>
        </a:p>
        <a:p>
          <a:pPr marL="171450" lvl="1" indent="-171450" algn="l" defTabSz="800100">
            <a:lnSpc>
              <a:spcPct val="90000"/>
            </a:lnSpc>
            <a:spcBef>
              <a:spcPct val="0"/>
            </a:spcBef>
            <a:spcAft>
              <a:spcPct val="15000"/>
            </a:spcAft>
            <a:buChar char="•"/>
          </a:pPr>
          <a:r>
            <a:rPr lang="en-US" sz="1800" kern="1200" dirty="0"/>
            <a:t>Use Google Chrome</a:t>
          </a:r>
        </a:p>
      </dsp:txBody>
      <dsp:txXfrm rot="-5400000">
        <a:off x="1692641" y="3231965"/>
        <a:ext cx="2902991" cy="1962140"/>
      </dsp:txXfrm>
    </dsp:sp>
    <dsp:sp modelId="{F4C7CB06-2256-4FE9-87E3-8BF93511E8E7}">
      <dsp:nvSpPr>
        <dsp:cNvPr id="0" name=""/>
        <dsp:cNvSpPr/>
      </dsp:nvSpPr>
      <dsp:spPr>
        <a:xfrm>
          <a:off x="0" y="2854013"/>
          <a:ext cx="1692640" cy="27180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Read PDF to Excel</a:t>
          </a:r>
        </a:p>
      </dsp:txBody>
      <dsp:txXfrm>
        <a:off x="82628" y="2936641"/>
        <a:ext cx="1527384" cy="2552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AFAC6-F775-41EF-A6FF-A85106606C84}">
      <dsp:nvSpPr>
        <dsp:cNvPr id="0" name=""/>
        <dsp:cNvSpPr/>
      </dsp:nvSpPr>
      <dsp:spPr>
        <a:xfrm>
          <a:off x="1577340" y="1916"/>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First, start reading a lot of historic financial data from financial statements with read pdf or with workbooks.open or with sec read.</a:t>
          </a:r>
        </a:p>
      </dsp:txBody>
      <dsp:txXfrm>
        <a:off x="1577340" y="1916"/>
        <a:ext cx="6309360" cy="992979"/>
      </dsp:txXfrm>
    </dsp:sp>
    <dsp:sp modelId="{CFBAD0D5-AB77-41B4-A6BE-856C2A7C6CAC}">
      <dsp:nvSpPr>
        <dsp:cNvPr id="0" name=""/>
        <dsp:cNvSpPr/>
      </dsp:nvSpPr>
      <dsp:spPr>
        <a:xfrm>
          <a:off x="0" y="1916"/>
          <a:ext cx="1577340" cy="992979"/>
        </a:xfrm>
        <a:prstGeom prst="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Start</a:t>
          </a:r>
        </a:p>
      </dsp:txBody>
      <dsp:txXfrm>
        <a:off x="0" y="1916"/>
        <a:ext cx="1577340" cy="992979"/>
      </dsp:txXfrm>
    </dsp:sp>
    <dsp:sp modelId="{2AF93784-A5B2-480E-97DD-788A2BF9553F}">
      <dsp:nvSpPr>
        <dsp:cNvPr id="0" name=""/>
        <dsp:cNvSpPr/>
      </dsp:nvSpPr>
      <dsp:spPr>
        <a:xfrm>
          <a:off x="1577340" y="1054475"/>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Next, project variables from actual data – you can even use the historic revenue growth.</a:t>
          </a:r>
        </a:p>
      </dsp:txBody>
      <dsp:txXfrm>
        <a:off x="1577340" y="1054475"/>
        <a:ext cx="6309360" cy="992979"/>
      </dsp:txXfrm>
    </dsp:sp>
    <dsp:sp modelId="{69A51E65-FFF7-4443-BA5E-67FCA9872FD3}">
      <dsp:nvSpPr>
        <dsp:cNvPr id="0" name=""/>
        <dsp:cNvSpPr/>
      </dsp:nvSpPr>
      <dsp:spPr>
        <a:xfrm>
          <a:off x="0" y="1054475"/>
          <a:ext cx="1577340" cy="992979"/>
        </a:xfrm>
        <a:prstGeom prst="rect">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w="6350" cap="flat" cmpd="sng" algn="ctr">
          <a:solidFill>
            <a:schemeClr val="accent6">
              <a:shade val="80000"/>
              <a:hueOff val="107093"/>
              <a:satOff val="-4303"/>
              <a:lumOff val="92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Project</a:t>
          </a:r>
        </a:p>
      </dsp:txBody>
      <dsp:txXfrm>
        <a:off x="0" y="1054475"/>
        <a:ext cx="1577340" cy="992979"/>
      </dsp:txXfrm>
    </dsp:sp>
    <dsp:sp modelId="{05C94277-B577-4A36-9DCB-7823C530F287}">
      <dsp:nvSpPr>
        <dsp:cNvPr id="0" name=""/>
        <dsp:cNvSpPr/>
      </dsp:nvSpPr>
      <dsp:spPr>
        <a:xfrm>
          <a:off x="1577340" y="2107033"/>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After that, create nice pictures of the historic and future return on invested capital.</a:t>
          </a:r>
        </a:p>
      </dsp:txBody>
      <dsp:txXfrm>
        <a:off x="1577340" y="2107033"/>
        <a:ext cx="6309360" cy="992979"/>
      </dsp:txXfrm>
    </dsp:sp>
    <dsp:sp modelId="{E3129B2F-C1AC-41AC-8530-A331258B9623}">
      <dsp:nvSpPr>
        <dsp:cNvPr id="0" name=""/>
        <dsp:cNvSpPr/>
      </dsp:nvSpPr>
      <dsp:spPr>
        <a:xfrm>
          <a:off x="0" y="2107033"/>
          <a:ext cx="1577340" cy="992979"/>
        </a:xfrm>
        <a:prstGeom prst="rect">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w="6350" cap="flat" cmpd="sng" algn="ctr">
          <a:solidFill>
            <a:schemeClr val="accent6">
              <a:shade val="80000"/>
              <a:hueOff val="214187"/>
              <a:satOff val="-8606"/>
              <a:lumOff val="1841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Create</a:t>
          </a:r>
        </a:p>
      </dsp:txBody>
      <dsp:txXfrm>
        <a:off x="0" y="2107033"/>
        <a:ext cx="1577340" cy="992979"/>
      </dsp:txXfrm>
    </dsp:sp>
    <dsp:sp modelId="{460474B2-0DC7-42C5-A034-018172B1FD04}">
      <dsp:nvSpPr>
        <dsp:cNvPr id="0" name=""/>
        <dsp:cNvSpPr/>
      </dsp:nvSpPr>
      <dsp:spPr>
        <a:xfrm>
          <a:off x="1577340" y="3159591"/>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Finally, apply multiples or a fancy formula like (1-g/ROIC)/(WACC-g) to evaluate the terminal value. It doesn’t matter very much because you get the same answer</a:t>
          </a:r>
        </a:p>
      </dsp:txBody>
      <dsp:txXfrm>
        <a:off x="1577340" y="3159591"/>
        <a:ext cx="6309360" cy="992979"/>
      </dsp:txXfrm>
    </dsp:sp>
    <dsp:sp modelId="{0EEEEF51-5AD9-43E0-9572-1CA2FBC6B428}">
      <dsp:nvSpPr>
        <dsp:cNvPr id="0" name=""/>
        <dsp:cNvSpPr/>
      </dsp:nvSpPr>
      <dsp:spPr>
        <a:xfrm>
          <a:off x="0" y="3159591"/>
          <a:ext cx="1577340" cy="992979"/>
        </a:xfrm>
        <a:prstGeom prst="rect">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w="6350" cap="flat" cmpd="sng" algn="ctr">
          <a:solidFill>
            <a:schemeClr val="accent6">
              <a:shade val="80000"/>
              <a:hueOff val="321280"/>
              <a:satOff val="-12909"/>
              <a:lumOff val="27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Apply</a:t>
          </a:r>
        </a:p>
      </dsp:txBody>
      <dsp:txXfrm>
        <a:off x="0" y="3159591"/>
        <a:ext cx="1577340" cy="992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9BD9C-5FBA-4BCD-A17B-770E40F96873}">
      <dsp:nvSpPr>
        <dsp:cNvPr id="0" name=""/>
        <dsp:cNvSpPr/>
      </dsp:nvSpPr>
      <dsp:spPr>
        <a:xfrm>
          <a:off x="174" y="663251"/>
          <a:ext cx="4051175" cy="1525764"/>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Computation of economic depreciation without inflation</a:t>
          </a:r>
        </a:p>
      </dsp:txBody>
      <dsp:txXfrm>
        <a:off x="763056" y="663251"/>
        <a:ext cx="2525411" cy="1525764"/>
      </dsp:txXfrm>
    </dsp:sp>
    <dsp:sp modelId="{3DD732BE-28E7-4F6A-998C-33B8B67D6C17}">
      <dsp:nvSpPr>
        <dsp:cNvPr id="0" name=""/>
        <dsp:cNvSpPr/>
      </dsp:nvSpPr>
      <dsp:spPr>
        <a:xfrm>
          <a:off x="174" y="2379736"/>
          <a:ext cx="3240940" cy="111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Use PPMT function with the IRR as the cost of capital</a:t>
          </a:r>
        </a:p>
      </dsp:txBody>
      <dsp:txXfrm>
        <a:off x="174" y="2379736"/>
        <a:ext cx="3240940" cy="1111500"/>
      </dsp:txXfrm>
    </dsp:sp>
    <dsp:sp modelId="{D5BECE7B-7B33-4EEB-AB66-6152EA3EA977}">
      <dsp:nvSpPr>
        <dsp:cNvPr id="0" name=""/>
        <dsp:cNvSpPr/>
      </dsp:nvSpPr>
      <dsp:spPr>
        <a:xfrm>
          <a:off x="3835350" y="663251"/>
          <a:ext cx="4051175" cy="1525764"/>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Computation of economic depreciation with inflation</a:t>
          </a:r>
        </a:p>
      </dsp:txBody>
      <dsp:txXfrm>
        <a:off x="4598232" y="663251"/>
        <a:ext cx="2525411" cy="1525764"/>
      </dsp:txXfrm>
    </dsp:sp>
    <dsp:sp modelId="{7A3CF512-6D39-454A-AABD-0C1AA7034174}">
      <dsp:nvSpPr>
        <dsp:cNvPr id="0" name=""/>
        <dsp:cNvSpPr/>
      </dsp:nvSpPr>
      <dsp:spPr>
        <a:xfrm>
          <a:off x="3835350" y="2379736"/>
          <a:ext cx="3240940" cy="111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Use of PMT in period of investment and then inflate.</a:t>
          </a:r>
        </a:p>
      </dsp:txBody>
      <dsp:txXfrm>
        <a:off x="3835350" y="2379736"/>
        <a:ext cx="3240940" cy="1111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7099-9AFC-49F2-A0D3-972BF84C9E87}">
      <dsp:nvSpPr>
        <dsp:cNvPr id="0" name=""/>
        <dsp:cNvSpPr/>
      </dsp:nvSpPr>
      <dsp:spPr>
        <a:xfrm>
          <a:off x="0" y="0"/>
          <a:ext cx="78867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528D8D4-B703-4A57-946E-BD6ABCC4CEE9}">
      <dsp:nvSpPr>
        <dsp:cNvPr id="0" name=""/>
        <dsp:cNvSpPr/>
      </dsp:nvSpPr>
      <dsp:spPr>
        <a:xfrm>
          <a:off x="0" y="0"/>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Understanding of Projects and IRR that makes-up Corporate Return</a:t>
          </a:r>
        </a:p>
      </dsp:txBody>
      <dsp:txXfrm>
        <a:off x="0" y="0"/>
        <a:ext cx="7886700" cy="1038622"/>
      </dsp:txXfrm>
    </dsp:sp>
    <dsp:sp modelId="{9061B748-E783-4161-91BE-61620EA36A4D}">
      <dsp:nvSpPr>
        <dsp:cNvPr id="0" name=""/>
        <dsp:cNvSpPr/>
      </dsp:nvSpPr>
      <dsp:spPr>
        <a:xfrm>
          <a:off x="0" y="1038621"/>
          <a:ext cx="7886700" cy="0"/>
        </a:xfrm>
        <a:prstGeom prst="line">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w="6350" cap="flat" cmpd="sng" algn="ctr">
          <a:solidFill>
            <a:schemeClr val="accent3">
              <a:hueOff val="903533"/>
              <a:satOff val="33333"/>
              <a:lumOff val="-49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ACC2411-F8D7-43B4-BF70-242440F38A56}">
      <dsp:nvSpPr>
        <dsp:cNvPr id="0" name=""/>
        <dsp:cNvSpPr/>
      </dsp:nvSpPr>
      <dsp:spPr>
        <a:xfrm>
          <a:off x="0" y="1038622"/>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Understanding how Rate of Return can Fluctuate due to Age of Projects</a:t>
          </a:r>
        </a:p>
      </dsp:txBody>
      <dsp:txXfrm>
        <a:off x="0" y="1038622"/>
        <a:ext cx="7886700" cy="1038622"/>
      </dsp:txXfrm>
    </dsp:sp>
    <dsp:sp modelId="{A065FA26-1C20-4C54-B8B2-699F1CC1E1C7}">
      <dsp:nvSpPr>
        <dsp:cNvPr id="0" name=""/>
        <dsp:cNvSpPr/>
      </dsp:nvSpPr>
      <dsp:spPr>
        <a:xfrm>
          <a:off x="0" y="2077243"/>
          <a:ext cx="7886700" cy="0"/>
        </a:xfrm>
        <a:prstGeom prst="line">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w="6350" cap="flat" cmpd="sng" algn="ctr">
          <a:solidFill>
            <a:schemeClr val="accent3">
              <a:hueOff val="1807066"/>
              <a:satOff val="66667"/>
              <a:lumOff val="-98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CFE37CF-710E-44FF-A4EF-77019BCBD8F7}">
      <dsp:nvSpPr>
        <dsp:cNvPr id="0" name=""/>
        <dsp:cNvSpPr/>
      </dsp:nvSpPr>
      <dsp:spPr>
        <a:xfrm>
          <a:off x="0" y="2077244"/>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Understanding Risk Changes and IRR in Corporate Finance (e.g. Synergies Risk Different from Base Assets)</a:t>
          </a:r>
        </a:p>
      </dsp:txBody>
      <dsp:txXfrm>
        <a:off x="0" y="2077244"/>
        <a:ext cx="7886700" cy="1038622"/>
      </dsp:txXfrm>
    </dsp:sp>
    <dsp:sp modelId="{E1DCF062-E4B0-4C78-BDA5-59EF4ECBB23D}">
      <dsp:nvSpPr>
        <dsp:cNvPr id="0" name=""/>
        <dsp:cNvSpPr/>
      </dsp:nvSpPr>
      <dsp:spPr>
        <a:xfrm>
          <a:off x="0" y="3115865"/>
          <a:ext cx="7886700" cy="0"/>
        </a:xfrm>
        <a:prstGeom prst="lin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w="6350" cap="flat" cmpd="sng" algn="ctr">
          <a:solidFill>
            <a:schemeClr val="accent3">
              <a:hueOff val="2710599"/>
              <a:satOff val="100000"/>
              <a:lumOff val="-1470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BD022CA-3F97-4FE0-9543-7F1656BCC5B7}">
      <dsp:nvSpPr>
        <dsp:cNvPr id="0" name=""/>
        <dsp:cNvSpPr/>
      </dsp:nvSpPr>
      <dsp:spPr>
        <a:xfrm>
          <a:off x="0" y="3115866"/>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Notion of Cost of Capital as Minimum Required IRR</a:t>
          </a:r>
        </a:p>
      </dsp:txBody>
      <dsp:txXfrm>
        <a:off x="0" y="3115866"/>
        <a:ext cx="7886700" cy="103862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1/22/2018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159190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9350" y="692150"/>
            <a:ext cx="4556125" cy="341630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942975" y="4378325"/>
            <a:ext cx="5018088" cy="4095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9730" tIns="44865" rIns="89730" bIns="44865"/>
          <a:lstStyle/>
          <a:p>
            <a:endParaRPr lang="zh-CN" altLang="en-US"/>
          </a:p>
        </p:txBody>
      </p:sp>
    </p:spTree>
    <p:extLst>
      <p:ext uri="{BB962C8B-B14F-4D97-AF65-F5344CB8AC3E}">
        <p14:creationId xmlns:p14="http://schemas.microsoft.com/office/powerpoint/2010/main" val="249559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174416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3633170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63192"/>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직사각형 42">
            <a:extLst>
              <a:ext uri="{FF2B5EF4-FFF2-40B4-BE49-F238E27FC236}">
                <a16:creationId xmlns:a16="http://schemas.microsoft.com/office/drawing/2014/main" id="{2E904118-D06C-4339-8097-0867090BC10B}"/>
              </a:ext>
            </a:extLst>
          </p:cNvPr>
          <p:cNvSpPr/>
          <p:nvPr userDrawn="1"/>
        </p:nvSpPr>
        <p:spPr>
          <a:xfrm>
            <a:off x="0" y="6357957"/>
            <a:ext cx="9144000" cy="61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628650" y="365127"/>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7787586" y="6478098"/>
            <a:ext cx="922781" cy="313914"/>
          </a:xfrm>
          <a:prstGeom prst="rect">
            <a:avLst/>
          </a:prstGeo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1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a:extLst>
              <a:ext uri="{FF2B5EF4-FFF2-40B4-BE49-F238E27FC236}">
                <a16:creationId xmlns:a16="http://schemas.microsoft.com/office/drawing/2014/main" id="{E298894B-2FCC-4316-B240-4374F56310B6}"/>
              </a:ext>
            </a:extLst>
          </p:cNvPr>
          <p:cNvPicPr>
            <a:picLocks noChangeAspect="1"/>
          </p:cNvPicPr>
          <p:nvPr userDrawn="1"/>
        </p:nvPicPr>
        <p:blipFill>
          <a:blip r:embed="rId2"/>
          <a:stretch>
            <a:fillRect/>
          </a:stretch>
        </p:blipFill>
        <p:spPr>
          <a:xfrm>
            <a:off x="3786245" y="6535927"/>
            <a:ext cx="2861624" cy="225402"/>
          </a:xfrm>
          <a:prstGeom prst="rect">
            <a:avLst/>
          </a:prstGeom>
        </p:spPr>
      </p:pic>
    </p:spTree>
    <p:extLst>
      <p:ext uri="{BB962C8B-B14F-4D97-AF65-F5344CB8AC3E}">
        <p14:creationId xmlns:p14="http://schemas.microsoft.com/office/powerpoint/2010/main" val="225992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72313"/>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0" y="38649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222736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13" name="자유형 12"/>
          <p:cNvSpPr>
            <a:spLocks noEditPoints="1"/>
          </p:cNvSpPr>
          <p:nvPr userDrawn="1"/>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84406" tIns="42203" rIns="84406" bIns="42203" numCol="1" anchor="t" anchorCtr="0" compatLnSpc="1">
            <a:prstTxWarp prst="textNoShape">
              <a:avLst/>
            </a:prstTxWarp>
          </a:bodyPr>
          <a:lstStyle/>
          <a:p>
            <a:pPr lvl="0" latinLnBrk="1"/>
            <a:endParaRPr lang="ko-KR" altLang="en-US" sz="1108">
              <a:solidFill>
                <a:schemeClr val="lt1"/>
              </a:solidFill>
              <a:latin typeface="맑은 고딕" panose="020B0503020000020004" pitchFamily="50" charset="-127"/>
              <a:ea typeface="맑은 고딕" panose="020B0503020000020004" pitchFamily="50" charset="-127"/>
            </a:endParaRPr>
          </a:p>
        </p:txBody>
      </p:sp>
      <p:sp>
        <p:nvSpPr>
          <p:cNvPr id="11" name="TextBox 10"/>
          <p:cNvSpPr txBox="1"/>
          <p:nvPr userDrawn="1"/>
        </p:nvSpPr>
        <p:spPr>
          <a:xfrm>
            <a:off x="4505531" y="116633"/>
            <a:ext cx="4453418" cy="369332"/>
          </a:xfrm>
          <a:prstGeom prst="rect">
            <a:avLst/>
          </a:prstGeom>
          <a:noFill/>
        </p:spPr>
        <p:txBody>
          <a:bodyPr wrap="square" rtlCol="0">
            <a:spAutoFit/>
          </a:bodyPr>
          <a:lstStyle/>
          <a:p>
            <a:pPr algn="r"/>
            <a:r>
              <a:rPr lang="en-US" altLang="ko-KR" sz="1800" b="1" i="1" dirty="0">
                <a:latin typeface="Cambria" pitchFamily="18" charset="0"/>
              </a:rPr>
              <a:t>2016 Global Financial Leaders</a:t>
            </a:r>
            <a:r>
              <a:rPr lang="en-US" altLang="ko-KR" sz="1800" b="1" i="1" baseline="0" dirty="0">
                <a:latin typeface="Cambria" pitchFamily="18" charset="0"/>
              </a:rPr>
              <a:t> Program</a:t>
            </a:r>
          </a:p>
        </p:txBody>
      </p:sp>
      <p:sp>
        <p:nvSpPr>
          <p:cNvPr id="14" name="제목 1"/>
          <p:cNvSpPr>
            <a:spLocks noGrp="1"/>
          </p:cNvSpPr>
          <p:nvPr>
            <p:ph type="ctrTitle" hasCustomPrompt="1"/>
          </p:nvPr>
        </p:nvSpPr>
        <p:spPr>
          <a:xfrm>
            <a:off x="913448" y="1828801"/>
            <a:ext cx="7317105" cy="3048001"/>
          </a:xfrm>
        </p:spPr>
        <p:txBody>
          <a:bodyPr>
            <a:normAutofit/>
          </a:bodyPr>
          <a:lstStyle>
            <a:lvl1pPr latinLnBrk="1">
              <a:defRPr lang="ko-KR" sz="3692" b="0">
                <a:latin typeface="Franklin Gothic Demi" pitchFamily="34" charset="0"/>
                <a:ea typeface="맑은 고딕" panose="020B0503020000020004" pitchFamily="50" charset="-127"/>
                <a:cs typeface="Verdana" pitchFamily="34" charset="0"/>
              </a:defRPr>
            </a:lvl1pPr>
          </a:lstStyle>
          <a:p>
            <a:r>
              <a:rPr lang="en-US" altLang="ko-KR" dirty="0"/>
              <a:t>Title</a:t>
            </a:r>
            <a:endParaRPr lang="ko-KR" dirty="0"/>
          </a:p>
        </p:txBody>
      </p:sp>
    </p:spTree>
    <p:extLst>
      <p:ext uri="{BB962C8B-B14F-4D97-AF65-F5344CB8AC3E}">
        <p14:creationId xmlns:p14="http://schemas.microsoft.com/office/powerpoint/2010/main" val="19948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54854"/>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84589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6" r:id="rId4"/>
    <p:sldLayoutId id="2147483680" r:id="rId5"/>
    <p:sldLayoutId id="2147483681" r:id="rId6"/>
    <p:sldLayoutId id="2147483683" r:id="rId7"/>
    <p:sldLayoutId id="2147483684"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74.wmf"/><Relationship Id="rId4" Type="http://schemas.openxmlformats.org/officeDocument/2006/relationships/oleObject" Target="../embeddings/oleObject2.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75.wmf"/><Relationship Id="rId4" Type="http://schemas.openxmlformats.org/officeDocument/2006/relationships/oleObject" Target="../embeddings/oleObject3.bin"/></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xml"/><Relationship Id="rId5" Type="http://schemas.openxmlformats.org/officeDocument/2006/relationships/image" Target="../media/image105.emf"/><Relationship Id="rId4" Type="http://schemas.openxmlformats.org/officeDocument/2006/relationships/image" Target="../media/image104.emf"/></Relationships>
</file>

<file path=ppt/slides/_rels/slide1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edbodmer.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9.png"/><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xml"/><Relationship Id="rId5" Type="http://schemas.openxmlformats.org/officeDocument/2006/relationships/image" Target="../media/image63.emf"/><Relationship Id="rId4" Type="http://schemas.openxmlformats.org/officeDocument/2006/relationships/image" Target="../media/image62.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Chapter 1: Acquisition Modelling Introduction</a:t>
            </a:r>
          </a:p>
        </p:txBody>
      </p:sp>
    </p:spTree>
    <p:extLst>
      <p:ext uri="{BB962C8B-B14F-4D97-AF65-F5344CB8AC3E}">
        <p14:creationId xmlns:p14="http://schemas.microsoft.com/office/powerpoint/2010/main" val="29794756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974763A7-8929-4F07-8AD4-33CD6877B436}"/>
              </a:ext>
            </a:extLst>
          </p:cNvPr>
          <p:cNvPicPr>
            <a:picLocks noChangeAspect="1"/>
          </p:cNvPicPr>
          <p:nvPr/>
        </p:nvPicPr>
        <p:blipFill rotWithShape="1">
          <a:blip r:embed="rId2"/>
          <a:srcRect t="9091" r="31516"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BAD0680A-EA6D-47E5-B6FA-E64FA177D83A}"/>
              </a:ext>
            </a:extLst>
          </p:cNvPr>
          <p:cNvSpPr>
            <a:spLocks noGrp="1"/>
          </p:cNvSpPr>
          <p:nvPr>
            <p:ph idx="1"/>
          </p:nvPr>
        </p:nvSpPr>
        <p:spPr>
          <a:xfrm>
            <a:off x="445582" y="2121763"/>
            <a:ext cx="3926618" cy="3773010"/>
          </a:xfrm>
        </p:spPr>
        <p:txBody>
          <a:bodyPr vert="horz" lIns="91440" tIns="45720" rIns="91440" bIns="45720" rtlCol="0">
            <a:normAutofit/>
          </a:bodyPr>
          <a:lstStyle/>
          <a:p>
            <a:r>
              <a:rPr lang="en-US" sz="1800" dirty="0">
                <a:latin typeface="+mn-lt"/>
                <a:cs typeface="+mn-cs"/>
              </a:rPr>
              <a:t>We will use short-cuts, excel enhancements, TRUE/FALSE switches and only four functions.  </a:t>
            </a:r>
          </a:p>
          <a:p>
            <a:r>
              <a:rPr lang="en-US" sz="1800" dirty="0">
                <a:latin typeface="+mn-lt"/>
                <a:cs typeface="+mn-cs"/>
              </a:rPr>
              <a:t>The functions should be used in a way that you are probably not used to.</a:t>
            </a:r>
          </a:p>
          <a:p>
            <a:r>
              <a:rPr lang="en-US" sz="1800" dirty="0">
                <a:latin typeface="+mn-lt"/>
                <a:cs typeface="+mn-cs"/>
              </a:rPr>
              <a:t>INDEX</a:t>
            </a:r>
          </a:p>
          <a:p>
            <a:r>
              <a:rPr lang="en-US" sz="1800" dirty="0">
                <a:latin typeface="+mn-lt"/>
                <a:cs typeface="+mn-cs"/>
              </a:rPr>
              <a:t>LOOKUP (not VLOOKUP or HLOOKUP)</a:t>
            </a:r>
          </a:p>
          <a:p>
            <a:r>
              <a:rPr lang="en-US" sz="1800" dirty="0">
                <a:latin typeface="+mn-lt"/>
                <a:cs typeface="+mn-cs"/>
              </a:rPr>
              <a:t>SUMIF (or AVERAGEIF or COUNTIF)</a:t>
            </a:r>
          </a:p>
          <a:p>
            <a:r>
              <a:rPr lang="en-US" sz="1800" dirty="0">
                <a:latin typeface="+mn-lt"/>
                <a:cs typeface="+mn-cs"/>
              </a:rPr>
              <a:t>EDATE</a:t>
            </a:r>
          </a:p>
          <a:p>
            <a:r>
              <a:rPr lang="en-US" sz="1800" dirty="0">
                <a:latin typeface="+mn-lt"/>
                <a:cs typeface="+mn-cs"/>
              </a:rPr>
              <a:t>MAX and MIN for Waterfalls (not IF)</a:t>
            </a:r>
          </a:p>
        </p:txBody>
      </p:sp>
      <p:sp>
        <p:nvSpPr>
          <p:cNvPr id="3" name="Title 2">
            <a:extLst>
              <a:ext uri="{FF2B5EF4-FFF2-40B4-BE49-F238E27FC236}">
                <a16:creationId xmlns:a16="http://schemas.microsoft.com/office/drawing/2014/main" id="{9660335B-72C0-45B9-B4AD-8D8236DEC9A8}"/>
              </a:ext>
            </a:extLst>
          </p:cNvPr>
          <p:cNvSpPr>
            <a:spLocks noGrp="1"/>
          </p:cNvSpPr>
          <p:nvPr>
            <p:ph type="title"/>
          </p:nvPr>
        </p:nvSpPr>
        <p:spPr>
          <a:xfrm>
            <a:off x="446103" y="640263"/>
            <a:ext cx="3915950" cy="1344975"/>
          </a:xfrm>
        </p:spPr>
        <p:txBody>
          <a:bodyPr vert="horz" lIns="91440" tIns="45720" rIns="91440" bIns="45720" rtlCol="0" anchor="ctr">
            <a:normAutofit/>
          </a:bodyPr>
          <a:lstStyle/>
          <a:p>
            <a:pPr algn="l"/>
            <a:r>
              <a:rPr lang="en-US" sz="3500" dirty="0">
                <a:latin typeface="+mj-lt"/>
                <a:cs typeface="+mj-cs"/>
              </a:rPr>
              <a:t>Excel Functions</a:t>
            </a:r>
          </a:p>
        </p:txBody>
      </p:sp>
      <p:sp>
        <p:nvSpPr>
          <p:cNvPr id="4" name="Slide Number Placeholder 3">
            <a:extLst>
              <a:ext uri="{FF2B5EF4-FFF2-40B4-BE49-F238E27FC236}">
                <a16:creationId xmlns:a16="http://schemas.microsoft.com/office/drawing/2014/main" id="{F390C505-3B9C-42A6-BB8E-7C10195D065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0C3A1854-6B63-4059-B360-A3C4972BF0FC}" type="slidenum">
              <a:rPr lang="en-US" altLang="ko-KR" sz="1200">
                <a:solidFill>
                  <a:srgbClr val="FFFFFF"/>
                </a:solidFill>
                <a:latin typeface="Calibri" panose="020F0502020204030204"/>
              </a:rPr>
              <a:pPr algn="r" defTabSz="914400">
                <a:spcAft>
                  <a:spcPts val="600"/>
                </a:spcAft>
                <a:defRPr/>
              </a:pPr>
              <a:t>10</a:t>
            </a:fld>
            <a:endParaRPr lang="en-US" altLang="ko-KR" sz="1200" dirty="0">
              <a:solidFill>
                <a:srgbClr val="FFFFFF"/>
              </a:solidFill>
              <a:latin typeface="Calibri" panose="020F0502020204030204"/>
            </a:endParaRPr>
          </a:p>
        </p:txBody>
      </p:sp>
    </p:spTree>
    <p:extLst>
      <p:ext uri="{BB962C8B-B14F-4D97-AF65-F5344CB8AC3E}">
        <p14:creationId xmlns:p14="http://schemas.microsoft.com/office/powerpoint/2010/main" val="5351820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769871-3C53-4BAA-992B-28EC87D486BC}"/>
              </a:ext>
            </a:extLst>
          </p:cNvPr>
          <p:cNvSpPr>
            <a:spLocks noGrp="1"/>
          </p:cNvSpPr>
          <p:nvPr>
            <p:ph idx="1"/>
          </p:nvPr>
        </p:nvSpPr>
        <p:spPr/>
        <p:txBody>
          <a:bodyPr/>
          <a:lstStyle/>
          <a:p>
            <a:r>
              <a:rPr lang="en-US" dirty="0"/>
              <a:t>Note how valuation result is the same as the formula (1-g/ROIC)/(WACC-g)</a:t>
            </a:r>
          </a:p>
          <a:p>
            <a:endParaRPr lang="en-US" dirty="0"/>
          </a:p>
        </p:txBody>
      </p:sp>
      <p:sp>
        <p:nvSpPr>
          <p:cNvPr id="3" name="Title 2">
            <a:extLst>
              <a:ext uri="{FF2B5EF4-FFF2-40B4-BE49-F238E27FC236}">
                <a16:creationId xmlns:a16="http://schemas.microsoft.com/office/drawing/2014/main" id="{0992CAF6-7079-482D-BC4F-8EC1D98BB5DB}"/>
              </a:ext>
            </a:extLst>
          </p:cNvPr>
          <p:cNvSpPr>
            <a:spLocks noGrp="1"/>
          </p:cNvSpPr>
          <p:nvPr>
            <p:ph type="title"/>
          </p:nvPr>
        </p:nvSpPr>
        <p:spPr/>
        <p:txBody>
          <a:bodyPr/>
          <a:lstStyle/>
          <a:p>
            <a:r>
              <a:rPr lang="en-US" dirty="0"/>
              <a:t>Apply Ratios to Demonstrate Model</a:t>
            </a:r>
          </a:p>
        </p:txBody>
      </p:sp>
      <p:pic>
        <p:nvPicPr>
          <p:cNvPr id="5" name="Picture 4">
            <a:extLst>
              <a:ext uri="{FF2B5EF4-FFF2-40B4-BE49-F238E27FC236}">
                <a16:creationId xmlns:a16="http://schemas.microsoft.com/office/drawing/2014/main" id="{75040C84-DDF5-41FD-8318-445CCC96FA6E}"/>
              </a:ext>
            </a:extLst>
          </p:cNvPr>
          <p:cNvPicPr>
            <a:picLocks noChangeAspect="1"/>
          </p:cNvPicPr>
          <p:nvPr/>
        </p:nvPicPr>
        <p:blipFill>
          <a:blip r:embed="rId2"/>
          <a:stretch>
            <a:fillRect/>
          </a:stretch>
        </p:blipFill>
        <p:spPr>
          <a:xfrm>
            <a:off x="0" y="2665795"/>
            <a:ext cx="9144000" cy="4033937"/>
          </a:xfrm>
          <a:prstGeom prst="rect">
            <a:avLst/>
          </a:prstGeom>
        </p:spPr>
      </p:pic>
    </p:spTree>
    <p:extLst>
      <p:ext uri="{BB962C8B-B14F-4D97-AF65-F5344CB8AC3E}">
        <p14:creationId xmlns:p14="http://schemas.microsoft.com/office/powerpoint/2010/main" val="22866173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36DBB4-AF41-47CF-8597-DF58A487F2E2}"/>
              </a:ext>
            </a:extLst>
          </p:cNvPr>
          <p:cNvSpPr>
            <a:spLocks noGrp="1"/>
          </p:cNvSpPr>
          <p:nvPr>
            <p:ph idx="1"/>
          </p:nvPr>
        </p:nvSpPr>
        <p:spPr/>
        <p:txBody>
          <a:bodyPr/>
          <a:lstStyle/>
          <a:p>
            <a:r>
              <a:rPr lang="en-US" dirty="0"/>
              <a:t>Demonstration of EV/EBITDA ratio with different asset lives, tax rates and working capital ratios</a:t>
            </a:r>
          </a:p>
          <a:p>
            <a:r>
              <a:rPr lang="en-US" dirty="0"/>
              <a:t>Demonstration of how the value changes when growth and ROIC changes. When ROIC changes, the net cash flow changes and different amounts of money must be plowed back into the company.</a:t>
            </a:r>
          </a:p>
        </p:txBody>
      </p:sp>
      <p:sp>
        <p:nvSpPr>
          <p:cNvPr id="3" name="Title 2">
            <a:extLst>
              <a:ext uri="{FF2B5EF4-FFF2-40B4-BE49-F238E27FC236}">
                <a16:creationId xmlns:a16="http://schemas.microsoft.com/office/drawing/2014/main" id="{313F91E0-7E5E-4A40-A6CB-9607C59FF548}"/>
              </a:ext>
            </a:extLst>
          </p:cNvPr>
          <p:cNvSpPr>
            <a:spLocks noGrp="1"/>
          </p:cNvSpPr>
          <p:nvPr>
            <p:ph type="title"/>
          </p:nvPr>
        </p:nvSpPr>
        <p:spPr/>
        <p:txBody>
          <a:bodyPr>
            <a:normAutofit fontScale="90000"/>
          </a:bodyPr>
          <a:lstStyle/>
          <a:p>
            <a:r>
              <a:rPr lang="en-US" dirty="0"/>
              <a:t>Reasons for More Complex Formulas with Cap Exp to Depreciation, Working Capital etc.</a:t>
            </a:r>
          </a:p>
        </p:txBody>
      </p:sp>
    </p:spTree>
    <p:extLst>
      <p:ext uri="{BB962C8B-B14F-4D97-AF65-F5344CB8AC3E}">
        <p14:creationId xmlns:p14="http://schemas.microsoft.com/office/powerpoint/2010/main" val="10998651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A85D3-D839-481C-ABE2-2CB6DBACD824}"/>
              </a:ext>
            </a:extLst>
          </p:cNvPr>
          <p:cNvSpPr>
            <a:spLocks noGrp="1"/>
          </p:cNvSpPr>
          <p:nvPr>
            <p:ph type="title"/>
          </p:nvPr>
        </p:nvSpPr>
        <p:spPr>
          <a:xfrm>
            <a:off x="628650" y="365127"/>
            <a:ext cx="7789486" cy="803798"/>
          </a:xfrm>
        </p:spPr>
        <p:txBody>
          <a:bodyPr>
            <a:noAutofit/>
          </a:bodyPr>
          <a:lstStyle/>
          <a:p>
            <a:r>
              <a:rPr lang="en-US" sz="3600" b="1" dirty="0">
                <a:latin typeface="+mn-lt"/>
              </a:rPr>
              <a:t>Return on New Capital and Return on Existing Capital</a:t>
            </a:r>
          </a:p>
        </p:txBody>
      </p:sp>
      <p:sp>
        <p:nvSpPr>
          <p:cNvPr id="4" name="Content Placeholder 3">
            <a:extLst>
              <a:ext uri="{FF2B5EF4-FFF2-40B4-BE49-F238E27FC236}">
                <a16:creationId xmlns:a16="http://schemas.microsoft.com/office/drawing/2014/main" id="{0D159E4F-82CF-4FB1-8EAF-5EE921536406}"/>
              </a:ext>
            </a:extLst>
          </p:cNvPr>
          <p:cNvSpPr>
            <a:spLocks noGrp="1"/>
          </p:cNvSpPr>
          <p:nvPr>
            <p:ph sz="half" idx="1"/>
          </p:nvPr>
        </p:nvSpPr>
        <p:spPr>
          <a:xfrm>
            <a:off x="339365" y="1524001"/>
            <a:ext cx="8286161" cy="1879076"/>
          </a:xfrm>
        </p:spPr>
        <p:txBody>
          <a:bodyPr>
            <a:normAutofit fontScale="77500" lnSpcReduction="20000"/>
          </a:bodyPr>
          <a:lstStyle/>
          <a:p>
            <a:r>
              <a:rPr lang="en-US" dirty="0"/>
              <a:t>Technically, we should use the return on new, or incremental, capital, but for simplicity here, we assume that the ROIC and incremental ROIC are equal.</a:t>
            </a:r>
          </a:p>
          <a:p>
            <a:r>
              <a:rPr lang="en-US" dirty="0"/>
              <a:t>Technically, this formula should use the return on new invested capital (RONIC), not the company’s return on all invested capital (ROIC). </a:t>
            </a:r>
          </a:p>
        </p:txBody>
      </p:sp>
      <p:sp>
        <p:nvSpPr>
          <p:cNvPr id="5" name="Content Placeholder 4">
            <a:extLst>
              <a:ext uri="{FF2B5EF4-FFF2-40B4-BE49-F238E27FC236}">
                <a16:creationId xmlns:a16="http://schemas.microsoft.com/office/drawing/2014/main" id="{045CC0DC-57E3-49CA-AB7B-198F7B71F140}"/>
              </a:ext>
            </a:extLst>
          </p:cNvPr>
          <p:cNvSpPr>
            <a:spLocks noGrp="1"/>
          </p:cNvSpPr>
          <p:nvPr>
            <p:ph sz="half" idx="2"/>
          </p:nvPr>
        </p:nvSpPr>
        <p:spPr>
          <a:xfrm>
            <a:off x="273377" y="4760536"/>
            <a:ext cx="8352149" cy="1442302"/>
          </a:xfrm>
        </p:spPr>
        <p:txBody>
          <a:bodyPr>
            <a:normAutofit fontScale="77500" lnSpcReduction="20000"/>
          </a:bodyPr>
          <a:lstStyle/>
          <a:p>
            <a:r>
              <a:rPr lang="en-US" dirty="0"/>
              <a:t>What crap: when oil prices go down, you cannot say that existing projects still maintain their existing ROIC.  When Uber destroys the taxi industry, you cannot say that only new taxies earn a lower return. When the internet kills advertising for newspaper companies, one cannot say that it is only new investments that suffer.</a:t>
            </a:r>
          </a:p>
          <a:p>
            <a:endParaRPr lang="en-US" dirty="0"/>
          </a:p>
        </p:txBody>
      </p:sp>
      <p:pic>
        <p:nvPicPr>
          <p:cNvPr id="2" name="Picture 1">
            <a:extLst>
              <a:ext uri="{FF2B5EF4-FFF2-40B4-BE49-F238E27FC236}">
                <a16:creationId xmlns:a16="http://schemas.microsoft.com/office/drawing/2014/main" id="{E02C5CC8-1131-4210-8FC8-754E898907C0}"/>
              </a:ext>
            </a:extLst>
          </p:cNvPr>
          <p:cNvPicPr>
            <a:picLocks noChangeAspect="1"/>
          </p:cNvPicPr>
          <p:nvPr/>
        </p:nvPicPr>
        <p:blipFill>
          <a:blip r:embed="rId2"/>
          <a:stretch>
            <a:fillRect/>
          </a:stretch>
        </p:blipFill>
        <p:spPr>
          <a:xfrm>
            <a:off x="1234911" y="3527778"/>
            <a:ext cx="6535986" cy="968808"/>
          </a:xfrm>
          <a:prstGeom prst="rect">
            <a:avLst/>
          </a:prstGeom>
        </p:spPr>
      </p:pic>
    </p:spTree>
    <p:extLst>
      <p:ext uri="{BB962C8B-B14F-4D97-AF65-F5344CB8AC3E}">
        <p14:creationId xmlns:p14="http://schemas.microsoft.com/office/powerpoint/2010/main" val="1355935653"/>
      </p:ext>
    </p:extLst>
  </p:cSld>
  <p:clrMapOvr>
    <a:masterClrMapping/>
  </p:clrMapOvr>
  <p:transition>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DB805EF-5DAB-4F1C-97A2-BE018C7CF545}"/>
              </a:ext>
            </a:extLst>
          </p:cNvPr>
          <p:cNvSpPr>
            <a:spLocks noGrp="1"/>
          </p:cNvSpPr>
          <p:nvPr>
            <p:ph idx="1"/>
          </p:nvPr>
        </p:nvSpPr>
        <p:spPr/>
        <p:txBody>
          <a:bodyPr/>
          <a:lstStyle/>
          <a:p>
            <a:r>
              <a:rPr lang="en-US" dirty="0"/>
              <a:t>Note the increase in goodwill from Elon Musk’s Pay Pal:</a:t>
            </a:r>
          </a:p>
          <a:p>
            <a:endParaRPr lang="en-US" dirty="0"/>
          </a:p>
        </p:txBody>
      </p:sp>
      <p:sp>
        <p:nvSpPr>
          <p:cNvPr id="5" name="Title 4">
            <a:extLst>
              <a:ext uri="{FF2B5EF4-FFF2-40B4-BE49-F238E27FC236}">
                <a16:creationId xmlns:a16="http://schemas.microsoft.com/office/drawing/2014/main" id="{14F4CF5A-96F6-4995-949D-5698D401D425}"/>
              </a:ext>
            </a:extLst>
          </p:cNvPr>
          <p:cNvSpPr>
            <a:spLocks noGrp="1"/>
          </p:cNvSpPr>
          <p:nvPr>
            <p:ph type="title"/>
          </p:nvPr>
        </p:nvSpPr>
        <p:spPr/>
        <p:txBody>
          <a:bodyPr>
            <a:normAutofit fontScale="90000"/>
          </a:bodyPr>
          <a:lstStyle/>
          <a:p>
            <a:r>
              <a:rPr lang="en-US" dirty="0"/>
              <a:t>Cases where ROIC may be Different – Purchase of Companies in High Tech</a:t>
            </a:r>
          </a:p>
        </p:txBody>
      </p:sp>
      <p:pic>
        <p:nvPicPr>
          <p:cNvPr id="2" name="Picture 1">
            <a:extLst>
              <a:ext uri="{FF2B5EF4-FFF2-40B4-BE49-F238E27FC236}">
                <a16:creationId xmlns:a16="http://schemas.microsoft.com/office/drawing/2014/main" id="{456C62D9-7DBE-477F-9CB6-34E302DF6065}"/>
              </a:ext>
            </a:extLst>
          </p:cNvPr>
          <p:cNvPicPr>
            <a:picLocks noChangeAspect="1"/>
          </p:cNvPicPr>
          <p:nvPr/>
        </p:nvPicPr>
        <p:blipFill>
          <a:blip r:embed="rId2"/>
          <a:stretch>
            <a:fillRect/>
          </a:stretch>
        </p:blipFill>
        <p:spPr>
          <a:xfrm>
            <a:off x="10418" y="2678464"/>
            <a:ext cx="4569536" cy="3311918"/>
          </a:xfrm>
          <a:prstGeom prst="rect">
            <a:avLst/>
          </a:prstGeom>
        </p:spPr>
      </p:pic>
      <p:pic>
        <p:nvPicPr>
          <p:cNvPr id="3" name="Picture 2">
            <a:extLst>
              <a:ext uri="{FF2B5EF4-FFF2-40B4-BE49-F238E27FC236}">
                <a16:creationId xmlns:a16="http://schemas.microsoft.com/office/drawing/2014/main" id="{D3349E07-594F-400F-9213-96F17B573A21}"/>
              </a:ext>
            </a:extLst>
          </p:cNvPr>
          <p:cNvPicPr>
            <a:picLocks noChangeAspect="1"/>
          </p:cNvPicPr>
          <p:nvPr/>
        </p:nvPicPr>
        <p:blipFill>
          <a:blip r:embed="rId3"/>
          <a:stretch>
            <a:fillRect/>
          </a:stretch>
        </p:blipFill>
        <p:spPr>
          <a:xfrm>
            <a:off x="4789431" y="2751292"/>
            <a:ext cx="4060783" cy="2955304"/>
          </a:xfrm>
          <a:prstGeom prst="rect">
            <a:avLst/>
          </a:prstGeom>
        </p:spPr>
      </p:pic>
    </p:spTree>
    <p:extLst>
      <p:ext uri="{BB962C8B-B14F-4D97-AF65-F5344CB8AC3E}">
        <p14:creationId xmlns:p14="http://schemas.microsoft.com/office/powerpoint/2010/main" val="13540182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BEA41-55DE-43B6-AF4D-6D95F4AE9FD0}"/>
              </a:ext>
            </a:extLst>
          </p:cNvPr>
          <p:cNvSpPr>
            <a:spLocks noGrp="1"/>
          </p:cNvSpPr>
          <p:nvPr>
            <p:ph idx="1"/>
          </p:nvPr>
        </p:nvSpPr>
        <p:spPr/>
        <p:txBody>
          <a:bodyPr>
            <a:normAutofit fontScale="77500" lnSpcReduction="20000"/>
          </a:bodyPr>
          <a:lstStyle/>
          <a:p>
            <a:r>
              <a:rPr lang="en-US" dirty="0"/>
              <a:t>The value after the explicit forecast period is referred to as the continuing value. Formulas derived from discounted cash flows using several simplifying assumptions can be used to estimate continuing value. One such formula that we recommend is as follows</a:t>
            </a:r>
          </a:p>
          <a:p>
            <a:endParaRPr lang="en-US" dirty="0"/>
          </a:p>
          <a:p>
            <a:endParaRPr lang="en-US" dirty="0"/>
          </a:p>
          <a:p>
            <a:endParaRPr lang="en-US" dirty="0"/>
          </a:p>
          <a:p>
            <a:endParaRPr lang="en-US" dirty="0"/>
          </a:p>
          <a:p>
            <a:r>
              <a:rPr lang="en-US" dirty="0"/>
              <a:t>Where NOPLAT=Net operating profits less adjusted taxes (in the year after the explicit forecast period)</a:t>
            </a:r>
          </a:p>
          <a:p>
            <a:r>
              <a:rPr lang="en-US" dirty="0"/>
              <a:t>ROICI = Incremental return on new invested capital</a:t>
            </a:r>
          </a:p>
          <a:p>
            <a:r>
              <a:rPr lang="en-US" dirty="0"/>
              <a:t>g = Expected perpetual growth in the company's NOPLAT</a:t>
            </a:r>
          </a:p>
          <a:p>
            <a:r>
              <a:rPr lang="en-US" dirty="0"/>
              <a:t>WACC = Weighted average cost of capital</a:t>
            </a:r>
          </a:p>
        </p:txBody>
      </p:sp>
      <p:sp>
        <p:nvSpPr>
          <p:cNvPr id="3" name="Title 2">
            <a:extLst>
              <a:ext uri="{FF2B5EF4-FFF2-40B4-BE49-F238E27FC236}">
                <a16:creationId xmlns:a16="http://schemas.microsoft.com/office/drawing/2014/main" id="{440F79D7-E398-4584-B0E8-236EE0AEAC94}"/>
              </a:ext>
            </a:extLst>
          </p:cNvPr>
          <p:cNvSpPr>
            <a:spLocks noGrp="1"/>
          </p:cNvSpPr>
          <p:nvPr>
            <p:ph type="title"/>
          </p:nvPr>
        </p:nvSpPr>
        <p:spPr/>
        <p:txBody>
          <a:bodyPr/>
          <a:lstStyle/>
          <a:p>
            <a:r>
              <a:rPr lang="en-US" dirty="0"/>
              <a:t>Use of Formula in DCF </a:t>
            </a:r>
          </a:p>
        </p:txBody>
      </p:sp>
      <p:pic>
        <p:nvPicPr>
          <p:cNvPr id="5" name="Picture 4">
            <a:extLst>
              <a:ext uri="{FF2B5EF4-FFF2-40B4-BE49-F238E27FC236}">
                <a16:creationId xmlns:a16="http://schemas.microsoft.com/office/drawing/2014/main" id="{E8B87E4C-0DD1-4FC4-A5CA-736478F71056}"/>
              </a:ext>
            </a:extLst>
          </p:cNvPr>
          <p:cNvPicPr>
            <a:picLocks noChangeAspect="1"/>
          </p:cNvPicPr>
          <p:nvPr/>
        </p:nvPicPr>
        <p:blipFill>
          <a:blip r:embed="rId2"/>
          <a:stretch>
            <a:fillRect/>
          </a:stretch>
        </p:blipFill>
        <p:spPr>
          <a:xfrm>
            <a:off x="1660920" y="3142950"/>
            <a:ext cx="5022685" cy="761879"/>
          </a:xfrm>
          <a:prstGeom prst="rect">
            <a:avLst/>
          </a:prstGeom>
        </p:spPr>
      </p:pic>
    </p:spTree>
    <p:extLst>
      <p:ext uri="{BB962C8B-B14F-4D97-AF65-F5344CB8AC3E}">
        <p14:creationId xmlns:p14="http://schemas.microsoft.com/office/powerpoint/2010/main" val="6347977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7E189B-1D64-4DAE-9F0D-E1DC2BFB6F8D}"/>
              </a:ext>
            </a:extLst>
          </p:cNvPr>
          <p:cNvSpPr>
            <a:spLocks noGrp="1"/>
          </p:cNvSpPr>
          <p:nvPr>
            <p:ph idx="1"/>
          </p:nvPr>
        </p:nvSpPr>
        <p:spPr/>
        <p:txBody>
          <a:bodyPr>
            <a:normAutofit lnSpcReduction="10000"/>
          </a:bodyPr>
          <a:lstStyle/>
          <a:p>
            <a:r>
              <a:rPr lang="en-US" dirty="0"/>
              <a:t>We will show that high-ROIC companies typically create more value by focusing on growth, while lower-ROIC companies create more value by increasing ROIC.</a:t>
            </a:r>
          </a:p>
          <a:p>
            <a:r>
              <a:rPr lang="en-US" dirty="0"/>
              <a:t>Comment: Everybody of course wants high ROIC, which is just another word for monopoly profit and which is the driver of capitalist economies.  If you are valuing a company you must assess the ability of a company to maintain or grow its monopoly position. That is the hard part.</a:t>
            </a:r>
          </a:p>
        </p:txBody>
      </p:sp>
      <p:sp>
        <p:nvSpPr>
          <p:cNvPr id="3" name="Title 2">
            <a:extLst>
              <a:ext uri="{FF2B5EF4-FFF2-40B4-BE49-F238E27FC236}">
                <a16:creationId xmlns:a16="http://schemas.microsoft.com/office/drawing/2014/main" id="{249C8062-DBA8-4560-A2F6-8D797F91EE9C}"/>
              </a:ext>
            </a:extLst>
          </p:cNvPr>
          <p:cNvSpPr>
            <a:spLocks noGrp="1"/>
          </p:cNvSpPr>
          <p:nvPr>
            <p:ph type="title"/>
          </p:nvPr>
        </p:nvSpPr>
        <p:spPr/>
        <p:txBody>
          <a:bodyPr/>
          <a:lstStyle/>
          <a:p>
            <a:r>
              <a:rPr lang="en-US" dirty="0"/>
              <a:t>Another Silly McKinsey Comment</a:t>
            </a:r>
          </a:p>
        </p:txBody>
      </p:sp>
      <p:sp>
        <p:nvSpPr>
          <p:cNvPr id="4" name="Slide Number Placeholder 3">
            <a:extLst>
              <a:ext uri="{FF2B5EF4-FFF2-40B4-BE49-F238E27FC236}">
                <a16:creationId xmlns:a16="http://schemas.microsoft.com/office/drawing/2014/main" id="{F474FC65-5495-447B-B9DE-C4BDA2BB8D2F}"/>
              </a:ext>
            </a:extLst>
          </p:cNvPr>
          <p:cNvSpPr>
            <a:spLocks noGrp="1"/>
          </p:cNvSpPr>
          <p:nvPr>
            <p:ph type="sldNum" sz="quarter" idx="12"/>
          </p:nvPr>
        </p:nvSpPr>
        <p:spPr/>
        <p:txBody>
          <a:bodyPr/>
          <a:lstStyle/>
          <a:p>
            <a:pPr algn="ctr"/>
            <a:fld id="{0C3A1854-6B63-4059-B360-A3C4972BF0FC}" type="slidenum">
              <a:rPr lang="ko-KR" altLang="en-US" smtClean="0"/>
              <a:pPr algn="ctr"/>
              <a:t>105</a:t>
            </a:fld>
            <a:endParaRPr lang="ko-KR" altLang="en-US" dirty="0"/>
          </a:p>
        </p:txBody>
      </p:sp>
    </p:spTree>
    <p:extLst>
      <p:ext uri="{BB962C8B-B14F-4D97-AF65-F5344CB8AC3E}">
        <p14:creationId xmlns:p14="http://schemas.microsoft.com/office/powerpoint/2010/main" val="13440533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zh-CN" sz="3600" b="1" dirty="0">
                <a:latin typeface="+mn-lt"/>
                <a:ea typeface="SimSun" panose="02010600030101010101" pitchFamily="2" charset="-122"/>
              </a:rPr>
              <a:t>Consultant Slide on Value Creation</a:t>
            </a:r>
          </a:p>
        </p:txBody>
      </p:sp>
      <p:graphicFrame>
        <p:nvGraphicFramePr>
          <p:cNvPr id="58371" name="Object 3"/>
          <p:cNvGraphicFramePr>
            <a:graphicFrameLocks noGrp="1" noChangeAspect="1"/>
          </p:cNvGraphicFramePr>
          <p:nvPr>
            <p:ph type="body" idx="1"/>
          </p:nvPr>
        </p:nvGraphicFramePr>
        <p:xfrm>
          <a:off x="457200" y="1066800"/>
          <a:ext cx="10475913" cy="6327775"/>
        </p:xfrm>
        <a:graphic>
          <a:graphicData uri="http://schemas.openxmlformats.org/presentationml/2006/ole">
            <mc:AlternateContent xmlns:mc="http://schemas.openxmlformats.org/markup-compatibility/2006">
              <mc:Choice xmlns:v="urn:schemas-microsoft-com:vml" Requires="v">
                <p:oleObj spid="_x0000_s2094" name="Document" r:id="rId4" imgW="7392924" imgH="4466844" progId="Word.Document.8">
                  <p:embed/>
                </p:oleObj>
              </mc:Choice>
              <mc:Fallback>
                <p:oleObj name="Document" r:id="rId4" imgW="7392924" imgH="4466844" progId="Word.Document.8">
                  <p:embed/>
                  <p:pic>
                    <p:nvPicPr>
                      <p:cNvPr id="5837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0"/>
                        <a:ext cx="10475913" cy="632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414208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zh-CN">
                <a:ea typeface="SimSun" panose="02010600030101010101" pitchFamily="2" charset="-122"/>
              </a:rPr>
              <a:t>The Value Matrix - Stock Categorisation</a:t>
            </a:r>
          </a:p>
        </p:txBody>
      </p:sp>
      <p:graphicFrame>
        <p:nvGraphicFramePr>
          <p:cNvPr id="62467" name="Object 3"/>
          <p:cNvGraphicFramePr>
            <a:graphicFrameLocks noGrp="1" noChangeAspect="1"/>
          </p:cNvGraphicFramePr>
          <p:nvPr>
            <p:ph type="body" idx="1"/>
          </p:nvPr>
        </p:nvGraphicFramePr>
        <p:xfrm>
          <a:off x="650875" y="1365250"/>
          <a:ext cx="9107488" cy="5492750"/>
        </p:xfrm>
        <a:graphic>
          <a:graphicData uri="http://schemas.openxmlformats.org/presentationml/2006/ole">
            <mc:AlternateContent xmlns:mc="http://schemas.openxmlformats.org/markup-compatibility/2006">
              <mc:Choice xmlns:v="urn:schemas-microsoft-com:vml" Requires="v">
                <p:oleObj spid="_x0000_s3118" name="Document" r:id="rId4" imgW="5602224" imgH="3378708" progId="Word.Document.8">
                  <p:embed/>
                </p:oleObj>
              </mc:Choice>
              <mc:Fallback>
                <p:oleObj name="Document" r:id="rId4" imgW="5602224" imgH="3378708" progId="Word.Document.8">
                  <p:embed/>
                  <p:pic>
                    <p:nvPicPr>
                      <p:cNvPr id="624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1365250"/>
                        <a:ext cx="9107488"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2468" name="Text Box 4"/>
          <p:cNvSpPr txBox="1">
            <a:spLocks noChangeArrowheads="1"/>
          </p:cNvSpPr>
          <p:nvPr/>
        </p:nvSpPr>
        <p:spPr bwMode="auto">
          <a:xfrm>
            <a:off x="1600200" y="3429000"/>
            <a:ext cx="2057400" cy="457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Throwing good money after bad</a:t>
            </a:r>
          </a:p>
        </p:txBody>
      </p:sp>
      <p:sp>
        <p:nvSpPr>
          <p:cNvPr id="62469" name="Text Box 5"/>
          <p:cNvSpPr txBox="1">
            <a:spLocks noChangeArrowheads="1"/>
          </p:cNvSpPr>
          <p:nvPr/>
        </p:nvSpPr>
        <p:spPr bwMode="auto">
          <a:xfrm>
            <a:off x="1600200" y="5715000"/>
            <a:ext cx="1905000" cy="457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Try to get out of the business</a:t>
            </a:r>
          </a:p>
        </p:txBody>
      </p:sp>
      <p:sp>
        <p:nvSpPr>
          <p:cNvPr id="62470" name="Text Box 6"/>
          <p:cNvSpPr txBox="1">
            <a:spLocks noChangeArrowheads="1"/>
          </p:cNvSpPr>
          <p:nvPr/>
        </p:nvSpPr>
        <p:spPr bwMode="auto">
          <a:xfrm>
            <a:off x="6858000" y="2209800"/>
            <a:ext cx="1676400" cy="10048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What is the economic reason for getting here and how long can the performance be maintained</a:t>
            </a:r>
          </a:p>
        </p:txBody>
      </p:sp>
      <p:sp>
        <p:nvSpPr>
          <p:cNvPr id="62471" name="Text Box 7"/>
          <p:cNvSpPr txBox="1">
            <a:spLocks noChangeArrowheads="1"/>
          </p:cNvSpPr>
          <p:nvPr/>
        </p:nvSpPr>
        <p:spPr bwMode="auto">
          <a:xfrm>
            <a:off x="7315200" y="4953000"/>
            <a:ext cx="1295400" cy="457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Give the money to investors</a:t>
            </a:r>
          </a:p>
        </p:txBody>
      </p:sp>
    </p:spTree>
    <p:extLst>
      <p:ext uri="{BB962C8B-B14F-4D97-AF65-F5344CB8AC3E}">
        <p14:creationId xmlns:p14="http://schemas.microsoft.com/office/powerpoint/2010/main" val="31095990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85DE7B-860B-4B94-9F09-C8CA7F122A0B}"/>
              </a:ext>
            </a:extLst>
          </p:cNvPr>
          <p:cNvSpPr>
            <a:spLocks noGrp="1"/>
          </p:cNvSpPr>
          <p:nvPr>
            <p:ph idx="1"/>
          </p:nvPr>
        </p:nvSpPr>
        <p:spPr/>
        <p:txBody>
          <a:bodyPr>
            <a:normAutofit/>
          </a:bodyPr>
          <a:lstStyle/>
          <a:p>
            <a:r>
              <a:rPr lang="en-US" dirty="0"/>
              <a:t>According the McKinsey: Many forecasters assume that the rate of return on new invested capital equals the cost of capital in the continuing value period, but that the company will earn returns exceeding the cost of capital during the explicit forecast period. </a:t>
            </a:r>
          </a:p>
        </p:txBody>
      </p:sp>
      <p:sp>
        <p:nvSpPr>
          <p:cNvPr id="3" name="Title 2">
            <a:extLst>
              <a:ext uri="{FF2B5EF4-FFF2-40B4-BE49-F238E27FC236}">
                <a16:creationId xmlns:a16="http://schemas.microsoft.com/office/drawing/2014/main" id="{3AE88FFE-54BC-4E96-AA1A-CB424EA67445}"/>
              </a:ext>
            </a:extLst>
          </p:cNvPr>
          <p:cNvSpPr>
            <a:spLocks noGrp="1"/>
          </p:cNvSpPr>
          <p:nvPr>
            <p:ph type="title"/>
          </p:nvPr>
        </p:nvSpPr>
        <p:spPr/>
        <p:txBody>
          <a:bodyPr/>
          <a:lstStyle/>
          <a:p>
            <a:r>
              <a:rPr lang="en-US" dirty="0"/>
              <a:t>Crazy Idea that ROIC = WACC in Long Run</a:t>
            </a:r>
          </a:p>
        </p:txBody>
      </p:sp>
    </p:spTree>
    <p:extLst>
      <p:ext uri="{BB962C8B-B14F-4D97-AF65-F5344CB8AC3E}">
        <p14:creationId xmlns:p14="http://schemas.microsoft.com/office/powerpoint/2010/main" val="39555111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55CA54-3F24-46F9-A083-8469CFAC7ADC}"/>
              </a:ext>
            </a:extLst>
          </p:cNvPr>
          <p:cNvSpPr>
            <a:spLocks noGrp="1"/>
          </p:cNvSpPr>
          <p:nvPr>
            <p:ph idx="1"/>
          </p:nvPr>
        </p:nvSpPr>
        <p:spPr/>
        <p:txBody>
          <a:bodyPr/>
          <a:lstStyle/>
          <a:p>
            <a:r>
              <a:rPr lang="en-US" dirty="0"/>
              <a:t>Changes in ROIC drove the collapse</a:t>
            </a:r>
          </a:p>
          <a:p>
            <a:endParaRPr lang="en-US" dirty="0"/>
          </a:p>
        </p:txBody>
      </p:sp>
      <p:sp>
        <p:nvSpPr>
          <p:cNvPr id="3" name="Title 2">
            <a:extLst>
              <a:ext uri="{FF2B5EF4-FFF2-40B4-BE49-F238E27FC236}">
                <a16:creationId xmlns:a16="http://schemas.microsoft.com/office/drawing/2014/main" id="{D4C99222-5874-4B86-9A97-D94F1D57F6D7}"/>
              </a:ext>
            </a:extLst>
          </p:cNvPr>
          <p:cNvSpPr>
            <a:spLocks noGrp="1"/>
          </p:cNvSpPr>
          <p:nvPr>
            <p:ph type="title"/>
          </p:nvPr>
        </p:nvSpPr>
        <p:spPr/>
        <p:txBody>
          <a:bodyPr/>
          <a:lstStyle/>
          <a:p>
            <a:r>
              <a:rPr lang="en-US" dirty="0"/>
              <a:t>Case Study of First Solar</a:t>
            </a:r>
          </a:p>
        </p:txBody>
      </p:sp>
      <p:sp>
        <p:nvSpPr>
          <p:cNvPr id="4" name="Slide Number Placeholder 3">
            <a:extLst>
              <a:ext uri="{FF2B5EF4-FFF2-40B4-BE49-F238E27FC236}">
                <a16:creationId xmlns:a16="http://schemas.microsoft.com/office/drawing/2014/main" id="{ACE2B069-B46C-4B41-A92F-6A344846DB3C}"/>
              </a:ext>
            </a:extLst>
          </p:cNvPr>
          <p:cNvSpPr>
            <a:spLocks noGrp="1"/>
          </p:cNvSpPr>
          <p:nvPr>
            <p:ph type="sldNum" sz="quarter" idx="12"/>
          </p:nvPr>
        </p:nvSpPr>
        <p:spPr/>
        <p:txBody>
          <a:bodyPr/>
          <a:lstStyle/>
          <a:p>
            <a:pPr algn="ctr"/>
            <a:fld id="{0C3A1854-6B63-4059-B360-A3C4972BF0FC}" type="slidenum">
              <a:rPr lang="ko-KR" altLang="en-US" smtClean="0"/>
              <a:pPr algn="ctr"/>
              <a:t>109</a:t>
            </a:fld>
            <a:endParaRPr lang="ko-KR" altLang="en-US" dirty="0"/>
          </a:p>
        </p:txBody>
      </p:sp>
      <p:pic>
        <p:nvPicPr>
          <p:cNvPr id="5" name="Picture 4">
            <a:extLst>
              <a:ext uri="{FF2B5EF4-FFF2-40B4-BE49-F238E27FC236}">
                <a16:creationId xmlns:a16="http://schemas.microsoft.com/office/drawing/2014/main" id="{55B7D405-83CB-4178-AAA9-13157F4AD9F2}"/>
              </a:ext>
            </a:extLst>
          </p:cNvPr>
          <p:cNvPicPr>
            <a:picLocks noChangeAspect="1"/>
          </p:cNvPicPr>
          <p:nvPr/>
        </p:nvPicPr>
        <p:blipFill>
          <a:blip r:embed="rId2"/>
          <a:stretch>
            <a:fillRect/>
          </a:stretch>
        </p:blipFill>
        <p:spPr>
          <a:xfrm>
            <a:off x="798140" y="1932494"/>
            <a:ext cx="6319221" cy="4859518"/>
          </a:xfrm>
          <a:prstGeom prst="rect">
            <a:avLst/>
          </a:prstGeom>
        </p:spPr>
      </p:pic>
    </p:spTree>
    <p:extLst>
      <p:ext uri="{BB962C8B-B14F-4D97-AF65-F5344CB8AC3E}">
        <p14:creationId xmlns:p14="http://schemas.microsoft.com/office/powerpoint/2010/main" val="3332045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1"/>
          <p:cNvGraphicFramePr>
            <a:graphicFrameLocks noGrp="1"/>
          </p:cNvGraphicFramePr>
          <p:nvPr>
            <p:ph idx="1"/>
            <p:extLst>
              <p:ext uri="{D42A27DB-BD31-4B8C-83A1-F6EECF244321}">
                <p14:modId xmlns:p14="http://schemas.microsoft.com/office/powerpoint/2010/main" val="999344713"/>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402249-70A5-4CDD-9399-6F3BFA385F3D}"/>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Files to Use and Open</a:t>
            </a:r>
          </a:p>
        </p:txBody>
      </p:sp>
      <p:sp>
        <p:nvSpPr>
          <p:cNvPr id="4" name="Slide Number Placeholder 3">
            <a:extLst>
              <a:ext uri="{FF2B5EF4-FFF2-40B4-BE49-F238E27FC236}">
                <a16:creationId xmlns:a16="http://schemas.microsoft.com/office/drawing/2014/main" id="{E0E1FEED-2B16-4A1C-AB28-C039C1FF59B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solidFill>
              </a:rPr>
              <a:pPr algn="r" defTabSz="914400">
                <a:spcAft>
                  <a:spcPts val="600"/>
                </a:spcAft>
              </a:pPr>
              <a:t>11</a:t>
            </a:fld>
            <a:endParaRPr lang="en-US" altLang="ko-KR" sz="1200" dirty="0">
              <a:solidFill>
                <a:schemeClr val="tx1"/>
              </a:solidFill>
            </a:endParaRPr>
          </a:p>
        </p:txBody>
      </p:sp>
    </p:spTree>
    <p:extLst>
      <p:ext uri="{BB962C8B-B14F-4D97-AF65-F5344CB8AC3E}">
        <p14:creationId xmlns:p14="http://schemas.microsoft.com/office/powerpoint/2010/main" val="5735783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405F9-C242-4916-B212-58AA21BD99A6}"/>
              </a:ext>
            </a:extLst>
          </p:cNvPr>
          <p:cNvSpPr>
            <a:spLocks noGrp="1"/>
          </p:cNvSpPr>
          <p:nvPr>
            <p:ph idx="1"/>
          </p:nvPr>
        </p:nvSpPr>
        <p:spPr>
          <a:xfrm>
            <a:off x="628650" y="1263192"/>
            <a:ext cx="7770632" cy="414779"/>
          </a:xfrm>
        </p:spPr>
        <p:txBody>
          <a:bodyPr>
            <a:normAutofit fontScale="92500" lnSpcReduction="20000"/>
          </a:bodyPr>
          <a:lstStyle/>
          <a:p>
            <a:r>
              <a:rPr lang="en-US" dirty="0"/>
              <a:t>Forecasted Price of more than 400.</a:t>
            </a:r>
          </a:p>
          <a:p>
            <a:endParaRPr lang="en-US" dirty="0"/>
          </a:p>
        </p:txBody>
      </p:sp>
      <p:sp>
        <p:nvSpPr>
          <p:cNvPr id="3" name="Title 2">
            <a:extLst>
              <a:ext uri="{FF2B5EF4-FFF2-40B4-BE49-F238E27FC236}">
                <a16:creationId xmlns:a16="http://schemas.microsoft.com/office/drawing/2014/main" id="{795296E3-994D-4938-9F4F-102E84B85201}"/>
              </a:ext>
            </a:extLst>
          </p:cNvPr>
          <p:cNvSpPr>
            <a:spLocks noGrp="1"/>
          </p:cNvSpPr>
          <p:nvPr>
            <p:ph type="title"/>
          </p:nvPr>
        </p:nvSpPr>
        <p:spPr/>
        <p:txBody>
          <a:bodyPr/>
          <a:lstStyle/>
          <a:p>
            <a:r>
              <a:rPr lang="en-US" dirty="0"/>
              <a:t>Analysts Did Not Project Changes in ROIC</a:t>
            </a:r>
          </a:p>
        </p:txBody>
      </p:sp>
      <p:pic>
        <p:nvPicPr>
          <p:cNvPr id="5" name="Picture 4">
            <a:extLst>
              <a:ext uri="{FF2B5EF4-FFF2-40B4-BE49-F238E27FC236}">
                <a16:creationId xmlns:a16="http://schemas.microsoft.com/office/drawing/2014/main" id="{17632062-15B0-47BA-9C5C-7EC404737626}"/>
              </a:ext>
            </a:extLst>
          </p:cNvPr>
          <p:cNvPicPr>
            <a:picLocks noChangeAspect="1"/>
          </p:cNvPicPr>
          <p:nvPr/>
        </p:nvPicPr>
        <p:blipFill>
          <a:blip r:embed="rId2"/>
          <a:stretch>
            <a:fillRect/>
          </a:stretch>
        </p:blipFill>
        <p:spPr>
          <a:xfrm>
            <a:off x="628650" y="1574785"/>
            <a:ext cx="7362334" cy="2796545"/>
          </a:xfrm>
          <a:prstGeom prst="rect">
            <a:avLst/>
          </a:prstGeom>
        </p:spPr>
      </p:pic>
      <p:pic>
        <p:nvPicPr>
          <p:cNvPr id="6" name="Picture 5">
            <a:extLst>
              <a:ext uri="{FF2B5EF4-FFF2-40B4-BE49-F238E27FC236}">
                <a16:creationId xmlns:a16="http://schemas.microsoft.com/office/drawing/2014/main" id="{09340107-3190-428F-A20C-792A2AAC09CC}"/>
              </a:ext>
            </a:extLst>
          </p:cNvPr>
          <p:cNvPicPr>
            <a:picLocks noChangeAspect="1"/>
          </p:cNvPicPr>
          <p:nvPr/>
        </p:nvPicPr>
        <p:blipFill>
          <a:blip r:embed="rId3"/>
          <a:stretch>
            <a:fillRect/>
          </a:stretch>
        </p:blipFill>
        <p:spPr>
          <a:xfrm>
            <a:off x="5172184" y="4265788"/>
            <a:ext cx="3632450" cy="2490111"/>
          </a:xfrm>
          <a:prstGeom prst="rect">
            <a:avLst/>
          </a:prstGeom>
        </p:spPr>
      </p:pic>
      <p:pic>
        <p:nvPicPr>
          <p:cNvPr id="7" name="Picture 6">
            <a:extLst>
              <a:ext uri="{FF2B5EF4-FFF2-40B4-BE49-F238E27FC236}">
                <a16:creationId xmlns:a16="http://schemas.microsoft.com/office/drawing/2014/main" id="{D7EBC845-272C-4EBB-B320-C3BA4E6F73AD}"/>
              </a:ext>
            </a:extLst>
          </p:cNvPr>
          <p:cNvPicPr>
            <a:picLocks noChangeAspect="1"/>
          </p:cNvPicPr>
          <p:nvPr/>
        </p:nvPicPr>
        <p:blipFill>
          <a:blip r:embed="rId4"/>
          <a:stretch>
            <a:fillRect/>
          </a:stretch>
        </p:blipFill>
        <p:spPr>
          <a:xfrm>
            <a:off x="270433" y="4265788"/>
            <a:ext cx="3707678" cy="2592882"/>
          </a:xfrm>
          <a:prstGeom prst="rect">
            <a:avLst/>
          </a:prstGeom>
        </p:spPr>
      </p:pic>
    </p:spTree>
    <p:extLst>
      <p:ext uri="{BB962C8B-B14F-4D97-AF65-F5344CB8AC3E}">
        <p14:creationId xmlns:p14="http://schemas.microsoft.com/office/powerpoint/2010/main" val="28742045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4400" b="1" kern="1200" dirty="0">
                <a:solidFill>
                  <a:schemeClr val="bg2"/>
                </a:solidFill>
                <a:latin typeface="+mj-lt"/>
                <a:ea typeface="+mj-ea"/>
                <a:cs typeface="+mj-cs"/>
              </a:rPr>
              <a:t>Measuring the Return on Invested Capital is not Easy</a:t>
            </a:r>
          </a:p>
        </p:txBody>
      </p:sp>
    </p:spTree>
    <p:extLst>
      <p:ext uri="{BB962C8B-B14F-4D97-AF65-F5344CB8AC3E}">
        <p14:creationId xmlns:p14="http://schemas.microsoft.com/office/powerpoint/2010/main" val="3994057757"/>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15BC83-D4CD-44EC-9D1E-AAF12F025193}"/>
              </a:ext>
            </a:extLst>
          </p:cNvPr>
          <p:cNvSpPr>
            <a:spLocks noGrp="1"/>
          </p:cNvSpPr>
          <p:nvPr>
            <p:ph idx="1"/>
          </p:nvPr>
        </p:nvSpPr>
        <p:spPr/>
        <p:txBody>
          <a:bodyPr/>
          <a:lstStyle/>
          <a:p>
            <a:r>
              <a:rPr lang="en-US" dirty="0"/>
              <a:t>Formal Definition: The MINIMUM required return (i.e. the IRR) for an investment with the same risk.</a:t>
            </a:r>
          </a:p>
          <a:p>
            <a:pPr lvl="1"/>
            <a:r>
              <a:rPr lang="en-US" dirty="0"/>
              <a:t>If a Treasury Bond is assumed to have no risk, then the cost of capital for a risk free investment is the required IRR or the yield on a bond.</a:t>
            </a:r>
          </a:p>
          <a:p>
            <a:r>
              <a:rPr lang="en-US" dirty="0"/>
              <a:t>You can also call the cost of capital the target IRR on an investment (that should be affected by the risk of the investment).</a:t>
            </a:r>
          </a:p>
        </p:txBody>
      </p:sp>
      <p:sp>
        <p:nvSpPr>
          <p:cNvPr id="3" name="Title 2">
            <a:extLst>
              <a:ext uri="{FF2B5EF4-FFF2-40B4-BE49-F238E27FC236}">
                <a16:creationId xmlns:a16="http://schemas.microsoft.com/office/drawing/2014/main" id="{107D8E28-17F4-466D-BDD8-9CE7F872B048}"/>
              </a:ext>
            </a:extLst>
          </p:cNvPr>
          <p:cNvSpPr>
            <a:spLocks noGrp="1"/>
          </p:cNvSpPr>
          <p:nvPr>
            <p:ph type="title"/>
          </p:nvPr>
        </p:nvSpPr>
        <p:spPr/>
        <p:txBody>
          <a:bodyPr/>
          <a:lstStyle/>
          <a:p>
            <a:r>
              <a:rPr lang="en-US" dirty="0"/>
              <a:t>What is the Cost of Capital</a:t>
            </a:r>
          </a:p>
        </p:txBody>
      </p:sp>
    </p:spTree>
    <p:extLst>
      <p:ext uri="{BB962C8B-B14F-4D97-AF65-F5344CB8AC3E}">
        <p14:creationId xmlns:p14="http://schemas.microsoft.com/office/powerpoint/2010/main" val="7335746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9095890-BC01-4066-B8CB-F694742C4EC9}"/>
              </a:ext>
            </a:extLst>
          </p:cNvPr>
          <p:cNvSpPr>
            <a:spLocks noGrp="1"/>
          </p:cNvSpPr>
          <p:nvPr>
            <p:ph idx="1"/>
          </p:nvPr>
        </p:nvSpPr>
        <p:spPr/>
        <p:txBody>
          <a:bodyPr/>
          <a:lstStyle/>
          <a:p>
            <a:r>
              <a:rPr lang="en-US" dirty="0"/>
              <a:t>Implied Cost of Capital from P/E or EV/EBITDA</a:t>
            </a:r>
          </a:p>
          <a:p>
            <a:r>
              <a:rPr lang="en-US" dirty="0"/>
              <a:t>Implied Cost of Capital from Market to Book Ratio</a:t>
            </a:r>
          </a:p>
          <a:p>
            <a:r>
              <a:rPr lang="en-US" dirty="0"/>
              <a:t>Do not waste hardly any of your time on CAPM and Dividend Discount Model</a:t>
            </a:r>
          </a:p>
          <a:p>
            <a:endParaRPr lang="en-US" dirty="0"/>
          </a:p>
        </p:txBody>
      </p:sp>
      <p:sp>
        <p:nvSpPr>
          <p:cNvPr id="3" name="Title 2">
            <a:extLst>
              <a:ext uri="{FF2B5EF4-FFF2-40B4-BE49-F238E27FC236}">
                <a16:creationId xmlns:a16="http://schemas.microsoft.com/office/drawing/2014/main" id="{054896D2-7D98-4A1F-B4E1-B37799C69E1B}"/>
              </a:ext>
            </a:extLst>
          </p:cNvPr>
          <p:cNvSpPr>
            <a:spLocks noGrp="1"/>
          </p:cNvSpPr>
          <p:nvPr>
            <p:ph type="title"/>
          </p:nvPr>
        </p:nvSpPr>
        <p:spPr/>
        <p:txBody>
          <a:bodyPr/>
          <a:lstStyle/>
          <a:p>
            <a:r>
              <a:rPr lang="en-US" dirty="0"/>
              <a:t>Cost of Equity Capital Methods</a:t>
            </a:r>
          </a:p>
        </p:txBody>
      </p:sp>
    </p:spTree>
    <p:extLst>
      <p:ext uri="{BB962C8B-B14F-4D97-AF65-F5344CB8AC3E}">
        <p14:creationId xmlns:p14="http://schemas.microsoft.com/office/powerpoint/2010/main" val="26218459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949702-0876-4B0D-8C00-49A4CC98E7EF}"/>
              </a:ext>
            </a:extLst>
          </p:cNvPr>
          <p:cNvSpPr>
            <a:spLocks noGrp="1"/>
          </p:cNvSpPr>
          <p:nvPr>
            <p:ph idx="1"/>
          </p:nvPr>
        </p:nvSpPr>
        <p:spPr/>
        <p:txBody>
          <a:bodyPr/>
          <a:lstStyle/>
          <a:p>
            <a:r>
              <a:rPr lang="en-US" dirty="0"/>
              <a:t>Use standard dividend growth model – depends on long-term growth</a:t>
            </a:r>
          </a:p>
          <a:p>
            <a:endParaRPr lang="en-US" dirty="0"/>
          </a:p>
        </p:txBody>
      </p:sp>
      <p:sp>
        <p:nvSpPr>
          <p:cNvPr id="3" name="Title 2">
            <a:extLst>
              <a:ext uri="{FF2B5EF4-FFF2-40B4-BE49-F238E27FC236}">
                <a16:creationId xmlns:a16="http://schemas.microsoft.com/office/drawing/2014/main" id="{602417D5-9330-4955-A79A-41BF38E114E1}"/>
              </a:ext>
            </a:extLst>
          </p:cNvPr>
          <p:cNvSpPr>
            <a:spLocks noGrp="1"/>
          </p:cNvSpPr>
          <p:nvPr>
            <p:ph type="title"/>
          </p:nvPr>
        </p:nvSpPr>
        <p:spPr/>
        <p:txBody>
          <a:bodyPr/>
          <a:lstStyle/>
          <a:p>
            <a:r>
              <a:rPr lang="en-US" dirty="0"/>
              <a:t>Cost of Capital for Utility Companies</a:t>
            </a:r>
          </a:p>
        </p:txBody>
      </p:sp>
      <p:sp>
        <p:nvSpPr>
          <p:cNvPr id="4" name="Slide Number Placeholder 3">
            <a:extLst>
              <a:ext uri="{FF2B5EF4-FFF2-40B4-BE49-F238E27FC236}">
                <a16:creationId xmlns:a16="http://schemas.microsoft.com/office/drawing/2014/main" id="{97E29C85-91E5-4190-92EE-D9147A4CEF64}"/>
              </a:ext>
            </a:extLst>
          </p:cNvPr>
          <p:cNvSpPr>
            <a:spLocks noGrp="1"/>
          </p:cNvSpPr>
          <p:nvPr>
            <p:ph type="sldNum" sz="quarter" idx="12"/>
          </p:nvPr>
        </p:nvSpPr>
        <p:spPr/>
        <p:txBody>
          <a:bodyPr/>
          <a:lstStyle/>
          <a:p>
            <a:pPr algn="ctr"/>
            <a:fld id="{0C3A1854-6B63-4059-B360-A3C4972BF0FC}" type="slidenum">
              <a:rPr lang="ko-KR" altLang="en-US" smtClean="0"/>
              <a:pPr algn="ctr"/>
              <a:t>114</a:t>
            </a:fld>
            <a:endParaRPr lang="ko-KR" altLang="en-US" dirty="0"/>
          </a:p>
        </p:txBody>
      </p:sp>
      <p:pic>
        <p:nvPicPr>
          <p:cNvPr id="5" name="Picture 4">
            <a:extLst>
              <a:ext uri="{FF2B5EF4-FFF2-40B4-BE49-F238E27FC236}">
                <a16:creationId xmlns:a16="http://schemas.microsoft.com/office/drawing/2014/main" id="{2BF5E140-ED41-4BE8-A1F8-B1DAD3A0F74B}"/>
              </a:ext>
            </a:extLst>
          </p:cNvPr>
          <p:cNvPicPr>
            <a:picLocks noChangeAspect="1"/>
          </p:cNvPicPr>
          <p:nvPr/>
        </p:nvPicPr>
        <p:blipFill>
          <a:blip r:embed="rId2"/>
          <a:stretch>
            <a:fillRect/>
          </a:stretch>
        </p:blipFill>
        <p:spPr>
          <a:xfrm>
            <a:off x="1660321" y="2801448"/>
            <a:ext cx="4992149" cy="3676650"/>
          </a:xfrm>
          <a:prstGeom prst="rect">
            <a:avLst/>
          </a:prstGeom>
        </p:spPr>
      </p:pic>
    </p:spTree>
    <p:extLst>
      <p:ext uri="{BB962C8B-B14F-4D97-AF65-F5344CB8AC3E}">
        <p14:creationId xmlns:p14="http://schemas.microsoft.com/office/powerpoint/2010/main" val="21212617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F34AB9-52F9-48EE-8803-6868D828D0A3}"/>
              </a:ext>
            </a:extLst>
          </p:cNvPr>
          <p:cNvSpPr>
            <a:spLocks noGrp="1"/>
          </p:cNvSpPr>
          <p:nvPr>
            <p:ph idx="1"/>
          </p:nvPr>
        </p:nvSpPr>
        <p:spPr/>
        <p:txBody>
          <a:bodyPr/>
          <a:lstStyle/>
          <a:p>
            <a:r>
              <a:rPr lang="en-US" dirty="0"/>
              <a:t>Note the subjective elements</a:t>
            </a:r>
          </a:p>
          <a:p>
            <a:endParaRPr lang="en-US" dirty="0"/>
          </a:p>
        </p:txBody>
      </p:sp>
      <p:sp>
        <p:nvSpPr>
          <p:cNvPr id="3" name="Title 2">
            <a:extLst>
              <a:ext uri="{FF2B5EF4-FFF2-40B4-BE49-F238E27FC236}">
                <a16:creationId xmlns:a16="http://schemas.microsoft.com/office/drawing/2014/main" id="{A39BC27B-953D-4991-B496-BF7D2B13061D}"/>
              </a:ext>
            </a:extLst>
          </p:cNvPr>
          <p:cNvSpPr>
            <a:spLocks noGrp="1"/>
          </p:cNvSpPr>
          <p:nvPr>
            <p:ph type="title"/>
          </p:nvPr>
        </p:nvSpPr>
        <p:spPr/>
        <p:txBody>
          <a:bodyPr/>
          <a:lstStyle/>
          <a:p>
            <a:r>
              <a:rPr lang="en-US" dirty="0"/>
              <a:t>Standard CAPM – Equity Risk Premium</a:t>
            </a:r>
          </a:p>
        </p:txBody>
      </p:sp>
      <p:sp>
        <p:nvSpPr>
          <p:cNvPr id="4" name="Slide Number Placeholder 3">
            <a:extLst>
              <a:ext uri="{FF2B5EF4-FFF2-40B4-BE49-F238E27FC236}">
                <a16:creationId xmlns:a16="http://schemas.microsoft.com/office/drawing/2014/main" id="{3EB5FB85-501E-4C9F-A3C5-00FBDE7FD927}"/>
              </a:ext>
            </a:extLst>
          </p:cNvPr>
          <p:cNvSpPr>
            <a:spLocks noGrp="1"/>
          </p:cNvSpPr>
          <p:nvPr>
            <p:ph type="sldNum" sz="quarter" idx="12"/>
          </p:nvPr>
        </p:nvSpPr>
        <p:spPr/>
        <p:txBody>
          <a:bodyPr/>
          <a:lstStyle/>
          <a:p>
            <a:pPr algn="ctr"/>
            <a:fld id="{0C3A1854-6B63-4059-B360-A3C4972BF0FC}" type="slidenum">
              <a:rPr lang="ko-KR" altLang="en-US" smtClean="0"/>
              <a:pPr algn="ctr"/>
              <a:t>115</a:t>
            </a:fld>
            <a:endParaRPr lang="ko-KR" altLang="en-US" dirty="0"/>
          </a:p>
        </p:txBody>
      </p:sp>
      <p:pic>
        <p:nvPicPr>
          <p:cNvPr id="5" name="Picture 4">
            <a:extLst>
              <a:ext uri="{FF2B5EF4-FFF2-40B4-BE49-F238E27FC236}">
                <a16:creationId xmlns:a16="http://schemas.microsoft.com/office/drawing/2014/main" id="{7E232DE6-80B9-444A-9EFE-873EDEF0D058}"/>
              </a:ext>
            </a:extLst>
          </p:cNvPr>
          <p:cNvPicPr>
            <a:picLocks noChangeAspect="1"/>
          </p:cNvPicPr>
          <p:nvPr/>
        </p:nvPicPr>
        <p:blipFill>
          <a:blip r:embed="rId2"/>
          <a:stretch>
            <a:fillRect/>
          </a:stretch>
        </p:blipFill>
        <p:spPr>
          <a:xfrm>
            <a:off x="385150" y="2917031"/>
            <a:ext cx="3608009" cy="2868052"/>
          </a:xfrm>
          <a:prstGeom prst="rect">
            <a:avLst/>
          </a:prstGeom>
        </p:spPr>
      </p:pic>
      <p:pic>
        <p:nvPicPr>
          <p:cNvPr id="6" name="Picture 5">
            <a:extLst>
              <a:ext uri="{FF2B5EF4-FFF2-40B4-BE49-F238E27FC236}">
                <a16:creationId xmlns:a16="http://schemas.microsoft.com/office/drawing/2014/main" id="{BFF68559-6A48-4EB1-B8EC-424C408EB00A}"/>
              </a:ext>
            </a:extLst>
          </p:cNvPr>
          <p:cNvPicPr>
            <a:picLocks noChangeAspect="1"/>
          </p:cNvPicPr>
          <p:nvPr/>
        </p:nvPicPr>
        <p:blipFill>
          <a:blip r:embed="rId3"/>
          <a:stretch>
            <a:fillRect/>
          </a:stretch>
        </p:blipFill>
        <p:spPr>
          <a:xfrm>
            <a:off x="4462119" y="3300982"/>
            <a:ext cx="4569816" cy="2017699"/>
          </a:xfrm>
          <a:prstGeom prst="rect">
            <a:avLst/>
          </a:prstGeom>
        </p:spPr>
      </p:pic>
    </p:spTree>
    <p:extLst>
      <p:ext uri="{BB962C8B-B14F-4D97-AF65-F5344CB8AC3E}">
        <p14:creationId xmlns:p14="http://schemas.microsoft.com/office/powerpoint/2010/main" val="13626778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9437C85-7F96-4625-978F-E1371C6A1DD6}"/>
              </a:ext>
            </a:extLst>
          </p:cNvPr>
          <p:cNvSpPr>
            <a:spLocks noGrp="1"/>
          </p:cNvSpPr>
          <p:nvPr>
            <p:ph type="title"/>
          </p:nvPr>
        </p:nvSpPr>
        <p:spPr/>
        <p:txBody>
          <a:bodyPr>
            <a:normAutofit fontScale="90000"/>
          </a:bodyPr>
          <a:lstStyle/>
          <a:p>
            <a:pPr eaLnBrk="1" hangingPunct="1"/>
            <a:r>
              <a:rPr lang="en-US" altLang="en-US"/>
              <a:t>Computation of WACC – Buy Side of Analysis</a:t>
            </a:r>
          </a:p>
        </p:txBody>
      </p:sp>
      <p:pic>
        <p:nvPicPr>
          <p:cNvPr id="23555" name="Content Placeholder 3" descr="2010-09-01_1657.png">
            <a:extLst>
              <a:ext uri="{FF2B5EF4-FFF2-40B4-BE49-F238E27FC236}">
                <a16:creationId xmlns:a16="http://schemas.microsoft.com/office/drawing/2014/main" id="{20053448-5506-4E04-B9E0-0592653479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600200"/>
            <a:ext cx="8763000" cy="5029200"/>
          </a:xfrm>
        </p:spPr>
      </p:pic>
      <p:sp>
        <p:nvSpPr>
          <p:cNvPr id="23556" name="TextBox 4">
            <a:extLst>
              <a:ext uri="{FF2B5EF4-FFF2-40B4-BE49-F238E27FC236}">
                <a16:creationId xmlns:a16="http://schemas.microsoft.com/office/drawing/2014/main" id="{3D630B9C-53B9-47F0-B7D6-2A73C151E04F}"/>
              </a:ext>
            </a:extLst>
          </p:cNvPr>
          <p:cNvSpPr txBox="1">
            <a:spLocks noChangeArrowheads="1"/>
          </p:cNvSpPr>
          <p:nvPr/>
        </p:nvSpPr>
        <p:spPr bwMode="auto">
          <a:xfrm>
            <a:off x="2438400" y="4419600"/>
            <a:ext cx="19812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Note the Cost of Equity and EMRP</a:t>
            </a:r>
          </a:p>
        </p:txBody>
      </p:sp>
    </p:spTree>
    <p:extLst>
      <p:ext uri="{BB962C8B-B14F-4D97-AF65-F5344CB8AC3E}">
        <p14:creationId xmlns:p14="http://schemas.microsoft.com/office/powerpoint/2010/main" val="1322807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3997BB-3DBE-40DD-815C-1C34927AC009}"/>
              </a:ext>
            </a:extLst>
          </p:cNvPr>
          <p:cNvSpPr>
            <a:spLocks noGrp="1"/>
          </p:cNvSpPr>
          <p:nvPr>
            <p:ph idx="1"/>
          </p:nvPr>
        </p:nvSpPr>
        <p:spPr/>
        <p:txBody>
          <a:bodyPr/>
          <a:lstStyle/>
          <a:p>
            <a:r>
              <a:rPr lang="en-US" dirty="0"/>
              <a:t>If ROE, k and g are constant, then:</a:t>
            </a:r>
          </a:p>
          <a:p>
            <a:r>
              <a:rPr lang="en-US" dirty="0"/>
              <a:t>P/E = (1-g/ROE)/(k-g)</a:t>
            </a:r>
          </a:p>
          <a:p>
            <a:pPr lvl="2"/>
            <a:r>
              <a:rPr lang="en-US" dirty="0"/>
              <a:t>or</a:t>
            </a:r>
          </a:p>
          <a:p>
            <a:r>
              <a:rPr lang="en-US" dirty="0"/>
              <a:t>P/E x (k-g) = (1-g/ROE)</a:t>
            </a:r>
          </a:p>
          <a:p>
            <a:r>
              <a:rPr lang="en-US" dirty="0"/>
              <a:t>k-g = (1-g/ROE) / P/E</a:t>
            </a:r>
          </a:p>
          <a:p>
            <a:r>
              <a:rPr lang="en-US" dirty="0"/>
              <a:t>k = (1-g/ROE) / P/E</a:t>
            </a:r>
          </a:p>
          <a:p>
            <a:endParaRPr lang="en-US" dirty="0"/>
          </a:p>
          <a:p>
            <a:r>
              <a:rPr lang="en-US" dirty="0"/>
              <a:t>But this has the </a:t>
            </a:r>
            <a:r>
              <a:rPr lang="en-US"/>
              <a:t>inflation bias</a:t>
            </a:r>
            <a:endParaRPr lang="en-US" dirty="0"/>
          </a:p>
        </p:txBody>
      </p:sp>
      <p:sp>
        <p:nvSpPr>
          <p:cNvPr id="3" name="Title 2">
            <a:extLst>
              <a:ext uri="{FF2B5EF4-FFF2-40B4-BE49-F238E27FC236}">
                <a16:creationId xmlns:a16="http://schemas.microsoft.com/office/drawing/2014/main" id="{B201EE81-7C00-41C6-9631-FAECBEEAD19B}"/>
              </a:ext>
            </a:extLst>
          </p:cNvPr>
          <p:cNvSpPr>
            <a:spLocks noGrp="1"/>
          </p:cNvSpPr>
          <p:nvPr>
            <p:ph type="title"/>
          </p:nvPr>
        </p:nvSpPr>
        <p:spPr/>
        <p:txBody>
          <a:bodyPr>
            <a:normAutofit fontScale="90000"/>
          </a:bodyPr>
          <a:lstStyle/>
          <a:p>
            <a:r>
              <a:rPr lang="en-US" dirty="0"/>
              <a:t>Using the Value Driver Formula to Compute the Cost of Capital</a:t>
            </a:r>
          </a:p>
        </p:txBody>
      </p:sp>
    </p:spTree>
    <p:extLst>
      <p:ext uri="{BB962C8B-B14F-4D97-AF65-F5344CB8AC3E}">
        <p14:creationId xmlns:p14="http://schemas.microsoft.com/office/powerpoint/2010/main" val="31534753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C0451E-B985-4506-A9BA-8D2336557634}"/>
              </a:ext>
            </a:extLst>
          </p:cNvPr>
          <p:cNvSpPr>
            <a:spLocks noGrp="1"/>
          </p:cNvSpPr>
          <p:nvPr>
            <p:ph idx="1"/>
          </p:nvPr>
        </p:nvSpPr>
        <p:spPr/>
        <p:txBody>
          <a:bodyPr/>
          <a:lstStyle/>
          <a:p>
            <a:r>
              <a:rPr lang="en-US" dirty="0"/>
              <a:t>Note differences in cost of capital and dependence on the expected growth rate</a:t>
            </a:r>
          </a:p>
          <a:p>
            <a:endParaRPr lang="en-US" dirty="0"/>
          </a:p>
        </p:txBody>
      </p:sp>
      <p:sp>
        <p:nvSpPr>
          <p:cNvPr id="3" name="Title 2">
            <a:extLst>
              <a:ext uri="{FF2B5EF4-FFF2-40B4-BE49-F238E27FC236}">
                <a16:creationId xmlns:a16="http://schemas.microsoft.com/office/drawing/2014/main" id="{657B8F2C-2A85-4F11-A046-C4E05EF49D78}"/>
              </a:ext>
            </a:extLst>
          </p:cNvPr>
          <p:cNvSpPr>
            <a:spLocks noGrp="1"/>
          </p:cNvSpPr>
          <p:nvPr>
            <p:ph type="title"/>
          </p:nvPr>
        </p:nvSpPr>
        <p:spPr/>
        <p:txBody>
          <a:bodyPr/>
          <a:lstStyle/>
          <a:p>
            <a:r>
              <a:rPr lang="en-US" dirty="0"/>
              <a:t>Cost of Capital from P/E Formula</a:t>
            </a:r>
          </a:p>
        </p:txBody>
      </p:sp>
      <p:pic>
        <p:nvPicPr>
          <p:cNvPr id="5" name="Picture 4">
            <a:extLst>
              <a:ext uri="{FF2B5EF4-FFF2-40B4-BE49-F238E27FC236}">
                <a16:creationId xmlns:a16="http://schemas.microsoft.com/office/drawing/2014/main" id="{FE117576-65E1-4BE2-85F1-1E8B22D73EA5}"/>
              </a:ext>
            </a:extLst>
          </p:cNvPr>
          <p:cNvPicPr>
            <a:picLocks noChangeAspect="1"/>
          </p:cNvPicPr>
          <p:nvPr/>
        </p:nvPicPr>
        <p:blipFill>
          <a:blip r:embed="rId2"/>
          <a:stretch>
            <a:fillRect/>
          </a:stretch>
        </p:blipFill>
        <p:spPr>
          <a:xfrm>
            <a:off x="1191582" y="2430681"/>
            <a:ext cx="6383677" cy="4351818"/>
          </a:xfrm>
          <a:prstGeom prst="rect">
            <a:avLst/>
          </a:prstGeom>
        </p:spPr>
      </p:pic>
    </p:spTree>
    <p:extLst>
      <p:ext uri="{BB962C8B-B14F-4D97-AF65-F5344CB8AC3E}">
        <p14:creationId xmlns:p14="http://schemas.microsoft.com/office/powerpoint/2010/main" val="18383689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3997BB-3DBE-40DD-815C-1C34927AC009}"/>
              </a:ext>
            </a:extLst>
          </p:cNvPr>
          <p:cNvSpPr>
            <a:spLocks noGrp="1"/>
          </p:cNvSpPr>
          <p:nvPr>
            <p:ph idx="1"/>
          </p:nvPr>
        </p:nvSpPr>
        <p:spPr/>
        <p:txBody>
          <a:bodyPr>
            <a:normAutofit/>
          </a:bodyPr>
          <a:lstStyle/>
          <a:p>
            <a:r>
              <a:rPr lang="en-US" dirty="0"/>
              <a:t>Use the Real ROE, Real k and Real g.  But also adjust the P/E Ratio for Inflation:</a:t>
            </a:r>
          </a:p>
          <a:p>
            <a:r>
              <a:rPr lang="en-US" dirty="0"/>
              <a:t>P/E = (1-g/ROE)/(k-g)</a:t>
            </a:r>
          </a:p>
          <a:p>
            <a:pPr lvl="2"/>
            <a:r>
              <a:rPr lang="en-US" dirty="0"/>
              <a:t>or</a:t>
            </a:r>
          </a:p>
          <a:p>
            <a:r>
              <a:rPr lang="en-US" dirty="0"/>
              <a:t>P/E x (k-g) = (1-g/ROE)</a:t>
            </a:r>
          </a:p>
          <a:p>
            <a:r>
              <a:rPr lang="en-US" dirty="0"/>
              <a:t>k-g = (1-g/ROE) / P/E</a:t>
            </a:r>
          </a:p>
          <a:p>
            <a:r>
              <a:rPr lang="en-US" dirty="0"/>
              <a:t>k = (1-g/ROE) / P/E</a:t>
            </a:r>
          </a:p>
          <a:p>
            <a:endParaRPr lang="en-US" dirty="0"/>
          </a:p>
          <a:p>
            <a:r>
              <a:rPr lang="en-US" dirty="0"/>
              <a:t>But this has the inflation bias</a:t>
            </a:r>
          </a:p>
        </p:txBody>
      </p:sp>
      <p:sp>
        <p:nvSpPr>
          <p:cNvPr id="3" name="Title 2">
            <a:extLst>
              <a:ext uri="{FF2B5EF4-FFF2-40B4-BE49-F238E27FC236}">
                <a16:creationId xmlns:a16="http://schemas.microsoft.com/office/drawing/2014/main" id="{B201EE81-7C00-41C6-9631-FAECBEEAD19B}"/>
              </a:ext>
            </a:extLst>
          </p:cNvPr>
          <p:cNvSpPr>
            <a:spLocks noGrp="1"/>
          </p:cNvSpPr>
          <p:nvPr>
            <p:ph type="title"/>
          </p:nvPr>
        </p:nvSpPr>
        <p:spPr/>
        <p:txBody>
          <a:bodyPr>
            <a:normAutofit/>
          </a:bodyPr>
          <a:lstStyle/>
          <a:p>
            <a:r>
              <a:rPr lang="en-US" dirty="0"/>
              <a:t>Correct for Inflation</a:t>
            </a:r>
          </a:p>
        </p:txBody>
      </p:sp>
    </p:spTree>
    <p:extLst>
      <p:ext uri="{BB962C8B-B14F-4D97-AF65-F5344CB8AC3E}">
        <p14:creationId xmlns:p14="http://schemas.microsoft.com/office/powerpoint/2010/main" val="2728561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C440-D037-46CB-A532-FA148D963C87}"/>
              </a:ext>
            </a:extLst>
          </p:cNvPr>
          <p:cNvSpPr>
            <a:spLocks noGrp="1"/>
          </p:cNvSpPr>
          <p:nvPr>
            <p:ph type="title"/>
          </p:nvPr>
        </p:nvSpPr>
        <p:spPr/>
        <p:txBody>
          <a:bodyPr/>
          <a:lstStyle/>
          <a:p>
            <a:r>
              <a:rPr lang="en-US" dirty="0"/>
              <a:t>Example of INDEX Function</a:t>
            </a:r>
          </a:p>
        </p:txBody>
      </p:sp>
      <p:sp>
        <p:nvSpPr>
          <p:cNvPr id="4" name="Slide Number Placeholder 3">
            <a:extLst>
              <a:ext uri="{FF2B5EF4-FFF2-40B4-BE49-F238E27FC236}">
                <a16:creationId xmlns:a16="http://schemas.microsoft.com/office/drawing/2014/main" id="{59B4B923-66B3-4F94-959D-DF877FEA26D0}"/>
              </a:ext>
            </a:extLst>
          </p:cNvPr>
          <p:cNvSpPr>
            <a:spLocks noGrp="1"/>
          </p:cNvSpPr>
          <p:nvPr>
            <p:ph type="sldNum" sz="quarter" idx="12"/>
          </p:nvPr>
        </p:nvSpPr>
        <p:spPr/>
        <p:txBody>
          <a:bodyPr/>
          <a:lstStyle/>
          <a:p>
            <a:pPr algn="ctr"/>
            <a:fld id="{0C3A1854-6B63-4059-B360-A3C4972BF0FC}" type="slidenum">
              <a:rPr lang="ko-KR" altLang="en-US" smtClean="0"/>
              <a:pPr algn="ctr"/>
              <a:t>12</a:t>
            </a:fld>
            <a:endParaRPr lang="ko-KR" altLang="en-US" dirty="0"/>
          </a:p>
        </p:txBody>
      </p:sp>
      <p:sp>
        <p:nvSpPr>
          <p:cNvPr id="6" name="AutoShape 2" descr="http://edbodmer.wikispaces.com/file/view/INDEX%20Function.PNG/617147211/800x230/INDEX%20Function.PNG">
            <a:extLst>
              <a:ext uri="{FF2B5EF4-FFF2-40B4-BE49-F238E27FC236}">
                <a16:creationId xmlns:a16="http://schemas.microsoft.com/office/drawing/2014/main" id="{74D7D8D1-7B65-4CC7-BC6A-A7782705EEED}"/>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We will make scenarios for things like:</a:t>
            </a:r>
          </a:p>
          <a:p>
            <a:pPr lvl="1"/>
            <a:r>
              <a:rPr lang="en-US" dirty="0"/>
              <a:t>Variation in traffic for infrastructure projects</a:t>
            </a:r>
          </a:p>
          <a:p>
            <a:pPr lvl="1"/>
            <a:r>
              <a:rPr lang="en-US" dirty="0"/>
              <a:t>Variation in price for commodity projects</a:t>
            </a:r>
          </a:p>
          <a:p>
            <a:pPr lvl="1"/>
            <a:r>
              <a:rPr lang="en-US" dirty="0"/>
              <a:t>Difference in availability for availability projects</a:t>
            </a:r>
          </a:p>
          <a:p>
            <a:r>
              <a:rPr lang="en-US" dirty="0"/>
              <a:t>Example of Index Function</a:t>
            </a:r>
          </a:p>
          <a:p>
            <a:endParaRPr lang="en-US" dirty="0"/>
          </a:p>
        </p:txBody>
      </p:sp>
      <p:pic>
        <p:nvPicPr>
          <p:cNvPr id="7" name="Picture 6">
            <a:extLst>
              <a:ext uri="{FF2B5EF4-FFF2-40B4-BE49-F238E27FC236}">
                <a16:creationId xmlns:a16="http://schemas.microsoft.com/office/drawing/2014/main" id="{2CB13AC6-792C-4C22-99CD-9351DAF81E91}"/>
              </a:ext>
            </a:extLst>
          </p:cNvPr>
          <p:cNvPicPr>
            <a:picLocks noChangeAspect="1"/>
          </p:cNvPicPr>
          <p:nvPr/>
        </p:nvPicPr>
        <p:blipFill>
          <a:blip r:embed="rId2"/>
          <a:stretch>
            <a:fillRect/>
          </a:stretch>
        </p:blipFill>
        <p:spPr>
          <a:xfrm>
            <a:off x="480767" y="3720077"/>
            <a:ext cx="8229600" cy="2340649"/>
          </a:xfrm>
          <a:prstGeom prst="rect">
            <a:avLst/>
          </a:prstGeom>
        </p:spPr>
      </p:pic>
    </p:spTree>
    <p:extLst>
      <p:ext uri="{BB962C8B-B14F-4D97-AF65-F5344CB8AC3E}">
        <p14:creationId xmlns:p14="http://schemas.microsoft.com/office/powerpoint/2010/main" val="10839897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AC5654-1956-4BD5-8C68-016D743A1379}"/>
              </a:ext>
            </a:extLst>
          </p:cNvPr>
          <p:cNvSpPr>
            <a:spLocks noGrp="1"/>
          </p:cNvSpPr>
          <p:nvPr>
            <p:ph idx="1"/>
          </p:nvPr>
        </p:nvSpPr>
        <p:spPr/>
        <p:txBody>
          <a:bodyPr/>
          <a:lstStyle/>
          <a:p>
            <a:r>
              <a:rPr lang="en-US" dirty="0"/>
              <a:t>Valuation can be measured with P/E.  Growth and return in combination have combined effects on the P/E ratio. Need both variables and cannot use data table when making graphs.</a:t>
            </a:r>
          </a:p>
        </p:txBody>
      </p:sp>
      <p:sp>
        <p:nvSpPr>
          <p:cNvPr id="3" name="Title 2">
            <a:extLst>
              <a:ext uri="{FF2B5EF4-FFF2-40B4-BE49-F238E27FC236}">
                <a16:creationId xmlns:a16="http://schemas.microsoft.com/office/drawing/2014/main" id="{42CD73F0-C1D0-46EA-AFBB-F93A23DEF28F}"/>
              </a:ext>
            </a:extLst>
          </p:cNvPr>
          <p:cNvSpPr>
            <a:spLocks noGrp="1"/>
          </p:cNvSpPr>
          <p:nvPr>
            <p:ph type="title"/>
          </p:nvPr>
        </p:nvSpPr>
        <p:spPr/>
        <p:txBody>
          <a:bodyPr>
            <a:normAutofit fontScale="90000"/>
          </a:bodyPr>
          <a:lstStyle/>
          <a:p>
            <a:r>
              <a:rPr lang="en-US" dirty="0"/>
              <a:t>Sensitivity Analysis with Given Cost of Capital</a:t>
            </a:r>
          </a:p>
        </p:txBody>
      </p:sp>
    </p:spTree>
    <p:extLst>
      <p:ext uri="{BB962C8B-B14F-4D97-AF65-F5344CB8AC3E}">
        <p14:creationId xmlns:p14="http://schemas.microsoft.com/office/powerpoint/2010/main" val="39285180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22E348-CE4F-4399-ACB0-9B77C62FEA1B}"/>
              </a:ext>
            </a:extLst>
          </p:cNvPr>
          <p:cNvSpPr>
            <a:spLocks noGrp="1"/>
          </p:cNvSpPr>
          <p:nvPr>
            <p:ph idx="1"/>
          </p:nvPr>
        </p:nvSpPr>
        <p:spPr/>
        <p:txBody>
          <a:bodyPr>
            <a:normAutofit fontScale="77500" lnSpcReduction="20000"/>
          </a:bodyPr>
          <a:lstStyle/>
          <a:p>
            <a:r>
              <a:rPr lang="en-US" dirty="0"/>
              <a:t>Theory of inflation: if no growth except for inflation and constant nominal return that includes inflation, then income includes the rate of return with inflation as well as</a:t>
            </a:r>
          </a:p>
          <a:p>
            <a:r>
              <a:rPr lang="nl-NL" dirty="0"/>
              <a:t>P/E = [(ROE-g)/(k-g)] * [(1+inf)/(ROE-inf)]</a:t>
            </a:r>
          </a:p>
          <a:p>
            <a:r>
              <a:rPr lang="nl-NL" dirty="0"/>
              <a:t>This formula gives you the real P/E ratio from nominal inputs.</a:t>
            </a:r>
          </a:p>
          <a:p>
            <a:r>
              <a:rPr lang="nl-NL" dirty="0"/>
              <a:t>Observe P/E ratios that are understated in places with high inflation, because:</a:t>
            </a:r>
          </a:p>
          <a:p>
            <a:pPr lvl="1"/>
            <a:r>
              <a:rPr lang="nl-NL" dirty="0"/>
              <a:t>The E and the P are not measured at the same date – the E is a forward number and the P is today’s price.  When the E is reduced, the true P/E is higher.</a:t>
            </a:r>
          </a:p>
          <a:p>
            <a:pPr lvl="1"/>
            <a:r>
              <a:rPr lang="nl-NL" dirty="0"/>
              <a:t>The E does not measure the loss in value from assets that are measured at book value and must be replaced at market value. When the E is adjusted to reflect the increase in value, the observed P/E is less than the corrected P/E. 					</a:t>
            </a:r>
          </a:p>
          <a:p>
            <a:pPr marL="0" indent="0">
              <a:buNone/>
            </a:pPr>
            <a:endParaRPr lang="en-US" dirty="0"/>
          </a:p>
        </p:txBody>
      </p:sp>
      <p:sp>
        <p:nvSpPr>
          <p:cNvPr id="3" name="Title 2">
            <a:extLst>
              <a:ext uri="{FF2B5EF4-FFF2-40B4-BE49-F238E27FC236}">
                <a16:creationId xmlns:a16="http://schemas.microsoft.com/office/drawing/2014/main" id="{5AC4F998-D9CF-47F4-9DFA-03B858D12A13}"/>
              </a:ext>
            </a:extLst>
          </p:cNvPr>
          <p:cNvSpPr>
            <a:spLocks noGrp="1"/>
          </p:cNvSpPr>
          <p:nvPr>
            <p:ph type="title"/>
          </p:nvPr>
        </p:nvSpPr>
        <p:spPr/>
        <p:txBody>
          <a:bodyPr/>
          <a:lstStyle/>
          <a:p>
            <a:r>
              <a:rPr lang="en-US" dirty="0"/>
              <a:t>Case 2: Constant ROE with Inflation</a:t>
            </a:r>
          </a:p>
        </p:txBody>
      </p:sp>
    </p:spTree>
    <p:extLst>
      <p:ext uri="{BB962C8B-B14F-4D97-AF65-F5344CB8AC3E}">
        <p14:creationId xmlns:p14="http://schemas.microsoft.com/office/powerpoint/2010/main" val="25886220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E47086-9586-441F-B123-9954205B4D88}"/>
              </a:ext>
            </a:extLst>
          </p:cNvPr>
          <p:cNvSpPr>
            <a:spLocks noGrp="1"/>
          </p:cNvSpPr>
          <p:nvPr>
            <p:ph idx="1"/>
          </p:nvPr>
        </p:nvSpPr>
        <p:spPr/>
        <p:txBody>
          <a:bodyPr>
            <a:normAutofit fontScale="85000" lnSpcReduction="10000"/>
          </a:bodyPr>
          <a:lstStyle/>
          <a:p>
            <a:r>
              <a:rPr lang="en-US" dirty="0"/>
              <a:t>Say you have a company operating in a high inflation country and you measure returns, dividends and value.</a:t>
            </a:r>
          </a:p>
          <a:p>
            <a:r>
              <a:rPr lang="en-US" dirty="0"/>
              <a:t>Then, you simply re-state the earnings, cash flow and dividends into a hypothetical country where there is no inflation.</a:t>
            </a:r>
          </a:p>
          <a:p>
            <a:r>
              <a:rPr lang="en-US" dirty="0"/>
              <a:t>The re-stated dividends and the cost of capital for the no-inflation country provide the true P/E ratio.</a:t>
            </a:r>
          </a:p>
          <a:p>
            <a:r>
              <a:rPr lang="en-US" dirty="0"/>
              <a:t>You can compute all of your returns, dividends and book value for the inflated currency, but after you translate back with a Purchasing Power Parity exchange rate, the value of the dividends should be the same.</a:t>
            </a:r>
          </a:p>
        </p:txBody>
      </p:sp>
      <p:sp>
        <p:nvSpPr>
          <p:cNvPr id="3" name="Title 2">
            <a:extLst>
              <a:ext uri="{FF2B5EF4-FFF2-40B4-BE49-F238E27FC236}">
                <a16:creationId xmlns:a16="http://schemas.microsoft.com/office/drawing/2014/main" id="{E1301D4E-479F-47C4-BECD-A70D42D6177F}"/>
              </a:ext>
            </a:extLst>
          </p:cNvPr>
          <p:cNvSpPr>
            <a:spLocks noGrp="1"/>
          </p:cNvSpPr>
          <p:nvPr>
            <p:ph type="title"/>
          </p:nvPr>
        </p:nvSpPr>
        <p:spPr/>
        <p:txBody>
          <a:bodyPr>
            <a:normAutofit fontScale="90000"/>
          </a:bodyPr>
          <a:lstStyle/>
          <a:p>
            <a:r>
              <a:rPr lang="en-US" dirty="0"/>
              <a:t>Simple Proof that P/E should Reflect Values Adjusted for Inflation – Real Values</a:t>
            </a:r>
          </a:p>
        </p:txBody>
      </p:sp>
    </p:spTree>
    <p:extLst>
      <p:ext uri="{BB962C8B-B14F-4D97-AF65-F5344CB8AC3E}">
        <p14:creationId xmlns:p14="http://schemas.microsoft.com/office/powerpoint/2010/main" val="23204650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48EFD6-06E9-4599-811F-8DB6F82A68AD}"/>
              </a:ext>
            </a:extLst>
          </p:cNvPr>
          <p:cNvSpPr>
            <a:spLocks noGrp="1"/>
          </p:cNvSpPr>
          <p:nvPr>
            <p:ph idx="1"/>
          </p:nvPr>
        </p:nvSpPr>
        <p:spPr/>
        <p:txBody>
          <a:bodyPr>
            <a:normAutofit fontScale="70000" lnSpcReduction="20000"/>
          </a:bodyPr>
          <a:lstStyle/>
          <a:p>
            <a:r>
              <a:rPr lang="en-US" dirty="0"/>
              <a:t>The value driver does not work if there is inflation – even a little inflation.</a:t>
            </a:r>
          </a:p>
          <a:p>
            <a:r>
              <a:rPr lang="en-US" dirty="0"/>
              <a:t>Steps</a:t>
            </a:r>
          </a:p>
          <a:p>
            <a:pPr lvl="1"/>
            <a:r>
              <a:rPr lang="en-US" dirty="0"/>
              <a:t>Adjust the earnings for loss in investment value</a:t>
            </a:r>
          </a:p>
          <a:p>
            <a:pPr lvl="1"/>
            <a:r>
              <a:rPr lang="en-US" dirty="0"/>
              <a:t>Adjust the earnings for inflation</a:t>
            </a:r>
          </a:p>
          <a:p>
            <a:pPr lvl="1"/>
            <a:r>
              <a:rPr lang="en-US" dirty="0"/>
              <a:t>Use nominal ROE and Cost of Capital</a:t>
            </a:r>
          </a:p>
          <a:p>
            <a:r>
              <a:rPr lang="en-US" dirty="0"/>
              <a:t>Example:</a:t>
            </a:r>
          </a:p>
          <a:p>
            <a:pPr lvl="1"/>
            <a:r>
              <a:rPr lang="en-US" dirty="0"/>
              <a:t>P/E for S&amp;P 500 is 25</a:t>
            </a:r>
          </a:p>
          <a:p>
            <a:pPr lvl="1"/>
            <a:r>
              <a:rPr lang="en-US" dirty="0"/>
              <a:t>Inflation is 2%</a:t>
            </a:r>
          </a:p>
          <a:p>
            <a:pPr lvl="1"/>
            <a:r>
              <a:rPr lang="en-US" dirty="0"/>
              <a:t>Book Value per Share is 12.5</a:t>
            </a:r>
          </a:p>
          <a:p>
            <a:pPr lvl="1"/>
            <a:r>
              <a:rPr lang="en-US" dirty="0"/>
              <a:t>EPS is 2</a:t>
            </a:r>
          </a:p>
          <a:p>
            <a:pPr lvl="1"/>
            <a:r>
              <a:rPr lang="en-US" dirty="0"/>
              <a:t>ROE is 16%</a:t>
            </a:r>
          </a:p>
          <a:p>
            <a:pPr lvl="1"/>
            <a:r>
              <a:rPr lang="en-US" dirty="0"/>
              <a:t>Then the adjusted P/E for the analysis is:</a:t>
            </a:r>
          </a:p>
          <a:p>
            <a:pPr lvl="2"/>
            <a:r>
              <a:rPr lang="en-US" dirty="0"/>
              <a:t>First, adjust for loss in investment value 12.5 * .02</a:t>
            </a:r>
          </a:p>
          <a:p>
            <a:pPr lvl="2"/>
            <a:r>
              <a:rPr lang="en-US" dirty="0"/>
              <a:t>Second, adjust for earnings in real terms </a:t>
            </a:r>
          </a:p>
          <a:p>
            <a:pPr lvl="1"/>
            <a:r>
              <a:rPr lang="en-US" dirty="0"/>
              <a:t>When you are finished, the corrected P/E </a:t>
            </a:r>
          </a:p>
        </p:txBody>
      </p:sp>
      <p:sp>
        <p:nvSpPr>
          <p:cNvPr id="3" name="Title 2">
            <a:extLst>
              <a:ext uri="{FF2B5EF4-FFF2-40B4-BE49-F238E27FC236}">
                <a16:creationId xmlns:a16="http://schemas.microsoft.com/office/drawing/2014/main" id="{94CA3B1A-78AE-4DD2-AC4D-62D7536FCA58}"/>
              </a:ext>
            </a:extLst>
          </p:cNvPr>
          <p:cNvSpPr>
            <a:spLocks noGrp="1"/>
          </p:cNvSpPr>
          <p:nvPr>
            <p:ph type="title"/>
          </p:nvPr>
        </p:nvSpPr>
        <p:spPr/>
        <p:txBody>
          <a:bodyPr/>
          <a:lstStyle/>
          <a:p>
            <a:r>
              <a:rPr lang="en-US" dirty="0"/>
              <a:t>Inflation Can Be Tricky</a:t>
            </a:r>
          </a:p>
        </p:txBody>
      </p:sp>
    </p:spTree>
    <p:extLst>
      <p:ext uri="{BB962C8B-B14F-4D97-AF65-F5344CB8AC3E}">
        <p14:creationId xmlns:p14="http://schemas.microsoft.com/office/powerpoint/2010/main" val="41537789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85FF4A-5517-4124-9A66-FE558728B4AB}"/>
              </a:ext>
            </a:extLst>
          </p:cNvPr>
          <p:cNvSpPr>
            <a:spLocks noGrp="1"/>
          </p:cNvSpPr>
          <p:nvPr>
            <p:ph idx="1"/>
          </p:nvPr>
        </p:nvSpPr>
        <p:spPr/>
        <p:txBody>
          <a:bodyPr>
            <a:normAutofit fontScale="92500" lnSpcReduction="20000"/>
          </a:bodyPr>
          <a:lstStyle/>
          <a:p>
            <a:r>
              <a:rPr lang="en-US" dirty="0"/>
              <a:t>Let’s say you observe a P/E ratio for a particular company or for the entire market or for a particular industry.  This P/E ratio will be distorted by inflation.</a:t>
            </a:r>
          </a:p>
          <a:p>
            <a:r>
              <a:rPr lang="en-US" dirty="0"/>
              <a:t>When you put in your ROE, growth and cost of capital, you will come up with this distorted P/E ratio.</a:t>
            </a:r>
          </a:p>
          <a:p>
            <a:r>
              <a:rPr lang="en-US" dirty="0"/>
              <a:t>You could adjust the ROE, the growth rate and the cost of capital to real values and then you would come up with a higher P/E ratio that is correct.</a:t>
            </a:r>
          </a:p>
          <a:p>
            <a:r>
              <a:rPr lang="en-US" dirty="0"/>
              <a:t>Or, you could adjust the P/E ratio for inflation and re-derive the cost of capital.</a:t>
            </a:r>
          </a:p>
        </p:txBody>
      </p:sp>
      <p:sp>
        <p:nvSpPr>
          <p:cNvPr id="3" name="Title 2">
            <a:extLst>
              <a:ext uri="{FF2B5EF4-FFF2-40B4-BE49-F238E27FC236}">
                <a16:creationId xmlns:a16="http://schemas.microsoft.com/office/drawing/2014/main" id="{A4AB57E1-A92E-4364-8876-69287CE140F6}"/>
              </a:ext>
            </a:extLst>
          </p:cNvPr>
          <p:cNvSpPr>
            <a:spLocks noGrp="1"/>
          </p:cNvSpPr>
          <p:nvPr>
            <p:ph type="title"/>
          </p:nvPr>
        </p:nvSpPr>
        <p:spPr/>
        <p:txBody>
          <a:bodyPr/>
          <a:lstStyle/>
          <a:p>
            <a:r>
              <a:rPr lang="en-US" dirty="0"/>
              <a:t>Observed and Computed P/E</a:t>
            </a:r>
          </a:p>
        </p:txBody>
      </p:sp>
    </p:spTree>
    <p:extLst>
      <p:ext uri="{BB962C8B-B14F-4D97-AF65-F5344CB8AC3E}">
        <p14:creationId xmlns:p14="http://schemas.microsoft.com/office/powerpoint/2010/main" val="24153244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3C28F1-6DEE-4310-A088-13A4A1079DE3}"/>
              </a:ext>
            </a:extLst>
          </p:cNvPr>
          <p:cNvSpPr>
            <a:spLocks noGrp="1"/>
          </p:cNvSpPr>
          <p:nvPr>
            <p:ph idx="1"/>
          </p:nvPr>
        </p:nvSpPr>
        <p:spPr>
          <a:xfrm>
            <a:off x="628650" y="1263192"/>
            <a:ext cx="7919732" cy="1782012"/>
          </a:xfrm>
        </p:spPr>
        <p:txBody>
          <a:bodyPr>
            <a:normAutofit fontScale="70000" lnSpcReduction="20000"/>
          </a:bodyPr>
          <a:lstStyle/>
          <a:p>
            <a:r>
              <a:rPr lang="en-US" dirty="0"/>
              <a:t>This sort of analysis requires similar companies – you cannot do this for Dow 30 for example.</a:t>
            </a:r>
          </a:p>
          <a:p>
            <a:r>
              <a:rPr lang="en-US" dirty="0"/>
              <a:t>Formula is M/B = (ROE-g)/(k-g)</a:t>
            </a:r>
          </a:p>
          <a:p>
            <a:r>
              <a:rPr lang="en-US" dirty="0"/>
              <a:t>When the M/B = 1, then the ROE = k no matter what the g. For utilities cost is 5.1% to 4.88% depending on regression assumption.</a:t>
            </a:r>
          </a:p>
          <a:p>
            <a:endParaRPr lang="en-US" dirty="0"/>
          </a:p>
        </p:txBody>
      </p:sp>
      <p:sp>
        <p:nvSpPr>
          <p:cNvPr id="3" name="Title 2">
            <a:extLst>
              <a:ext uri="{FF2B5EF4-FFF2-40B4-BE49-F238E27FC236}">
                <a16:creationId xmlns:a16="http://schemas.microsoft.com/office/drawing/2014/main" id="{DD2FC151-2BF8-4625-AB50-CB5E043E2361}"/>
              </a:ext>
            </a:extLst>
          </p:cNvPr>
          <p:cNvSpPr>
            <a:spLocks noGrp="1"/>
          </p:cNvSpPr>
          <p:nvPr>
            <p:ph type="title"/>
          </p:nvPr>
        </p:nvSpPr>
        <p:spPr/>
        <p:txBody>
          <a:bodyPr>
            <a:normAutofit fontScale="90000"/>
          </a:bodyPr>
          <a:lstStyle/>
          <a:p>
            <a:r>
              <a:rPr lang="en-US" dirty="0"/>
              <a:t>Using Idea that when M/B = 1, ROE = Cost of Equity</a:t>
            </a:r>
          </a:p>
        </p:txBody>
      </p:sp>
      <p:pic>
        <p:nvPicPr>
          <p:cNvPr id="5" name="Picture 4">
            <a:extLst>
              <a:ext uri="{FF2B5EF4-FFF2-40B4-BE49-F238E27FC236}">
                <a16:creationId xmlns:a16="http://schemas.microsoft.com/office/drawing/2014/main" id="{E7778BFE-F29A-47B0-A494-2AB1D509E42A}"/>
              </a:ext>
            </a:extLst>
          </p:cNvPr>
          <p:cNvPicPr>
            <a:picLocks noChangeAspect="1"/>
          </p:cNvPicPr>
          <p:nvPr/>
        </p:nvPicPr>
        <p:blipFill>
          <a:blip r:embed="rId2"/>
          <a:stretch>
            <a:fillRect/>
          </a:stretch>
        </p:blipFill>
        <p:spPr>
          <a:xfrm>
            <a:off x="1519544" y="3393265"/>
            <a:ext cx="5569154" cy="3464735"/>
          </a:xfrm>
          <a:prstGeom prst="rect">
            <a:avLst/>
          </a:prstGeom>
        </p:spPr>
      </p:pic>
    </p:spTree>
    <p:extLst>
      <p:ext uri="{BB962C8B-B14F-4D97-AF65-F5344CB8AC3E}">
        <p14:creationId xmlns:p14="http://schemas.microsoft.com/office/powerpoint/2010/main" val="38039904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51B9D6-E67D-4089-B80D-41E18E78D84E}"/>
              </a:ext>
            </a:extLst>
          </p:cNvPr>
          <p:cNvSpPr>
            <a:spLocks noGrp="1"/>
          </p:cNvSpPr>
          <p:nvPr>
            <p:ph idx="1"/>
          </p:nvPr>
        </p:nvSpPr>
        <p:spPr/>
        <p:txBody>
          <a:bodyPr/>
          <a:lstStyle/>
          <a:p>
            <a:r>
              <a:rPr lang="en-US" dirty="0"/>
              <a:t>Note the ROE and the market to book ratio</a:t>
            </a:r>
          </a:p>
        </p:txBody>
      </p:sp>
      <p:sp>
        <p:nvSpPr>
          <p:cNvPr id="3" name="Title 2">
            <a:extLst>
              <a:ext uri="{FF2B5EF4-FFF2-40B4-BE49-F238E27FC236}">
                <a16:creationId xmlns:a16="http://schemas.microsoft.com/office/drawing/2014/main" id="{3EA1C180-2054-48E9-B227-99F0A5366522}"/>
              </a:ext>
            </a:extLst>
          </p:cNvPr>
          <p:cNvSpPr>
            <a:spLocks noGrp="1"/>
          </p:cNvSpPr>
          <p:nvPr>
            <p:ph type="title"/>
          </p:nvPr>
        </p:nvSpPr>
        <p:spPr/>
        <p:txBody>
          <a:bodyPr>
            <a:normAutofit fontScale="90000"/>
          </a:bodyPr>
          <a:lstStyle/>
          <a:p>
            <a:r>
              <a:rPr lang="en-US" dirty="0"/>
              <a:t>Market to Book Ratio has Increased, Implying Lower Cost of Capital</a:t>
            </a:r>
          </a:p>
        </p:txBody>
      </p:sp>
      <p:pic>
        <p:nvPicPr>
          <p:cNvPr id="5" name="Picture 4">
            <a:extLst>
              <a:ext uri="{FF2B5EF4-FFF2-40B4-BE49-F238E27FC236}">
                <a16:creationId xmlns:a16="http://schemas.microsoft.com/office/drawing/2014/main" id="{D169358D-A729-416C-ADF5-E56C3ABB1CC4}"/>
              </a:ext>
            </a:extLst>
          </p:cNvPr>
          <p:cNvPicPr>
            <a:picLocks noChangeAspect="1"/>
          </p:cNvPicPr>
          <p:nvPr/>
        </p:nvPicPr>
        <p:blipFill>
          <a:blip r:embed="rId2"/>
          <a:stretch>
            <a:fillRect/>
          </a:stretch>
        </p:blipFill>
        <p:spPr>
          <a:xfrm>
            <a:off x="1614928" y="1861759"/>
            <a:ext cx="4855225" cy="2340591"/>
          </a:xfrm>
          <a:prstGeom prst="rect">
            <a:avLst/>
          </a:prstGeom>
        </p:spPr>
      </p:pic>
      <p:pic>
        <p:nvPicPr>
          <p:cNvPr id="6" name="Picture 5">
            <a:extLst>
              <a:ext uri="{FF2B5EF4-FFF2-40B4-BE49-F238E27FC236}">
                <a16:creationId xmlns:a16="http://schemas.microsoft.com/office/drawing/2014/main" id="{DB125773-37C2-4970-B8B0-3B6EF18A7E5A}"/>
              </a:ext>
            </a:extLst>
          </p:cNvPr>
          <p:cNvPicPr>
            <a:picLocks noChangeAspect="1"/>
          </p:cNvPicPr>
          <p:nvPr/>
        </p:nvPicPr>
        <p:blipFill>
          <a:blip r:embed="rId3"/>
          <a:stretch>
            <a:fillRect/>
          </a:stretch>
        </p:blipFill>
        <p:spPr>
          <a:xfrm>
            <a:off x="1637133" y="4340706"/>
            <a:ext cx="5174796" cy="2434824"/>
          </a:xfrm>
          <a:prstGeom prst="rect">
            <a:avLst/>
          </a:prstGeom>
        </p:spPr>
      </p:pic>
    </p:spTree>
    <p:extLst>
      <p:ext uri="{BB962C8B-B14F-4D97-AF65-F5344CB8AC3E}">
        <p14:creationId xmlns:p14="http://schemas.microsoft.com/office/powerpoint/2010/main" val="2478800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764B1B5-5077-4F18-A529-BF351F7670F9}"/>
              </a:ext>
            </a:extLst>
          </p:cNvPr>
          <p:cNvSpPr>
            <a:spLocks noGrp="1"/>
          </p:cNvSpPr>
          <p:nvPr>
            <p:ph idx="1"/>
          </p:nvPr>
        </p:nvSpPr>
        <p:spPr/>
        <p:txBody>
          <a:bodyPr/>
          <a:lstStyle/>
          <a:p>
            <a:r>
              <a:rPr lang="en-US" dirty="0"/>
              <a:t>The same approach can be used for ROIC:</a:t>
            </a:r>
          </a:p>
          <a:p>
            <a:r>
              <a:rPr lang="en-US" dirty="0"/>
              <a:t>EV/Invested capital = (ROIC-g)/(WACC-g)</a:t>
            </a:r>
          </a:p>
          <a:p>
            <a:endParaRPr lang="en-US" dirty="0"/>
          </a:p>
        </p:txBody>
      </p:sp>
      <p:sp>
        <p:nvSpPr>
          <p:cNvPr id="3" name="Title 2">
            <a:extLst>
              <a:ext uri="{FF2B5EF4-FFF2-40B4-BE49-F238E27FC236}">
                <a16:creationId xmlns:a16="http://schemas.microsoft.com/office/drawing/2014/main" id="{828085C4-8597-4C58-95AD-8992C00CF5F0}"/>
              </a:ext>
            </a:extLst>
          </p:cNvPr>
          <p:cNvSpPr>
            <a:spLocks noGrp="1"/>
          </p:cNvSpPr>
          <p:nvPr>
            <p:ph type="title"/>
          </p:nvPr>
        </p:nvSpPr>
        <p:spPr/>
        <p:txBody>
          <a:bodyPr/>
          <a:lstStyle/>
          <a:p>
            <a:r>
              <a:rPr lang="en-US" dirty="0"/>
              <a:t>Regression with EV and ROIC</a:t>
            </a:r>
          </a:p>
        </p:txBody>
      </p:sp>
      <p:pic>
        <p:nvPicPr>
          <p:cNvPr id="5" name="Picture 4">
            <a:extLst>
              <a:ext uri="{FF2B5EF4-FFF2-40B4-BE49-F238E27FC236}">
                <a16:creationId xmlns:a16="http://schemas.microsoft.com/office/drawing/2014/main" id="{6F66E7A3-7110-403D-A8F1-32D3000AEAC8}"/>
              </a:ext>
            </a:extLst>
          </p:cNvPr>
          <p:cNvPicPr>
            <a:picLocks noChangeAspect="1"/>
          </p:cNvPicPr>
          <p:nvPr/>
        </p:nvPicPr>
        <p:blipFill>
          <a:blip r:embed="rId2"/>
          <a:stretch>
            <a:fillRect/>
          </a:stretch>
        </p:blipFill>
        <p:spPr>
          <a:xfrm>
            <a:off x="1430323" y="2810627"/>
            <a:ext cx="6283354" cy="3933641"/>
          </a:xfrm>
          <a:prstGeom prst="rect">
            <a:avLst/>
          </a:prstGeom>
        </p:spPr>
      </p:pic>
    </p:spTree>
    <p:extLst>
      <p:ext uri="{BB962C8B-B14F-4D97-AF65-F5344CB8AC3E}">
        <p14:creationId xmlns:p14="http://schemas.microsoft.com/office/powerpoint/2010/main" val="24169027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4400" b="1" kern="1200" dirty="0">
                <a:solidFill>
                  <a:schemeClr val="bg2"/>
                </a:solidFill>
                <a:latin typeface="+mj-lt"/>
                <a:ea typeface="+mj-ea"/>
                <a:cs typeface="+mj-cs"/>
              </a:rPr>
              <a:t>Historic Analysis and Measuring the Return on Invested Capital</a:t>
            </a:r>
          </a:p>
        </p:txBody>
      </p:sp>
    </p:spTree>
    <p:extLst>
      <p:ext uri="{BB962C8B-B14F-4D97-AF65-F5344CB8AC3E}">
        <p14:creationId xmlns:p14="http://schemas.microsoft.com/office/powerpoint/2010/main" val="2931282512"/>
      </p:ext>
    </p:extLst>
  </p:cSld>
  <p:clrMapOvr>
    <a:overrideClrMapping bg1="dk1" tx1="lt1" bg2="dk2"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32F10D-832E-4AEC-8164-98CD04D7A6A1}"/>
              </a:ext>
            </a:extLst>
          </p:cNvPr>
          <p:cNvSpPr>
            <a:spLocks noGrp="1"/>
          </p:cNvSpPr>
          <p:nvPr>
            <p:ph idx="1"/>
          </p:nvPr>
        </p:nvSpPr>
        <p:spPr/>
        <p:txBody>
          <a:bodyPr>
            <a:normAutofit fontScale="92500" lnSpcReduction="20000"/>
          </a:bodyPr>
          <a:lstStyle/>
          <a:p>
            <a:r>
              <a:rPr lang="en-US" dirty="0"/>
              <a:t>The median large U.S. company earned a 19 percent ROIC in 2013, while the median large Asian company earned 8 percent. </a:t>
            </a:r>
          </a:p>
          <a:p>
            <a:r>
              <a:rPr lang="en-US" dirty="0"/>
              <a:t>But for the most part, Asian companies historically have focused more on growth than profitability or ROIC, which explains the large difference between their average valuation and that of U.S. companies.</a:t>
            </a:r>
          </a:p>
          <a:p>
            <a:r>
              <a:rPr lang="en-US" dirty="0"/>
              <a:t>Comment: Everybody of course wants a high monopoly profit.  Very smart people are hired to create monopoly profits through marketing strategies (or making children and adults addicted to a product).</a:t>
            </a:r>
          </a:p>
        </p:txBody>
      </p:sp>
      <p:sp>
        <p:nvSpPr>
          <p:cNvPr id="3" name="Title 2">
            <a:extLst>
              <a:ext uri="{FF2B5EF4-FFF2-40B4-BE49-F238E27FC236}">
                <a16:creationId xmlns:a16="http://schemas.microsoft.com/office/drawing/2014/main" id="{371AD822-A7F1-4664-9C79-9AC976DDC657}"/>
              </a:ext>
            </a:extLst>
          </p:cNvPr>
          <p:cNvSpPr>
            <a:spLocks noGrp="1"/>
          </p:cNvSpPr>
          <p:nvPr>
            <p:ph type="title"/>
          </p:nvPr>
        </p:nvSpPr>
        <p:spPr/>
        <p:txBody>
          <a:bodyPr>
            <a:normAutofit fontScale="90000"/>
          </a:bodyPr>
          <a:lstStyle/>
          <a:p>
            <a:r>
              <a:rPr lang="en-US" dirty="0"/>
              <a:t>Statement about U.S. and Asian Companies by McKinsey</a:t>
            </a:r>
          </a:p>
        </p:txBody>
      </p:sp>
    </p:spTree>
    <p:extLst>
      <p:ext uri="{BB962C8B-B14F-4D97-AF65-F5344CB8AC3E}">
        <p14:creationId xmlns:p14="http://schemas.microsoft.com/office/powerpoint/2010/main" val="410546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36B36-BB61-437E-82CB-BE6252F3BDD1}"/>
              </a:ext>
            </a:extLst>
          </p:cNvPr>
          <p:cNvSpPr>
            <a:spLocks noGrp="1"/>
          </p:cNvSpPr>
          <p:nvPr>
            <p:ph idx="1"/>
          </p:nvPr>
        </p:nvSpPr>
        <p:spPr/>
        <p:txBody>
          <a:bodyPr/>
          <a:lstStyle/>
          <a:p>
            <a:r>
              <a:rPr lang="en-US" dirty="0"/>
              <a:t>Don’t use VLOOKUP, HLOOKUP or INDEX/MATCH with models that have a time line.  Instead, use the LOOKUP function with an entire row as illustrated below:</a:t>
            </a:r>
          </a:p>
          <a:p>
            <a:endParaRPr lang="en-US" dirty="0"/>
          </a:p>
        </p:txBody>
      </p:sp>
      <p:sp>
        <p:nvSpPr>
          <p:cNvPr id="3" name="Title 2">
            <a:extLst>
              <a:ext uri="{FF2B5EF4-FFF2-40B4-BE49-F238E27FC236}">
                <a16:creationId xmlns:a16="http://schemas.microsoft.com/office/drawing/2014/main" id="{07844DB1-9094-464C-B7B8-2FE3BF2114D7}"/>
              </a:ext>
            </a:extLst>
          </p:cNvPr>
          <p:cNvSpPr>
            <a:spLocks noGrp="1"/>
          </p:cNvSpPr>
          <p:nvPr>
            <p:ph type="title"/>
          </p:nvPr>
        </p:nvSpPr>
        <p:spPr/>
        <p:txBody>
          <a:bodyPr/>
          <a:lstStyle/>
          <a:p>
            <a:r>
              <a:rPr lang="en-US" dirty="0"/>
              <a:t>Use of LOOKUP Function</a:t>
            </a:r>
          </a:p>
        </p:txBody>
      </p:sp>
      <p:sp>
        <p:nvSpPr>
          <p:cNvPr id="4" name="Slide Number Placeholder 3">
            <a:extLst>
              <a:ext uri="{FF2B5EF4-FFF2-40B4-BE49-F238E27FC236}">
                <a16:creationId xmlns:a16="http://schemas.microsoft.com/office/drawing/2014/main" id="{8F7FD96E-A9E8-4A99-B931-470E97DA4C16}"/>
              </a:ext>
            </a:extLst>
          </p:cNvPr>
          <p:cNvSpPr>
            <a:spLocks noGrp="1"/>
          </p:cNvSpPr>
          <p:nvPr>
            <p:ph type="sldNum" sz="quarter" idx="12"/>
          </p:nvPr>
        </p:nvSpPr>
        <p:spPr/>
        <p:txBody>
          <a:bodyPr/>
          <a:lstStyle/>
          <a:p>
            <a:pPr algn="ctr"/>
            <a:fld id="{0C3A1854-6B63-4059-B360-A3C4972BF0FC}" type="slidenum">
              <a:rPr lang="ko-KR" altLang="en-US" smtClean="0"/>
              <a:pPr algn="ctr"/>
              <a:t>13</a:t>
            </a:fld>
            <a:endParaRPr lang="ko-KR" altLang="en-US" dirty="0"/>
          </a:p>
        </p:txBody>
      </p:sp>
      <p:pic>
        <p:nvPicPr>
          <p:cNvPr id="5" name="Picture 4">
            <a:extLst>
              <a:ext uri="{FF2B5EF4-FFF2-40B4-BE49-F238E27FC236}">
                <a16:creationId xmlns:a16="http://schemas.microsoft.com/office/drawing/2014/main" id="{35105D3C-079C-4C48-B7A4-0A53E0CBAD60}"/>
              </a:ext>
            </a:extLst>
          </p:cNvPr>
          <p:cNvPicPr>
            <a:picLocks noChangeAspect="1"/>
          </p:cNvPicPr>
          <p:nvPr/>
        </p:nvPicPr>
        <p:blipFill>
          <a:blip r:embed="rId2"/>
          <a:stretch>
            <a:fillRect/>
          </a:stretch>
        </p:blipFill>
        <p:spPr>
          <a:xfrm>
            <a:off x="1508289" y="3435561"/>
            <a:ext cx="5608948" cy="2514028"/>
          </a:xfrm>
          <a:prstGeom prst="rect">
            <a:avLst/>
          </a:prstGeom>
        </p:spPr>
      </p:pic>
    </p:spTree>
    <p:extLst>
      <p:ext uri="{BB962C8B-B14F-4D97-AF65-F5344CB8AC3E}">
        <p14:creationId xmlns:p14="http://schemas.microsoft.com/office/powerpoint/2010/main" val="1238886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F0FE59-9784-4F85-B033-5BAE20EA910E}"/>
              </a:ext>
            </a:extLst>
          </p:cNvPr>
          <p:cNvSpPr>
            <a:spLocks noGrp="1"/>
          </p:cNvSpPr>
          <p:nvPr>
            <p:ph idx="1"/>
          </p:nvPr>
        </p:nvSpPr>
        <p:spPr/>
        <p:txBody>
          <a:bodyPr/>
          <a:lstStyle/>
          <a:p>
            <a:r>
              <a:rPr lang="en-US" dirty="0"/>
              <a:t>The big question is what really goes into calculation of the invested capital.</a:t>
            </a:r>
          </a:p>
          <a:p>
            <a:r>
              <a:rPr lang="en-US" dirty="0"/>
              <a:t>The most obvious point is that surplus cash should not be in invested capital because the income associated with surplus cash is not in NOPAT.</a:t>
            </a:r>
          </a:p>
        </p:txBody>
      </p:sp>
      <p:sp>
        <p:nvSpPr>
          <p:cNvPr id="3" name="Title 2">
            <a:extLst>
              <a:ext uri="{FF2B5EF4-FFF2-40B4-BE49-F238E27FC236}">
                <a16:creationId xmlns:a16="http://schemas.microsoft.com/office/drawing/2014/main" id="{57F46E5D-D66D-4FD9-BE48-439EC3E388DF}"/>
              </a:ext>
            </a:extLst>
          </p:cNvPr>
          <p:cNvSpPr>
            <a:spLocks noGrp="1"/>
          </p:cNvSpPr>
          <p:nvPr>
            <p:ph type="title"/>
          </p:nvPr>
        </p:nvSpPr>
        <p:spPr/>
        <p:txBody>
          <a:bodyPr>
            <a:normAutofit fontScale="90000"/>
          </a:bodyPr>
          <a:lstStyle/>
          <a:p>
            <a:r>
              <a:rPr lang="en-US" dirty="0"/>
              <a:t>Use of Return on Invested Capital to Assess Model</a:t>
            </a:r>
          </a:p>
        </p:txBody>
      </p:sp>
    </p:spTree>
    <p:extLst>
      <p:ext uri="{BB962C8B-B14F-4D97-AF65-F5344CB8AC3E}">
        <p14:creationId xmlns:p14="http://schemas.microsoft.com/office/powerpoint/2010/main" val="13211682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suit and tie smiling and looking at the camera&#10;&#10;Description generated with very high confidence">
            <a:extLst>
              <a:ext uri="{FF2B5EF4-FFF2-40B4-BE49-F238E27FC236}">
                <a16:creationId xmlns:a16="http://schemas.microsoft.com/office/drawing/2014/main" id="{6DCEDBC1-3541-40B1-A924-2847DDDC96CB}"/>
              </a:ext>
            </a:extLst>
          </p:cNvPr>
          <p:cNvPicPr>
            <a:picLocks noChangeAspect="1"/>
          </p:cNvPicPr>
          <p:nvPr/>
        </p:nvPicPr>
        <p:blipFill rotWithShape="1">
          <a:blip r:embed="rId2"/>
          <a:srcRect l="28697" r="22947"/>
          <a:stretch/>
        </p:blipFill>
        <p:spPr>
          <a:xfrm>
            <a:off x="5667306" y="640082"/>
            <a:ext cx="2996946" cy="5577837"/>
          </a:xfrm>
          <a:prstGeom prst="rect">
            <a:avLst/>
          </a:prstGeom>
          <a:effectLst/>
        </p:spPr>
      </p:pic>
      <p:sp>
        <p:nvSpPr>
          <p:cNvPr id="4" name="Content Placeholder 3">
            <a:extLst>
              <a:ext uri="{FF2B5EF4-FFF2-40B4-BE49-F238E27FC236}">
                <a16:creationId xmlns:a16="http://schemas.microsoft.com/office/drawing/2014/main" id="{18F627A8-4001-47BA-812E-FDB6B63088A6}"/>
              </a:ext>
            </a:extLst>
          </p:cNvPr>
          <p:cNvSpPr>
            <a:spLocks noGrp="1"/>
          </p:cNvSpPr>
          <p:nvPr>
            <p:ph idx="1"/>
          </p:nvPr>
        </p:nvSpPr>
        <p:spPr>
          <a:xfrm>
            <a:off x="486697" y="2438400"/>
            <a:ext cx="4939867" cy="3785419"/>
          </a:xfrm>
        </p:spPr>
        <p:txBody>
          <a:bodyPr vert="horz" lIns="91440" tIns="45720" rIns="91440" bIns="45720" rtlCol="0">
            <a:normAutofit/>
          </a:bodyPr>
          <a:lstStyle/>
          <a:p>
            <a:r>
              <a:rPr lang="en-US" sz="1600" dirty="0">
                <a:latin typeface="+mn-lt"/>
                <a:cs typeface="+mn-cs"/>
              </a:rPr>
              <a:t>Forecasts from History</a:t>
            </a:r>
          </a:p>
          <a:p>
            <a:pPr lvl="1"/>
            <a:r>
              <a:rPr lang="en-US" sz="1600" dirty="0">
                <a:latin typeface="+mn-lt"/>
                <a:cs typeface="+mn-cs"/>
              </a:rPr>
              <a:t>The most effective way to destroy people is to deny and obliterate their own understanding of their history.” </a:t>
            </a:r>
          </a:p>
          <a:p>
            <a:r>
              <a:rPr lang="en-US" sz="1600" dirty="0">
                <a:latin typeface="+mn-lt"/>
                <a:cs typeface="+mn-cs"/>
              </a:rPr>
              <a:t>Forecasts from History and Manipulating History in Financial Models</a:t>
            </a:r>
          </a:p>
          <a:p>
            <a:pPr lvl="1"/>
            <a:r>
              <a:rPr lang="en-US" sz="1600" dirty="0">
                <a:latin typeface="+mn-lt"/>
                <a:cs typeface="+mn-cs"/>
              </a:rPr>
              <a:t>“Day by day and almost minute by minute the past was brought up to date. In this way every prediction made by the Party could be shown by documentary evidence to have been correct; nor was any item of news, or any expression of opinion, which conflicted with the needs of the moment, ever allowed to remain on record. All history was a palimpsest, scraped clean and reinscribed exactly as often as was necessary.” </a:t>
            </a:r>
          </a:p>
        </p:txBody>
      </p:sp>
      <p:sp>
        <p:nvSpPr>
          <p:cNvPr id="3" name="Title 2">
            <a:extLst>
              <a:ext uri="{FF2B5EF4-FFF2-40B4-BE49-F238E27FC236}">
                <a16:creationId xmlns:a16="http://schemas.microsoft.com/office/drawing/2014/main" id="{A9AC2350-8948-4F9F-95B6-F84CF1DA464C}"/>
              </a:ext>
            </a:extLst>
          </p:cNvPr>
          <p:cNvSpPr>
            <a:spLocks noGrp="1"/>
          </p:cNvSpPr>
          <p:nvPr>
            <p:ph type="title"/>
          </p:nvPr>
        </p:nvSpPr>
        <p:spPr>
          <a:xfrm>
            <a:off x="486696" y="629266"/>
            <a:ext cx="4939869" cy="1676603"/>
          </a:xfrm>
        </p:spPr>
        <p:txBody>
          <a:bodyPr vert="horz" lIns="91440" tIns="45720" rIns="91440" bIns="45720" rtlCol="0" anchor="ctr">
            <a:normAutofit fontScale="90000"/>
          </a:bodyPr>
          <a:lstStyle/>
          <a:p>
            <a:pPr algn="l"/>
            <a:r>
              <a:rPr lang="en-US" sz="3400" b="1" dirty="0">
                <a:latin typeface="+mj-lt"/>
                <a:cs typeface="+mj-cs"/>
              </a:rPr>
              <a:t>You Need to Understand and Not Bias Historical Analysis as the First Step in a Forecast</a:t>
            </a:r>
          </a:p>
        </p:txBody>
      </p:sp>
    </p:spTree>
    <p:extLst>
      <p:ext uri="{BB962C8B-B14F-4D97-AF65-F5344CB8AC3E}">
        <p14:creationId xmlns:p14="http://schemas.microsoft.com/office/powerpoint/2010/main" val="2322121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Illustration of History and Forecast – Old Fashion Value Line </a:t>
            </a:r>
          </a:p>
        </p:txBody>
      </p:sp>
      <p:pic>
        <p:nvPicPr>
          <p:cNvPr id="2" name="Picture 1">
            <a:extLst>
              <a:ext uri="{FF2B5EF4-FFF2-40B4-BE49-F238E27FC236}">
                <a16:creationId xmlns:a16="http://schemas.microsoft.com/office/drawing/2014/main" id="{AEA5CCEA-D661-4257-B7F7-E56E7E7BD61A}"/>
              </a:ext>
            </a:extLst>
          </p:cNvPr>
          <p:cNvPicPr>
            <a:picLocks noChangeAspect="1"/>
          </p:cNvPicPr>
          <p:nvPr/>
        </p:nvPicPr>
        <p:blipFill>
          <a:blip r:embed="rId2"/>
          <a:stretch>
            <a:fillRect/>
          </a:stretch>
        </p:blipFill>
        <p:spPr>
          <a:xfrm>
            <a:off x="0" y="2729090"/>
            <a:ext cx="5528345" cy="4128910"/>
          </a:xfrm>
          <a:prstGeom prst="rect">
            <a:avLst/>
          </a:prstGeom>
        </p:spPr>
      </p:pic>
      <p:sp>
        <p:nvSpPr>
          <p:cNvPr id="5" name="TextBox 4">
            <a:extLst>
              <a:ext uri="{FF2B5EF4-FFF2-40B4-BE49-F238E27FC236}">
                <a16:creationId xmlns:a16="http://schemas.microsoft.com/office/drawing/2014/main" id="{5A9C7AF6-6434-44C1-984A-BC8B91CC66BB}"/>
              </a:ext>
            </a:extLst>
          </p:cNvPr>
          <p:cNvSpPr txBox="1"/>
          <p:nvPr/>
        </p:nvSpPr>
        <p:spPr>
          <a:xfrm>
            <a:off x="6216242" y="3120705"/>
            <a:ext cx="2079346" cy="1200329"/>
          </a:xfrm>
          <a:prstGeom prst="rect">
            <a:avLst/>
          </a:prstGeom>
          <a:noFill/>
        </p:spPr>
        <p:txBody>
          <a:bodyPr wrap="square" rtlCol="0">
            <a:spAutoFit/>
          </a:bodyPr>
          <a:lstStyle/>
          <a:p>
            <a:r>
              <a:rPr lang="en-US" dirty="0"/>
              <a:t>Note all of the history and that the target price is the forecast P/E x EPS</a:t>
            </a:r>
          </a:p>
        </p:txBody>
      </p:sp>
    </p:spTree>
    <p:extLst>
      <p:ext uri="{BB962C8B-B14F-4D97-AF65-F5344CB8AC3E}">
        <p14:creationId xmlns:p14="http://schemas.microsoft.com/office/powerpoint/2010/main" val="32081089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Historic Analysis from </a:t>
            </a:r>
            <a:r>
              <a:rPr lang="en-US" dirty="0" err="1"/>
              <a:t>Marketwatch</a:t>
            </a:r>
            <a:r>
              <a:rPr lang="en-US" dirty="0"/>
              <a:t>, PDF Conversion </a:t>
            </a:r>
          </a:p>
        </p:txBody>
      </p:sp>
      <p:pic>
        <p:nvPicPr>
          <p:cNvPr id="2" name="Picture 1">
            <a:extLst>
              <a:ext uri="{FF2B5EF4-FFF2-40B4-BE49-F238E27FC236}">
                <a16:creationId xmlns:a16="http://schemas.microsoft.com/office/drawing/2014/main" id="{10E7CC06-ED6F-4A27-8A05-91B8C62AB34A}"/>
              </a:ext>
            </a:extLst>
          </p:cNvPr>
          <p:cNvPicPr>
            <a:picLocks noChangeAspect="1"/>
          </p:cNvPicPr>
          <p:nvPr/>
        </p:nvPicPr>
        <p:blipFill>
          <a:blip r:embed="rId2"/>
          <a:stretch>
            <a:fillRect/>
          </a:stretch>
        </p:blipFill>
        <p:spPr>
          <a:xfrm>
            <a:off x="494949" y="2961383"/>
            <a:ext cx="8456103" cy="3154906"/>
          </a:xfrm>
          <a:prstGeom prst="rect">
            <a:avLst/>
          </a:prstGeom>
        </p:spPr>
      </p:pic>
    </p:spTree>
    <p:extLst>
      <p:ext uri="{BB962C8B-B14F-4D97-AF65-F5344CB8AC3E}">
        <p14:creationId xmlns:p14="http://schemas.microsoft.com/office/powerpoint/2010/main" val="39951642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411844-861E-45DB-9F9A-B767A42C41E8}"/>
              </a:ext>
            </a:extLst>
          </p:cNvPr>
          <p:cNvPicPr>
            <a:picLocks noGrp="1" noChangeAspect="1"/>
          </p:cNvPicPr>
          <p:nvPr>
            <p:ph idx="1"/>
          </p:nvPr>
        </p:nvPicPr>
        <p:blipFill>
          <a:blip r:embed="rId2"/>
          <a:stretch>
            <a:fillRect/>
          </a:stretch>
        </p:blipFill>
        <p:spPr>
          <a:xfrm>
            <a:off x="269378" y="2101734"/>
            <a:ext cx="8631341" cy="3535667"/>
          </a:xfrm>
          <a:prstGeom prst="rect">
            <a:avLst/>
          </a:prstGeom>
        </p:spPr>
      </p:pic>
      <p:sp>
        <p:nvSpPr>
          <p:cNvPr id="3" name="Title 2">
            <a:extLst>
              <a:ext uri="{FF2B5EF4-FFF2-40B4-BE49-F238E27FC236}">
                <a16:creationId xmlns:a16="http://schemas.microsoft.com/office/drawing/2014/main" id="{DFF4DDE8-52C5-42D9-8BF5-AD3D49A070E9}"/>
              </a:ext>
            </a:extLst>
          </p:cNvPr>
          <p:cNvSpPr>
            <a:spLocks noGrp="1"/>
          </p:cNvSpPr>
          <p:nvPr>
            <p:ph type="title"/>
          </p:nvPr>
        </p:nvSpPr>
        <p:spPr/>
        <p:txBody>
          <a:bodyPr/>
          <a:lstStyle/>
          <a:p>
            <a:r>
              <a:rPr lang="en-US" dirty="0"/>
              <a:t>Quarterly Historic Data</a:t>
            </a:r>
          </a:p>
        </p:txBody>
      </p:sp>
      <p:sp>
        <p:nvSpPr>
          <p:cNvPr id="4" name="Slide Number Placeholder 3">
            <a:extLst>
              <a:ext uri="{FF2B5EF4-FFF2-40B4-BE49-F238E27FC236}">
                <a16:creationId xmlns:a16="http://schemas.microsoft.com/office/drawing/2014/main" id="{32B3612A-38EC-44A8-9E3C-18A34C4C50FC}"/>
              </a:ext>
            </a:extLst>
          </p:cNvPr>
          <p:cNvSpPr>
            <a:spLocks noGrp="1"/>
          </p:cNvSpPr>
          <p:nvPr>
            <p:ph type="sldNum" sz="quarter" idx="12"/>
          </p:nvPr>
        </p:nvSpPr>
        <p:spPr/>
        <p:txBody>
          <a:bodyPr/>
          <a:lstStyle/>
          <a:p>
            <a:pPr algn="ctr"/>
            <a:fld id="{0C3A1854-6B63-4059-B360-A3C4972BF0FC}" type="slidenum">
              <a:rPr lang="ko-KR" altLang="en-US" smtClean="0"/>
              <a:pPr algn="ctr"/>
              <a:t>134</a:t>
            </a:fld>
            <a:endParaRPr lang="ko-KR" altLang="en-US" dirty="0"/>
          </a:p>
        </p:txBody>
      </p:sp>
    </p:spTree>
    <p:extLst>
      <p:ext uri="{BB962C8B-B14F-4D97-AF65-F5344CB8AC3E}">
        <p14:creationId xmlns:p14="http://schemas.microsoft.com/office/powerpoint/2010/main" val="822955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3D8B5-789D-405B-BD2F-8D83F15EC170}"/>
              </a:ext>
            </a:extLst>
          </p:cNvPr>
          <p:cNvSpPr>
            <a:spLocks noGrp="1"/>
          </p:cNvSpPr>
          <p:nvPr>
            <p:ph idx="1"/>
          </p:nvPr>
        </p:nvSpPr>
        <p:spPr/>
        <p:txBody>
          <a:bodyPr/>
          <a:lstStyle/>
          <a:p>
            <a:r>
              <a:rPr lang="en-US" dirty="0"/>
              <a:t>Work through the income statement and balance sheet to develop ratios used for assumptions.</a:t>
            </a:r>
          </a:p>
          <a:p>
            <a:endParaRPr lang="en-US" dirty="0"/>
          </a:p>
        </p:txBody>
      </p:sp>
      <p:sp>
        <p:nvSpPr>
          <p:cNvPr id="3" name="Title 2">
            <a:extLst>
              <a:ext uri="{FF2B5EF4-FFF2-40B4-BE49-F238E27FC236}">
                <a16:creationId xmlns:a16="http://schemas.microsoft.com/office/drawing/2014/main" id="{BA9322A9-CBDF-4257-826E-038AAA7C8E8D}"/>
              </a:ext>
            </a:extLst>
          </p:cNvPr>
          <p:cNvSpPr>
            <a:spLocks noGrp="1"/>
          </p:cNvSpPr>
          <p:nvPr>
            <p:ph type="title"/>
          </p:nvPr>
        </p:nvSpPr>
        <p:spPr/>
        <p:txBody>
          <a:bodyPr>
            <a:normAutofit fontScale="90000"/>
          </a:bodyPr>
          <a:lstStyle/>
          <a:p>
            <a:r>
              <a:rPr lang="en-US" dirty="0"/>
              <a:t>Using Historic Data to Develop Assumptions</a:t>
            </a:r>
          </a:p>
        </p:txBody>
      </p:sp>
      <p:sp>
        <p:nvSpPr>
          <p:cNvPr id="4" name="Slide Number Placeholder 3">
            <a:extLst>
              <a:ext uri="{FF2B5EF4-FFF2-40B4-BE49-F238E27FC236}">
                <a16:creationId xmlns:a16="http://schemas.microsoft.com/office/drawing/2014/main" id="{ED677501-19DF-482B-B780-B016F89FAB5D}"/>
              </a:ext>
            </a:extLst>
          </p:cNvPr>
          <p:cNvSpPr>
            <a:spLocks noGrp="1"/>
          </p:cNvSpPr>
          <p:nvPr>
            <p:ph type="sldNum" sz="quarter" idx="12"/>
          </p:nvPr>
        </p:nvSpPr>
        <p:spPr/>
        <p:txBody>
          <a:bodyPr/>
          <a:lstStyle/>
          <a:p>
            <a:pPr algn="ctr"/>
            <a:fld id="{0C3A1854-6B63-4059-B360-A3C4972BF0FC}" type="slidenum">
              <a:rPr lang="ko-KR" altLang="en-US" smtClean="0"/>
              <a:pPr algn="ctr"/>
              <a:t>135</a:t>
            </a:fld>
            <a:endParaRPr lang="ko-KR" altLang="en-US" dirty="0"/>
          </a:p>
        </p:txBody>
      </p:sp>
      <p:pic>
        <p:nvPicPr>
          <p:cNvPr id="5" name="Picture 4">
            <a:extLst>
              <a:ext uri="{FF2B5EF4-FFF2-40B4-BE49-F238E27FC236}">
                <a16:creationId xmlns:a16="http://schemas.microsoft.com/office/drawing/2014/main" id="{FB022215-517C-489C-9E9D-F99176FA0A17}"/>
              </a:ext>
            </a:extLst>
          </p:cNvPr>
          <p:cNvPicPr>
            <a:picLocks noChangeAspect="1"/>
          </p:cNvPicPr>
          <p:nvPr/>
        </p:nvPicPr>
        <p:blipFill>
          <a:blip r:embed="rId2"/>
          <a:stretch>
            <a:fillRect/>
          </a:stretch>
        </p:blipFill>
        <p:spPr>
          <a:xfrm>
            <a:off x="201335" y="2956498"/>
            <a:ext cx="8682605" cy="3559446"/>
          </a:xfrm>
          <a:prstGeom prst="rect">
            <a:avLst/>
          </a:prstGeom>
        </p:spPr>
      </p:pic>
    </p:spTree>
    <p:extLst>
      <p:ext uri="{BB962C8B-B14F-4D97-AF65-F5344CB8AC3E}">
        <p14:creationId xmlns:p14="http://schemas.microsoft.com/office/powerpoint/2010/main" val="1922776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3DEDEAC-EEB1-46B3-AB04-5DE1D7DF5C40}"/>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3500" kern="1200" dirty="0">
                <a:solidFill>
                  <a:schemeClr val="bg2"/>
                </a:solidFill>
                <a:latin typeface="+mj-lt"/>
                <a:ea typeface="+mj-ea"/>
                <a:cs typeface="+mj-cs"/>
              </a:rPr>
              <a:t>Forecasting Cash Flow and Fundamental Analysis of Risks and Value in Corporate Finance</a:t>
            </a:r>
          </a:p>
        </p:txBody>
      </p:sp>
    </p:spTree>
    <p:extLst>
      <p:ext uri="{BB962C8B-B14F-4D97-AF65-F5344CB8AC3E}">
        <p14:creationId xmlns:p14="http://schemas.microsoft.com/office/powerpoint/2010/main" val="4177785021"/>
      </p:ext>
    </p:extLst>
  </p:cSld>
  <p:clrMapOvr>
    <a:overrideClrMapping bg1="dk1" tx1="lt1" bg2="dk2"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20000"/>
          </a:bodyPr>
          <a:lstStyle/>
          <a:p>
            <a:r>
              <a:rPr lang="en-US" dirty="0"/>
              <a:t>Demand Growth</a:t>
            </a:r>
          </a:p>
          <a:p>
            <a:pPr lvl="1"/>
            <a:r>
              <a:rPr lang="en-US" dirty="0"/>
              <a:t>Volatility of demand growth </a:t>
            </a:r>
          </a:p>
          <a:p>
            <a:pPr lvl="1"/>
            <a:r>
              <a:rPr lang="en-US" dirty="0"/>
              <a:t>Implications of demand volatility and capital intensity</a:t>
            </a:r>
          </a:p>
          <a:p>
            <a:pPr lvl="1"/>
            <a:r>
              <a:rPr lang="en-US" dirty="0"/>
              <a:t>Implications of demand volatility and fixed operating cost</a:t>
            </a:r>
          </a:p>
          <a:p>
            <a:pPr lvl="1"/>
            <a:r>
              <a:rPr lang="en-US" dirty="0"/>
              <a:t>Example: Airlines versus Retail</a:t>
            </a:r>
          </a:p>
          <a:p>
            <a:r>
              <a:rPr lang="en-US" dirty="0"/>
              <a:t>Price Levels and Return</a:t>
            </a:r>
          </a:p>
          <a:p>
            <a:pPr lvl="1"/>
            <a:r>
              <a:rPr lang="en-US" dirty="0"/>
              <a:t>How can sustain prices that lead to high return</a:t>
            </a:r>
          </a:p>
          <a:p>
            <a:pPr lvl="1"/>
            <a:r>
              <a:rPr lang="en-US" dirty="0"/>
              <a:t>Types of products (solar panels and cell phones)</a:t>
            </a:r>
          </a:p>
          <a:p>
            <a:pPr lvl="1"/>
            <a:r>
              <a:rPr lang="en-US" dirty="0"/>
              <a:t>First mover and scale (Disney and merchant electric plants)</a:t>
            </a:r>
          </a:p>
          <a:p>
            <a:pPr lvl="1"/>
            <a:r>
              <a:rPr lang="en-US" dirty="0"/>
              <a:t>Creating Loyalty (Coke and Fiber Optic Cable)</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13355550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10000"/>
          </a:bodyPr>
          <a:lstStyle/>
          <a:p>
            <a:r>
              <a:rPr lang="en-US" dirty="0"/>
              <a:t>Cost Structure</a:t>
            </a:r>
          </a:p>
          <a:p>
            <a:pPr lvl="1"/>
            <a:r>
              <a:rPr lang="en-US" dirty="0"/>
              <a:t>Fixed and Variable Costs </a:t>
            </a:r>
          </a:p>
          <a:p>
            <a:pPr lvl="1"/>
            <a:r>
              <a:rPr lang="en-US" dirty="0"/>
              <a:t>Comparison of Costs with Competitors</a:t>
            </a:r>
          </a:p>
          <a:p>
            <a:pPr lvl="1"/>
            <a:r>
              <a:rPr lang="en-US" dirty="0"/>
              <a:t>Sustainability of Cost Advantage</a:t>
            </a:r>
          </a:p>
          <a:p>
            <a:pPr lvl="1"/>
            <a:r>
              <a:rPr lang="en-US" dirty="0"/>
              <a:t>Example: Shale Gas and High Cost of Replacement</a:t>
            </a:r>
          </a:p>
          <a:p>
            <a:r>
              <a:rPr lang="en-US" dirty="0"/>
              <a:t>Problems with Analysis</a:t>
            </a:r>
          </a:p>
          <a:p>
            <a:pPr lvl="1"/>
            <a:r>
              <a:rPr lang="en-US" dirty="0"/>
              <a:t>Very difficult to measure – some companies have sustained high ROIC</a:t>
            </a:r>
          </a:p>
          <a:p>
            <a:pPr lvl="1"/>
            <a:r>
              <a:rPr lang="en-US" dirty="0"/>
              <a:t>Product life cycle shortening – how long can maintain returns from innovation</a:t>
            </a:r>
          </a:p>
          <a:p>
            <a:pPr lvl="1"/>
            <a:r>
              <a:rPr lang="en-US" dirty="0"/>
              <a:t>Problems of obsolescence, changes in taste, fashion etc.</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29795928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5A2D63-E08A-45F5-B3C0-04A49789FC06}"/>
              </a:ext>
            </a:extLst>
          </p:cNvPr>
          <p:cNvSpPr>
            <a:spLocks noGrp="1"/>
          </p:cNvSpPr>
          <p:nvPr>
            <p:ph idx="1"/>
          </p:nvPr>
        </p:nvSpPr>
        <p:spPr/>
        <p:txBody>
          <a:bodyPr>
            <a:normAutofit fontScale="92500"/>
          </a:bodyPr>
          <a:lstStyle/>
          <a:p>
            <a:r>
              <a:rPr lang="en-US" dirty="0"/>
              <a:t>Have volume history from financial data, but need long-term data that covers business cycles.</a:t>
            </a:r>
          </a:p>
          <a:p>
            <a:r>
              <a:rPr lang="en-US" dirty="0"/>
              <a:t>Surplus capacity analysis may require knowledge of competitor capacity additions – there is no historic financial data that can be used for this.</a:t>
            </a:r>
          </a:p>
          <a:p>
            <a:r>
              <a:rPr lang="en-US" dirty="0"/>
              <a:t>Demand volatility is aggravated by operating leverage. It is difficult from financial statements to separate fixed and variable cost. Example of airlines and auto companies after 2000 and 2008.</a:t>
            </a:r>
          </a:p>
          <a:p>
            <a:endParaRPr lang="en-US" dirty="0"/>
          </a:p>
        </p:txBody>
      </p:sp>
      <p:sp>
        <p:nvSpPr>
          <p:cNvPr id="3" name="Title 2">
            <a:extLst>
              <a:ext uri="{FF2B5EF4-FFF2-40B4-BE49-F238E27FC236}">
                <a16:creationId xmlns:a16="http://schemas.microsoft.com/office/drawing/2014/main" id="{5C290D0E-3EC3-41B3-A837-EEE5CC5D31D3}"/>
              </a:ext>
            </a:extLst>
          </p:cNvPr>
          <p:cNvSpPr>
            <a:spLocks noGrp="1"/>
          </p:cNvSpPr>
          <p:nvPr>
            <p:ph type="title"/>
          </p:nvPr>
        </p:nvSpPr>
        <p:spPr/>
        <p:txBody>
          <a:bodyPr/>
          <a:lstStyle/>
          <a:p>
            <a:r>
              <a:rPr lang="en-US" dirty="0"/>
              <a:t>Still Volume and Price, But …</a:t>
            </a:r>
          </a:p>
        </p:txBody>
      </p:sp>
    </p:spTree>
    <p:extLst>
      <p:ext uri="{BB962C8B-B14F-4D97-AF65-F5344CB8AC3E}">
        <p14:creationId xmlns:p14="http://schemas.microsoft.com/office/powerpoint/2010/main" val="120808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EB5F0-4D3E-4864-9BDA-30F9C6CF9576}"/>
              </a:ext>
            </a:extLst>
          </p:cNvPr>
          <p:cNvSpPr>
            <a:spLocks noGrp="1"/>
          </p:cNvSpPr>
          <p:nvPr>
            <p:ph idx="1"/>
          </p:nvPr>
        </p:nvSpPr>
        <p:spPr>
          <a:xfrm>
            <a:off x="628650" y="1263193"/>
            <a:ext cx="8515350" cy="2865748"/>
          </a:xfrm>
        </p:spPr>
        <p:txBody>
          <a:bodyPr/>
          <a:lstStyle/>
          <a:p>
            <a:r>
              <a:rPr lang="en-US" dirty="0"/>
              <a:t>These functions are useful in project finance model for:</a:t>
            </a:r>
          </a:p>
          <a:p>
            <a:pPr lvl="1"/>
            <a:r>
              <a:rPr lang="en-US" dirty="0"/>
              <a:t>Converting periodic data by month to sum for a year</a:t>
            </a:r>
          </a:p>
          <a:p>
            <a:pPr lvl="1"/>
            <a:r>
              <a:rPr lang="en-US" dirty="0"/>
              <a:t>Checking errors</a:t>
            </a:r>
          </a:p>
          <a:p>
            <a:pPr lvl="1"/>
            <a:r>
              <a:rPr lang="en-US" dirty="0"/>
              <a:t>Counting TRUE’s or FALSE’s</a:t>
            </a:r>
          </a:p>
          <a:p>
            <a:pPr lvl="1"/>
            <a:endParaRPr lang="en-US" dirty="0"/>
          </a:p>
        </p:txBody>
      </p:sp>
      <p:sp>
        <p:nvSpPr>
          <p:cNvPr id="3" name="Title 2">
            <a:extLst>
              <a:ext uri="{FF2B5EF4-FFF2-40B4-BE49-F238E27FC236}">
                <a16:creationId xmlns:a16="http://schemas.microsoft.com/office/drawing/2014/main" id="{BC98AA0F-91B0-4CF4-A51F-E176C9D82C41}"/>
              </a:ext>
            </a:extLst>
          </p:cNvPr>
          <p:cNvSpPr>
            <a:spLocks noGrp="1"/>
          </p:cNvSpPr>
          <p:nvPr>
            <p:ph type="title"/>
          </p:nvPr>
        </p:nvSpPr>
        <p:spPr/>
        <p:txBody>
          <a:bodyPr/>
          <a:lstStyle/>
          <a:p>
            <a:r>
              <a:rPr lang="en-US" dirty="0"/>
              <a:t>Use of AVERAGEIF, SUMIF, COUNTIF</a:t>
            </a:r>
          </a:p>
        </p:txBody>
      </p:sp>
      <p:sp>
        <p:nvSpPr>
          <p:cNvPr id="4" name="Slide Number Placeholder 3">
            <a:extLst>
              <a:ext uri="{FF2B5EF4-FFF2-40B4-BE49-F238E27FC236}">
                <a16:creationId xmlns:a16="http://schemas.microsoft.com/office/drawing/2014/main" id="{081595C9-EBF7-4EAE-B23C-7A19DDBEE325}"/>
              </a:ext>
            </a:extLst>
          </p:cNvPr>
          <p:cNvSpPr>
            <a:spLocks noGrp="1"/>
          </p:cNvSpPr>
          <p:nvPr>
            <p:ph type="sldNum" sz="quarter" idx="12"/>
          </p:nvPr>
        </p:nvSpPr>
        <p:spPr/>
        <p:txBody>
          <a:bodyPr/>
          <a:lstStyle/>
          <a:p>
            <a:pPr algn="ctr"/>
            <a:fld id="{0C3A1854-6B63-4059-B360-A3C4972BF0FC}" type="slidenum">
              <a:rPr lang="ko-KR" altLang="en-US" smtClean="0"/>
              <a:pPr algn="ctr"/>
              <a:t>14</a:t>
            </a:fld>
            <a:endParaRPr lang="ko-KR" altLang="en-US" dirty="0"/>
          </a:p>
        </p:txBody>
      </p:sp>
      <p:pic>
        <p:nvPicPr>
          <p:cNvPr id="5" name="Picture 4">
            <a:extLst>
              <a:ext uri="{FF2B5EF4-FFF2-40B4-BE49-F238E27FC236}">
                <a16:creationId xmlns:a16="http://schemas.microsoft.com/office/drawing/2014/main" id="{1AF28B90-A3C6-408A-9EAD-9EC8617E1F07}"/>
              </a:ext>
            </a:extLst>
          </p:cNvPr>
          <p:cNvPicPr>
            <a:picLocks noChangeAspect="1"/>
          </p:cNvPicPr>
          <p:nvPr/>
        </p:nvPicPr>
        <p:blipFill>
          <a:blip r:embed="rId2"/>
          <a:stretch>
            <a:fillRect/>
          </a:stretch>
        </p:blipFill>
        <p:spPr>
          <a:xfrm>
            <a:off x="1021335" y="3701887"/>
            <a:ext cx="6881567" cy="2587675"/>
          </a:xfrm>
          <a:prstGeom prst="rect">
            <a:avLst/>
          </a:prstGeom>
        </p:spPr>
      </p:pic>
    </p:spTree>
    <p:extLst>
      <p:ext uri="{BB962C8B-B14F-4D97-AF65-F5344CB8AC3E}">
        <p14:creationId xmlns:p14="http://schemas.microsoft.com/office/powerpoint/2010/main" val="32525000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Grp="1" noChangeAspect="1" noChangeArrowheads="1"/>
          </p:cNvPicPr>
          <p:nvPr>
            <p:ph idx="1"/>
          </p:nvPr>
        </p:nvPicPr>
        <p:blipFill>
          <a:blip r:embed="rId2" cstate="print"/>
          <a:stretch>
            <a:fillRect/>
          </a:stretch>
        </p:blipFill>
        <p:spPr>
          <a:xfrm>
            <a:off x="3506002" y="1831607"/>
            <a:ext cx="5553568" cy="4032985"/>
          </a:xfrm>
          <a:noFill/>
        </p:spPr>
      </p:pic>
      <p:sp>
        <p:nvSpPr>
          <p:cNvPr id="20482" name="Rectangle 2"/>
          <p:cNvSpPr>
            <a:spLocks noGrp="1" noChangeArrowheads="1"/>
          </p:cNvSpPr>
          <p:nvPr>
            <p:ph type="title"/>
          </p:nvPr>
        </p:nvSpPr>
        <p:spPr/>
        <p:txBody>
          <a:bodyPr>
            <a:normAutofit fontScale="90000"/>
          </a:bodyPr>
          <a:lstStyle/>
          <a:p>
            <a:r>
              <a:rPr lang="en-US" dirty="0"/>
              <a:t>No History and Problems with Volume Forecasts</a:t>
            </a:r>
          </a:p>
        </p:txBody>
      </p:sp>
      <p:sp>
        <p:nvSpPr>
          <p:cNvPr id="20483" name="Rectangle 3"/>
          <p:cNvSpPr>
            <a:spLocks noGrp="1" noChangeArrowheads="1"/>
          </p:cNvSpPr>
          <p:nvPr>
            <p:ph type="body" sz="half" idx="4294967295"/>
          </p:nvPr>
        </p:nvSpPr>
        <p:spPr>
          <a:xfrm>
            <a:off x="105877" y="1982803"/>
            <a:ext cx="3303872" cy="3436219"/>
          </a:xfrm>
        </p:spPr>
        <p:txBody>
          <a:bodyPr>
            <a:normAutofit lnSpcReduction="10000"/>
          </a:bodyPr>
          <a:lstStyle/>
          <a:p>
            <a:pPr marL="231775" indent="-231775">
              <a:spcBef>
                <a:spcPct val="0"/>
              </a:spcBef>
              <a:spcAft>
                <a:spcPct val="0"/>
              </a:spcAft>
              <a:buFontTx/>
              <a:buNone/>
            </a:pPr>
            <a:r>
              <a:rPr lang="en-US" altLang="zh-CN" sz="1800" dirty="0">
                <a:ea typeface="SimSun" pitchFamily="2" charset="-122"/>
              </a:rPr>
              <a:t>	Without volume history from financial statements, predicting revenues is extremely speculative.  </a:t>
            </a:r>
          </a:p>
          <a:p>
            <a:pPr marL="231775" indent="-231775">
              <a:spcBef>
                <a:spcPct val="0"/>
              </a:spcBef>
              <a:spcAft>
                <a:spcPct val="0"/>
              </a:spcAft>
              <a:buFontTx/>
              <a:buNone/>
            </a:pPr>
            <a:endParaRPr lang="en-US" altLang="zh-CN" sz="1800" dirty="0">
              <a:ea typeface="SimSun" pitchFamily="2" charset="-122"/>
            </a:endParaRPr>
          </a:p>
          <a:p>
            <a:pPr marL="231775" indent="-231775">
              <a:spcBef>
                <a:spcPct val="0"/>
              </a:spcBef>
              <a:spcAft>
                <a:spcPct val="0"/>
              </a:spcAft>
              <a:buFontTx/>
              <a:buNone/>
            </a:pPr>
            <a:r>
              <a:rPr lang="en-US" altLang="zh-CN" sz="1800" dirty="0">
                <a:ea typeface="SimSun" pitchFamily="2" charset="-122"/>
              </a:rPr>
              <a:t>	In this case, that occurred around the dot com bubble, a venture financed by Motorola had a dramatic crash.  The interesting thing was that how the investment bankers bought the marketing projections hook line and sinker.</a:t>
            </a:r>
            <a:r>
              <a:rPr lang="en-GB" altLang="zh-CN" sz="1800" dirty="0">
                <a:ea typeface="SimSun" pitchFamily="2" charset="-122"/>
              </a:rPr>
              <a:t> </a:t>
            </a:r>
          </a:p>
          <a:p>
            <a:pPr marL="231775" indent="-231775">
              <a:spcBef>
                <a:spcPct val="0"/>
              </a:spcBef>
              <a:spcAft>
                <a:spcPct val="0"/>
              </a:spcAft>
              <a:buFontTx/>
              <a:buNone/>
            </a:pPr>
            <a:endParaRPr lang="en-GB" altLang="zh-CN" sz="1800" dirty="0">
              <a:ea typeface="SimSun" pitchFamily="2" charset="-122"/>
            </a:endParaRPr>
          </a:p>
          <a:p>
            <a:pPr marL="231775" indent="-231775"/>
            <a:endParaRPr lang="en-US" sz="1800" dirty="0"/>
          </a:p>
        </p:txBody>
      </p:sp>
    </p:spTree>
    <p:extLst>
      <p:ext uri="{BB962C8B-B14F-4D97-AF65-F5344CB8AC3E}">
        <p14:creationId xmlns:p14="http://schemas.microsoft.com/office/powerpoint/2010/main" val="9753958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54255-2B93-4465-B65A-DE21393FCECF}"/>
              </a:ext>
            </a:extLst>
          </p:cNvPr>
          <p:cNvSpPr>
            <a:spLocks noGrp="1"/>
          </p:cNvSpPr>
          <p:nvPr>
            <p:ph idx="1"/>
          </p:nvPr>
        </p:nvSpPr>
        <p:spPr/>
        <p:txBody>
          <a:bodyPr/>
          <a:lstStyle/>
          <a:p>
            <a:r>
              <a:rPr lang="en-US" dirty="0"/>
              <a:t>High marginal cost shale gas and shale oil producers and bankruptcy because of break-even oil price.</a:t>
            </a:r>
          </a:p>
        </p:txBody>
      </p:sp>
      <p:sp>
        <p:nvSpPr>
          <p:cNvPr id="3" name="Title 2">
            <a:extLst>
              <a:ext uri="{FF2B5EF4-FFF2-40B4-BE49-F238E27FC236}">
                <a16:creationId xmlns:a16="http://schemas.microsoft.com/office/drawing/2014/main" id="{BC7BB03D-B59C-43E5-8F33-B6AC586445A7}"/>
              </a:ext>
            </a:extLst>
          </p:cNvPr>
          <p:cNvSpPr>
            <a:spLocks noGrp="1"/>
          </p:cNvSpPr>
          <p:nvPr>
            <p:ph type="title"/>
          </p:nvPr>
        </p:nvSpPr>
        <p:spPr/>
        <p:txBody>
          <a:bodyPr>
            <a:normAutofit fontScale="90000"/>
          </a:bodyPr>
          <a:lstStyle/>
          <a:p>
            <a:r>
              <a:rPr lang="en-US" dirty="0"/>
              <a:t>Understand Marginal Cost and Surplus Capacity Risk</a:t>
            </a:r>
          </a:p>
        </p:txBody>
      </p:sp>
      <p:sp>
        <p:nvSpPr>
          <p:cNvPr id="4" name="Slide Number Placeholder 3">
            <a:extLst>
              <a:ext uri="{FF2B5EF4-FFF2-40B4-BE49-F238E27FC236}">
                <a16:creationId xmlns:a16="http://schemas.microsoft.com/office/drawing/2014/main" id="{6B1EBCB8-0042-490B-B643-2812553E4BBA}"/>
              </a:ext>
            </a:extLst>
          </p:cNvPr>
          <p:cNvSpPr>
            <a:spLocks noGrp="1"/>
          </p:cNvSpPr>
          <p:nvPr>
            <p:ph type="sldNum" sz="quarter" idx="12"/>
          </p:nvPr>
        </p:nvSpPr>
        <p:spPr/>
        <p:txBody>
          <a:bodyPr/>
          <a:lstStyle/>
          <a:p>
            <a:pPr algn="ctr"/>
            <a:fld id="{0C3A1854-6B63-4059-B360-A3C4972BF0FC}" type="slidenum">
              <a:rPr lang="ko-KR" altLang="en-US" smtClean="0"/>
              <a:pPr algn="ctr"/>
              <a:t>141</a:t>
            </a:fld>
            <a:endParaRPr lang="ko-KR" altLang="en-US" dirty="0"/>
          </a:p>
        </p:txBody>
      </p:sp>
    </p:spTree>
    <p:extLst>
      <p:ext uri="{BB962C8B-B14F-4D97-AF65-F5344CB8AC3E}">
        <p14:creationId xmlns:p14="http://schemas.microsoft.com/office/powerpoint/2010/main" val="39294046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4750AD-6762-4757-B350-7631874E1B05}"/>
              </a:ext>
            </a:extLst>
          </p:cNvPr>
          <p:cNvSpPr>
            <a:spLocks noGrp="1"/>
          </p:cNvSpPr>
          <p:nvPr>
            <p:ph idx="1"/>
          </p:nvPr>
        </p:nvSpPr>
        <p:spPr/>
        <p:txBody>
          <a:bodyPr/>
          <a:lstStyle/>
          <a:p>
            <a:r>
              <a:rPr lang="en-US" dirty="0"/>
              <a:t>Very difficult to predict sudden changes in cost structure and/or price in an industry driven by new technology. Stock price of company that finances medallions in New York.</a:t>
            </a:r>
          </a:p>
        </p:txBody>
      </p:sp>
      <p:sp>
        <p:nvSpPr>
          <p:cNvPr id="3" name="Title 2">
            <a:extLst>
              <a:ext uri="{FF2B5EF4-FFF2-40B4-BE49-F238E27FC236}">
                <a16:creationId xmlns:a16="http://schemas.microsoft.com/office/drawing/2014/main" id="{F630B606-1361-4116-BB0A-FCA91B02B054}"/>
              </a:ext>
            </a:extLst>
          </p:cNvPr>
          <p:cNvSpPr>
            <a:spLocks noGrp="1"/>
          </p:cNvSpPr>
          <p:nvPr>
            <p:ph type="title"/>
          </p:nvPr>
        </p:nvSpPr>
        <p:spPr/>
        <p:txBody>
          <a:bodyPr/>
          <a:lstStyle/>
          <a:p>
            <a:r>
              <a:rPr lang="en-US" dirty="0"/>
              <a:t>Obsolesce, Fashion, Uber</a:t>
            </a:r>
          </a:p>
        </p:txBody>
      </p:sp>
    </p:spTree>
    <p:extLst>
      <p:ext uri="{BB962C8B-B14F-4D97-AF65-F5344CB8AC3E}">
        <p14:creationId xmlns:p14="http://schemas.microsoft.com/office/powerpoint/2010/main" val="26492858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A574-9452-49DA-A999-3EDC00D5ADA2}"/>
              </a:ext>
            </a:extLst>
          </p:cNvPr>
          <p:cNvSpPr>
            <a:spLocks noGrp="1"/>
          </p:cNvSpPr>
          <p:nvPr>
            <p:ph type="title"/>
          </p:nvPr>
        </p:nvSpPr>
        <p:spPr/>
        <p:txBody>
          <a:bodyPr/>
          <a:lstStyle/>
          <a:p>
            <a:r>
              <a:rPr lang="en-US" dirty="0"/>
              <a:t>Cost of Capital</a:t>
            </a:r>
          </a:p>
        </p:txBody>
      </p:sp>
    </p:spTree>
    <p:extLst>
      <p:ext uri="{BB962C8B-B14F-4D97-AF65-F5344CB8AC3E}">
        <p14:creationId xmlns:p14="http://schemas.microsoft.com/office/powerpoint/2010/main" val="27865024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a:t>Free Cash Flow</a:t>
            </a:r>
          </a:p>
        </p:txBody>
      </p:sp>
      <p:sp>
        <p:nvSpPr>
          <p:cNvPr id="17411" name="Content Placeholder 4"/>
          <p:cNvSpPr>
            <a:spLocks noGrp="1"/>
          </p:cNvSpPr>
          <p:nvPr>
            <p:ph idx="1"/>
          </p:nvPr>
        </p:nvSpPr>
        <p:spPr/>
        <p:txBody>
          <a:bodyPr>
            <a:normAutofit fontScale="92500" lnSpcReduction="10000"/>
          </a:bodyPr>
          <a:lstStyle/>
          <a:p>
            <a:r>
              <a:rPr lang="en-US" altLang="en-US"/>
              <a:t>Free cash flow or unleveraged cash flow:</a:t>
            </a:r>
          </a:p>
          <a:p>
            <a:r>
              <a:rPr lang="en-US" altLang="en-US"/>
              <a:t>Do not include any effects of interest expense in cash flow</a:t>
            </a:r>
          </a:p>
          <a:p>
            <a:endParaRPr lang="en-US" altLang="en-US"/>
          </a:p>
          <a:p>
            <a:r>
              <a:rPr lang="en-US" altLang="en-US"/>
              <a:t>Free Cash Flow</a:t>
            </a:r>
          </a:p>
          <a:p>
            <a:pPr lvl="1"/>
            <a:r>
              <a:rPr lang="en-US" altLang="en-US"/>
              <a:t>EBITDA</a:t>
            </a:r>
          </a:p>
          <a:p>
            <a:pPr lvl="1"/>
            <a:r>
              <a:rPr lang="en-US" altLang="en-US"/>
              <a:t>Less: Capital Expenditures</a:t>
            </a:r>
          </a:p>
          <a:p>
            <a:pPr lvl="1"/>
            <a:r>
              <a:rPr lang="en-US" altLang="en-US"/>
              <a:t>Less: Adjustment to EBITDA for changes in working capital</a:t>
            </a:r>
          </a:p>
          <a:p>
            <a:pPr lvl="1"/>
            <a:r>
              <a:rPr lang="en-US" altLang="en-US"/>
              <a:t>Less: Operating Taxes without interest – EBIT x Tax</a:t>
            </a:r>
          </a:p>
          <a:p>
            <a:pPr lvl="2"/>
            <a:r>
              <a:rPr lang="en-US" altLang="en-US" sz="2400"/>
              <a:t>FREE CASH FLOW</a:t>
            </a:r>
          </a:p>
          <a:p>
            <a:pPr lvl="2"/>
            <a:endParaRPr lang="en-US" altLang="en-US" sz="2000"/>
          </a:p>
        </p:txBody>
      </p:sp>
    </p:spTree>
    <p:extLst>
      <p:ext uri="{BB962C8B-B14F-4D97-AF65-F5344CB8AC3E}">
        <p14:creationId xmlns:p14="http://schemas.microsoft.com/office/powerpoint/2010/main" val="12040865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altLang="en-US"/>
              <a:t>Valuation Diagram – DCF from Free Cash Flow </a:t>
            </a:r>
          </a:p>
        </p:txBody>
      </p:sp>
      <p:sp>
        <p:nvSpPr>
          <p:cNvPr id="18435" name="Rectangle 3"/>
          <p:cNvSpPr>
            <a:spLocks noGrp="1" noChangeArrowheads="1"/>
          </p:cNvSpPr>
          <p:nvPr>
            <p:ph type="body" idx="1"/>
          </p:nvPr>
        </p:nvSpPr>
        <p:spPr>
          <a:xfrm>
            <a:off x="628650" y="1263192"/>
            <a:ext cx="7779854" cy="1556207"/>
          </a:xfrm>
        </p:spPr>
        <p:txBody>
          <a:bodyPr>
            <a:normAutofit fontScale="92500" lnSpcReduction="10000"/>
          </a:bodyPr>
          <a:lstStyle/>
          <a:p>
            <a:r>
              <a:rPr lang="en-US" altLang="en-US" dirty="0"/>
              <a:t>Valuation using discounted cash flows requires forecasted cash flows, application of a discount rate and measurement of continuing value (also referred to as horizon value or terminal value)</a:t>
            </a:r>
          </a:p>
        </p:txBody>
      </p:sp>
      <p:sp>
        <p:nvSpPr>
          <p:cNvPr id="18436" name="AutoShape 4"/>
          <p:cNvSpPr>
            <a:spLocks noChangeArrowheads="1"/>
          </p:cNvSpPr>
          <p:nvPr/>
        </p:nvSpPr>
        <p:spPr bwMode="auto">
          <a:xfrm>
            <a:off x="20574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37" name="AutoShape 5"/>
          <p:cNvSpPr>
            <a:spLocks noChangeArrowheads="1"/>
          </p:cNvSpPr>
          <p:nvPr/>
        </p:nvSpPr>
        <p:spPr bwMode="auto">
          <a:xfrm>
            <a:off x="30480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38" name="AutoShape 6"/>
          <p:cNvSpPr>
            <a:spLocks noChangeArrowheads="1"/>
          </p:cNvSpPr>
          <p:nvPr/>
        </p:nvSpPr>
        <p:spPr bwMode="auto">
          <a:xfrm>
            <a:off x="40386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39" name="AutoShape 7"/>
          <p:cNvSpPr>
            <a:spLocks noChangeArrowheads="1"/>
          </p:cNvSpPr>
          <p:nvPr/>
        </p:nvSpPr>
        <p:spPr bwMode="auto">
          <a:xfrm>
            <a:off x="50292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40" name="Rectangle 8"/>
          <p:cNvSpPr>
            <a:spLocks noChangeArrowheads="1"/>
          </p:cNvSpPr>
          <p:nvPr/>
        </p:nvSpPr>
        <p:spPr bwMode="auto">
          <a:xfrm>
            <a:off x="6172200" y="2971800"/>
            <a:ext cx="1371600" cy="533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Continuing Value</a:t>
            </a:r>
          </a:p>
        </p:txBody>
      </p:sp>
      <p:cxnSp>
        <p:nvCxnSpPr>
          <p:cNvPr id="18441" name="AutoShape 9"/>
          <p:cNvCxnSpPr>
            <a:cxnSpLocks noChangeShapeType="1"/>
            <a:stCxn id="18436" idx="2"/>
          </p:cNvCxnSpPr>
          <p:nvPr/>
        </p:nvCxnSpPr>
        <p:spPr bwMode="auto">
          <a:xfrm rot="5400000">
            <a:off x="1466850" y="2647950"/>
            <a:ext cx="228600" cy="17907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2" name="AutoShape 10"/>
          <p:cNvCxnSpPr>
            <a:cxnSpLocks noChangeShapeType="1"/>
            <a:stCxn id="18437" idx="2"/>
          </p:cNvCxnSpPr>
          <p:nvPr/>
        </p:nvCxnSpPr>
        <p:spPr bwMode="auto">
          <a:xfrm rot="5400000">
            <a:off x="1847850" y="2266950"/>
            <a:ext cx="457200" cy="27813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3" name="AutoShape 11"/>
          <p:cNvCxnSpPr>
            <a:cxnSpLocks noChangeShapeType="1"/>
            <a:stCxn id="18438" idx="2"/>
          </p:cNvCxnSpPr>
          <p:nvPr/>
        </p:nvCxnSpPr>
        <p:spPr bwMode="auto">
          <a:xfrm rot="5400000">
            <a:off x="2228850" y="1885950"/>
            <a:ext cx="685800" cy="37719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4" name="AutoShape 12"/>
          <p:cNvCxnSpPr>
            <a:cxnSpLocks noChangeShapeType="1"/>
            <a:stCxn id="18439" idx="2"/>
          </p:cNvCxnSpPr>
          <p:nvPr/>
        </p:nvCxnSpPr>
        <p:spPr bwMode="auto">
          <a:xfrm rot="5400000">
            <a:off x="2609850" y="1504950"/>
            <a:ext cx="914400" cy="47625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5" name="AutoShape 13"/>
          <p:cNvCxnSpPr>
            <a:cxnSpLocks noChangeShapeType="1"/>
            <a:stCxn id="18440" idx="2"/>
          </p:cNvCxnSpPr>
          <p:nvPr/>
        </p:nvCxnSpPr>
        <p:spPr bwMode="auto">
          <a:xfrm rot="5400000">
            <a:off x="3238500" y="952500"/>
            <a:ext cx="1066800" cy="61722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sp>
        <p:nvSpPr>
          <p:cNvPr id="18446" name="Text Box 14"/>
          <p:cNvSpPr txBox="1">
            <a:spLocks noChangeArrowheads="1"/>
          </p:cNvSpPr>
          <p:nvPr/>
        </p:nvSpPr>
        <p:spPr bwMode="auto">
          <a:xfrm>
            <a:off x="1524000" y="3962400"/>
            <a:ext cx="1828800" cy="27463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Discount Rate is WACC</a:t>
            </a:r>
          </a:p>
        </p:txBody>
      </p:sp>
      <p:sp>
        <p:nvSpPr>
          <p:cNvPr id="18447" name="Rectangle 15"/>
          <p:cNvSpPr>
            <a:spLocks noChangeArrowheads="1"/>
          </p:cNvSpPr>
          <p:nvPr/>
        </p:nvSpPr>
        <p:spPr bwMode="auto">
          <a:xfrm>
            <a:off x="457200" y="47244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Enterprise Value</a:t>
            </a:r>
          </a:p>
        </p:txBody>
      </p:sp>
      <p:sp>
        <p:nvSpPr>
          <p:cNvPr id="18448" name="Rectangle 16"/>
          <p:cNvSpPr>
            <a:spLocks noChangeArrowheads="1"/>
          </p:cNvSpPr>
          <p:nvPr/>
        </p:nvSpPr>
        <p:spPr bwMode="auto">
          <a:xfrm>
            <a:off x="457200" y="51816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Net Debt</a:t>
            </a:r>
          </a:p>
        </p:txBody>
      </p:sp>
      <p:sp>
        <p:nvSpPr>
          <p:cNvPr id="18449" name="Rectangle 17"/>
          <p:cNvSpPr>
            <a:spLocks noChangeArrowheads="1"/>
          </p:cNvSpPr>
          <p:nvPr/>
        </p:nvSpPr>
        <p:spPr bwMode="auto">
          <a:xfrm>
            <a:off x="457200" y="56388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Equity Value</a:t>
            </a:r>
          </a:p>
        </p:txBody>
      </p:sp>
      <p:sp>
        <p:nvSpPr>
          <p:cNvPr id="18450" name="Text Box 18"/>
          <p:cNvSpPr txBox="1">
            <a:spLocks noChangeArrowheads="1"/>
          </p:cNvSpPr>
          <p:nvPr/>
        </p:nvSpPr>
        <p:spPr bwMode="auto">
          <a:xfrm>
            <a:off x="6477000" y="5181600"/>
            <a:ext cx="16764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Reference: Private Valuation; Valuation Mistakes</a:t>
            </a:r>
          </a:p>
        </p:txBody>
      </p:sp>
    </p:spTree>
    <p:extLst>
      <p:ext uri="{BB962C8B-B14F-4D97-AF65-F5344CB8AC3E}">
        <p14:creationId xmlns:p14="http://schemas.microsoft.com/office/powerpoint/2010/main" val="10670400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9"/>
          <p:cNvSpPr>
            <a:spLocks noChangeArrowheads="1"/>
          </p:cNvSpPr>
          <p:nvPr/>
        </p:nvSpPr>
        <p:spPr bwMode="auto">
          <a:xfrm>
            <a:off x="5791200" y="1371600"/>
            <a:ext cx="2667000" cy="4495800"/>
          </a:xfrm>
          <a:prstGeom prst="rect">
            <a:avLst/>
          </a:prstGeom>
          <a:solidFill>
            <a:schemeClr val="bg2"/>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a:p>
        </p:txBody>
      </p:sp>
      <p:sp>
        <p:nvSpPr>
          <p:cNvPr id="19459" name="Rectangle 2"/>
          <p:cNvSpPr>
            <a:spLocks noGrp="1" noChangeArrowheads="1"/>
          </p:cNvSpPr>
          <p:nvPr>
            <p:ph type="title"/>
          </p:nvPr>
        </p:nvSpPr>
        <p:spPr/>
        <p:txBody>
          <a:bodyPr>
            <a:normAutofit fontScale="90000"/>
          </a:bodyPr>
          <a:lstStyle/>
          <a:p>
            <a:r>
              <a:rPr lang="en-US" altLang="en-US"/>
              <a:t>Equity Cash Flow, Debt Cash Flow, Free Cash Flow and</a:t>
            </a:r>
            <a:br>
              <a:rPr lang="en-US" altLang="en-US"/>
            </a:br>
            <a:r>
              <a:rPr lang="en-US" altLang="en-US"/>
              <a:t>Cost of Equity, Cost of Debt and WACC</a:t>
            </a:r>
          </a:p>
        </p:txBody>
      </p:sp>
      <p:sp>
        <p:nvSpPr>
          <p:cNvPr id="19460" name="Rectangle 4"/>
          <p:cNvSpPr>
            <a:spLocks noChangeArrowheads="1"/>
          </p:cNvSpPr>
          <p:nvPr/>
        </p:nvSpPr>
        <p:spPr bwMode="auto">
          <a:xfrm>
            <a:off x="914400" y="16764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a:t>Equity Cash Flow and Value of Equity : </a:t>
            </a:r>
          </a:p>
          <a:p>
            <a:pPr algn="ctr"/>
            <a:r>
              <a:rPr lang="en-US" altLang="en-US" sz="1600"/>
              <a:t>Dividends less Equity Issued</a:t>
            </a:r>
          </a:p>
        </p:txBody>
      </p:sp>
      <p:sp>
        <p:nvSpPr>
          <p:cNvPr id="19461" name="Rectangle 5"/>
          <p:cNvSpPr>
            <a:spLocks noChangeArrowheads="1"/>
          </p:cNvSpPr>
          <p:nvPr/>
        </p:nvSpPr>
        <p:spPr bwMode="auto">
          <a:xfrm>
            <a:off x="914400" y="31242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a:t>Debt Cash Flow and Market Value of Debt :</a:t>
            </a:r>
          </a:p>
          <a:p>
            <a:pPr algn="ctr"/>
            <a:r>
              <a:rPr lang="en-US" altLang="en-US" sz="1600"/>
              <a:t>Net Interest plus Net Debt Payments</a:t>
            </a:r>
          </a:p>
        </p:txBody>
      </p:sp>
      <p:sp>
        <p:nvSpPr>
          <p:cNvPr id="19462" name="Rectangle 6"/>
          <p:cNvSpPr>
            <a:spLocks noChangeArrowheads="1"/>
          </p:cNvSpPr>
          <p:nvPr/>
        </p:nvSpPr>
        <p:spPr bwMode="auto">
          <a:xfrm>
            <a:off x="838200" y="4800600"/>
            <a:ext cx="39624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a:t>Free Cash Flow:</a:t>
            </a:r>
          </a:p>
          <a:p>
            <a:pPr algn="ctr"/>
            <a:r>
              <a:rPr lang="en-US" altLang="en-US" sz="1600"/>
              <a:t>EBITDA – Op Taxes – Cap Exp – WC Chg</a:t>
            </a:r>
          </a:p>
        </p:txBody>
      </p:sp>
      <p:sp>
        <p:nvSpPr>
          <p:cNvPr id="19463" name="Rectangle 7"/>
          <p:cNvSpPr>
            <a:spLocks noChangeArrowheads="1"/>
          </p:cNvSpPr>
          <p:nvPr/>
        </p:nvSpPr>
        <p:spPr bwMode="auto">
          <a:xfrm>
            <a:off x="6096000" y="16764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400" b="1"/>
              <a:t>Value of Equity</a:t>
            </a:r>
          </a:p>
          <a:p>
            <a:pPr algn="ctr"/>
            <a:r>
              <a:rPr lang="en-US" altLang="en-US" sz="1400"/>
              <a:t>PV of Cash Flows at</a:t>
            </a:r>
          </a:p>
          <a:p>
            <a:pPr algn="ctr"/>
            <a:r>
              <a:rPr lang="en-US" altLang="en-US" sz="1400"/>
              <a:t>Cost of Equity </a:t>
            </a:r>
          </a:p>
        </p:txBody>
      </p:sp>
      <p:sp>
        <p:nvSpPr>
          <p:cNvPr id="19464" name="Rectangle 10"/>
          <p:cNvSpPr>
            <a:spLocks noChangeArrowheads="1"/>
          </p:cNvSpPr>
          <p:nvPr/>
        </p:nvSpPr>
        <p:spPr bwMode="auto">
          <a:xfrm>
            <a:off x="6096000" y="31242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a:t>Value of Debt</a:t>
            </a:r>
          </a:p>
          <a:p>
            <a:pPr algn="ctr"/>
            <a:r>
              <a:rPr lang="en-US" altLang="en-US"/>
              <a:t>PV of Cash Flows at</a:t>
            </a:r>
          </a:p>
          <a:p>
            <a:pPr algn="ctr"/>
            <a:r>
              <a:rPr lang="en-US" altLang="en-US"/>
              <a:t>Incremental Cost of Debt</a:t>
            </a:r>
          </a:p>
        </p:txBody>
      </p:sp>
      <p:sp>
        <p:nvSpPr>
          <p:cNvPr id="19465" name="Rectangle 11"/>
          <p:cNvSpPr>
            <a:spLocks noChangeArrowheads="1"/>
          </p:cNvSpPr>
          <p:nvPr/>
        </p:nvSpPr>
        <p:spPr bwMode="auto">
          <a:xfrm>
            <a:off x="2286000" y="2438400"/>
            <a:ext cx="1219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2000"/>
              <a:t>+</a:t>
            </a:r>
          </a:p>
        </p:txBody>
      </p:sp>
      <p:sp>
        <p:nvSpPr>
          <p:cNvPr id="19466" name="Rectangle 12"/>
          <p:cNvSpPr>
            <a:spLocks noChangeArrowheads="1"/>
          </p:cNvSpPr>
          <p:nvPr/>
        </p:nvSpPr>
        <p:spPr bwMode="auto">
          <a:xfrm>
            <a:off x="6629400" y="2514600"/>
            <a:ext cx="838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a:t>+</a:t>
            </a:r>
          </a:p>
        </p:txBody>
      </p:sp>
      <p:sp>
        <p:nvSpPr>
          <p:cNvPr id="19467" name="Rectangle 13"/>
          <p:cNvSpPr>
            <a:spLocks noChangeArrowheads="1"/>
          </p:cNvSpPr>
          <p:nvPr/>
        </p:nvSpPr>
        <p:spPr bwMode="auto">
          <a:xfrm>
            <a:off x="2362200" y="4191000"/>
            <a:ext cx="1143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a:t>=</a:t>
            </a:r>
          </a:p>
        </p:txBody>
      </p:sp>
      <p:sp>
        <p:nvSpPr>
          <p:cNvPr id="19468" name="Rectangle 14"/>
          <p:cNvSpPr>
            <a:spLocks noChangeArrowheads="1"/>
          </p:cNvSpPr>
          <p:nvPr/>
        </p:nvSpPr>
        <p:spPr bwMode="auto">
          <a:xfrm>
            <a:off x="6019800" y="4800600"/>
            <a:ext cx="21336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a:t>Value of Enterprise</a:t>
            </a:r>
          </a:p>
          <a:p>
            <a:pPr algn="ctr"/>
            <a:r>
              <a:rPr lang="en-US" altLang="en-US"/>
              <a:t>PV of Cash Flows</a:t>
            </a:r>
          </a:p>
          <a:p>
            <a:pPr algn="ctr"/>
            <a:r>
              <a:rPr lang="en-US" altLang="en-US"/>
              <a:t>At WACC</a:t>
            </a:r>
          </a:p>
        </p:txBody>
      </p:sp>
      <p:sp>
        <p:nvSpPr>
          <p:cNvPr id="19469" name="Line 15"/>
          <p:cNvSpPr>
            <a:spLocks noChangeShapeType="1"/>
          </p:cNvSpPr>
          <p:nvPr/>
        </p:nvSpPr>
        <p:spPr bwMode="auto">
          <a:xfrm>
            <a:off x="5334000" y="19812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470" name="Line 16"/>
          <p:cNvSpPr>
            <a:spLocks noChangeShapeType="1"/>
          </p:cNvSpPr>
          <p:nvPr/>
        </p:nvSpPr>
        <p:spPr bwMode="auto">
          <a:xfrm>
            <a:off x="5257800" y="3429000"/>
            <a:ext cx="381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471" name="Line 17"/>
          <p:cNvSpPr>
            <a:spLocks noChangeShapeType="1"/>
          </p:cNvSpPr>
          <p:nvPr/>
        </p:nvSpPr>
        <p:spPr bwMode="auto">
          <a:xfrm>
            <a:off x="5257800" y="51054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472" name="Rectangle 18"/>
          <p:cNvSpPr>
            <a:spLocks noChangeArrowheads="1"/>
          </p:cNvSpPr>
          <p:nvPr/>
        </p:nvSpPr>
        <p:spPr bwMode="auto">
          <a:xfrm>
            <a:off x="6705600" y="4114800"/>
            <a:ext cx="762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a:t>=</a:t>
            </a:r>
          </a:p>
        </p:txBody>
      </p:sp>
      <p:sp>
        <p:nvSpPr>
          <p:cNvPr id="19473" name="Line 20"/>
          <p:cNvSpPr>
            <a:spLocks noChangeShapeType="1"/>
          </p:cNvSpPr>
          <p:nvPr/>
        </p:nvSpPr>
        <p:spPr bwMode="auto">
          <a:xfrm flipH="1">
            <a:off x="381000" y="3962400"/>
            <a:ext cx="80010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804607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
          <p:cNvSpPr>
            <a:spLocks noChangeArrowheads="1"/>
          </p:cNvSpPr>
          <p:nvPr/>
        </p:nvSpPr>
        <p:spPr bwMode="auto">
          <a:xfrm>
            <a:off x="2133600" y="2590800"/>
            <a:ext cx="2514600" cy="762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a:p>
        </p:txBody>
      </p:sp>
      <p:sp>
        <p:nvSpPr>
          <p:cNvPr id="88067" name="Rectangle 2"/>
          <p:cNvSpPr>
            <a:spLocks noGrp="1" noChangeArrowheads="1"/>
          </p:cNvSpPr>
          <p:nvPr>
            <p:ph type="title"/>
          </p:nvPr>
        </p:nvSpPr>
        <p:spPr/>
        <p:txBody>
          <a:bodyPr/>
          <a:lstStyle/>
          <a:p>
            <a:r>
              <a:rPr lang="en-US" altLang="en-US"/>
              <a:t>Terminal Value in Corporate Model</a:t>
            </a:r>
          </a:p>
        </p:txBody>
      </p:sp>
      <p:sp>
        <p:nvSpPr>
          <p:cNvPr id="88068" name="Line 4"/>
          <p:cNvSpPr>
            <a:spLocks noChangeShapeType="1"/>
          </p:cNvSpPr>
          <p:nvPr/>
        </p:nvSpPr>
        <p:spPr bwMode="auto">
          <a:xfrm>
            <a:off x="19812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69" name="Line 5"/>
          <p:cNvSpPr>
            <a:spLocks noChangeShapeType="1"/>
          </p:cNvSpPr>
          <p:nvPr/>
        </p:nvSpPr>
        <p:spPr bwMode="auto">
          <a:xfrm>
            <a:off x="48006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70" name="Line 6"/>
          <p:cNvSpPr>
            <a:spLocks noChangeShapeType="1"/>
          </p:cNvSpPr>
          <p:nvPr/>
        </p:nvSpPr>
        <p:spPr bwMode="auto">
          <a:xfrm>
            <a:off x="1981200" y="2286000"/>
            <a:ext cx="2667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1" name="Text Box 7"/>
          <p:cNvSpPr txBox="1">
            <a:spLocks noChangeArrowheads="1"/>
          </p:cNvSpPr>
          <p:nvPr/>
        </p:nvSpPr>
        <p:spPr bwMode="auto">
          <a:xfrm>
            <a:off x="2209800" y="26670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sz="1800"/>
              <a:t>Explicit Forecast Period</a:t>
            </a:r>
          </a:p>
        </p:txBody>
      </p:sp>
      <p:sp>
        <p:nvSpPr>
          <p:cNvPr id="88072" name="Rectangle 9"/>
          <p:cNvSpPr>
            <a:spLocks noChangeArrowheads="1"/>
          </p:cNvSpPr>
          <p:nvPr/>
        </p:nvSpPr>
        <p:spPr bwMode="auto">
          <a:xfrm>
            <a:off x="5105400" y="2590800"/>
            <a:ext cx="2209800" cy="914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a:t>Terminal</a:t>
            </a:r>
            <a:r>
              <a:rPr lang="en-US" altLang="en-US" sz="1600"/>
              <a:t> Value</a:t>
            </a:r>
          </a:p>
        </p:txBody>
      </p:sp>
      <p:sp>
        <p:nvSpPr>
          <p:cNvPr id="88073" name="Line 11"/>
          <p:cNvSpPr>
            <a:spLocks noChangeShapeType="1"/>
          </p:cNvSpPr>
          <p:nvPr/>
        </p:nvSpPr>
        <p:spPr bwMode="auto">
          <a:xfrm>
            <a:off x="4953000" y="2286000"/>
            <a:ext cx="24384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4" name="Text Box 12"/>
          <p:cNvSpPr txBox="1">
            <a:spLocks noChangeArrowheads="1"/>
          </p:cNvSpPr>
          <p:nvPr/>
        </p:nvSpPr>
        <p:spPr bwMode="auto">
          <a:xfrm>
            <a:off x="4038600" y="3657600"/>
            <a:ext cx="6858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Year t</a:t>
            </a:r>
          </a:p>
        </p:txBody>
      </p:sp>
      <p:sp>
        <p:nvSpPr>
          <p:cNvPr id="88075" name="Text Box 13"/>
          <p:cNvSpPr txBox="1">
            <a:spLocks noChangeArrowheads="1"/>
          </p:cNvSpPr>
          <p:nvPr/>
        </p:nvSpPr>
        <p:spPr bwMode="auto">
          <a:xfrm>
            <a:off x="6553200" y="3657600"/>
            <a:ext cx="7620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Infinity</a:t>
            </a:r>
          </a:p>
        </p:txBody>
      </p:sp>
      <p:sp>
        <p:nvSpPr>
          <p:cNvPr id="88076" name="Line 14"/>
          <p:cNvSpPr>
            <a:spLocks noChangeShapeType="1"/>
          </p:cNvSpPr>
          <p:nvPr/>
        </p:nvSpPr>
        <p:spPr bwMode="auto">
          <a:xfrm flipH="1">
            <a:off x="4800600" y="3886200"/>
            <a:ext cx="2209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7" name="Text Box 15"/>
          <p:cNvSpPr txBox="1">
            <a:spLocks noChangeArrowheads="1"/>
          </p:cNvSpPr>
          <p:nvPr/>
        </p:nvSpPr>
        <p:spPr bwMode="auto">
          <a:xfrm>
            <a:off x="5334000" y="4114800"/>
            <a:ext cx="1676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Step 1: PV to year t – End of period t, so Gordon’s method must use t+1 cash flows</a:t>
            </a:r>
          </a:p>
        </p:txBody>
      </p:sp>
      <p:sp>
        <p:nvSpPr>
          <p:cNvPr id="88078" name="Line 16"/>
          <p:cNvSpPr>
            <a:spLocks noChangeShapeType="1"/>
          </p:cNvSpPr>
          <p:nvPr/>
        </p:nvSpPr>
        <p:spPr bwMode="auto">
          <a:xfrm flipH="1">
            <a:off x="1981200" y="3886200"/>
            <a:ext cx="27432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9" name="Text Box 17"/>
          <p:cNvSpPr txBox="1">
            <a:spLocks noChangeArrowheads="1"/>
          </p:cNvSpPr>
          <p:nvPr/>
        </p:nvSpPr>
        <p:spPr bwMode="auto">
          <a:xfrm>
            <a:off x="2590800" y="4038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Step 2: PV from Year t to current year</a:t>
            </a:r>
          </a:p>
        </p:txBody>
      </p:sp>
      <p:sp>
        <p:nvSpPr>
          <p:cNvPr id="88080" name="Line 18"/>
          <p:cNvSpPr>
            <a:spLocks noChangeShapeType="1"/>
          </p:cNvSpPr>
          <p:nvPr/>
        </p:nvSpPr>
        <p:spPr bwMode="auto">
          <a:xfrm>
            <a:off x="3505200" y="3429000"/>
            <a:ext cx="0" cy="1524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81" name="Line 19"/>
          <p:cNvSpPr>
            <a:spLocks noChangeShapeType="1"/>
          </p:cNvSpPr>
          <p:nvPr/>
        </p:nvSpPr>
        <p:spPr bwMode="auto">
          <a:xfrm flipH="1">
            <a:off x="2057400" y="35814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82" name="Text Box 20"/>
          <p:cNvSpPr txBox="1">
            <a:spLocks noChangeArrowheads="1"/>
          </p:cNvSpPr>
          <p:nvPr/>
        </p:nvSpPr>
        <p:spPr bwMode="auto">
          <a:xfrm>
            <a:off x="3581400" y="3352800"/>
            <a:ext cx="99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PV of Cash</a:t>
            </a:r>
          </a:p>
        </p:txBody>
      </p:sp>
      <p:sp>
        <p:nvSpPr>
          <p:cNvPr id="88083" name="Text Box 21"/>
          <p:cNvSpPr txBox="1">
            <a:spLocks noChangeArrowheads="1"/>
          </p:cNvSpPr>
          <p:nvPr/>
        </p:nvSpPr>
        <p:spPr bwMode="auto">
          <a:xfrm>
            <a:off x="1447800" y="4953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Valuation Date</a:t>
            </a:r>
          </a:p>
        </p:txBody>
      </p:sp>
      <p:sp>
        <p:nvSpPr>
          <p:cNvPr id="88084" name="Line 22"/>
          <p:cNvSpPr>
            <a:spLocks noChangeShapeType="1"/>
          </p:cNvSpPr>
          <p:nvPr/>
        </p:nvSpPr>
        <p:spPr bwMode="auto">
          <a:xfrm>
            <a:off x="457200" y="2133600"/>
            <a:ext cx="0" cy="2895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85" name="Rectangle 23"/>
          <p:cNvSpPr>
            <a:spLocks noChangeArrowheads="1"/>
          </p:cNvSpPr>
          <p:nvPr/>
        </p:nvSpPr>
        <p:spPr bwMode="auto">
          <a:xfrm>
            <a:off x="609600" y="2590800"/>
            <a:ext cx="1219200" cy="8382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a:t>History</a:t>
            </a:r>
          </a:p>
        </p:txBody>
      </p:sp>
      <p:sp>
        <p:nvSpPr>
          <p:cNvPr id="88086" name="Text Box 25"/>
          <p:cNvSpPr txBox="1">
            <a:spLocks noChangeArrowheads="1"/>
          </p:cNvSpPr>
          <p:nvPr/>
        </p:nvSpPr>
        <p:spPr bwMode="auto">
          <a:xfrm>
            <a:off x="7696200" y="1828800"/>
            <a:ext cx="1066800" cy="82391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Gordon’s </a:t>
            </a:r>
          </a:p>
          <a:p>
            <a:pPr algn="ctr">
              <a:spcBef>
                <a:spcPct val="50000"/>
              </a:spcBef>
            </a:pPr>
            <a:r>
              <a:rPr lang="en-US" altLang="en-US"/>
              <a:t>CFt x (1+g)/</a:t>
            </a:r>
          </a:p>
          <a:p>
            <a:pPr algn="ctr">
              <a:spcBef>
                <a:spcPct val="50000"/>
              </a:spcBef>
            </a:pPr>
            <a:r>
              <a:rPr lang="en-US" altLang="en-US"/>
              <a:t>(WACC-g)</a:t>
            </a:r>
          </a:p>
        </p:txBody>
      </p:sp>
      <p:sp>
        <p:nvSpPr>
          <p:cNvPr id="88087" name="Text Box 26"/>
          <p:cNvSpPr txBox="1">
            <a:spLocks noChangeArrowheads="1"/>
          </p:cNvSpPr>
          <p:nvPr/>
        </p:nvSpPr>
        <p:spPr bwMode="auto">
          <a:xfrm>
            <a:off x="7620000" y="2895600"/>
            <a:ext cx="1066800" cy="10969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EV/EBITDA that Reflects</a:t>
            </a:r>
          </a:p>
          <a:p>
            <a:pPr algn="ctr">
              <a:spcBef>
                <a:spcPct val="50000"/>
              </a:spcBef>
            </a:pPr>
            <a:r>
              <a:rPr lang="en-US" altLang="en-US"/>
              <a:t>Long-term Growth Rate and ROIC</a:t>
            </a:r>
          </a:p>
        </p:txBody>
      </p:sp>
      <p:sp>
        <p:nvSpPr>
          <p:cNvPr id="88088" name="Text Box 27"/>
          <p:cNvSpPr txBox="1">
            <a:spLocks noChangeArrowheads="1"/>
          </p:cNvSpPr>
          <p:nvPr/>
        </p:nvSpPr>
        <p:spPr bwMode="auto">
          <a:xfrm>
            <a:off x="7696200" y="42672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Market to Book Ratio that Reflects Long-term ROE</a:t>
            </a:r>
          </a:p>
        </p:txBody>
      </p:sp>
      <p:sp>
        <p:nvSpPr>
          <p:cNvPr id="88089" name="Line 28"/>
          <p:cNvSpPr>
            <a:spLocks noChangeShapeType="1"/>
          </p:cNvSpPr>
          <p:nvPr/>
        </p:nvSpPr>
        <p:spPr bwMode="auto">
          <a:xfrm flipH="1">
            <a:off x="7315200" y="2286000"/>
            <a:ext cx="381000" cy="4572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0" name="Line 29"/>
          <p:cNvSpPr>
            <a:spLocks noChangeShapeType="1"/>
          </p:cNvSpPr>
          <p:nvPr/>
        </p:nvSpPr>
        <p:spPr bwMode="auto">
          <a:xfrm flipH="1" flipV="1">
            <a:off x="7391400" y="3200400"/>
            <a:ext cx="2286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1" name="Line 30"/>
          <p:cNvSpPr>
            <a:spLocks noChangeShapeType="1"/>
          </p:cNvSpPr>
          <p:nvPr/>
        </p:nvSpPr>
        <p:spPr bwMode="auto">
          <a:xfrm flipH="1" flipV="1">
            <a:off x="7315200" y="3352800"/>
            <a:ext cx="381000" cy="1371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2" name="Line 31"/>
          <p:cNvSpPr>
            <a:spLocks noChangeShapeType="1"/>
          </p:cNvSpPr>
          <p:nvPr/>
        </p:nvSpPr>
        <p:spPr bwMode="auto">
          <a:xfrm>
            <a:off x="457200" y="22860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3" name="Text Box 32"/>
          <p:cNvSpPr txBox="1">
            <a:spLocks noChangeArrowheads="1"/>
          </p:cNvSpPr>
          <p:nvPr/>
        </p:nvSpPr>
        <p:spPr bwMode="auto">
          <a:xfrm>
            <a:off x="3352800" y="4724400"/>
            <a:ext cx="18288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Make sure Cash Flow in period t reflects realistic ROIC, Working Capital that reflects long-term growth and realistic capital expenditures</a:t>
            </a:r>
          </a:p>
        </p:txBody>
      </p:sp>
      <p:sp>
        <p:nvSpPr>
          <p:cNvPr id="88094" name="Line 33"/>
          <p:cNvSpPr>
            <a:spLocks noChangeShapeType="1"/>
          </p:cNvSpPr>
          <p:nvPr/>
        </p:nvSpPr>
        <p:spPr bwMode="auto">
          <a:xfrm flipV="1">
            <a:off x="4343400" y="4038600"/>
            <a:ext cx="381000" cy="685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5" name="Line 34"/>
          <p:cNvSpPr>
            <a:spLocks noChangeShapeType="1"/>
          </p:cNvSpPr>
          <p:nvPr/>
        </p:nvSpPr>
        <p:spPr bwMode="auto">
          <a:xfrm>
            <a:off x="4953000" y="2209800"/>
            <a:ext cx="0" cy="2514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96" name="Line 37"/>
          <p:cNvSpPr>
            <a:spLocks noChangeShapeType="1"/>
          </p:cNvSpPr>
          <p:nvPr/>
        </p:nvSpPr>
        <p:spPr bwMode="auto">
          <a:xfrm flipH="1">
            <a:off x="4876800" y="1828800"/>
            <a:ext cx="228600" cy="38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7" name="Text Box 39"/>
          <p:cNvSpPr txBox="1">
            <a:spLocks noChangeArrowheads="1"/>
          </p:cNvSpPr>
          <p:nvPr/>
        </p:nvSpPr>
        <p:spPr bwMode="auto">
          <a:xfrm>
            <a:off x="5181600" y="1371600"/>
            <a:ext cx="1600200" cy="639763"/>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Year after explicit period to establish stable cash flows</a:t>
            </a:r>
          </a:p>
        </p:txBody>
      </p:sp>
    </p:spTree>
    <p:extLst>
      <p:ext uri="{BB962C8B-B14F-4D97-AF65-F5344CB8AC3E}">
        <p14:creationId xmlns:p14="http://schemas.microsoft.com/office/powerpoint/2010/main" val="8994107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altLang="en-US"/>
              <a:t>Problems with DCF – </a:t>
            </a:r>
            <a:br>
              <a:rPr lang="en-US" altLang="en-US"/>
            </a:br>
            <a:r>
              <a:rPr lang="en-US" altLang="en-US"/>
              <a:t>Range in Values</a:t>
            </a:r>
          </a:p>
        </p:txBody>
      </p:sp>
      <p:sp>
        <p:nvSpPr>
          <p:cNvPr id="31747" name="Rectangle 3"/>
          <p:cNvSpPr>
            <a:spLocks noGrp="1" noChangeArrowheads="1"/>
          </p:cNvSpPr>
          <p:nvPr>
            <p:ph type="body" idx="1"/>
          </p:nvPr>
        </p:nvSpPr>
        <p:spPr>
          <a:xfrm>
            <a:off x="762000" y="1524000"/>
            <a:ext cx="3276600" cy="4191000"/>
          </a:xfrm>
        </p:spPr>
        <p:txBody>
          <a:bodyPr>
            <a:normAutofit fontScale="85000" lnSpcReduction="20000"/>
          </a:bodyPr>
          <a:lstStyle/>
          <a:p>
            <a:r>
              <a:rPr lang="en-US" altLang="en-US"/>
              <a:t>Note the range in values in the analyst report</a:t>
            </a:r>
          </a:p>
          <a:p>
            <a:r>
              <a:rPr lang="en-US" altLang="en-US"/>
              <a:t>The range is less when a terminal value is used, but the range is still very high</a:t>
            </a:r>
          </a:p>
          <a:p>
            <a:r>
              <a:rPr lang="en-US" altLang="en-US"/>
              <a:t>The high range exists even though there is a tight range in discount rates</a:t>
            </a:r>
          </a:p>
          <a:p>
            <a:endParaRPr lang="en-US" altLang="en-US"/>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85800"/>
            <a:ext cx="40671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749" name="Line 5"/>
          <p:cNvSpPr>
            <a:spLocks noChangeShapeType="1"/>
          </p:cNvSpPr>
          <p:nvPr/>
        </p:nvSpPr>
        <p:spPr bwMode="auto">
          <a:xfrm flipV="1">
            <a:off x="5410200" y="2590800"/>
            <a:ext cx="2438400" cy="1066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1750" name="Line 6"/>
          <p:cNvSpPr>
            <a:spLocks noChangeShapeType="1"/>
          </p:cNvSpPr>
          <p:nvPr/>
        </p:nvSpPr>
        <p:spPr bwMode="auto">
          <a:xfrm flipV="1">
            <a:off x="5486400" y="4648200"/>
            <a:ext cx="2286000" cy="990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063889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AA07-809B-4475-8137-343D396B3C72}"/>
              </a:ext>
            </a:extLst>
          </p:cNvPr>
          <p:cNvSpPr>
            <a:spLocks noGrp="1"/>
          </p:cNvSpPr>
          <p:nvPr>
            <p:ph type="title"/>
          </p:nvPr>
        </p:nvSpPr>
        <p:spPr/>
        <p:txBody>
          <a:bodyPr>
            <a:normAutofit fontScale="90000"/>
          </a:bodyPr>
          <a:lstStyle/>
          <a:p>
            <a:r>
              <a:rPr lang="en-US" dirty="0"/>
              <a:t>Reconciliation of IRR and Return on Investment (Project IRR versus ROIC or Equity IRR versus ROE)</a:t>
            </a:r>
          </a:p>
        </p:txBody>
      </p:sp>
    </p:spTree>
    <p:extLst>
      <p:ext uri="{BB962C8B-B14F-4D97-AF65-F5344CB8AC3E}">
        <p14:creationId xmlns:p14="http://schemas.microsoft.com/office/powerpoint/2010/main" val="286872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9968B93-0D08-446B-B41A-4CD3D284D0B5}"/>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Chapter 2: Difficulties </a:t>
            </a:r>
            <a:r>
              <a:rPr lang="en-US" sz="3500" dirty="0">
                <a:solidFill>
                  <a:schemeClr val="bg2"/>
                </a:solidFill>
                <a:latin typeface="+mj-lt"/>
              </a:rPr>
              <a:t>in</a:t>
            </a:r>
            <a:r>
              <a:rPr lang="en-US" sz="3500" kern="1200" dirty="0">
                <a:solidFill>
                  <a:schemeClr val="bg2"/>
                </a:solidFill>
                <a:latin typeface="+mj-lt"/>
                <a:ea typeface="+mj-ea"/>
                <a:cs typeface="+mj-cs"/>
              </a:rPr>
              <a:t> Corporate Finance Modelling</a:t>
            </a:r>
          </a:p>
        </p:txBody>
      </p:sp>
    </p:spTree>
    <p:extLst>
      <p:ext uri="{BB962C8B-B14F-4D97-AF65-F5344CB8AC3E}">
        <p14:creationId xmlns:p14="http://schemas.microsoft.com/office/powerpoint/2010/main" val="2499602736"/>
      </p:ext>
    </p:extLst>
  </p:cSld>
  <p:clrMapOvr>
    <a:overrideClrMapping bg1="dk1" tx1="lt1" bg2="dk2"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BB49E1-138D-4B08-A798-157C8A6E6042}"/>
              </a:ext>
            </a:extLst>
          </p:cNvPr>
          <p:cNvSpPr>
            <a:spLocks noGrp="1"/>
          </p:cNvSpPr>
          <p:nvPr>
            <p:ph idx="1"/>
          </p:nvPr>
        </p:nvSpPr>
        <p:spPr/>
        <p:txBody>
          <a:bodyPr>
            <a:normAutofit/>
          </a:bodyPr>
          <a:lstStyle/>
          <a:p>
            <a:r>
              <a:rPr lang="en-US" dirty="0"/>
              <a:t>Weighted average rate of return is the same as the IRR, if:</a:t>
            </a:r>
          </a:p>
          <a:p>
            <a:pPr lvl="1"/>
            <a:r>
              <a:rPr lang="en-US" dirty="0"/>
              <a:t>The rate of return is weighted by the PV of the investment balance, and;</a:t>
            </a:r>
          </a:p>
          <a:p>
            <a:pPr lvl="1"/>
            <a:r>
              <a:rPr lang="en-US" dirty="0"/>
              <a:t>The discount rate applied to the year by year investment balance is the IRR itself. </a:t>
            </a:r>
          </a:p>
          <a:p>
            <a:pPr lvl="1"/>
            <a:r>
              <a:rPr lang="en-US" dirty="0"/>
              <a:t>This is analogous to the fundamental IRR problem where intermediate cash flows are assumed to be re-invested at the IRR itself.</a:t>
            </a:r>
          </a:p>
        </p:txBody>
      </p:sp>
      <p:sp>
        <p:nvSpPr>
          <p:cNvPr id="3" name="Title 2">
            <a:extLst>
              <a:ext uri="{FF2B5EF4-FFF2-40B4-BE49-F238E27FC236}">
                <a16:creationId xmlns:a16="http://schemas.microsoft.com/office/drawing/2014/main" id="{8FBF3F90-933A-45A6-AFA6-20E4F10D6224}"/>
              </a:ext>
            </a:extLst>
          </p:cNvPr>
          <p:cNvSpPr>
            <a:spLocks noGrp="1"/>
          </p:cNvSpPr>
          <p:nvPr>
            <p:ph type="title"/>
          </p:nvPr>
        </p:nvSpPr>
        <p:spPr/>
        <p:txBody>
          <a:bodyPr/>
          <a:lstStyle/>
          <a:p>
            <a:r>
              <a:rPr lang="en-US" dirty="0"/>
              <a:t>Basic Idea of Reconciliation</a:t>
            </a:r>
          </a:p>
        </p:txBody>
      </p:sp>
    </p:spTree>
    <p:extLst>
      <p:ext uri="{BB962C8B-B14F-4D97-AF65-F5344CB8AC3E}">
        <p14:creationId xmlns:p14="http://schemas.microsoft.com/office/powerpoint/2010/main" val="4418675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6AB6CB-024E-4488-81B2-68A76CB9ABF2}"/>
              </a:ext>
            </a:extLst>
          </p:cNvPr>
          <p:cNvSpPr>
            <a:spLocks noGrp="1"/>
          </p:cNvSpPr>
          <p:nvPr>
            <p:ph idx="1"/>
          </p:nvPr>
        </p:nvSpPr>
        <p:spPr>
          <a:xfrm>
            <a:off x="4567930" y="801866"/>
            <a:ext cx="3979563" cy="5230634"/>
          </a:xfrm>
        </p:spPr>
        <p:txBody>
          <a:bodyPr vert="horz" lIns="91440" tIns="45720" rIns="91440" bIns="45720" rtlCol="0" anchor="ctr">
            <a:normAutofit/>
          </a:bodyPr>
          <a:lstStyle/>
          <a:p>
            <a:r>
              <a:rPr lang="en-US" sz="2100">
                <a:solidFill>
                  <a:srgbClr val="000000"/>
                </a:solidFill>
                <a:latin typeface="+mn-lt"/>
                <a:cs typeface="+mn-cs"/>
              </a:rPr>
              <a:t>If the cost of capital is measured by something different from the IRR, the weighted average return will be different.</a:t>
            </a:r>
          </a:p>
          <a:p>
            <a:pPr lvl="1"/>
            <a:r>
              <a:rPr lang="en-US" sz="2100">
                <a:solidFill>
                  <a:srgbClr val="000000"/>
                </a:solidFill>
                <a:latin typeface="+mn-lt"/>
                <a:cs typeface="+mn-cs"/>
              </a:rPr>
              <a:t>If the return is higher than the cost of capital, the weighted average return is higher than the IRR</a:t>
            </a:r>
          </a:p>
          <a:p>
            <a:pPr lvl="1"/>
            <a:r>
              <a:rPr lang="en-US" sz="2100">
                <a:solidFill>
                  <a:srgbClr val="000000"/>
                </a:solidFill>
                <a:latin typeface="+mn-lt"/>
                <a:cs typeface="+mn-cs"/>
              </a:rPr>
              <a:t>If the return is lower than the cost of capital, the weighted average return is lower than the IRR</a:t>
            </a:r>
          </a:p>
          <a:p>
            <a:pPr lvl="1"/>
            <a:r>
              <a:rPr lang="en-US" sz="2100">
                <a:solidFill>
                  <a:srgbClr val="000000"/>
                </a:solidFill>
                <a:latin typeface="+mn-lt"/>
                <a:cs typeface="+mn-cs"/>
              </a:rPr>
              <a:t>Use of MIRR does not solve the problem</a:t>
            </a:r>
          </a:p>
          <a:p>
            <a:endParaRPr lang="en-US" sz="2100">
              <a:solidFill>
                <a:srgbClr val="000000"/>
              </a:solidFill>
              <a:latin typeface="+mn-lt"/>
              <a:cs typeface="+mn-cs"/>
            </a:endParaRPr>
          </a:p>
        </p:txBody>
      </p:sp>
      <p:sp>
        <p:nvSpPr>
          <p:cNvPr id="3" name="Title 2">
            <a:extLst>
              <a:ext uri="{FF2B5EF4-FFF2-40B4-BE49-F238E27FC236}">
                <a16:creationId xmlns:a16="http://schemas.microsoft.com/office/drawing/2014/main" id="{E04CE28B-196F-4426-8603-BA5B38E4EC75}"/>
              </a:ext>
            </a:extLst>
          </p:cNvPr>
          <p:cNvSpPr>
            <a:spLocks noGrp="1"/>
          </p:cNvSpPr>
          <p:nvPr>
            <p:ph type="title"/>
          </p:nvPr>
        </p:nvSpPr>
        <p:spPr>
          <a:xfrm>
            <a:off x="480059" y="2053641"/>
            <a:ext cx="2751871" cy="2760098"/>
          </a:xfrm>
        </p:spPr>
        <p:txBody>
          <a:bodyPr vert="horz" lIns="91440" tIns="45720" rIns="91440" bIns="45720" rtlCol="0" anchor="ctr">
            <a:normAutofit/>
          </a:bodyPr>
          <a:lstStyle/>
          <a:p>
            <a:pPr algn="l"/>
            <a:r>
              <a:rPr lang="en-US" sz="4400" kern="1200">
                <a:solidFill>
                  <a:srgbClr val="FFFFFF"/>
                </a:solidFill>
                <a:latin typeface="+mj-lt"/>
                <a:ea typeface="+mj-ea"/>
                <a:cs typeface="+mj-cs"/>
              </a:rPr>
              <a:t>Weighted ROIC versus MIRR</a:t>
            </a:r>
          </a:p>
        </p:txBody>
      </p:sp>
    </p:spTree>
    <p:extLst>
      <p:ext uri="{BB962C8B-B14F-4D97-AF65-F5344CB8AC3E}">
        <p14:creationId xmlns:p14="http://schemas.microsoft.com/office/powerpoint/2010/main" val="6255116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8E25CB-60E9-4E1C-8838-66A106427BE3}"/>
              </a:ext>
            </a:extLst>
          </p:cNvPr>
          <p:cNvSpPr>
            <a:spLocks noGrp="1"/>
          </p:cNvSpPr>
          <p:nvPr>
            <p:ph idx="1"/>
          </p:nvPr>
        </p:nvSpPr>
        <p:spPr>
          <a:xfrm>
            <a:off x="628649" y="1263192"/>
            <a:ext cx="8251399" cy="2432115"/>
          </a:xfrm>
        </p:spPr>
        <p:txBody>
          <a:bodyPr>
            <a:normAutofit fontScale="92500" lnSpcReduction="10000"/>
          </a:bodyPr>
          <a:lstStyle/>
          <a:p>
            <a:r>
              <a:rPr lang="en-US" dirty="0"/>
              <a:t>Computation of PV of Investment weight</a:t>
            </a:r>
          </a:p>
          <a:p>
            <a:r>
              <a:rPr lang="en-US" dirty="0"/>
              <a:t>Use of Sumproduct with entire line</a:t>
            </a:r>
          </a:p>
          <a:p>
            <a:r>
              <a:rPr lang="en-US" dirty="0"/>
              <a:t>Weight from Investment Balance x PV Factor</a:t>
            </a:r>
          </a:p>
          <a:p>
            <a:r>
              <a:rPr lang="en-US" dirty="0"/>
              <a:t>The basic problem is depreciation.</a:t>
            </a:r>
          </a:p>
          <a:p>
            <a:r>
              <a:rPr lang="en-US" dirty="0"/>
              <a:t>This is aggravated by inflation.</a:t>
            </a:r>
          </a:p>
          <a:p>
            <a:endParaRPr lang="en-US" dirty="0"/>
          </a:p>
        </p:txBody>
      </p:sp>
      <p:sp>
        <p:nvSpPr>
          <p:cNvPr id="3" name="Title 2">
            <a:extLst>
              <a:ext uri="{FF2B5EF4-FFF2-40B4-BE49-F238E27FC236}">
                <a16:creationId xmlns:a16="http://schemas.microsoft.com/office/drawing/2014/main" id="{CEFF272F-57FD-4032-AF7C-F7946EC27AE2}"/>
              </a:ext>
            </a:extLst>
          </p:cNvPr>
          <p:cNvSpPr>
            <a:spLocks noGrp="1"/>
          </p:cNvSpPr>
          <p:nvPr>
            <p:ph type="title"/>
          </p:nvPr>
        </p:nvSpPr>
        <p:spPr/>
        <p:txBody>
          <a:bodyPr>
            <a:normAutofit fontScale="90000"/>
          </a:bodyPr>
          <a:lstStyle/>
          <a:p>
            <a:r>
              <a:rPr lang="en-US" dirty="0"/>
              <a:t>Illustration of IRR and Rate of Return Reconciliation</a:t>
            </a:r>
          </a:p>
        </p:txBody>
      </p:sp>
      <p:pic>
        <p:nvPicPr>
          <p:cNvPr id="2" name="Picture 1">
            <a:extLst>
              <a:ext uri="{FF2B5EF4-FFF2-40B4-BE49-F238E27FC236}">
                <a16:creationId xmlns:a16="http://schemas.microsoft.com/office/drawing/2014/main" id="{63FAF881-2870-4A95-A183-B76E8FCC07A6}"/>
              </a:ext>
            </a:extLst>
          </p:cNvPr>
          <p:cNvPicPr>
            <a:picLocks noChangeAspect="1"/>
          </p:cNvPicPr>
          <p:nvPr/>
        </p:nvPicPr>
        <p:blipFill>
          <a:blip r:embed="rId2"/>
          <a:stretch>
            <a:fillRect/>
          </a:stretch>
        </p:blipFill>
        <p:spPr>
          <a:xfrm>
            <a:off x="111649" y="4051624"/>
            <a:ext cx="8700940" cy="2204076"/>
          </a:xfrm>
          <a:prstGeom prst="rect">
            <a:avLst/>
          </a:prstGeom>
        </p:spPr>
      </p:pic>
    </p:spTree>
    <p:extLst>
      <p:ext uri="{BB962C8B-B14F-4D97-AF65-F5344CB8AC3E}">
        <p14:creationId xmlns:p14="http://schemas.microsoft.com/office/powerpoint/2010/main" val="28831836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33002-A69C-4CAF-8B5E-798012D046A0}"/>
              </a:ext>
            </a:extLst>
          </p:cNvPr>
          <p:cNvSpPr>
            <a:spLocks noGrp="1"/>
          </p:cNvSpPr>
          <p:nvPr>
            <p:ph type="title"/>
          </p:nvPr>
        </p:nvSpPr>
        <p:spPr/>
        <p:txBody>
          <a:bodyPr/>
          <a:lstStyle/>
          <a:p>
            <a:r>
              <a:rPr lang="en-US" dirty="0"/>
              <a:t>Return on Equity over Project Life</a:t>
            </a:r>
          </a:p>
        </p:txBody>
      </p:sp>
      <p:graphicFrame>
        <p:nvGraphicFramePr>
          <p:cNvPr id="5" name="Content Placeholder 4">
            <a:extLst>
              <a:ext uri="{FF2B5EF4-FFF2-40B4-BE49-F238E27FC236}">
                <a16:creationId xmlns:a16="http://schemas.microsoft.com/office/drawing/2014/main" id="{508501C0-68F6-49F7-BA40-9ABF43AA92D7}"/>
              </a:ext>
            </a:extLst>
          </p:cNvPr>
          <p:cNvGraphicFramePr>
            <a:graphicFrameLocks noGrp="1"/>
          </p:cNvGraphicFramePr>
          <p:nvPr>
            <p:ph idx="1"/>
            <p:extLst/>
          </p:nvPr>
        </p:nvGraphicFramePr>
        <p:xfrm>
          <a:off x="628650" y="1263650"/>
          <a:ext cx="7902575" cy="49133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39369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58C02D-066F-4E4A-B0D0-E485FD365BA9}"/>
              </a:ext>
            </a:extLst>
          </p:cNvPr>
          <p:cNvSpPr>
            <a:spLocks noGrp="1"/>
          </p:cNvSpPr>
          <p:nvPr>
            <p:ph idx="1"/>
          </p:nvPr>
        </p:nvSpPr>
        <p:spPr/>
        <p:txBody>
          <a:bodyPr/>
          <a:lstStyle/>
          <a:p>
            <a:r>
              <a:rPr lang="en-US" dirty="0"/>
              <a:t>The return calculations that depend on depreciation are shown below</a:t>
            </a:r>
          </a:p>
          <a:p>
            <a:endParaRPr lang="en-US" dirty="0"/>
          </a:p>
        </p:txBody>
      </p:sp>
      <p:sp>
        <p:nvSpPr>
          <p:cNvPr id="3" name="Title 2">
            <a:extLst>
              <a:ext uri="{FF2B5EF4-FFF2-40B4-BE49-F238E27FC236}">
                <a16:creationId xmlns:a16="http://schemas.microsoft.com/office/drawing/2014/main" id="{DA17BECF-23CB-42CA-9E1B-C89E62CF94BC}"/>
              </a:ext>
            </a:extLst>
          </p:cNvPr>
          <p:cNvSpPr>
            <a:spLocks noGrp="1"/>
          </p:cNvSpPr>
          <p:nvPr>
            <p:ph type="title"/>
          </p:nvPr>
        </p:nvSpPr>
        <p:spPr/>
        <p:txBody>
          <a:bodyPr>
            <a:normAutofit fontScale="90000"/>
          </a:bodyPr>
          <a:lstStyle/>
          <a:p>
            <a:r>
              <a:rPr lang="en-US" dirty="0"/>
              <a:t>Mechanics of Reconciliation – Compute Return and Weight PV of Investment</a:t>
            </a:r>
          </a:p>
        </p:txBody>
      </p:sp>
      <p:pic>
        <p:nvPicPr>
          <p:cNvPr id="5" name="Picture 4">
            <a:extLst>
              <a:ext uri="{FF2B5EF4-FFF2-40B4-BE49-F238E27FC236}">
                <a16:creationId xmlns:a16="http://schemas.microsoft.com/office/drawing/2014/main" id="{0BD927A5-B542-4E1C-96F3-AED078889011}"/>
              </a:ext>
            </a:extLst>
          </p:cNvPr>
          <p:cNvPicPr>
            <a:picLocks noChangeAspect="1"/>
          </p:cNvPicPr>
          <p:nvPr/>
        </p:nvPicPr>
        <p:blipFill>
          <a:blip r:embed="rId2"/>
          <a:stretch>
            <a:fillRect/>
          </a:stretch>
        </p:blipFill>
        <p:spPr>
          <a:xfrm>
            <a:off x="386499" y="2494492"/>
            <a:ext cx="7541443" cy="3546467"/>
          </a:xfrm>
          <a:prstGeom prst="rect">
            <a:avLst/>
          </a:prstGeom>
        </p:spPr>
      </p:pic>
    </p:spTree>
    <p:extLst>
      <p:ext uri="{BB962C8B-B14F-4D97-AF65-F5344CB8AC3E}">
        <p14:creationId xmlns:p14="http://schemas.microsoft.com/office/powerpoint/2010/main" val="32917565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66C7A6-A18B-497B-9B48-1BFBE2B37DE0}"/>
              </a:ext>
            </a:extLst>
          </p:cNvPr>
          <p:cNvSpPr>
            <a:spLocks noGrp="1"/>
          </p:cNvSpPr>
          <p:nvPr>
            <p:ph idx="1"/>
          </p:nvPr>
        </p:nvSpPr>
        <p:spPr>
          <a:xfrm>
            <a:off x="301658" y="1159498"/>
            <a:ext cx="8276734" cy="2705492"/>
          </a:xfrm>
        </p:spPr>
        <p:txBody>
          <a:bodyPr>
            <a:normAutofit fontScale="85000" lnSpcReduction="10000"/>
          </a:bodyPr>
          <a:lstStyle/>
          <a:p>
            <a:r>
              <a:rPr lang="en-US" dirty="0"/>
              <a:t>Compute the PV factor and then multiply the PV factor by the investment balance (beginning of year).</a:t>
            </a:r>
          </a:p>
          <a:p>
            <a:r>
              <a:rPr lang="en-US" dirty="0"/>
              <a:t>Then use the PV of investment for computing the weighted average ROIC with the SUMPRODUCT.</a:t>
            </a:r>
          </a:p>
          <a:p>
            <a:r>
              <a:rPr lang="en-US" dirty="0"/>
              <a:t>Works when discounting at the IRR (could argue that different discount rates are appropriate for providing management with ROIC given IRR).</a:t>
            </a:r>
          </a:p>
          <a:p>
            <a:endParaRPr lang="en-US" dirty="0"/>
          </a:p>
        </p:txBody>
      </p:sp>
      <p:sp>
        <p:nvSpPr>
          <p:cNvPr id="3" name="Title 2">
            <a:extLst>
              <a:ext uri="{FF2B5EF4-FFF2-40B4-BE49-F238E27FC236}">
                <a16:creationId xmlns:a16="http://schemas.microsoft.com/office/drawing/2014/main" id="{F6DCBB8D-534C-4BCB-8577-DC1379144F64}"/>
              </a:ext>
            </a:extLst>
          </p:cNvPr>
          <p:cNvSpPr>
            <a:spLocks noGrp="1"/>
          </p:cNvSpPr>
          <p:nvPr>
            <p:ph type="title"/>
          </p:nvPr>
        </p:nvSpPr>
        <p:spPr/>
        <p:txBody>
          <a:bodyPr/>
          <a:lstStyle/>
          <a:p>
            <a:r>
              <a:rPr lang="en-US" dirty="0"/>
              <a:t>Mechanics of Reconciliation - </a:t>
            </a:r>
          </a:p>
        </p:txBody>
      </p:sp>
      <p:pic>
        <p:nvPicPr>
          <p:cNvPr id="6" name="Picture 5">
            <a:extLst>
              <a:ext uri="{FF2B5EF4-FFF2-40B4-BE49-F238E27FC236}">
                <a16:creationId xmlns:a16="http://schemas.microsoft.com/office/drawing/2014/main" id="{6217F2FA-1C0C-4E25-8D40-902713AC49D3}"/>
              </a:ext>
            </a:extLst>
          </p:cNvPr>
          <p:cNvPicPr>
            <a:picLocks noChangeAspect="1"/>
          </p:cNvPicPr>
          <p:nvPr/>
        </p:nvPicPr>
        <p:blipFill>
          <a:blip r:embed="rId2"/>
          <a:stretch>
            <a:fillRect/>
          </a:stretch>
        </p:blipFill>
        <p:spPr>
          <a:xfrm>
            <a:off x="188536" y="3931179"/>
            <a:ext cx="7927942" cy="2109558"/>
          </a:xfrm>
          <a:prstGeom prst="rect">
            <a:avLst/>
          </a:prstGeom>
        </p:spPr>
      </p:pic>
    </p:spTree>
    <p:extLst>
      <p:ext uri="{BB962C8B-B14F-4D97-AF65-F5344CB8AC3E}">
        <p14:creationId xmlns:p14="http://schemas.microsoft.com/office/powerpoint/2010/main" val="11797259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F699F5-B32F-4E21-9492-EDDDE2849579}"/>
              </a:ext>
            </a:extLst>
          </p:cNvPr>
          <p:cNvSpPr>
            <a:spLocks noGrp="1"/>
          </p:cNvSpPr>
          <p:nvPr>
            <p:ph idx="1"/>
          </p:nvPr>
        </p:nvSpPr>
        <p:spPr>
          <a:xfrm>
            <a:off x="628650" y="1263193"/>
            <a:ext cx="7525536" cy="2347274"/>
          </a:xfrm>
        </p:spPr>
        <p:txBody>
          <a:bodyPr>
            <a:normAutofit fontScale="92500"/>
          </a:bodyPr>
          <a:lstStyle/>
          <a:p>
            <a:r>
              <a:rPr lang="en-US" dirty="0"/>
              <a:t>The excerpt below illustrates why you should weight the ROIC by the investment balance. </a:t>
            </a:r>
          </a:p>
          <a:p>
            <a:r>
              <a:rPr lang="en-US" dirty="0"/>
              <a:t>When you have old investments, the lower investment balance means the ROI is less important than the new assets.</a:t>
            </a:r>
          </a:p>
          <a:p>
            <a:endParaRPr lang="en-US" dirty="0"/>
          </a:p>
        </p:txBody>
      </p:sp>
      <p:sp>
        <p:nvSpPr>
          <p:cNvPr id="3" name="Title 2">
            <a:extLst>
              <a:ext uri="{FF2B5EF4-FFF2-40B4-BE49-F238E27FC236}">
                <a16:creationId xmlns:a16="http://schemas.microsoft.com/office/drawing/2014/main" id="{F12892C1-0EF8-4A7A-8F2A-6EA9B5BA5D04}"/>
              </a:ext>
            </a:extLst>
          </p:cNvPr>
          <p:cNvSpPr>
            <a:spLocks noGrp="1"/>
          </p:cNvSpPr>
          <p:nvPr>
            <p:ph type="title"/>
          </p:nvPr>
        </p:nvSpPr>
        <p:spPr/>
        <p:txBody>
          <a:bodyPr>
            <a:normAutofit fontScale="90000"/>
          </a:bodyPr>
          <a:lstStyle/>
          <a:p>
            <a:r>
              <a:rPr lang="en-US" dirty="0"/>
              <a:t>Why Use Investment Weighting – Portfolio of Assets with Different Ages</a:t>
            </a:r>
          </a:p>
        </p:txBody>
      </p:sp>
      <p:sp>
        <p:nvSpPr>
          <p:cNvPr id="4" name="Slide Number Placeholder 3">
            <a:extLst>
              <a:ext uri="{FF2B5EF4-FFF2-40B4-BE49-F238E27FC236}">
                <a16:creationId xmlns:a16="http://schemas.microsoft.com/office/drawing/2014/main" id="{07359D89-0C7B-4091-80FA-BE26FD7B2A24}"/>
              </a:ext>
            </a:extLst>
          </p:cNvPr>
          <p:cNvSpPr>
            <a:spLocks noGrp="1"/>
          </p:cNvSpPr>
          <p:nvPr>
            <p:ph type="sldNum" sz="quarter" idx="12"/>
          </p:nvPr>
        </p:nvSpPr>
        <p:spPr/>
        <p:txBody>
          <a:bodyPr/>
          <a:lstStyle/>
          <a:p>
            <a:pPr algn="ctr"/>
            <a:fld id="{0C3A1854-6B63-4059-B360-A3C4972BF0FC}" type="slidenum">
              <a:rPr lang="ko-KR" altLang="en-US" smtClean="0"/>
              <a:pPr algn="ctr"/>
              <a:t>156</a:t>
            </a:fld>
            <a:endParaRPr lang="ko-KR" altLang="en-US" dirty="0"/>
          </a:p>
        </p:txBody>
      </p:sp>
      <p:pic>
        <p:nvPicPr>
          <p:cNvPr id="6" name="Picture 5">
            <a:extLst>
              <a:ext uri="{FF2B5EF4-FFF2-40B4-BE49-F238E27FC236}">
                <a16:creationId xmlns:a16="http://schemas.microsoft.com/office/drawing/2014/main" id="{ABF4D321-D0C7-4B8F-AE65-F493127496E1}"/>
              </a:ext>
            </a:extLst>
          </p:cNvPr>
          <p:cNvPicPr>
            <a:picLocks noChangeAspect="1"/>
          </p:cNvPicPr>
          <p:nvPr/>
        </p:nvPicPr>
        <p:blipFill>
          <a:blip r:embed="rId2"/>
          <a:stretch>
            <a:fillRect/>
          </a:stretch>
        </p:blipFill>
        <p:spPr>
          <a:xfrm>
            <a:off x="628650" y="3720077"/>
            <a:ext cx="7230359" cy="2295826"/>
          </a:xfrm>
          <a:prstGeom prst="rect">
            <a:avLst/>
          </a:prstGeom>
        </p:spPr>
      </p:pic>
    </p:spTree>
    <p:extLst>
      <p:ext uri="{BB962C8B-B14F-4D97-AF65-F5344CB8AC3E}">
        <p14:creationId xmlns:p14="http://schemas.microsoft.com/office/powerpoint/2010/main" val="41605121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5AB578-BB33-43C3-A91F-55D094F73391}"/>
              </a:ext>
            </a:extLst>
          </p:cNvPr>
          <p:cNvSpPr>
            <a:spLocks noGrp="1"/>
          </p:cNvSpPr>
          <p:nvPr>
            <p:ph idx="1"/>
          </p:nvPr>
        </p:nvSpPr>
        <p:spPr/>
        <p:txBody>
          <a:bodyPr/>
          <a:lstStyle/>
          <a:p>
            <a:r>
              <a:rPr lang="en-US" dirty="0"/>
              <a:t>You can compute an alternative depreciation rate and then the ROIC will equal the IRR</a:t>
            </a:r>
          </a:p>
          <a:p>
            <a:r>
              <a:rPr lang="en-US" dirty="0"/>
              <a:t>If you use the economic depreciation, you can use a discount rate that equals the IRR.</a:t>
            </a:r>
          </a:p>
          <a:p>
            <a:r>
              <a:rPr lang="en-US" dirty="0"/>
              <a:t>You could theoretically use the economic depreciation rate and then evaluate the performance of an project finance investment over time.</a:t>
            </a:r>
          </a:p>
        </p:txBody>
      </p:sp>
      <p:sp>
        <p:nvSpPr>
          <p:cNvPr id="3" name="Title 2">
            <a:extLst>
              <a:ext uri="{FF2B5EF4-FFF2-40B4-BE49-F238E27FC236}">
                <a16:creationId xmlns:a16="http://schemas.microsoft.com/office/drawing/2014/main" id="{8E404109-CA95-4114-89E9-6E75AA32ED90}"/>
              </a:ext>
            </a:extLst>
          </p:cNvPr>
          <p:cNvSpPr>
            <a:spLocks noGrp="1"/>
          </p:cNvSpPr>
          <p:nvPr>
            <p:ph type="title"/>
          </p:nvPr>
        </p:nvSpPr>
        <p:spPr/>
        <p:txBody>
          <a:bodyPr/>
          <a:lstStyle/>
          <a:p>
            <a:r>
              <a:rPr lang="en-US" dirty="0"/>
              <a:t>Use of Economic Depreciation</a:t>
            </a:r>
          </a:p>
        </p:txBody>
      </p:sp>
    </p:spTree>
    <p:extLst>
      <p:ext uri="{BB962C8B-B14F-4D97-AF65-F5344CB8AC3E}">
        <p14:creationId xmlns:p14="http://schemas.microsoft.com/office/powerpoint/2010/main" val="33751678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82353D8-3040-4705-8F59-051518B1A186}"/>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Use of Economic Depreciation to Reconcile</a:t>
            </a:r>
          </a:p>
        </p:txBody>
      </p:sp>
    </p:spTree>
    <p:extLst>
      <p:ext uri="{BB962C8B-B14F-4D97-AF65-F5344CB8AC3E}">
        <p14:creationId xmlns:p14="http://schemas.microsoft.com/office/powerpoint/2010/main" val="9058502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1B7C5-07BB-4255-94F3-DAFF6CEEECB0}"/>
              </a:ext>
            </a:extLst>
          </p:cNvPr>
          <p:cNvSpPr>
            <a:spLocks noGrp="1"/>
          </p:cNvSpPr>
          <p:nvPr>
            <p:ph type="title"/>
          </p:nvPr>
        </p:nvSpPr>
        <p:spPr>
          <a:xfrm>
            <a:off x="628650" y="365127"/>
            <a:ext cx="7591523" cy="850932"/>
          </a:xfrm>
        </p:spPr>
        <p:txBody>
          <a:bodyPr>
            <a:noAutofit/>
          </a:bodyPr>
          <a:lstStyle/>
          <a:p>
            <a:r>
              <a:rPr lang="en-US" sz="3200" b="1" dirty="0">
                <a:latin typeface="+mn-lt"/>
              </a:rPr>
              <a:t>How Economic Depreciation Makes IRR = ROI with and without Inflation</a:t>
            </a:r>
          </a:p>
        </p:txBody>
      </p:sp>
      <p:sp>
        <p:nvSpPr>
          <p:cNvPr id="5" name="Content Placeholder 4">
            <a:extLst>
              <a:ext uri="{FF2B5EF4-FFF2-40B4-BE49-F238E27FC236}">
                <a16:creationId xmlns:a16="http://schemas.microsoft.com/office/drawing/2014/main" id="{CAEF6D96-6E03-4A8B-ACDC-54FF7B5DB82C}"/>
              </a:ext>
            </a:extLst>
          </p:cNvPr>
          <p:cNvSpPr>
            <a:spLocks noGrp="1"/>
          </p:cNvSpPr>
          <p:nvPr>
            <p:ph sz="half" idx="1"/>
          </p:nvPr>
        </p:nvSpPr>
        <p:spPr>
          <a:xfrm>
            <a:off x="531140" y="1523999"/>
            <a:ext cx="8273495" cy="2143027"/>
          </a:xfrm>
        </p:spPr>
        <p:txBody>
          <a:bodyPr/>
          <a:lstStyle/>
          <a:p>
            <a:r>
              <a:rPr lang="en-US" dirty="0"/>
              <a:t>The excerpt below shows  calculation of economic depreciation for a single investment. The depreciation rates can be used with a depreciation function.</a:t>
            </a:r>
          </a:p>
          <a:p>
            <a:r>
              <a:rPr lang="en-US" dirty="0"/>
              <a:t>The depreciation is structured to write-off the whole plant and to result in a constant return on investment</a:t>
            </a:r>
          </a:p>
        </p:txBody>
      </p:sp>
      <p:pic>
        <p:nvPicPr>
          <p:cNvPr id="2" name="Picture 1">
            <a:extLst>
              <a:ext uri="{FF2B5EF4-FFF2-40B4-BE49-F238E27FC236}">
                <a16:creationId xmlns:a16="http://schemas.microsoft.com/office/drawing/2014/main" id="{5613C29D-B72E-4999-81BF-08E60DC7EFA2}"/>
              </a:ext>
            </a:extLst>
          </p:cNvPr>
          <p:cNvPicPr>
            <a:picLocks noChangeAspect="1"/>
          </p:cNvPicPr>
          <p:nvPr/>
        </p:nvPicPr>
        <p:blipFill>
          <a:blip r:embed="rId2"/>
          <a:stretch>
            <a:fillRect/>
          </a:stretch>
        </p:blipFill>
        <p:spPr>
          <a:xfrm>
            <a:off x="531140" y="4068665"/>
            <a:ext cx="7352907" cy="2620725"/>
          </a:xfrm>
          <a:prstGeom prst="rect">
            <a:avLst/>
          </a:prstGeom>
        </p:spPr>
      </p:pic>
    </p:spTree>
    <p:extLst>
      <p:ext uri="{BB962C8B-B14F-4D97-AF65-F5344CB8AC3E}">
        <p14:creationId xmlns:p14="http://schemas.microsoft.com/office/powerpoint/2010/main" val="21612069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20FA99-AAAC-4AF3-9FAE-707420324F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307" y="0"/>
            <a:ext cx="3477006" cy="6858000"/>
          </a:xfrm>
          <a:prstGeom prst="rect">
            <a:avLst/>
          </a:prstGeom>
          <a:solidFill>
            <a:srgbClr val="2E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a16="http://schemas.microsoft.com/office/drawing/2014/main" id="{9573BE85-6043-4C3A-A7DD-483A0A5FB7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0781" y="559407"/>
            <a:ext cx="2750058"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8BFA631-FBF2-46DC-952A-95A7411997E7}"/>
              </a:ext>
            </a:extLst>
          </p:cNvPr>
          <p:cNvPicPr>
            <a:picLocks noChangeAspect="1"/>
          </p:cNvPicPr>
          <p:nvPr/>
        </p:nvPicPr>
        <p:blipFill rotWithShape="1">
          <a:blip r:embed="rId2"/>
          <a:srcRect r="2" b="3768"/>
          <a:stretch/>
        </p:blipFill>
        <p:spPr>
          <a:xfrm>
            <a:off x="6154225" y="722376"/>
            <a:ext cx="2503170" cy="5413248"/>
          </a:xfrm>
          <a:prstGeom prst="rect">
            <a:avLst/>
          </a:prstGeom>
          <a:effectLst/>
        </p:spPr>
      </p:pic>
      <p:sp>
        <p:nvSpPr>
          <p:cNvPr id="4" name="Content Placeholder 3">
            <a:extLst>
              <a:ext uri="{FF2B5EF4-FFF2-40B4-BE49-F238E27FC236}">
                <a16:creationId xmlns:a16="http://schemas.microsoft.com/office/drawing/2014/main" id="{E8DDB45F-7962-40BA-8F43-4F5C97164AFA}"/>
              </a:ext>
            </a:extLst>
          </p:cNvPr>
          <p:cNvSpPr>
            <a:spLocks noGrp="1"/>
          </p:cNvSpPr>
          <p:nvPr>
            <p:ph idx="1"/>
          </p:nvPr>
        </p:nvSpPr>
        <p:spPr>
          <a:xfrm>
            <a:off x="486698" y="2438400"/>
            <a:ext cx="4817136" cy="3785419"/>
          </a:xfrm>
        </p:spPr>
        <p:txBody>
          <a:bodyPr vert="horz" lIns="91440" tIns="45720" rIns="91440" bIns="45720" rtlCol="0">
            <a:normAutofit/>
          </a:bodyPr>
          <a:lstStyle/>
          <a:p>
            <a:r>
              <a:rPr lang="en-US" sz="1700" dirty="0">
                <a:latin typeface="+mn-lt"/>
                <a:cs typeface="+mn-cs"/>
              </a:rPr>
              <a:t>Calculation of Cost of Capital with CAPM and Expected Market Risk Premium</a:t>
            </a:r>
          </a:p>
          <a:p>
            <a:r>
              <a:rPr lang="en-US" sz="1700" dirty="0">
                <a:latin typeface="+mn-lt"/>
                <a:cs typeface="+mn-cs"/>
              </a:rPr>
              <a:t>Adjustments to WACC for Tax Deduction on Interest and Debt Beta</a:t>
            </a:r>
          </a:p>
          <a:p>
            <a:r>
              <a:rPr lang="en-US" sz="1700" dirty="0">
                <a:latin typeface="+mn-lt"/>
                <a:cs typeface="+mn-cs"/>
              </a:rPr>
              <a:t>Use of Valuation Formula: Value = Income x (1-g/ROIC)/(WACC-g)</a:t>
            </a:r>
          </a:p>
          <a:p>
            <a:r>
              <a:rPr lang="en-US" sz="1700" dirty="0">
                <a:latin typeface="+mn-lt"/>
                <a:cs typeface="+mn-cs"/>
              </a:rPr>
              <a:t>Assumption that a Company will suddenly become a stable company in equilibrium</a:t>
            </a:r>
          </a:p>
          <a:p>
            <a:r>
              <a:rPr lang="en-US" sz="1700" dirty="0">
                <a:latin typeface="+mn-lt"/>
                <a:cs typeface="+mn-cs"/>
              </a:rPr>
              <a:t>Myriad of adjustments for political risk, liquidity, beta mean reversion, small company risk …</a:t>
            </a:r>
          </a:p>
          <a:p>
            <a:r>
              <a:rPr lang="en-US" sz="1700" dirty="0"/>
              <a:t>Methods to Normalise Cash Flow in Terminal Period</a:t>
            </a:r>
          </a:p>
        </p:txBody>
      </p:sp>
      <p:sp>
        <p:nvSpPr>
          <p:cNvPr id="3" name="Title 2">
            <a:extLst>
              <a:ext uri="{FF2B5EF4-FFF2-40B4-BE49-F238E27FC236}">
                <a16:creationId xmlns:a16="http://schemas.microsoft.com/office/drawing/2014/main" id="{200923D6-843E-42CB-B3CB-384B8AD74EDA}"/>
              </a:ext>
            </a:extLst>
          </p:cNvPr>
          <p:cNvSpPr>
            <a:spLocks noGrp="1"/>
          </p:cNvSpPr>
          <p:nvPr>
            <p:ph type="title"/>
          </p:nvPr>
        </p:nvSpPr>
        <p:spPr>
          <a:xfrm>
            <a:off x="486696" y="629266"/>
            <a:ext cx="4817137" cy="1676603"/>
          </a:xfrm>
        </p:spPr>
        <p:txBody>
          <a:bodyPr vert="horz" lIns="91440" tIns="45720" rIns="91440" bIns="45720" rtlCol="0" anchor="ctr">
            <a:normAutofit/>
          </a:bodyPr>
          <a:lstStyle/>
          <a:p>
            <a:pPr algn="l"/>
            <a:r>
              <a:rPr lang="en-US" sz="4400" dirty="0">
                <a:latin typeface="+mj-lt"/>
                <a:cs typeface="+mj-cs"/>
              </a:rPr>
              <a:t>Valuation and Magic Potion</a:t>
            </a:r>
          </a:p>
        </p:txBody>
      </p:sp>
    </p:spTree>
    <p:extLst>
      <p:ext uri="{BB962C8B-B14F-4D97-AF65-F5344CB8AC3E}">
        <p14:creationId xmlns:p14="http://schemas.microsoft.com/office/powerpoint/2010/main" val="15433495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44EEDB-DCE1-46F9-B685-225995BCD6D0}"/>
              </a:ext>
            </a:extLst>
          </p:cNvPr>
          <p:cNvSpPr>
            <a:spLocks noGrp="1"/>
          </p:cNvSpPr>
          <p:nvPr>
            <p:ph idx="1"/>
          </p:nvPr>
        </p:nvSpPr>
        <p:spPr/>
        <p:txBody>
          <a:bodyPr>
            <a:normAutofit fontScale="92500" lnSpcReduction="10000"/>
          </a:bodyPr>
          <a:lstStyle/>
          <a:p>
            <a:r>
              <a:rPr lang="en-US" dirty="0"/>
              <a:t>There is no way companies will implement economic depreciation and allow measurement of true returns</a:t>
            </a:r>
          </a:p>
          <a:p>
            <a:r>
              <a:rPr lang="en-US" dirty="0"/>
              <a:t>Without economic depreciation it is very difficult to measure the true economic return</a:t>
            </a:r>
          </a:p>
          <a:p>
            <a:r>
              <a:rPr lang="en-US" dirty="0"/>
              <a:t>The true return can be used to evaluate the value of a company. The PV of cash flows at the true IRR as the discount rate is zero.  </a:t>
            </a:r>
          </a:p>
          <a:p>
            <a:r>
              <a:rPr lang="en-US" dirty="0"/>
              <a:t>The IRR for a corporation is like the yield to maturity on a bond.  Valuation could be computed as the [Investment x Yield]/Disc Rate</a:t>
            </a:r>
          </a:p>
        </p:txBody>
      </p:sp>
      <p:sp>
        <p:nvSpPr>
          <p:cNvPr id="3" name="Title 2">
            <a:extLst>
              <a:ext uri="{FF2B5EF4-FFF2-40B4-BE49-F238E27FC236}">
                <a16:creationId xmlns:a16="http://schemas.microsoft.com/office/drawing/2014/main" id="{EF0FF1AB-E5AD-4D0E-A71D-EF79CD4BFB5A}"/>
              </a:ext>
            </a:extLst>
          </p:cNvPr>
          <p:cNvSpPr>
            <a:spLocks noGrp="1"/>
          </p:cNvSpPr>
          <p:nvPr>
            <p:ph type="title"/>
          </p:nvPr>
        </p:nvSpPr>
        <p:spPr/>
        <p:txBody>
          <a:bodyPr/>
          <a:lstStyle/>
          <a:p>
            <a:r>
              <a:rPr lang="en-US" dirty="0"/>
              <a:t>Implications of Economic Depreciation</a:t>
            </a:r>
          </a:p>
        </p:txBody>
      </p:sp>
    </p:spTree>
    <p:extLst>
      <p:ext uri="{BB962C8B-B14F-4D97-AF65-F5344CB8AC3E}">
        <p14:creationId xmlns:p14="http://schemas.microsoft.com/office/powerpoint/2010/main" val="17253170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6A1CD-6ECE-4B62-BD55-C3A663515101}"/>
              </a:ext>
            </a:extLst>
          </p:cNvPr>
          <p:cNvSpPr>
            <a:spLocks noGrp="1"/>
          </p:cNvSpPr>
          <p:nvPr>
            <p:ph type="title"/>
          </p:nvPr>
        </p:nvSpPr>
        <p:spPr>
          <a:xfrm>
            <a:off x="628650" y="365126"/>
            <a:ext cx="7798913" cy="869785"/>
          </a:xfrm>
        </p:spPr>
        <p:txBody>
          <a:bodyPr>
            <a:noAutofit/>
          </a:bodyPr>
          <a:lstStyle/>
          <a:p>
            <a:r>
              <a:rPr lang="en-US" sz="3200" dirty="0"/>
              <a:t>Difficulty in Measuring Return: IRR and ROIC in Corporate Case – No Growth</a:t>
            </a:r>
          </a:p>
        </p:txBody>
      </p:sp>
      <p:sp>
        <p:nvSpPr>
          <p:cNvPr id="4" name="Content Placeholder 3">
            <a:extLst>
              <a:ext uri="{FF2B5EF4-FFF2-40B4-BE49-F238E27FC236}">
                <a16:creationId xmlns:a16="http://schemas.microsoft.com/office/drawing/2014/main" id="{5AE18529-1EF4-401D-AF16-A0CCB6A191D7}"/>
              </a:ext>
            </a:extLst>
          </p:cNvPr>
          <p:cNvSpPr>
            <a:spLocks noGrp="1"/>
          </p:cNvSpPr>
          <p:nvPr>
            <p:ph sz="half" idx="1"/>
          </p:nvPr>
        </p:nvSpPr>
        <p:spPr>
          <a:xfrm>
            <a:off x="405178" y="1480009"/>
            <a:ext cx="8097626" cy="1244338"/>
          </a:xfrm>
        </p:spPr>
        <p:txBody>
          <a:bodyPr>
            <a:normAutofit fontScale="92500" lnSpcReduction="20000"/>
          </a:bodyPr>
          <a:lstStyle/>
          <a:p>
            <a:r>
              <a:rPr lang="en-US" dirty="0"/>
              <a:t>When an asset is simply replaced over a long period of time, the ROIC (or ROE) will be low in early years and then high in later years. </a:t>
            </a:r>
          </a:p>
          <a:p>
            <a:endParaRPr lang="en-US" dirty="0"/>
          </a:p>
        </p:txBody>
      </p:sp>
      <p:sp>
        <p:nvSpPr>
          <p:cNvPr id="5" name="Content Placeholder 4">
            <a:extLst>
              <a:ext uri="{FF2B5EF4-FFF2-40B4-BE49-F238E27FC236}">
                <a16:creationId xmlns:a16="http://schemas.microsoft.com/office/drawing/2014/main" id="{A425F51C-D749-48CB-AC49-CDA63FE95E53}"/>
              </a:ext>
            </a:extLst>
          </p:cNvPr>
          <p:cNvSpPr>
            <a:spLocks noGrp="1"/>
          </p:cNvSpPr>
          <p:nvPr>
            <p:ph sz="half" idx="2"/>
          </p:nvPr>
        </p:nvSpPr>
        <p:spPr>
          <a:xfrm>
            <a:off x="405178" y="2903456"/>
            <a:ext cx="3536623" cy="3242452"/>
          </a:xfrm>
        </p:spPr>
        <p:txBody>
          <a:bodyPr>
            <a:normAutofit fontScale="92500" lnSpcReduction="20000"/>
          </a:bodyPr>
          <a:lstStyle/>
          <a:p>
            <a:r>
              <a:rPr lang="en-US" dirty="0"/>
              <a:t>This is due only to the investment balance declining, in the example, the asset is replaced and the ROIC with SL depreciation goes down.</a:t>
            </a:r>
          </a:p>
          <a:p>
            <a:r>
              <a:rPr lang="en-US" dirty="0"/>
              <a:t>The flat line shows the ROIC when economic depreciation is used.</a:t>
            </a:r>
          </a:p>
        </p:txBody>
      </p:sp>
      <p:pic>
        <p:nvPicPr>
          <p:cNvPr id="2" name="Picture 1">
            <a:extLst>
              <a:ext uri="{FF2B5EF4-FFF2-40B4-BE49-F238E27FC236}">
                <a16:creationId xmlns:a16="http://schemas.microsoft.com/office/drawing/2014/main" id="{D60A65E8-A7B8-4CA3-91ED-549315E23FA8}"/>
              </a:ext>
            </a:extLst>
          </p:cNvPr>
          <p:cNvPicPr>
            <a:picLocks noChangeAspect="1"/>
          </p:cNvPicPr>
          <p:nvPr/>
        </p:nvPicPr>
        <p:blipFill>
          <a:blip r:embed="rId2"/>
          <a:stretch>
            <a:fillRect/>
          </a:stretch>
        </p:blipFill>
        <p:spPr>
          <a:xfrm>
            <a:off x="4453991" y="3267959"/>
            <a:ext cx="4614594" cy="3358349"/>
          </a:xfrm>
          <a:prstGeom prst="rect">
            <a:avLst/>
          </a:prstGeom>
        </p:spPr>
      </p:pic>
    </p:spTree>
    <p:extLst>
      <p:ext uri="{BB962C8B-B14F-4D97-AF65-F5344CB8AC3E}">
        <p14:creationId xmlns:p14="http://schemas.microsoft.com/office/powerpoint/2010/main" val="1168000939"/>
      </p:ext>
    </p:extLst>
  </p:cSld>
  <p:clrMapOvr>
    <a:masterClrMapping/>
  </p:clrMapOvr>
  <p:transition>
    <p:zoom/>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E615E6-44E3-4E55-905C-92CA878DFD3C}"/>
              </a:ext>
            </a:extLst>
          </p:cNvPr>
          <p:cNvSpPr>
            <a:spLocks noGrp="1"/>
          </p:cNvSpPr>
          <p:nvPr>
            <p:ph idx="1"/>
          </p:nvPr>
        </p:nvSpPr>
        <p:spPr>
          <a:xfrm>
            <a:off x="345846" y="1263192"/>
            <a:ext cx="7902608" cy="4913771"/>
          </a:xfrm>
        </p:spPr>
        <p:txBody>
          <a:bodyPr/>
          <a:lstStyle/>
          <a:p>
            <a:r>
              <a:rPr lang="en-US" dirty="0"/>
              <a:t>With different asset lives the difference is bigger. </a:t>
            </a:r>
          </a:p>
        </p:txBody>
      </p:sp>
      <p:sp>
        <p:nvSpPr>
          <p:cNvPr id="3" name="Title 2">
            <a:extLst>
              <a:ext uri="{FF2B5EF4-FFF2-40B4-BE49-F238E27FC236}">
                <a16:creationId xmlns:a16="http://schemas.microsoft.com/office/drawing/2014/main" id="{7BEE217D-D122-4114-A6EA-11BFFBED36C5}"/>
              </a:ext>
            </a:extLst>
          </p:cNvPr>
          <p:cNvSpPr>
            <a:spLocks noGrp="1"/>
          </p:cNvSpPr>
          <p:nvPr>
            <p:ph type="title"/>
          </p:nvPr>
        </p:nvSpPr>
        <p:spPr/>
        <p:txBody>
          <a:bodyPr>
            <a:normAutofit fontScale="90000"/>
          </a:bodyPr>
          <a:lstStyle/>
          <a:p>
            <a:r>
              <a:rPr lang="en-US" dirty="0"/>
              <a:t>Difficulty in Interpreting Return Compared to Underlying IRR – Cases with Different Lives</a:t>
            </a:r>
          </a:p>
        </p:txBody>
      </p:sp>
      <p:pic>
        <p:nvPicPr>
          <p:cNvPr id="5" name="Picture 4">
            <a:extLst>
              <a:ext uri="{FF2B5EF4-FFF2-40B4-BE49-F238E27FC236}">
                <a16:creationId xmlns:a16="http://schemas.microsoft.com/office/drawing/2014/main" id="{987FDA4B-CDBF-4CBE-8450-4A6276EC2212}"/>
              </a:ext>
            </a:extLst>
          </p:cNvPr>
          <p:cNvPicPr>
            <a:picLocks noChangeAspect="1"/>
          </p:cNvPicPr>
          <p:nvPr/>
        </p:nvPicPr>
        <p:blipFill>
          <a:blip r:embed="rId2"/>
          <a:stretch>
            <a:fillRect/>
          </a:stretch>
        </p:blipFill>
        <p:spPr>
          <a:xfrm>
            <a:off x="906992" y="2263540"/>
            <a:ext cx="2531407" cy="1842274"/>
          </a:xfrm>
          <a:prstGeom prst="rect">
            <a:avLst/>
          </a:prstGeom>
        </p:spPr>
      </p:pic>
      <p:pic>
        <p:nvPicPr>
          <p:cNvPr id="6" name="Picture 5">
            <a:extLst>
              <a:ext uri="{FF2B5EF4-FFF2-40B4-BE49-F238E27FC236}">
                <a16:creationId xmlns:a16="http://schemas.microsoft.com/office/drawing/2014/main" id="{E463449D-60CB-44EB-B787-C7BD660C9D48}"/>
              </a:ext>
            </a:extLst>
          </p:cNvPr>
          <p:cNvPicPr>
            <a:picLocks noChangeAspect="1"/>
          </p:cNvPicPr>
          <p:nvPr/>
        </p:nvPicPr>
        <p:blipFill>
          <a:blip r:embed="rId3"/>
          <a:stretch>
            <a:fillRect/>
          </a:stretch>
        </p:blipFill>
        <p:spPr>
          <a:xfrm>
            <a:off x="4989690" y="2170380"/>
            <a:ext cx="2787423" cy="2028594"/>
          </a:xfrm>
          <a:prstGeom prst="rect">
            <a:avLst/>
          </a:prstGeom>
        </p:spPr>
      </p:pic>
      <p:pic>
        <p:nvPicPr>
          <p:cNvPr id="7" name="Picture 6">
            <a:extLst>
              <a:ext uri="{FF2B5EF4-FFF2-40B4-BE49-F238E27FC236}">
                <a16:creationId xmlns:a16="http://schemas.microsoft.com/office/drawing/2014/main" id="{1F0AE217-FA7A-4516-828E-AAFF4D3F48D8}"/>
              </a:ext>
            </a:extLst>
          </p:cNvPr>
          <p:cNvPicPr>
            <a:picLocks noChangeAspect="1"/>
          </p:cNvPicPr>
          <p:nvPr/>
        </p:nvPicPr>
        <p:blipFill>
          <a:blip r:embed="rId4"/>
          <a:stretch>
            <a:fillRect/>
          </a:stretch>
        </p:blipFill>
        <p:spPr>
          <a:xfrm>
            <a:off x="906992" y="4341345"/>
            <a:ext cx="2705857" cy="1969233"/>
          </a:xfrm>
          <a:prstGeom prst="rect">
            <a:avLst/>
          </a:prstGeom>
        </p:spPr>
      </p:pic>
      <p:pic>
        <p:nvPicPr>
          <p:cNvPr id="8" name="Picture 7">
            <a:extLst>
              <a:ext uri="{FF2B5EF4-FFF2-40B4-BE49-F238E27FC236}">
                <a16:creationId xmlns:a16="http://schemas.microsoft.com/office/drawing/2014/main" id="{5D28776F-174E-4986-A42B-D63B9CF9F0C3}"/>
              </a:ext>
            </a:extLst>
          </p:cNvPr>
          <p:cNvPicPr>
            <a:picLocks noChangeAspect="1"/>
          </p:cNvPicPr>
          <p:nvPr/>
        </p:nvPicPr>
        <p:blipFill>
          <a:blip r:embed="rId5"/>
          <a:stretch>
            <a:fillRect/>
          </a:stretch>
        </p:blipFill>
        <p:spPr>
          <a:xfrm>
            <a:off x="4989690" y="4295121"/>
            <a:ext cx="2677575" cy="1948650"/>
          </a:xfrm>
          <a:prstGeom prst="rect">
            <a:avLst/>
          </a:prstGeom>
        </p:spPr>
      </p:pic>
    </p:spTree>
    <p:extLst>
      <p:ext uri="{BB962C8B-B14F-4D97-AF65-F5344CB8AC3E}">
        <p14:creationId xmlns:p14="http://schemas.microsoft.com/office/powerpoint/2010/main" val="11086124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02C165-ECFE-4915-AA8A-40F0B55CE864}"/>
              </a:ext>
            </a:extLst>
          </p:cNvPr>
          <p:cNvSpPr>
            <a:spLocks noGrp="1"/>
          </p:cNvSpPr>
          <p:nvPr>
            <p:ph idx="1"/>
          </p:nvPr>
        </p:nvSpPr>
        <p:spPr>
          <a:xfrm>
            <a:off x="628650" y="1263192"/>
            <a:ext cx="7921462" cy="1800519"/>
          </a:xfrm>
        </p:spPr>
        <p:txBody>
          <a:bodyPr>
            <a:normAutofit fontScale="92500" lnSpcReduction="20000"/>
          </a:bodyPr>
          <a:lstStyle/>
          <a:p>
            <a:r>
              <a:rPr lang="en-US" dirty="0"/>
              <a:t>Due to timing of the next investment different methods of valuation produce different answers.  The most correct is using the project IRR and the investment balance from economic depreciation.</a:t>
            </a:r>
          </a:p>
          <a:p>
            <a:endParaRPr lang="en-US" dirty="0"/>
          </a:p>
        </p:txBody>
      </p:sp>
      <p:sp>
        <p:nvSpPr>
          <p:cNvPr id="3" name="Title 2">
            <a:extLst>
              <a:ext uri="{FF2B5EF4-FFF2-40B4-BE49-F238E27FC236}">
                <a16:creationId xmlns:a16="http://schemas.microsoft.com/office/drawing/2014/main" id="{642833DB-F55F-4075-922D-F5BCAEDED07A}"/>
              </a:ext>
            </a:extLst>
          </p:cNvPr>
          <p:cNvSpPr>
            <a:spLocks noGrp="1"/>
          </p:cNvSpPr>
          <p:nvPr>
            <p:ph type="title"/>
          </p:nvPr>
        </p:nvSpPr>
        <p:spPr/>
        <p:txBody>
          <a:bodyPr>
            <a:normAutofit fontScale="90000"/>
          </a:bodyPr>
          <a:lstStyle/>
          <a:p>
            <a:r>
              <a:rPr lang="en-US" dirty="0"/>
              <a:t>Valuation in Case with No Growth and Lumpy Investments</a:t>
            </a:r>
          </a:p>
        </p:txBody>
      </p:sp>
      <p:pic>
        <p:nvPicPr>
          <p:cNvPr id="5" name="Picture 4">
            <a:extLst>
              <a:ext uri="{FF2B5EF4-FFF2-40B4-BE49-F238E27FC236}">
                <a16:creationId xmlns:a16="http://schemas.microsoft.com/office/drawing/2014/main" id="{D374323E-9CB2-44FB-ADB2-B668A1CAC82E}"/>
              </a:ext>
            </a:extLst>
          </p:cNvPr>
          <p:cNvPicPr>
            <a:picLocks noChangeAspect="1"/>
          </p:cNvPicPr>
          <p:nvPr/>
        </p:nvPicPr>
        <p:blipFill>
          <a:blip r:embed="rId2"/>
          <a:stretch>
            <a:fillRect/>
          </a:stretch>
        </p:blipFill>
        <p:spPr>
          <a:xfrm>
            <a:off x="0" y="3440808"/>
            <a:ext cx="7051249" cy="3294643"/>
          </a:xfrm>
          <a:prstGeom prst="rect">
            <a:avLst/>
          </a:prstGeom>
        </p:spPr>
      </p:pic>
      <p:pic>
        <p:nvPicPr>
          <p:cNvPr id="6" name="Picture 5">
            <a:extLst>
              <a:ext uri="{FF2B5EF4-FFF2-40B4-BE49-F238E27FC236}">
                <a16:creationId xmlns:a16="http://schemas.microsoft.com/office/drawing/2014/main" id="{53596A95-A3E7-4515-A113-E4BF411407B2}"/>
              </a:ext>
            </a:extLst>
          </p:cNvPr>
          <p:cNvPicPr>
            <a:picLocks noChangeAspect="1"/>
          </p:cNvPicPr>
          <p:nvPr/>
        </p:nvPicPr>
        <p:blipFill>
          <a:blip r:embed="rId3"/>
          <a:stretch>
            <a:fillRect/>
          </a:stretch>
        </p:blipFill>
        <p:spPr>
          <a:xfrm>
            <a:off x="3671379" y="2780907"/>
            <a:ext cx="5056505" cy="1557730"/>
          </a:xfrm>
          <a:prstGeom prst="rect">
            <a:avLst/>
          </a:prstGeom>
        </p:spPr>
      </p:pic>
    </p:spTree>
    <p:extLst>
      <p:ext uri="{BB962C8B-B14F-4D97-AF65-F5344CB8AC3E}">
        <p14:creationId xmlns:p14="http://schemas.microsoft.com/office/powerpoint/2010/main" val="39634616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BD1EFC-1C23-4587-A9B5-634680734614}"/>
              </a:ext>
            </a:extLst>
          </p:cNvPr>
          <p:cNvSpPr>
            <a:spLocks noGrp="1"/>
          </p:cNvSpPr>
          <p:nvPr>
            <p:ph idx="1"/>
          </p:nvPr>
        </p:nvSpPr>
        <p:spPr/>
        <p:txBody>
          <a:bodyPr/>
          <a:lstStyle/>
          <a:p>
            <a:r>
              <a:rPr lang="en-US" dirty="0"/>
              <a:t>These charts show ranges in value compared to the true valuation from 400 year analysis.</a:t>
            </a:r>
          </a:p>
        </p:txBody>
      </p:sp>
      <p:sp>
        <p:nvSpPr>
          <p:cNvPr id="3" name="Title 2">
            <a:extLst>
              <a:ext uri="{FF2B5EF4-FFF2-40B4-BE49-F238E27FC236}">
                <a16:creationId xmlns:a16="http://schemas.microsoft.com/office/drawing/2014/main" id="{11D8D53F-190B-4E96-AB8A-61DFB7507C7C}"/>
              </a:ext>
            </a:extLst>
          </p:cNvPr>
          <p:cNvSpPr>
            <a:spLocks noGrp="1"/>
          </p:cNvSpPr>
          <p:nvPr>
            <p:ph type="title"/>
          </p:nvPr>
        </p:nvSpPr>
        <p:spPr/>
        <p:txBody>
          <a:bodyPr>
            <a:normAutofit fontScale="90000"/>
          </a:bodyPr>
          <a:lstStyle/>
          <a:p>
            <a:r>
              <a:rPr lang="en-US" dirty="0"/>
              <a:t>Different Valuations with Alternative Timing</a:t>
            </a:r>
          </a:p>
        </p:txBody>
      </p:sp>
      <p:pic>
        <p:nvPicPr>
          <p:cNvPr id="5" name="Picture 4">
            <a:extLst>
              <a:ext uri="{FF2B5EF4-FFF2-40B4-BE49-F238E27FC236}">
                <a16:creationId xmlns:a16="http://schemas.microsoft.com/office/drawing/2014/main" id="{14A4F76B-07B2-44CB-8CB8-553CC34A4A8C}"/>
              </a:ext>
            </a:extLst>
          </p:cNvPr>
          <p:cNvPicPr>
            <a:picLocks noChangeAspect="1"/>
          </p:cNvPicPr>
          <p:nvPr/>
        </p:nvPicPr>
        <p:blipFill>
          <a:blip r:embed="rId2"/>
          <a:stretch>
            <a:fillRect/>
          </a:stretch>
        </p:blipFill>
        <p:spPr>
          <a:xfrm>
            <a:off x="84841" y="2729127"/>
            <a:ext cx="4326903" cy="3193862"/>
          </a:xfrm>
          <a:prstGeom prst="rect">
            <a:avLst/>
          </a:prstGeom>
        </p:spPr>
      </p:pic>
      <p:pic>
        <p:nvPicPr>
          <p:cNvPr id="6" name="Picture 5">
            <a:extLst>
              <a:ext uri="{FF2B5EF4-FFF2-40B4-BE49-F238E27FC236}">
                <a16:creationId xmlns:a16="http://schemas.microsoft.com/office/drawing/2014/main" id="{7BAC03E9-76DE-4643-B4E3-73E31704991F}"/>
              </a:ext>
            </a:extLst>
          </p:cNvPr>
          <p:cNvPicPr>
            <a:picLocks noChangeAspect="1"/>
          </p:cNvPicPr>
          <p:nvPr/>
        </p:nvPicPr>
        <p:blipFill>
          <a:blip r:embed="rId3"/>
          <a:stretch>
            <a:fillRect/>
          </a:stretch>
        </p:blipFill>
        <p:spPr>
          <a:xfrm>
            <a:off x="4652121" y="2729127"/>
            <a:ext cx="4388579" cy="3193862"/>
          </a:xfrm>
          <a:prstGeom prst="rect">
            <a:avLst/>
          </a:prstGeom>
        </p:spPr>
      </p:pic>
    </p:spTree>
    <p:extLst>
      <p:ext uri="{BB962C8B-B14F-4D97-AF65-F5344CB8AC3E}">
        <p14:creationId xmlns:p14="http://schemas.microsoft.com/office/powerpoint/2010/main" val="34193945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72E53D-321E-4982-A13F-280A78655165}"/>
              </a:ext>
            </a:extLst>
          </p:cNvPr>
          <p:cNvSpPr>
            <a:spLocks noGrp="1"/>
          </p:cNvSpPr>
          <p:nvPr>
            <p:ph idx="1"/>
          </p:nvPr>
        </p:nvSpPr>
        <p:spPr/>
        <p:txBody>
          <a:bodyPr>
            <a:normAutofit fontScale="92500" lnSpcReduction="20000"/>
          </a:bodyPr>
          <a:lstStyle/>
          <a:p>
            <a:r>
              <a:rPr lang="en-US" dirty="0"/>
              <a:t>In this case assume that you start with some capital expenditures, and the capital expenditures continue to increase each year. In the first case assume that the EBITDA generated by the investment does not increase.</a:t>
            </a:r>
          </a:p>
          <a:p>
            <a:r>
              <a:rPr lang="en-US" dirty="0"/>
              <a:t>Looking for ROIC = IRR after constant growth, but this does not happen</a:t>
            </a:r>
          </a:p>
          <a:p>
            <a:r>
              <a:rPr lang="en-US" dirty="0"/>
              <a:t>If apply Value = Income x (1-G/ROIC)/(WACC-g), what level of ROIC should you use – the ROIC or IRR.</a:t>
            </a:r>
          </a:p>
          <a:p>
            <a:r>
              <a:rPr lang="en-US" dirty="0"/>
              <a:t>If apply Value/Investment = (ROIC-g)/(WACC-g) what level of investment and ROIC should you use.</a:t>
            </a:r>
          </a:p>
        </p:txBody>
      </p:sp>
      <p:sp>
        <p:nvSpPr>
          <p:cNvPr id="3" name="Title 2">
            <a:extLst>
              <a:ext uri="{FF2B5EF4-FFF2-40B4-BE49-F238E27FC236}">
                <a16:creationId xmlns:a16="http://schemas.microsoft.com/office/drawing/2014/main" id="{BE545FA3-1F6B-4426-8707-B943AF3092DC}"/>
              </a:ext>
            </a:extLst>
          </p:cNvPr>
          <p:cNvSpPr>
            <a:spLocks noGrp="1"/>
          </p:cNvSpPr>
          <p:nvPr>
            <p:ph type="title"/>
          </p:nvPr>
        </p:nvSpPr>
        <p:spPr/>
        <p:txBody>
          <a:bodyPr/>
          <a:lstStyle/>
          <a:p>
            <a:r>
              <a:rPr lang="en-US" dirty="0"/>
              <a:t>Case With Growth</a:t>
            </a:r>
          </a:p>
        </p:txBody>
      </p:sp>
    </p:spTree>
    <p:extLst>
      <p:ext uri="{BB962C8B-B14F-4D97-AF65-F5344CB8AC3E}">
        <p14:creationId xmlns:p14="http://schemas.microsoft.com/office/powerpoint/2010/main" val="42638813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C69084-607D-4653-A4E6-B947EB544507}"/>
              </a:ext>
            </a:extLst>
          </p:cNvPr>
          <p:cNvSpPr>
            <a:spLocks noGrp="1"/>
          </p:cNvSpPr>
          <p:nvPr>
            <p:ph idx="1"/>
          </p:nvPr>
        </p:nvSpPr>
        <p:spPr/>
        <p:txBody>
          <a:bodyPr/>
          <a:lstStyle/>
          <a:p>
            <a:r>
              <a:rPr lang="en-US" dirty="0"/>
              <a:t>Retirements are replaced with similar assets (no inflation). Begin with project IRR and economic depreciation on a </a:t>
            </a:r>
            <a:r>
              <a:rPr lang="en-US"/>
              <a:t>single asset.</a:t>
            </a:r>
            <a:endParaRPr lang="en-US" dirty="0"/>
          </a:p>
        </p:txBody>
      </p:sp>
      <p:sp>
        <p:nvSpPr>
          <p:cNvPr id="3" name="Title 2">
            <a:extLst>
              <a:ext uri="{FF2B5EF4-FFF2-40B4-BE49-F238E27FC236}">
                <a16:creationId xmlns:a16="http://schemas.microsoft.com/office/drawing/2014/main" id="{DFA10DD6-EAB7-485D-9484-4A9C2CAB14E1}"/>
              </a:ext>
            </a:extLst>
          </p:cNvPr>
          <p:cNvSpPr>
            <a:spLocks noGrp="1"/>
          </p:cNvSpPr>
          <p:nvPr>
            <p:ph type="title"/>
          </p:nvPr>
        </p:nvSpPr>
        <p:spPr/>
        <p:txBody>
          <a:bodyPr/>
          <a:lstStyle/>
          <a:p>
            <a:r>
              <a:rPr lang="en-US" dirty="0"/>
              <a:t>Mechanics of Model with Growth</a:t>
            </a:r>
          </a:p>
        </p:txBody>
      </p:sp>
      <p:pic>
        <p:nvPicPr>
          <p:cNvPr id="5" name="Picture 4">
            <a:extLst>
              <a:ext uri="{FF2B5EF4-FFF2-40B4-BE49-F238E27FC236}">
                <a16:creationId xmlns:a16="http://schemas.microsoft.com/office/drawing/2014/main" id="{24042E98-01D2-4345-A303-24AC42C977CF}"/>
              </a:ext>
            </a:extLst>
          </p:cNvPr>
          <p:cNvPicPr>
            <a:picLocks noChangeAspect="1"/>
          </p:cNvPicPr>
          <p:nvPr/>
        </p:nvPicPr>
        <p:blipFill>
          <a:blip r:embed="rId2"/>
          <a:stretch>
            <a:fillRect/>
          </a:stretch>
        </p:blipFill>
        <p:spPr>
          <a:xfrm>
            <a:off x="158783" y="2956148"/>
            <a:ext cx="8523304" cy="2504393"/>
          </a:xfrm>
          <a:prstGeom prst="rect">
            <a:avLst/>
          </a:prstGeom>
        </p:spPr>
      </p:pic>
    </p:spTree>
    <p:extLst>
      <p:ext uri="{BB962C8B-B14F-4D97-AF65-F5344CB8AC3E}">
        <p14:creationId xmlns:p14="http://schemas.microsoft.com/office/powerpoint/2010/main" val="345935512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5CE9B3-6851-40CE-9A87-3A366BD3432A}"/>
              </a:ext>
            </a:extLst>
          </p:cNvPr>
          <p:cNvSpPr>
            <a:spLocks noGrp="1"/>
          </p:cNvSpPr>
          <p:nvPr>
            <p:ph idx="1"/>
          </p:nvPr>
        </p:nvSpPr>
        <p:spPr/>
        <p:txBody>
          <a:bodyPr/>
          <a:lstStyle/>
          <a:p>
            <a:r>
              <a:rPr lang="en-US" dirty="0"/>
              <a:t>See if the ROIC converges to the IRR</a:t>
            </a:r>
          </a:p>
          <a:p>
            <a:r>
              <a:rPr lang="en-US" dirty="0"/>
              <a:t> </a:t>
            </a:r>
          </a:p>
        </p:txBody>
      </p:sp>
      <p:sp>
        <p:nvSpPr>
          <p:cNvPr id="3" name="Title 2">
            <a:extLst>
              <a:ext uri="{FF2B5EF4-FFF2-40B4-BE49-F238E27FC236}">
                <a16:creationId xmlns:a16="http://schemas.microsoft.com/office/drawing/2014/main" id="{6C456311-D460-4068-93EA-C4D675760166}"/>
              </a:ext>
            </a:extLst>
          </p:cNvPr>
          <p:cNvSpPr>
            <a:spLocks noGrp="1"/>
          </p:cNvSpPr>
          <p:nvPr>
            <p:ph type="title"/>
          </p:nvPr>
        </p:nvSpPr>
        <p:spPr/>
        <p:txBody>
          <a:bodyPr/>
          <a:lstStyle/>
          <a:p>
            <a:r>
              <a:rPr lang="en-US" dirty="0"/>
              <a:t>ROIC and Retirements in Model</a:t>
            </a:r>
          </a:p>
        </p:txBody>
      </p:sp>
      <p:pic>
        <p:nvPicPr>
          <p:cNvPr id="5" name="Picture 4">
            <a:extLst>
              <a:ext uri="{FF2B5EF4-FFF2-40B4-BE49-F238E27FC236}">
                <a16:creationId xmlns:a16="http://schemas.microsoft.com/office/drawing/2014/main" id="{639A79E5-0C37-431E-A28C-5D095B4A96D0}"/>
              </a:ext>
            </a:extLst>
          </p:cNvPr>
          <p:cNvPicPr>
            <a:picLocks noChangeAspect="1"/>
          </p:cNvPicPr>
          <p:nvPr/>
        </p:nvPicPr>
        <p:blipFill>
          <a:blip r:embed="rId2"/>
          <a:stretch>
            <a:fillRect/>
          </a:stretch>
        </p:blipFill>
        <p:spPr>
          <a:xfrm>
            <a:off x="235670" y="1957080"/>
            <a:ext cx="8593843" cy="3699001"/>
          </a:xfrm>
          <a:prstGeom prst="rect">
            <a:avLst/>
          </a:prstGeom>
        </p:spPr>
      </p:pic>
    </p:spTree>
    <p:extLst>
      <p:ext uri="{BB962C8B-B14F-4D97-AF65-F5344CB8AC3E}">
        <p14:creationId xmlns:p14="http://schemas.microsoft.com/office/powerpoint/2010/main" val="1444064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3D75DE-3EB1-4949-9F4C-C36FBFC521DC}"/>
              </a:ext>
            </a:extLst>
          </p:cNvPr>
          <p:cNvSpPr>
            <a:spLocks noGrp="1"/>
          </p:cNvSpPr>
          <p:nvPr>
            <p:ph idx="1"/>
          </p:nvPr>
        </p:nvSpPr>
        <p:spPr>
          <a:xfrm>
            <a:off x="520241" y="1216059"/>
            <a:ext cx="7907321" cy="1989055"/>
          </a:xfrm>
        </p:spPr>
        <p:txBody>
          <a:bodyPr>
            <a:normAutofit fontScale="85000" lnSpcReduction="10000"/>
          </a:bodyPr>
          <a:lstStyle/>
          <a:p>
            <a:r>
              <a:rPr lang="en-US" dirty="0"/>
              <a:t>You change the growth and asset life and the IRR, and you do not get convergence. At first, before the stable period, the ROIC is below the IRR, After the asset life the ROIC is above the IRR. The shorter the life and the lower the growth the closer to the IRR.</a:t>
            </a:r>
          </a:p>
          <a:p>
            <a:endParaRPr lang="en-US" dirty="0"/>
          </a:p>
        </p:txBody>
      </p:sp>
      <p:sp>
        <p:nvSpPr>
          <p:cNvPr id="3" name="Title 2">
            <a:extLst>
              <a:ext uri="{FF2B5EF4-FFF2-40B4-BE49-F238E27FC236}">
                <a16:creationId xmlns:a16="http://schemas.microsoft.com/office/drawing/2014/main" id="{10A03D9A-62AE-4458-A479-9FF13F67D835}"/>
              </a:ext>
            </a:extLst>
          </p:cNvPr>
          <p:cNvSpPr>
            <a:spLocks noGrp="1"/>
          </p:cNvSpPr>
          <p:nvPr>
            <p:ph type="title"/>
          </p:nvPr>
        </p:nvSpPr>
        <p:spPr/>
        <p:txBody>
          <a:bodyPr>
            <a:normAutofit fontScale="90000"/>
          </a:bodyPr>
          <a:lstStyle/>
          <a:p>
            <a:r>
              <a:rPr lang="en-US" dirty="0"/>
              <a:t>Project IRR is not Observed with SL Depreciation</a:t>
            </a:r>
          </a:p>
        </p:txBody>
      </p:sp>
      <p:pic>
        <p:nvPicPr>
          <p:cNvPr id="2" name="Picture 1">
            <a:extLst>
              <a:ext uri="{FF2B5EF4-FFF2-40B4-BE49-F238E27FC236}">
                <a16:creationId xmlns:a16="http://schemas.microsoft.com/office/drawing/2014/main" id="{9BA9957E-314C-44D7-8C7D-63C104DAB7D9}"/>
              </a:ext>
            </a:extLst>
          </p:cNvPr>
          <p:cNvPicPr>
            <a:picLocks noChangeAspect="1"/>
          </p:cNvPicPr>
          <p:nvPr/>
        </p:nvPicPr>
        <p:blipFill>
          <a:blip r:embed="rId2"/>
          <a:stretch>
            <a:fillRect/>
          </a:stretch>
        </p:blipFill>
        <p:spPr>
          <a:xfrm>
            <a:off x="75050" y="3356632"/>
            <a:ext cx="4525230" cy="3293312"/>
          </a:xfrm>
          <a:prstGeom prst="rect">
            <a:avLst/>
          </a:prstGeom>
        </p:spPr>
      </p:pic>
      <p:pic>
        <p:nvPicPr>
          <p:cNvPr id="6" name="Picture 5">
            <a:extLst>
              <a:ext uri="{FF2B5EF4-FFF2-40B4-BE49-F238E27FC236}">
                <a16:creationId xmlns:a16="http://schemas.microsoft.com/office/drawing/2014/main" id="{C78D5172-D9F4-4160-92EE-E1DC0E5CCE37}"/>
              </a:ext>
            </a:extLst>
          </p:cNvPr>
          <p:cNvPicPr>
            <a:picLocks noChangeAspect="1"/>
          </p:cNvPicPr>
          <p:nvPr/>
        </p:nvPicPr>
        <p:blipFill>
          <a:blip r:embed="rId3"/>
          <a:stretch>
            <a:fillRect/>
          </a:stretch>
        </p:blipFill>
        <p:spPr>
          <a:xfrm>
            <a:off x="4706367" y="3356632"/>
            <a:ext cx="4378491" cy="3186521"/>
          </a:xfrm>
          <a:prstGeom prst="rect">
            <a:avLst/>
          </a:prstGeom>
        </p:spPr>
      </p:pic>
      <p:sp>
        <p:nvSpPr>
          <p:cNvPr id="5" name="TextBox 4">
            <a:extLst>
              <a:ext uri="{FF2B5EF4-FFF2-40B4-BE49-F238E27FC236}">
                <a16:creationId xmlns:a16="http://schemas.microsoft.com/office/drawing/2014/main" id="{84CD1804-EBE8-4224-BBB0-97565D10775D}"/>
              </a:ext>
            </a:extLst>
          </p:cNvPr>
          <p:cNvSpPr txBox="1"/>
          <p:nvPr/>
        </p:nvSpPr>
        <p:spPr>
          <a:xfrm>
            <a:off x="1997765" y="5227983"/>
            <a:ext cx="1610139" cy="923330"/>
          </a:xfrm>
          <a:prstGeom prst="rect">
            <a:avLst/>
          </a:prstGeom>
          <a:noFill/>
        </p:spPr>
        <p:txBody>
          <a:bodyPr wrap="square" rtlCol="0">
            <a:spAutoFit/>
          </a:bodyPr>
          <a:lstStyle/>
          <a:p>
            <a:r>
              <a:rPr lang="en-US" dirty="0"/>
              <a:t>With economic depreciation, ROIC = IRR</a:t>
            </a:r>
          </a:p>
        </p:txBody>
      </p:sp>
      <p:cxnSp>
        <p:nvCxnSpPr>
          <p:cNvPr id="8" name="Straight Arrow Connector 7">
            <a:extLst>
              <a:ext uri="{FF2B5EF4-FFF2-40B4-BE49-F238E27FC236}">
                <a16:creationId xmlns:a16="http://schemas.microsoft.com/office/drawing/2014/main" id="{C63DE3ED-C22F-433B-9DD1-A8121981DCE7}"/>
              </a:ext>
            </a:extLst>
          </p:cNvPr>
          <p:cNvCxnSpPr/>
          <p:nvPr/>
        </p:nvCxnSpPr>
        <p:spPr>
          <a:xfrm flipH="1" flipV="1">
            <a:off x="1699591" y="4850296"/>
            <a:ext cx="218661" cy="725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12E0DF-DBD9-4A42-8EA2-C6DB44E5E485}"/>
              </a:ext>
            </a:extLst>
          </p:cNvPr>
          <p:cNvSpPr txBox="1"/>
          <p:nvPr/>
        </p:nvSpPr>
        <p:spPr>
          <a:xfrm>
            <a:off x="5844209" y="4681330"/>
            <a:ext cx="1600200" cy="1200329"/>
          </a:xfrm>
          <a:prstGeom prst="rect">
            <a:avLst/>
          </a:prstGeom>
          <a:noFill/>
        </p:spPr>
        <p:txBody>
          <a:bodyPr wrap="square" rtlCol="0">
            <a:spAutoFit/>
          </a:bodyPr>
          <a:lstStyle/>
          <a:p>
            <a:r>
              <a:rPr lang="en-US" dirty="0"/>
              <a:t>Slow growth and short life, IRR and ROIC are similar</a:t>
            </a:r>
          </a:p>
        </p:txBody>
      </p:sp>
      <p:cxnSp>
        <p:nvCxnSpPr>
          <p:cNvPr id="11" name="Straight Arrow Connector 10">
            <a:extLst>
              <a:ext uri="{FF2B5EF4-FFF2-40B4-BE49-F238E27FC236}">
                <a16:creationId xmlns:a16="http://schemas.microsoft.com/office/drawing/2014/main" id="{8199DD5C-3F57-4B72-86C4-0EED9339E18D}"/>
              </a:ext>
            </a:extLst>
          </p:cNvPr>
          <p:cNvCxnSpPr/>
          <p:nvPr/>
        </p:nvCxnSpPr>
        <p:spPr>
          <a:xfrm flipV="1">
            <a:off x="7444409" y="4253948"/>
            <a:ext cx="387626" cy="755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1324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C6072C-FF02-46F0-8F31-80BA8FE5D2BF}"/>
              </a:ext>
            </a:extLst>
          </p:cNvPr>
          <p:cNvSpPr>
            <a:spLocks noGrp="1"/>
          </p:cNvSpPr>
          <p:nvPr>
            <p:ph idx="1"/>
          </p:nvPr>
        </p:nvSpPr>
        <p:spPr>
          <a:xfrm>
            <a:off x="628650" y="1263193"/>
            <a:ext cx="8175985" cy="1084081"/>
          </a:xfrm>
        </p:spPr>
        <p:txBody>
          <a:bodyPr>
            <a:normAutofit fontScale="85000" lnSpcReduction="20000"/>
          </a:bodyPr>
          <a:lstStyle/>
          <a:p>
            <a:r>
              <a:rPr lang="en-US" dirty="0"/>
              <a:t>Now move to the valuation with IRR and ROIC.  </a:t>
            </a:r>
          </a:p>
          <a:p>
            <a:r>
              <a:rPr lang="en-US" dirty="0"/>
              <a:t>As in other cases, make a proof valuation with a long-term model.</a:t>
            </a:r>
          </a:p>
          <a:p>
            <a:endParaRPr lang="en-US" dirty="0"/>
          </a:p>
        </p:txBody>
      </p:sp>
      <p:sp>
        <p:nvSpPr>
          <p:cNvPr id="3" name="Title 2">
            <a:extLst>
              <a:ext uri="{FF2B5EF4-FFF2-40B4-BE49-F238E27FC236}">
                <a16:creationId xmlns:a16="http://schemas.microsoft.com/office/drawing/2014/main" id="{5CA7DA70-2DA9-4A88-831A-AB74BA3A9B4F}"/>
              </a:ext>
            </a:extLst>
          </p:cNvPr>
          <p:cNvSpPr>
            <a:spLocks noGrp="1"/>
          </p:cNvSpPr>
          <p:nvPr>
            <p:ph type="title"/>
          </p:nvPr>
        </p:nvSpPr>
        <p:spPr/>
        <p:txBody>
          <a:bodyPr/>
          <a:lstStyle/>
          <a:p>
            <a:r>
              <a:rPr lang="en-US" dirty="0"/>
              <a:t>Valuation, IRR and ROIC</a:t>
            </a:r>
          </a:p>
        </p:txBody>
      </p:sp>
      <p:pic>
        <p:nvPicPr>
          <p:cNvPr id="2" name="Picture 1">
            <a:extLst>
              <a:ext uri="{FF2B5EF4-FFF2-40B4-BE49-F238E27FC236}">
                <a16:creationId xmlns:a16="http://schemas.microsoft.com/office/drawing/2014/main" id="{7CAD8B95-9039-49AB-8BC0-9D5C97086E49}"/>
              </a:ext>
            </a:extLst>
          </p:cNvPr>
          <p:cNvPicPr>
            <a:picLocks noChangeAspect="1"/>
          </p:cNvPicPr>
          <p:nvPr/>
        </p:nvPicPr>
        <p:blipFill>
          <a:blip r:embed="rId2"/>
          <a:stretch>
            <a:fillRect/>
          </a:stretch>
        </p:blipFill>
        <p:spPr>
          <a:xfrm>
            <a:off x="1923543" y="2780906"/>
            <a:ext cx="5419937" cy="3944451"/>
          </a:xfrm>
          <a:prstGeom prst="rect">
            <a:avLst/>
          </a:prstGeom>
        </p:spPr>
      </p:pic>
      <p:sp>
        <p:nvSpPr>
          <p:cNvPr id="5" name="TextBox 4">
            <a:extLst>
              <a:ext uri="{FF2B5EF4-FFF2-40B4-BE49-F238E27FC236}">
                <a16:creationId xmlns:a16="http://schemas.microsoft.com/office/drawing/2014/main" id="{8F1EE2E9-C1E1-4C2C-A7AB-A6A8BB177119}"/>
              </a:ext>
            </a:extLst>
          </p:cNvPr>
          <p:cNvSpPr txBox="1"/>
          <p:nvPr/>
        </p:nvSpPr>
        <p:spPr>
          <a:xfrm>
            <a:off x="119270" y="3856383"/>
            <a:ext cx="1421295" cy="1200329"/>
          </a:xfrm>
          <a:prstGeom prst="rect">
            <a:avLst/>
          </a:prstGeom>
          <a:noFill/>
        </p:spPr>
        <p:txBody>
          <a:bodyPr wrap="square" rtlCol="0">
            <a:spAutoFit/>
          </a:bodyPr>
          <a:lstStyle/>
          <a:p>
            <a:r>
              <a:rPr lang="en-US" dirty="0"/>
              <a:t>In a long-term model, Value is PV of Cash Flow</a:t>
            </a:r>
          </a:p>
        </p:txBody>
      </p:sp>
    </p:spTree>
    <p:extLst>
      <p:ext uri="{BB962C8B-B14F-4D97-AF65-F5344CB8AC3E}">
        <p14:creationId xmlns:p14="http://schemas.microsoft.com/office/powerpoint/2010/main" val="982785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5F585E-CB11-4812-B210-0BB9B7152933}"/>
              </a:ext>
            </a:extLst>
          </p:cNvPr>
          <p:cNvSpPr>
            <a:spLocks noGrp="1"/>
          </p:cNvSpPr>
          <p:nvPr>
            <p:ph type="title"/>
          </p:nvPr>
        </p:nvSpPr>
        <p:spPr>
          <a:xfrm>
            <a:off x="628650" y="365126"/>
            <a:ext cx="7886700" cy="964053"/>
          </a:xfrm>
        </p:spPr>
        <p:txBody>
          <a:bodyPr>
            <a:normAutofit/>
          </a:bodyPr>
          <a:lstStyle/>
          <a:p>
            <a:r>
              <a:rPr lang="en-US" b="1" dirty="0"/>
              <a:t>Cost of Capital in Same Transaction</a:t>
            </a:r>
          </a:p>
        </p:txBody>
      </p:sp>
      <p:sp>
        <p:nvSpPr>
          <p:cNvPr id="5" name="Content Placeholder 4">
            <a:extLst>
              <a:ext uri="{FF2B5EF4-FFF2-40B4-BE49-F238E27FC236}">
                <a16:creationId xmlns:a16="http://schemas.microsoft.com/office/drawing/2014/main" id="{088DFEE3-1133-4058-837B-266A375983B4}"/>
              </a:ext>
            </a:extLst>
          </p:cNvPr>
          <p:cNvSpPr>
            <a:spLocks noGrp="1"/>
          </p:cNvSpPr>
          <p:nvPr>
            <p:ph sz="half" idx="1"/>
          </p:nvPr>
        </p:nvSpPr>
        <p:spPr>
          <a:xfrm>
            <a:off x="761999" y="1524000"/>
            <a:ext cx="7203649" cy="870408"/>
          </a:xfrm>
        </p:spPr>
        <p:txBody>
          <a:bodyPr/>
          <a:lstStyle/>
          <a:p>
            <a:pPr marL="0" indent="0">
              <a:buNone/>
            </a:pPr>
            <a:r>
              <a:rPr lang="en-US" dirty="0"/>
              <a:t>Top is buy side (if negotiating would want high cost of capital).  Bottom is sell side.</a:t>
            </a:r>
          </a:p>
          <a:p>
            <a:endParaRPr lang="en-US" dirty="0"/>
          </a:p>
        </p:txBody>
      </p:sp>
      <p:pic>
        <p:nvPicPr>
          <p:cNvPr id="7" name="Picture 6">
            <a:extLst>
              <a:ext uri="{FF2B5EF4-FFF2-40B4-BE49-F238E27FC236}">
                <a16:creationId xmlns:a16="http://schemas.microsoft.com/office/drawing/2014/main" id="{0473A38C-F0F9-44AA-9E6F-9246CF496FBB}"/>
              </a:ext>
            </a:extLst>
          </p:cNvPr>
          <p:cNvPicPr>
            <a:picLocks noChangeAspect="1"/>
          </p:cNvPicPr>
          <p:nvPr/>
        </p:nvPicPr>
        <p:blipFill>
          <a:blip r:embed="rId2"/>
          <a:stretch>
            <a:fillRect/>
          </a:stretch>
        </p:blipFill>
        <p:spPr>
          <a:xfrm>
            <a:off x="0" y="2394408"/>
            <a:ext cx="8940485" cy="2071155"/>
          </a:xfrm>
          <a:prstGeom prst="rect">
            <a:avLst/>
          </a:prstGeom>
        </p:spPr>
      </p:pic>
      <p:pic>
        <p:nvPicPr>
          <p:cNvPr id="8" name="Picture 7">
            <a:extLst>
              <a:ext uri="{FF2B5EF4-FFF2-40B4-BE49-F238E27FC236}">
                <a16:creationId xmlns:a16="http://schemas.microsoft.com/office/drawing/2014/main" id="{DCDEA637-9B6A-4F91-97CE-6B3C0B2B8A7A}"/>
              </a:ext>
            </a:extLst>
          </p:cNvPr>
          <p:cNvPicPr>
            <a:picLocks noChangeAspect="1"/>
          </p:cNvPicPr>
          <p:nvPr/>
        </p:nvPicPr>
        <p:blipFill>
          <a:blip r:embed="rId3"/>
          <a:stretch>
            <a:fillRect/>
          </a:stretch>
        </p:blipFill>
        <p:spPr>
          <a:xfrm>
            <a:off x="2050525" y="4203805"/>
            <a:ext cx="4133457" cy="2547024"/>
          </a:xfrm>
          <a:prstGeom prst="rect">
            <a:avLst/>
          </a:prstGeom>
        </p:spPr>
      </p:pic>
      <p:cxnSp>
        <p:nvCxnSpPr>
          <p:cNvPr id="12" name="Straight Arrow Connector 11">
            <a:extLst>
              <a:ext uri="{FF2B5EF4-FFF2-40B4-BE49-F238E27FC236}">
                <a16:creationId xmlns:a16="http://schemas.microsoft.com/office/drawing/2014/main" id="{2F5C6690-F7F5-48A0-AB1A-80D54334FFC8}"/>
              </a:ext>
            </a:extLst>
          </p:cNvPr>
          <p:cNvCxnSpPr/>
          <p:nvPr/>
        </p:nvCxnSpPr>
        <p:spPr>
          <a:xfrm flipH="1">
            <a:off x="6183982" y="4279769"/>
            <a:ext cx="2331368" cy="21964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859295"/>
      </p:ext>
    </p:extLst>
  </p:cSld>
  <p:clrMapOvr>
    <a:masterClrMapping/>
  </p:clrMapOvr>
  <p:transition>
    <p:zo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47DDA1-9E74-48E2-B09E-4DCB2FCD2E1B}"/>
              </a:ext>
            </a:extLst>
          </p:cNvPr>
          <p:cNvSpPr>
            <a:spLocks noGrp="1"/>
          </p:cNvSpPr>
          <p:nvPr>
            <p:ph idx="1"/>
          </p:nvPr>
        </p:nvSpPr>
        <p:spPr/>
        <p:txBody>
          <a:bodyPr/>
          <a:lstStyle/>
          <a:p>
            <a:r>
              <a:rPr lang="en-US" dirty="0"/>
              <a:t>Say a company just finished embarking on a large expansion. In this case, the return will be low and it will look like the company is earning less than its cost of capital.</a:t>
            </a:r>
          </a:p>
        </p:txBody>
      </p:sp>
      <p:sp>
        <p:nvSpPr>
          <p:cNvPr id="3" name="Title 2">
            <a:extLst>
              <a:ext uri="{FF2B5EF4-FFF2-40B4-BE49-F238E27FC236}">
                <a16:creationId xmlns:a16="http://schemas.microsoft.com/office/drawing/2014/main" id="{0B2BC9CE-61DC-4D0F-819A-ACCA02F70F1C}"/>
              </a:ext>
            </a:extLst>
          </p:cNvPr>
          <p:cNvSpPr>
            <a:spLocks noGrp="1"/>
          </p:cNvSpPr>
          <p:nvPr>
            <p:ph type="title"/>
          </p:nvPr>
        </p:nvSpPr>
        <p:spPr/>
        <p:txBody>
          <a:bodyPr/>
          <a:lstStyle/>
          <a:p>
            <a:r>
              <a:rPr lang="en-US" dirty="0"/>
              <a:t>Demonstration of Errors</a:t>
            </a:r>
          </a:p>
        </p:txBody>
      </p:sp>
    </p:spTree>
    <p:extLst>
      <p:ext uri="{BB962C8B-B14F-4D97-AF65-F5344CB8AC3E}">
        <p14:creationId xmlns:p14="http://schemas.microsoft.com/office/powerpoint/2010/main" val="12148820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5E736E-79CD-4DA7-B61B-EB88D1996D94}"/>
              </a:ext>
            </a:extLst>
          </p:cNvPr>
          <p:cNvSpPr>
            <a:spLocks noGrp="1"/>
          </p:cNvSpPr>
          <p:nvPr>
            <p:ph idx="1"/>
          </p:nvPr>
        </p:nvSpPr>
        <p:spPr>
          <a:xfrm>
            <a:off x="628650" y="1159497"/>
            <a:ext cx="8034583" cy="1786957"/>
          </a:xfrm>
        </p:spPr>
        <p:txBody>
          <a:bodyPr>
            <a:normAutofit fontScale="85000" lnSpcReduction="10000"/>
          </a:bodyPr>
          <a:lstStyle/>
          <a:p>
            <a:r>
              <a:rPr lang="en-US" dirty="0"/>
              <a:t>Summary of Case</a:t>
            </a:r>
          </a:p>
          <a:p>
            <a:pPr lvl="1"/>
            <a:r>
              <a:rPr lang="en-US" dirty="0"/>
              <a:t>Company embarking on purchase of new planes</a:t>
            </a:r>
          </a:p>
          <a:p>
            <a:pPr lvl="1"/>
            <a:r>
              <a:rPr lang="en-US" dirty="0"/>
              <a:t>Even though assets new, the return on equity was high</a:t>
            </a:r>
          </a:p>
          <a:p>
            <a:pPr lvl="1"/>
            <a:r>
              <a:rPr lang="en-US" dirty="0"/>
              <a:t>Basic question: How could you continue to earn high returns in a very competitive business.</a:t>
            </a:r>
          </a:p>
        </p:txBody>
      </p:sp>
      <p:sp>
        <p:nvSpPr>
          <p:cNvPr id="3" name="Title 2">
            <a:extLst>
              <a:ext uri="{FF2B5EF4-FFF2-40B4-BE49-F238E27FC236}">
                <a16:creationId xmlns:a16="http://schemas.microsoft.com/office/drawing/2014/main" id="{3BD0A243-FF7B-4D19-8258-1F35D90FFF98}"/>
              </a:ext>
            </a:extLst>
          </p:cNvPr>
          <p:cNvSpPr>
            <a:spLocks noGrp="1"/>
          </p:cNvSpPr>
          <p:nvPr>
            <p:ph type="title"/>
          </p:nvPr>
        </p:nvSpPr>
        <p:spPr/>
        <p:txBody>
          <a:bodyPr>
            <a:normAutofit fontScale="90000"/>
          </a:bodyPr>
          <a:lstStyle/>
          <a:p>
            <a:r>
              <a:rPr lang="en-US" dirty="0"/>
              <a:t>Case Study – Kitty Hawk Freight Airline Company</a:t>
            </a:r>
          </a:p>
        </p:txBody>
      </p:sp>
      <p:pic>
        <p:nvPicPr>
          <p:cNvPr id="2" name="Picture 1">
            <a:extLst>
              <a:ext uri="{FF2B5EF4-FFF2-40B4-BE49-F238E27FC236}">
                <a16:creationId xmlns:a16="http://schemas.microsoft.com/office/drawing/2014/main" id="{ACC8EB1E-EE98-45D7-9456-900E7F5F001B}"/>
              </a:ext>
            </a:extLst>
          </p:cNvPr>
          <p:cNvPicPr>
            <a:picLocks noChangeAspect="1"/>
          </p:cNvPicPr>
          <p:nvPr/>
        </p:nvPicPr>
        <p:blipFill>
          <a:blip r:embed="rId2"/>
          <a:stretch>
            <a:fillRect/>
          </a:stretch>
        </p:blipFill>
        <p:spPr>
          <a:xfrm>
            <a:off x="1272255" y="3050149"/>
            <a:ext cx="5232240" cy="3807851"/>
          </a:xfrm>
          <a:prstGeom prst="rect">
            <a:avLst/>
          </a:prstGeom>
        </p:spPr>
      </p:pic>
    </p:spTree>
    <p:extLst>
      <p:ext uri="{BB962C8B-B14F-4D97-AF65-F5344CB8AC3E}">
        <p14:creationId xmlns:p14="http://schemas.microsoft.com/office/powerpoint/2010/main" val="10381981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874EF-C9B9-40E8-99C8-FCD057AB9C4F}"/>
              </a:ext>
            </a:extLst>
          </p:cNvPr>
          <p:cNvSpPr>
            <a:spLocks noGrp="1"/>
          </p:cNvSpPr>
          <p:nvPr>
            <p:ph type="title"/>
          </p:nvPr>
        </p:nvSpPr>
        <p:spPr/>
        <p:txBody>
          <a:bodyPr/>
          <a:lstStyle/>
          <a:p>
            <a:r>
              <a:rPr lang="en-US" dirty="0"/>
              <a:t>DCF Analysis with Terminal Value</a:t>
            </a:r>
          </a:p>
        </p:txBody>
      </p:sp>
    </p:spTree>
    <p:extLst>
      <p:ext uri="{BB962C8B-B14F-4D97-AF65-F5344CB8AC3E}">
        <p14:creationId xmlns:p14="http://schemas.microsoft.com/office/powerpoint/2010/main" val="39292211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40F1F2-E378-4495-87AC-C0C05629AFA2}"/>
              </a:ext>
            </a:extLst>
          </p:cNvPr>
          <p:cNvSpPr>
            <a:spLocks noGrp="1"/>
          </p:cNvSpPr>
          <p:nvPr>
            <p:ph idx="1"/>
          </p:nvPr>
        </p:nvSpPr>
        <p:spPr/>
        <p:txBody>
          <a:bodyPr/>
          <a:lstStyle/>
          <a:p>
            <a:r>
              <a:rPr lang="en-US" dirty="0"/>
              <a:t>Objective is to get monopoly profit and then to grow these profits (not making judgment about capitalism here).</a:t>
            </a:r>
          </a:p>
          <a:p>
            <a:pPr lvl="1"/>
            <a:r>
              <a:rPr lang="en-US" dirty="0"/>
              <a:t>ROIC</a:t>
            </a:r>
          </a:p>
          <a:p>
            <a:pPr lvl="1"/>
            <a:r>
              <a:rPr lang="en-US" dirty="0"/>
              <a:t>Growth</a:t>
            </a:r>
          </a:p>
          <a:p>
            <a:pPr lvl="1"/>
            <a:r>
              <a:rPr lang="en-US" dirty="0"/>
              <a:t>Cost of Capital</a:t>
            </a:r>
          </a:p>
          <a:p>
            <a:r>
              <a:rPr lang="en-US" dirty="0"/>
              <a:t>Quote from McKinsey Book</a:t>
            </a:r>
          </a:p>
          <a:p>
            <a:r>
              <a:rPr lang="en-US" dirty="0"/>
              <a:t>Quote from Damoradan Book</a:t>
            </a:r>
          </a:p>
          <a:p>
            <a:endParaRPr lang="en-US" dirty="0"/>
          </a:p>
        </p:txBody>
      </p:sp>
      <p:sp>
        <p:nvSpPr>
          <p:cNvPr id="3" name="Title 2">
            <a:extLst>
              <a:ext uri="{FF2B5EF4-FFF2-40B4-BE49-F238E27FC236}">
                <a16:creationId xmlns:a16="http://schemas.microsoft.com/office/drawing/2014/main" id="{53DC8787-5D22-47F3-BD48-039846A7B61B}"/>
              </a:ext>
            </a:extLst>
          </p:cNvPr>
          <p:cNvSpPr>
            <a:spLocks noGrp="1"/>
          </p:cNvSpPr>
          <p:nvPr>
            <p:ph type="title"/>
          </p:nvPr>
        </p:nvSpPr>
        <p:spPr/>
        <p:txBody>
          <a:bodyPr/>
          <a:lstStyle/>
          <a:p>
            <a:r>
              <a:rPr lang="en-US" dirty="0"/>
              <a:t>Fundamental Ideas</a:t>
            </a:r>
          </a:p>
        </p:txBody>
      </p:sp>
    </p:spTree>
    <p:extLst>
      <p:ext uri="{BB962C8B-B14F-4D97-AF65-F5344CB8AC3E}">
        <p14:creationId xmlns:p14="http://schemas.microsoft.com/office/powerpoint/2010/main" val="33478725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1DA175-5233-42FD-805E-366A0365400E}"/>
              </a:ext>
            </a:extLst>
          </p:cNvPr>
          <p:cNvSpPr>
            <a:spLocks noGrp="1"/>
          </p:cNvSpPr>
          <p:nvPr>
            <p:ph idx="1"/>
          </p:nvPr>
        </p:nvSpPr>
        <p:spPr/>
        <p:txBody>
          <a:bodyPr>
            <a:normAutofit fontScale="70000" lnSpcReduction="20000"/>
          </a:bodyPr>
          <a:lstStyle/>
          <a:p>
            <a:r>
              <a:rPr lang="en-US" dirty="0"/>
              <a:t>In theory, growth comes from population growth and increase in productivity driven by new innovation.  Say the real growth in the economy is 2.5% from these two factors. (Of course, it is just about impossible to define productivity growth).</a:t>
            </a:r>
          </a:p>
          <a:p>
            <a:r>
              <a:rPr lang="en-US" dirty="0"/>
              <a:t>Growth in Spending in Economy</a:t>
            </a:r>
          </a:p>
          <a:p>
            <a:pPr lvl="1"/>
            <a:r>
              <a:rPr lang="en-US" dirty="0"/>
              <a:t>Consumption</a:t>
            </a:r>
          </a:p>
          <a:p>
            <a:pPr lvl="1"/>
            <a:r>
              <a:rPr lang="en-US" dirty="0"/>
              <a:t>Government Spending</a:t>
            </a:r>
          </a:p>
          <a:p>
            <a:pPr lvl="1"/>
            <a:r>
              <a:rPr lang="en-US" dirty="0"/>
              <a:t>Investment by Corporations (Cap Exp)</a:t>
            </a:r>
          </a:p>
          <a:p>
            <a:r>
              <a:rPr lang="en-US" dirty="0"/>
              <a:t>Growth in Sources of Funds</a:t>
            </a:r>
          </a:p>
          <a:p>
            <a:pPr lvl="1"/>
            <a:r>
              <a:rPr lang="en-US" dirty="0"/>
              <a:t>Salaries</a:t>
            </a:r>
          </a:p>
          <a:p>
            <a:pPr lvl="1"/>
            <a:r>
              <a:rPr lang="en-US" dirty="0"/>
              <a:t>Taxes</a:t>
            </a:r>
          </a:p>
          <a:p>
            <a:pPr lvl="1"/>
            <a:r>
              <a:rPr lang="en-US" dirty="0"/>
              <a:t>Profit Earned by Corporations</a:t>
            </a:r>
          </a:p>
          <a:p>
            <a:r>
              <a:rPr lang="en-US" dirty="0"/>
              <a:t>If the growth in profit earned by corporations exceeds the growth in the economy, then somebody has to be worse off. If growth is compounded, the situation keeps getting worse.</a:t>
            </a:r>
          </a:p>
        </p:txBody>
      </p:sp>
      <p:sp>
        <p:nvSpPr>
          <p:cNvPr id="3" name="Title 2">
            <a:extLst>
              <a:ext uri="{FF2B5EF4-FFF2-40B4-BE49-F238E27FC236}">
                <a16:creationId xmlns:a16="http://schemas.microsoft.com/office/drawing/2014/main" id="{38D0D392-4900-494A-9E25-0A1C8023A8DF}"/>
              </a:ext>
            </a:extLst>
          </p:cNvPr>
          <p:cNvSpPr>
            <a:spLocks noGrp="1"/>
          </p:cNvSpPr>
          <p:nvPr>
            <p:ph type="title"/>
          </p:nvPr>
        </p:nvSpPr>
        <p:spPr/>
        <p:txBody>
          <a:bodyPr>
            <a:normAutofit fontScale="90000"/>
          </a:bodyPr>
          <a:lstStyle/>
          <a:p>
            <a:r>
              <a:rPr lang="en-US" dirty="0"/>
              <a:t>Now, Evaluate the Sources and with Growth</a:t>
            </a:r>
          </a:p>
        </p:txBody>
      </p:sp>
    </p:spTree>
    <p:extLst>
      <p:ext uri="{BB962C8B-B14F-4D97-AF65-F5344CB8AC3E}">
        <p14:creationId xmlns:p14="http://schemas.microsoft.com/office/powerpoint/2010/main" val="30576635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DF361AD-D08B-4715-B8B3-E8A0533C678F}"/>
              </a:ext>
            </a:extLst>
          </p:cNvPr>
          <p:cNvSpPr>
            <a:spLocks noGrp="1"/>
          </p:cNvSpPr>
          <p:nvPr>
            <p:ph idx="1"/>
          </p:nvPr>
        </p:nvSpPr>
        <p:spPr/>
        <p:txBody>
          <a:bodyPr>
            <a:normAutofit fontScale="92500" lnSpcReduction="10000"/>
          </a:bodyPr>
          <a:lstStyle/>
          <a:p>
            <a:r>
              <a:rPr lang="en-US" dirty="0"/>
              <a:t>Say the growth in the economy is 2.5%. If profits are 8%, then we can start with a base year where everything is somehow magically stable and move forward for 10, 20 and 100 years.</a:t>
            </a:r>
          </a:p>
          <a:p>
            <a:r>
              <a:rPr lang="en-US" dirty="0"/>
              <a:t>The little analysis demonstrates what happens when the cost of capital is over-stated by people getting MBA degrees from Columbia or Harvard.</a:t>
            </a:r>
          </a:p>
          <a:p>
            <a:r>
              <a:rPr lang="en-US" dirty="0"/>
              <a:t>Of course, there is a profit incentive necessary to provide incentives and grow the economy. But the question of who gets paid for risk is much more difficult.</a:t>
            </a:r>
          </a:p>
        </p:txBody>
      </p:sp>
      <p:sp>
        <p:nvSpPr>
          <p:cNvPr id="3" name="Title 2">
            <a:extLst>
              <a:ext uri="{FF2B5EF4-FFF2-40B4-BE49-F238E27FC236}">
                <a16:creationId xmlns:a16="http://schemas.microsoft.com/office/drawing/2014/main" id="{37694466-5723-4E8A-968A-DEC9065E49FC}"/>
              </a:ext>
            </a:extLst>
          </p:cNvPr>
          <p:cNvSpPr>
            <a:spLocks noGrp="1"/>
          </p:cNvSpPr>
          <p:nvPr>
            <p:ph type="title"/>
          </p:nvPr>
        </p:nvSpPr>
        <p:spPr/>
        <p:txBody>
          <a:bodyPr>
            <a:normAutofit fontScale="90000"/>
          </a:bodyPr>
          <a:lstStyle/>
          <a:p>
            <a:r>
              <a:rPr lang="en-US" dirty="0"/>
              <a:t>Finally, Consider the Case where Returns Exceed the Cost of Capital and Keep Growing</a:t>
            </a:r>
          </a:p>
        </p:txBody>
      </p:sp>
    </p:spTree>
    <p:extLst>
      <p:ext uri="{BB962C8B-B14F-4D97-AF65-F5344CB8AC3E}">
        <p14:creationId xmlns:p14="http://schemas.microsoft.com/office/powerpoint/2010/main" val="428046469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1DA175-5233-42FD-805E-366A0365400E}"/>
              </a:ext>
            </a:extLst>
          </p:cNvPr>
          <p:cNvSpPr>
            <a:spLocks noGrp="1"/>
          </p:cNvSpPr>
          <p:nvPr>
            <p:ph idx="1"/>
          </p:nvPr>
        </p:nvSpPr>
        <p:spPr/>
        <p:txBody>
          <a:bodyPr>
            <a:normAutofit fontScale="77500" lnSpcReduction="20000"/>
          </a:bodyPr>
          <a:lstStyle/>
          <a:p>
            <a:r>
              <a:rPr lang="en-US" dirty="0"/>
              <a:t>Using fundamental principles that risk can be allocated but not prevented, the basic economic equation can be presented in terms of risk:</a:t>
            </a:r>
          </a:p>
          <a:p>
            <a:r>
              <a:rPr lang="en-US" dirty="0"/>
              <a:t>Growth in Spending in Economy (Defined Level of Risk)</a:t>
            </a:r>
          </a:p>
          <a:p>
            <a:pPr lvl="1"/>
            <a:r>
              <a:rPr lang="en-US" dirty="0"/>
              <a:t>Consumption</a:t>
            </a:r>
          </a:p>
          <a:p>
            <a:pPr lvl="1"/>
            <a:r>
              <a:rPr lang="en-US" dirty="0"/>
              <a:t>Government Spending</a:t>
            </a:r>
          </a:p>
          <a:p>
            <a:pPr lvl="1"/>
            <a:r>
              <a:rPr lang="en-US" dirty="0"/>
              <a:t>Investment by Corporations (Cap Exp)</a:t>
            </a:r>
          </a:p>
          <a:p>
            <a:r>
              <a:rPr lang="en-US" dirty="0"/>
              <a:t>Growth in Sources of Funds (Same Level of Risk)</a:t>
            </a:r>
          </a:p>
          <a:p>
            <a:pPr lvl="1"/>
            <a:r>
              <a:rPr lang="en-US" dirty="0"/>
              <a:t>Salaries (Value Reduced with Risk) </a:t>
            </a:r>
          </a:p>
          <a:p>
            <a:pPr lvl="1"/>
            <a:r>
              <a:rPr lang="en-US" dirty="0"/>
              <a:t>Taxes </a:t>
            </a:r>
          </a:p>
          <a:p>
            <a:pPr lvl="1"/>
            <a:r>
              <a:rPr lang="en-US" dirty="0"/>
              <a:t>Profit Earned by Corporations (Returns Increase with Risk)</a:t>
            </a:r>
          </a:p>
          <a:p>
            <a:r>
              <a:rPr lang="en-US" dirty="0"/>
              <a:t>If the growth in profit earned by corporations exceeds the growth in the economy, then somebody has to be worse off. If growth is compounded, the situation keeps getting worse.</a:t>
            </a:r>
          </a:p>
        </p:txBody>
      </p:sp>
      <p:sp>
        <p:nvSpPr>
          <p:cNvPr id="3" name="Title 2">
            <a:extLst>
              <a:ext uri="{FF2B5EF4-FFF2-40B4-BE49-F238E27FC236}">
                <a16:creationId xmlns:a16="http://schemas.microsoft.com/office/drawing/2014/main" id="{38D0D392-4900-494A-9E25-0A1C8023A8DF}"/>
              </a:ext>
            </a:extLst>
          </p:cNvPr>
          <p:cNvSpPr>
            <a:spLocks noGrp="1"/>
          </p:cNvSpPr>
          <p:nvPr>
            <p:ph type="title"/>
          </p:nvPr>
        </p:nvSpPr>
        <p:spPr/>
        <p:txBody>
          <a:bodyPr>
            <a:normAutofit fontScale="90000"/>
          </a:bodyPr>
          <a:lstStyle/>
          <a:p>
            <a:r>
              <a:rPr lang="en-US" dirty="0"/>
              <a:t>Now, Evaluate who Takes Risks in an Economy</a:t>
            </a:r>
          </a:p>
        </p:txBody>
      </p:sp>
    </p:spTree>
    <p:extLst>
      <p:ext uri="{BB962C8B-B14F-4D97-AF65-F5344CB8AC3E}">
        <p14:creationId xmlns:p14="http://schemas.microsoft.com/office/powerpoint/2010/main" val="35796500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4600" y="1180502"/>
            <a:ext cx="6075900" cy="4954196"/>
          </a:xfrm>
          <a:prstGeom prst="rect">
            <a:avLst/>
          </a:prstGeom>
        </p:spPr>
      </p:pic>
      <p:sp>
        <p:nvSpPr>
          <p:cNvPr id="12" name="Title 11"/>
          <p:cNvSpPr>
            <a:spLocks noGrp="1"/>
          </p:cNvSpPr>
          <p:nvPr>
            <p:ph type="title"/>
          </p:nvPr>
        </p:nvSpPr>
        <p:spPr/>
        <p:txBody>
          <a:bodyPr>
            <a:normAutofit fontScale="90000"/>
          </a:bodyPr>
          <a:lstStyle/>
          <a:p>
            <a:pPr algn="ctr"/>
            <a:r>
              <a:rPr lang="en-US" dirty="0"/>
              <a:t>City is Like a Corporation/Project is Business</a:t>
            </a:r>
          </a:p>
        </p:txBody>
      </p:sp>
      <p:sp>
        <p:nvSpPr>
          <p:cNvPr id="7" name="Slide Number Placeholder 6"/>
          <p:cNvSpPr>
            <a:spLocks noGrp="1"/>
          </p:cNvSpPr>
          <p:nvPr>
            <p:ph type="sldNum" sz="quarter" idx="12"/>
          </p:nvPr>
        </p:nvSpPr>
        <p:spPr/>
        <p:txBody>
          <a:bodyPr/>
          <a:lstStyle/>
          <a:p>
            <a:pPr algn="ctr"/>
            <a:fld id="{0C3A1854-6B63-4059-B360-A3C4972BF0FC}" type="slidenum">
              <a:rPr lang="ko-KR" altLang="en-US" smtClean="0"/>
              <a:pPr algn="ctr"/>
              <a:t>177</a:t>
            </a:fld>
            <a:endParaRPr lang="ko-KR" altLang="en-US" dirty="0"/>
          </a:p>
        </p:txBody>
      </p:sp>
      <p:sp>
        <p:nvSpPr>
          <p:cNvPr id="14" name="TextBox 13"/>
          <p:cNvSpPr txBox="1"/>
          <p:nvPr/>
        </p:nvSpPr>
        <p:spPr>
          <a:xfrm>
            <a:off x="152400" y="1828800"/>
            <a:ext cx="1752600" cy="646331"/>
          </a:xfrm>
          <a:prstGeom prst="rect">
            <a:avLst/>
          </a:prstGeom>
          <a:noFill/>
        </p:spPr>
        <p:txBody>
          <a:bodyPr wrap="square" rtlCol="0">
            <a:spAutoFit/>
          </a:bodyPr>
          <a:lstStyle/>
          <a:p>
            <a:r>
              <a:rPr lang="en-US" dirty="0"/>
              <a:t>Individual Business or Family is like project Finance</a:t>
            </a:r>
          </a:p>
        </p:txBody>
      </p:sp>
      <p:cxnSp>
        <p:nvCxnSpPr>
          <p:cNvPr id="16" name="Straight Arrow Connector 15"/>
          <p:cNvCxnSpPr/>
          <p:nvPr/>
        </p:nvCxnSpPr>
        <p:spPr>
          <a:xfrm>
            <a:off x="1219200" y="2743200"/>
            <a:ext cx="1524000" cy="91440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1666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89434" y="1833881"/>
            <a:ext cx="5731497" cy="4093926"/>
          </a:xfrm>
          <a:prstGeom prst="rect">
            <a:avLst/>
          </a:prstGeom>
        </p:spPr>
      </p:pic>
      <p:sp>
        <p:nvSpPr>
          <p:cNvPr id="2" name="Title 1"/>
          <p:cNvSpPr>
            <a:spLocks noGrp="1"/>
          </p:cNvSpPr>
          <p:nvPr>
            <p:ph type="title"/>
          </p:nvPr>
        </p:nvSpPr>
        <p:spPr/>
        <p:txBody>
          <a:bodyPr>
            <a:normAutofit fontScale="90000"/>
          </a:bodyPr>
          <a:lstStyle/>
          <a:p>
            <a:pPr eaLnBrk="0" latinLnBrk="0" hangingPunct="0"/>
            <a:r>
              <a:rPr lang="en-US" dirty="0"/>
              <a:t>Family is Like Corporation, Person is Like Project Finance</a:t>
            </a:r>
          </a:p>
        </p:txBody>
      </p:sp>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178</a:t>
            </a:fld>
            <a:endParaRPr lang="ko-KR" altLang="en-US" dirty="0"/>
          </a:p>
        </p:txBody>
      </p:sp>
      <p:sp>
        <p:nvSpPr>
          <p:cNvPr id="3" name="TextBox 2">
            <a:extLst>
              <a:ext uri="{FF2B5EF4-FFF2-40B4-BE49-F238E27FC236}">
                <a16:creationId xmlns:a16="http://schemas.microsoft.com/office/drawing/2014/main" id="{30E1D567-B7EC-4E4C-8D6F-9AF7DD879055}"/>
              </a:ext>
            </a:extLst>
          </p:cNvPr>
          <p:cNvSpPr txBox="1"/>
          <p:nvPr/>
        </p:nvSpPr>
        <p:spPr>
          <a:xfrm>
            <a:off x="7220931" y="2045616"/>
            <a:ext cx="1489436" cy="646331"/>
          </a:xfrm>
          <a:prstGeom prst="rect">
            <a:avLst/>
          </a:prstGeom>
          <a:solidFill>
            <a:srgbClr val="FFFF00"/>
          </a:solidFill>
        </p:spPr>
        <p:txBody>
          <a:bodyPr wrap="square" rtlCol="0">
            <a:spAutoFit/>
          </a:bodyPr>
          <a:lstStyle/>
          <a:p>
            <a:r>
              <a:rPr lang="en-US" dirty="0"/>
              <a:t>Person is the project</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5241303" y="2691947"/>
            <a:ext cx="2045617" cy="48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7220931" y="4195623"/>
            <a:ext cx="1489436" cy="923330"/>
          </a:xfrm>
          <a:prstGeom prst="rect">
            <a:avLst/>
          </a:prstGeom>
          <a:solidFill>
            <a:srgbClr val="FFFF00"/>
          </a:solidFill>
        </p:spPr>
        <p:txBody>
          <a:bodyPr wrap="square" rtlCol="0">
            <a:spAutoFit/>
          </a:bodyPr>
          <a:lstStyle/>
          <a:p>
            <a:r>
              <a:rPr lang="en-US" dirty="0"/>
              <a:t>Entire Family is the Corporation</a:t>
            </a:r>
          </a:p>
        </p:txBody>
      </p:sp>
    </p:spTree>
    <p:extLst>
      <p:ext uri="{BB962C8B-B14F-4D97-AF65-F5344CB8AC3E}">
        <p14:creationId xmlns:p14="http://schemas.microsoft.com/office/powerpoint/2010/main" val="7098700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E93C2-1E1D-4DFB-BFC9-0B656F791957}"/>
              </a:ext>
            </a:extLst>
          </p:cNvPr>
          <p:cNvSpPr>
            <a:spLocks noGrp="1"/>
          </p:cNvSpPr>
          <p:nvPr>
            <p:ph type="title"/>
          </p:nvPr>
        </p:nvSpPr>
        <p:spPr>
          <a:xfrm>
            <a:off x="628650" y="365125"/>
            <a:ext cx="7886700" cy="1325563"/>
          </a:xfrm>
        </p:spPr>
        <p:txBody>
          <a:bodyPr>
            <a:normAutofit/>
          </a:bodyPr>
          <a:lstStyle/>
          <a:p>
            <a:r>
              <a:rPr lang="en-US" dirty="0"/>
              <a:t>General Concepts in Corporate Finance versus Project Finance</a:t>
            </a:r>
          </a:p>
        </p:txBody>
      </p:sp>
      <p:sp>
        <p:nvSpPr>
          <p:cNvPr id="4" name="Content Placeholder 3">
            <a:extLst>
              <a:ext uri="{FF2B5EF4-FFF2-40B4-BE49-F238E27FC236}">
                <a16:creationId xmlns:a16="http://schemas.microsoft.com/office/drawing/2014/main" id="{BAC71C34-AA72-45CE-9CFB-FA828DC0F1DD}"/>
              </a:ext>
            </a:extLst>
          </p:cNvPr>
          <p:cNvSpPr>
            <a:spLocks noGrp="1"/>
          </p:cNvSpPr>
          <p:nvPr>
            <p:ph sz="half" idx="1"/>
          </p:nvPr>
        </p:nvSpPr>
        <p:spPr>
          <a:xfrm>
            <a:off x="628650" y="2010833"/>
            <a:ext cx="3822700" cy="4166130"/>
          </a:xfrm>
        </p:spPr>
        <p:txBody>
          <a:bodyPr>
            <a:normAutofit lnSpcReduction="10000"/>
          </a:bodyPr>
          <a:lstStyle/>
          <a:p>
            <a:r>
              <a:rPr lang="en-US" sz="3200" dirty="0"/>
              <a:t>Project Finance</a:t>
            </a:r>
          </a:p>
          <a:p>
            <a:r>
              <a:rPr lang="en-US" sz="1700" dirty="0"/>
              <a:t>Evaluate entire life of project</a:t>
            </a:r>
          </a:p>
          <a:p>
            <a:r>
              <a:rPr lang="en-US" sz="1700" dirty="0"/>
              <a:t>Use investors target equity IRR as the cost of capital.</a:t>
            </a:r>
          </a:p>
          <a:p>
            <a:r>
              <a:rPr lang="en-US" sz="1700" dirty="0"/>
              <a:t>IRR measures the true economic return from the asset.</a:t>
            </a:r>
          </a:p>
          <a:p>
            <a:r>
              <a:rPr lang="en-US" sz="1700" dirty="0"/>
              <a:t>Credit analysis from cash flow analysis with DSCR, LLCR, PLCR.</a:t>
            </a:r>
          </a:p>
          <a:p>
            <a:r>
              <a:rPr lang="en-US" sz="1700" dirty="0"/>
              <a:t>Analysis all directly from cash flow and multiples such as P/E or EV/EBITDA not generally used.</a:t>
            </a:r>
          </a:p>
        </p:txBody>
      </p:sp>
      <p:sp>
        <p:nvSpPr>
          <p:cNvPr id="5" name="Content Placeholder 4">
            <a:extLst>
              <a:ext uri="{FF2B5EF4-FFF2-40B4-BE49-F238E27FC236}">
                <a16:creationId xmlns:a16="http://schemas.microsoft.com/office/drawing/2014/main" id="{7E48EC5C-2DDE-4DB1-991C-21FF08B6BCA2}"/>
              </a:ext>
            </a:extLst>
          </p:cNvPr>
          <p:cNvSpPr>
            <a:spLocks noGrp="1"/>
          </p:cNvSpPr>
          <p:nvPr>
            <p:ph sz="half" idx="2"/>
          </p:nvPr>
        </p:nvSpPr>
        <p:spPr>
          <a:xfrm>
            <a:off x="4692649" y="2010833"/>
            <a:ext cx="3822700" cy="4166130"/>
          </a:xfrm>
        </p:spPr>
        <p:txBody>
          <a:bodyPr>
            <a:normAutofit lnSpcReduction="10000"/>
          </a:bodyPr>
          <a:lstStyle/>
          <a:p>
            <a:r>
              <a:rPr lang="en-US" sz="3200" dirty="0"/>
              <a:t>Corporate Finance</a:t>
            </a:r>
          </a:p>
          <a:p>
            <a:r>
              <a:rPr lang="en-US" sz="1700" dirty="0"/>
              <a:t>Stop at some point and compute terminal value. Terminal value is subjective.</a:t>
            </a:r>
          </a:p>
          <a:p>
            <a:r>
              <a:rPr lang="en-US" sz="1700" dirty="0"/>
              <a:t>WACC is a subjective black box coming from a mysterious potion.</a:t>
            </a:r>
          </a:p>
          <a:p>
            <a:r>
              <a:rPr lang="en-US" sz="1700" dirty="0"/>
              <a:t>ROIC and ROE are affected by timing of capital expenditures and do not measure the true economic return.</a:t>
            </a:r>
          </a:p>
          <a:p>
            <a:r>
              <a:rPr lang="en-US" sz="1700" dirty="0"/>
              <a:t>Credit analysis has a lot of judgment as to whether the balance sheet is strong enough for re-financing.</a:t>
            </a:r>
          </a:p>
          <a:p>
            <a:r>
              <a:rPr lang="en-US" sz="1700" dirty="0"/>
              <a:t>Multiples used to measure long-term value.</a:t>
            </a:r>
          </a:p>
        </p:txBody>
      </p:sp>
    </p:spTree>
    <p:extLst>
      <p:ext uri="{BB962C8B-B14F-4D97-AF65-F5344CB8AC3E}">
        <p14:creationId xmlns:p14="http://schemas.microsoft.com/office/powerpoint/2010/main" val="1691857361"/>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CB10E07-E4F0-44D1-9D60-021A62557A7B}"/>
              </a:ext>
            </a:extLst>
          </p:cNvPr>
          <p:cNvSpPr>
            <a:spLocks noGrp="1"/>
          </p:cNvSpPr>
          <p:nvPr>
            <p:ph idx="1"/>
          </p:nvPr>
        </p:nvSpPr>
        <p:spPr/>
        <p:txBody>
          <a:bodyPr/>
          <a:lstStyle/>
          <a:p>
            <a:r>
              <a:rPr lang="en-US" dirty="0"/>
              <a:t>Variation in value from the cost of capital with the two cases. Note: Two way data tables are better with macro.</a:t>
            </a:r>
          </a:p>
          <a:p>
            <a:endParaRPr lang="en-US" dirty="0"/>
          </a:p>
        </p:txBody>
      </p:sp>
      <p:sp>
        <p:nvSpPr>
          <p:cNvPr id="5" name="Title 4">
            <a:extLst>
              <a:ext uri="{FF2B5EF4-FFF2-40B4-BE49-F238E27FC236}">
                <a16:creationId xmlns:a16="http://schemas.microsoft.com/office/drawing/2014/main" id="{30782307-E3E2-4604-BD9D-03767C6D1161}"/>
              </a:ext>
            </a:extLst>
          </p:cNvPr>
          <p:cNvSpPr>
            <a:spLocks noGrp="1"/>
          </p:cNvSpPr>
          <p:nvPr>
            <p:ph type="title"/>
          </p:nvPr>
        </p:nvSpPr>
        <p:spPr/>
        <p:txBody>
          <a:bodyPr/>
          <a:lstStyle/>
          <a:p>
            <a:r>
              <a:rPr lang="en-US" dirty="0"/>
              <a:t>Effect of WACC on DCF</a:t>
            </a:r>
          </a:p>
        </p:txBody>
      </p:sp>
      <p:pic>
        <p:nvPicPr>
          <p:cNvPr id="7" name="Picture 6">
            <a:extLst>
              <a:ext uri="{FF2B5EF4-FFF2-40B4-BE49-F238E27FC236}">
                <a16:creationId xmlns:a16="http://schemas.microsoft.com/office/drawing/2014/main" id="{46A70DB3-E8A5-426A-912E-88A19B69528A}"/>
              </a:ext>
            </a:extLst>
          </p:cNvPr>
          <p:cNvPicPr>
            <a:picLocks noChangeAspect="1"/>
          </p:cNvPicPr>
          <p:nvPr/>
        </p:nvPicPr>
        <p:blipFill>
          <a:blip r:embed="rId2"/>
          <a:stretch>
            <a:fillRect/>
          </a:stretch>
        </p:blipFill>
        <p:spPr>
          <a:xfrm>
            <a:off x="0" y="3720077"/>
            <a:ext cx="4640147" cy="1746292"/>
          </a:xfrm>
          <a:prstGeom prst="rect">
            <a:avLst/>
          </a:prstGeom>
        </p:spPr>
      </p:pic>
      <p:pic>
        <p:nvPicPr>
          <p:cNvPr id="8" name="Picture 7">
            <a:extLst>
              <a:ext uri="{FF2B5EF4-FFF2-40B4-BE49-F238E27FC236}">
                <a16:creationId xmlns:a16="http://schemas.microsoft.com/office/drawing/2014/main" id="{248EC364-C554-4413-897F-DCC8E25BD609}"/>
              </a:ext>
            </a:extLst>
          </p:cNvPr>
          <p:cNvPicPr>
            <a:picLocks noChangeAspect="1"/>
          </p:cNvPicPr>
          <p:nvPr/>
        </p:nvPicPr>
        <p:blipFill>
          <a:blip r:embed="rId3"/>
          <a:stretch>
            <a:fillRect/>
          </a:stretch>
        </p:blipFill>
        <p:spPr>
          <a:xfrm>
            <a:off x="4413271" y="3410170"/>
            <a:ext cx="4730729" cy="2142217"/>
          </a:xfrm>
          <a:prstGeom prst="rect">
            <a:avLst/>
          </a:prstGeom>
        </p:spPr>
      </p:pic>
    </p:spTree>
    <p:extLst>
      <p:ext uri="{BB962C8B-B14F-4D97-AF65-F5344CB8AC3E}">
        <p14:creationId xmlns:p14="http://schemas.microsoft.com/office/powerpoint/2010/main" val="4936659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F1891D1-3F81-4884-A1CD-05B77AD3BBFD}"/>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Use of Project Finance Ideas in Corporate Finance</a:t>
            </a:r>
          </a:p>
        </p:txBody>
      </p:sp>
      <p:sp>
        <p:nvSpPr>
          <p:cNvPr id="4" name="Slide Number Placeholder 3">
            <a:extLst>
              <a:ext uri="{FF2B5EF4-FFF2-40B4-BE49-F238E27FC236}">
                <a16:creationId xmlns:a16="http://schemas.microsoft.com/office/drawing/2014/main" id="{34AAFDDD-5E5A-478D-8B6B-E7232C11D47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alpha val="80000"/>
                  </a:schemeClr>
                </a:solidFill>
              </a:rPr>
              <a:pPr algn="r" defTabSz="914400">
                <a:spcAft>
                  <a:spcPts val="600"/>
                </a:spcAft>
              </a:pPr>
              <a:t>180</a:t>
            </a:fld>
            <a:endParaRPr lang="en-US" altLang="ko-KR" sz="1200" dirty="0">
              <a:solidFill>
                <a:schemeClr val="tx1">
                  <a:alpha val="80000"/>
                </a:schemeClr>
              </a:solidFill>
            </a:endParaRPr>
          </a:p>
        </p:txBody>
      </p:sp>
    </p:spTree>
    <p:extLst>
      <p:ext uri="{BB962C8B-B14F-4D97-AF65-F5344CB8AC3E}">
        <p14:creationId xmlns:p14="http://schemas.microsoft.com/office/powerpoint/2010/main" val="53737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FB440E-41A3-4472-803B-5D44FFB07F0A}"/>
              </a:ext>
            </a:extLst>
          </p:cNvPr>
          <p:cNvPicPr>
            <a:picLocks noGrp="1" noChangeAspect="1"/>
          </p:cNvPicPr>
          <p:nvPr>
            <p:ph idx="1"/>
          </p:nvPr>
        </p:nvPicPr>
        <p:blipFill>
          <a:blip r:embed="rId2"/>
          <a:stretch>
            <a:fillRect/>
          </a:stretch>
        </p:blipFill>
        <p:spPr>
          <a:xfrm>
            <a:off x="628650" y="2221004"/>
            <a:ext cx="7902575" cy="2998605"/>
          </a:xfrm>
          <a:prstGeom prst="rect">
            <a:avLst/>
          </a:prstGeom>
        </p:spPr>
      </p:pic>
      <p:sp>
        <p:nvSpPr>
          <p:cNvPr id="3" name="Title 2">
            <a:extLst>
              <a:ext uri="{FF2B5EF4-FFF2-40B4-BE49-F238E27FC236}">
                <a16:creationId xmlns:a16="http://schemas.microsoft.com/office/drawing/2014/main" id="{143BD5F9-C8EE-4B89-BD33-69E1D30EE5F9}"/>
              </a:ext>
            </a:extLst>
          </p:cNvPr>
          <p:cNvSpPr>
            <a:spLocks noGrp="1"/>
          </p:cNvSpPr>
          <p:nvPr>
            <p:ph type="title"/>
          </p:nvPr>
        </p:nvSpPr>
        <p:spPr/>
        <p:txBody>
          <a:bodyPr/>
          <a:lstStyle/>
          <a:p>
            <a:r>
              <a:rPr lang="en-US" dirty="0"/>
              <a:t>WACC Craziness</a:t>
            </a:r>
          </a:p>
        </p:txBody>
      </p:sp>
      <p:sp>
        <p:nvSpPr>
          <p:cNvPr id="6" name="Rectangle 5">
            <a:extLst>
              <a:ext uri="{FF2B5EF4-FFF2-40B4-BE49-F238E27FC236}">
                <a16:creationId xmlns:a16="http://schemas.microsoft.com/office/drawing/2014/main" id="{C9962488-842B-4176-8996-58D80B42B22B}"/>
              </a:ext>
            </a:extLst>
          </p:cNvPr>
          <p:cNvSpPr/>
          <p:nvPr/>
        </p:nvSpPr>
        <p:spPr>
          <a:xfrm>
            <a:off x="1604764" y="1453737"/>
            <a:ext cx="2975173" cy="369332"/>
          </a:xfrm>
          <a:prstGeom prst="rect">
            <a:avLst/>
          </a:prstGeom>
        </p:spPr>
        <p:txBody>
          <a:bodyPr wrap="none">
            <a:spAutoFit/>
          </a:bodyPr>
          <a:lstStyle/>
          <a:p>
            <a:r>
              <a:rPr lang="en-US" dirty="0"/>
              <a:t>http://www.waccexpert.com/</a:t>
            </a:r>
          </a:p>
        </p:txBody>
      </p:sp>
    </p:spTree>
    <p:extLst>
      <p:ext uri="{BB962C8B-B14F-4D97-AF65-F5344CB8AC3E}">
        <p14:creationId xmlns:p14="http://schemas.microsoft.com/office/powerpoint/2010/main" val="116477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EECE0-8B08-4E4E-BA53-B4978079BAE5}"/>
              </a:ext>
            </a:extLst>
          </p:cNvPr>
          <p:cNvSpPr>
            <a:spLocks noGrp="1"/>
          </p:cNvSpPr>
          <p:nvPr>
            <p:ph idx="1"/>
          </p:nvPr>
        </p:nvSpPr>
        <p:spPr/>
        <p:txBody>
          <a:bodyPr>
            <a:normAutofit fontScale="92500" lnSpcReduction="10000"/>
          </a:bodyPr>
          <a:lstStyle/>
          <a:p>
            <a:r>
              <a:rPr lang="en-US" dirty="0"/>
              <a:t>Overall objective is to teach more complex project finance theory and concepts through modelling.</a:t>
            </a:r>
          </a:p>
          <a:p>
            <a:r>
              <a:rPr lang="en-US" dirty="0"/>
              <a:t>Don’t use really big template models. Instead work from blank sheet and understand sophisticated issues.</a:t>
            </a:r>
          </a:p>
          <a:p>
            <a:pPr lvl="1"/>
            <a:r>
              <a:rPr lang="en-US" dirty="0"/>
              <a:t>You can find models at </a:t>
            </a:r>
            <a:r>
              <a:rPr lang="en-US" dirty="0">
                <a:hlinkClick r:id="rId2"/>
              </a:rPr>
              <a:t>www.edbodmer.com</a:t>
            </a:r>
            <a:endParaRPr lang="en-US" dirty="0"/>
          </a:p>
          <a:p>
            <a:r>
              <a:rPr lang="en-US" dirty="0"/>
              <a:t>Understanding the modelling concepts is much more important than typing formulas in excel.  </a:t>
            </a:r>
          </a:p>
          <a:p>
            <a:pPr lvl="1"/>
            <a:r>
              <a:rPr lang="en-US" dirty="0"/>
              <a:t>If you find yourself typing formulas instead of understanding the concepts STOP TYPING (you will receive and e-mail of the completed model). </a:t>
            </a:r>
          </a:p>
        </p:txBody>
      </p:sp>
      <p:sp>
        <p:nvSpPr>
          <p:cNvPr id="3" name="Title 2">
            <a:extLst>
              <a:ext uri="{FF2B5EF4-FFF2-40B4-BE49-F238E27FC236}">
                <a16:creationId xmlns:a16="http://schemas.microsoft.com/office/drawing/2014/main" id="{FA2B1ACF-061D-456A-92FF-D7B020F6A8B5}"/>
              </a:ext>
            </a:extLst>
          </p:cNvPr>
          <p:cNvSpPr>
            <a:spLocks noGrp="1"/>
          </p:cNvSpPr>
          <p:nvPr>
            <p:ph type="title"/>
          </p:nvPr>
        </p:nvSpPr>
        <p:spPr/>
        <p:txBody>
          <a:bodyPr/>
          <a:lstStyle/>
          <a:p>
            <a:r>
              <a:rPr lang="en-US" dirty="0"/>
              <a:t>Teaching Style for Modelling</a:t>
            </a:r>
          </a:p>
        </p:txBody>
      </p:sp>
      <p:sp>
        <p:nvSpPr>
          <p:cNvPr id="4" name="Slide Number Placeholder 3">
            <a:extLst>
              <a:ext uri="{FF2B5EF4-FFF2-40B4-BE49-F238E27FC236}">
                <a16:creationId xmlns:a16="http://schemas.microsoft.com/office/drawing/2014/main" id="{168C5148-FC81-4C8E-A5EC-B7F531E00E6C}"/>
              </a:ext>
            </a:extLst>
          </p:cNvPr>
          <p:cNvSpPr>
            <a:spLocks noGrp="1"/>
          </p:cNvSpPr>
          <p:nvPr>
            <p:ph type="sldNum" sz="quarter" idx="12"/>
          </p:nvPr>
        </p:nvSpPr>
        <p:spPr/>
        <p:txBody>
          <a:bodyPr/>
          <a:lstStyle/>
          <a:p>
            <a:pPr algn="ctr"/>
            <a:fld id="{0C3A1854-6B63-4059-B360-A3C4972BF0FC}" type="slidenum">
              <a:rPr lang="ko-KR" altLang="en-US" smtClean="0"/>
              <a:pPr algn="ctr"/>
              <a:t>2</a:t>
            </a:fld>
            <a:endParaRPr lang="ko-KR" altLang="en-US" dirty="0"/>
          </a:p>
        </p:txBody>
      </p:sp>
    </p:spTree>
    <p:extLst>
      <p:ext uri="{BB962C8B-B14F-4D97-AF65-F5344CB8AC3E}">
        <p14:creationId xmlns:p14="http://schemas.microsoft.com/office/powerpoint/2010/main" val="144414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E961C4-F83B-44E4-ADF1-16BD8F585745}"/>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dirty="0">
                <a:latin typeface="+mn-lt"/>
                <a:cs typeface="+mn-cs"/>
              </a:rPr>
              <a:t>Lets say you can find the following:</a:t>
            </a:r>
          </a:p>
          <a:p>
            <a:pPr lvl="1"/>
            <a:r>
              <a:rPr lang="en-US" sz="2100" dirty="0">
                <a:latin typeface="+mn-lt"/>
                <a:cs typeface="+mn-cs"/>
              </a:rPr>
              <a:t>A company with some fluctuations in return, but not too much.</a:t>
            </a:r>
          </a:p>
          <a:p>
            <a:pPr lvl="1"/>
            <a:r>
              <a:rPr lang="en-US" sz="2100" dirty="0">
                <a:latin typeface="+mn-lt"/>
                <a:cs typeface="+mn-cs"/>
              </a:rPr>
              <a:t>A company that grows at about the same rate in real terms as the population (e.g. a food company).</a:t>
            </a:r>
          </a:p>
          <a:p>
            <a:pPr lvl="1"/>
            <a:r>
              <a:rPr lang="en-US" sz="2100" dirty="0">
                <a:latin typeface="+mn-lt"/>
                <a:cs typeface="+mn-cs"/>
              </a:rPr>
              <a:t>An industry where P/E multiples and EV/EBITDA multiples are stable across companies and stable over time.</a:t>
            </a:r>
          </a:p>
          <a:p>
            <a:pPr lvl="1"/>
            <a:r>
              <a:rPr lang="en-US" sz="2100" dirty="0">
                <a:latin typeface="+mn-lt"/>
                <a:cs typeface="+mn-cs"/>
              </a:rPr>
              <a:t>An industry where there is quite a lot of competition and assets are not very capital intensive.</a:t>
            </a:r>
          </a:p>
        </p:txBody>
      </p:sp>
      <p:sp>
        <p:nvSpPr>
          <p:cNvPr id="3" name="Title 2">
            <a:extLst>
              <a:ext uri="{FF2B5EF4-FFF2-40B4-BE49-F238E27FC236}">
                <a16:creationId xmlns:a16="http://schemas.microsoft.com/office/drawing/2014/main" id="{79039492-80C4-4CD8-9DEF-79CA1D79445C}"/>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400" kern="1200" dirty="0">
                <a:solidFill>
                  <a:schemeClr val="accent1"/>
                </a:solidFill>
                <a:latin typeface="+mj-lt"/>
                <a:ea typeface="+mj-ea"/>
                <a:cs typeface="+mj-cs"/>
              </a:rPr>
              <a:t>Corporate Finance Ideas for Simple Company</a:t>
            </a:r>
          </a:p>
        </p:txBody>
      </p:sp>
    </p:spTree>
    <p:extLst>
      <p:ext uri="{BB962C8B-B14F-4D97-AF65-F5344CB8AC3E}">
        <p14:creationId xmlns:p14="http://schemas.microsoft.com/office/powerpoint/2010/main" val="1189940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DFB86F-530D-4814-91E3-BEE7DE5ACFCB}"/>
              </a:ext>
            </a:extLst>
          </p:cNvPr>
          <p:cNvSpPr>
            <a:spLocks noGrp="1"/>
          </p:cNvSpPr>
          <p:nvPr>
            <p:ph idx="1"/>
          </p:nvPr>
        </p:nvSpPr>
        <p:spPr/>
        <p:txBody>
          <a:bodyPr/>
          <a:lstStyle/>
          <a:p>
            <a:r>
              <a:rPr lang="en-US" dirty="0"/>
              <a:t>Fed Ex</a:t>
            </a:r>
          </a:p>
          <a:p>
            <a:r>
              <a:rPr lang="en-US" dirty="0"/>
              <a:t>UPS</a:t>
            </a:r>
          </a:p>
          <a:p>
            <a:r>
              <a:rPr lang="en-US" dirty="0"/>
              <a:t>Heiniken</a:t>
            </a:r>
          </a:p>
          <a:p>
            <a:r>
              <a:rPr lang="en-US" dirty="0"/>
              <a:t>Disney</a:t>
            </a:r>
          </a:p>
          <a:p>
            <a:r>
              <a:rPr lang="en-US" dirty="0"/>
              <a:t>Walgreens</a:t>
            </a:r>
          </a:p>
          <a:p>
            <a:r>
              <a:rPr lang="en-US" dirty="0"/>
              <a:t>General Mills</a:t>
            </a:r>
          </a:p>
        </p:txBody>
      </p:sp>
      <p:sp>
        <p:nvSpPr>
          <p:cNvPr id="3" name="Title 2">
            <a:extLst>
              <a:ext uri="{FF2B5EF4-FFF2-40B4-BE49-F238E27FC236}">
                <a16:creationId xmlns:a16="http://schemas.microsoft.com/office/drawing/2014/main" id="{C23C9D3E-E761-4CBE-B7C0-50A48F5FFB91}"/>
              </a:ext>
            </a:extLst>
          </p:cNvPr>
          <p:cNvSpPr>
            <a:spLocks noGrp="1"/>
          </p:cNvSpPr>
          <p:nvPr>
            <p:ph type="title"/>
          </p:nvPr>
        </p:nvSpPr>
        <p:spPr/>
        <p:txBody>
          <a:bodyPr>
            <a:normAutofit fontScale="90000"/>
          </a:bodyPr>
          <a:lstStyle/>
          <a:p>
            <a:r>
              <a:rPr lang="en-US" dirty="0"/>
              <a:t>Companies Used in McKinsey Book and Typical Examples</a:t>
            </a:r>
          </a:p>
        </p:txBody>
      </p:sp>
    </p:spTree>
    <p:extLst>
      <p:ext uri="{BB962C8B-B14F-4D97-AF65-F5344CB8AC3E}">
        <p14:creationId xmlns:p14="http://schemas.microsoft.com/office/powerpoint/2010/main" val="3384342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10" name="Content Placeholder 3"/>
          <p:cNvGraphicFramePr>
            <a:graphicFrameLocks noGrp="1"/>
          </p:cNvGraphicFramePr>
          <p:nvPr>
            <p:ph idx="1"/>
            <p:extLst>
              <p:ext uri="{D42A27DB-BD31-4B8C-83A1-F6EECF244321}">
                <p14:modId xmlns:p14="http://schemas.microsoft.com/office/powerpoint/2010/main" val="1104910823"/>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2CCF0CF-11A1-404A-B387-D37F181A47DA}"/>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100" kern="1200" dirty="0">
                <a:solidFill>
                  <a:schemeClr val="tx1"/>
                </a:solidFill>
                <a:latin typeface="+mj-lt"/>
                <a:ea typeface="+mj-ea"/>
                <a:cs typeface="+mj-cs"/>
              </a:rPr>
              <a:t>For This Simple Company you Can Make an Elegant Financial Analysis</a:t>
            </a:r>
          </a:p>
        </p:txBody>
      </p:sp>
    </p:spTree>
    <p:extLst>
      <p:ext uri="{BB962C8B-B14F-4D97-AF65-F5344CB8AC3E}">
        <p14:creationId xmlns:p14="http://schemas.microsoft.com/office/powerpoint/2010/main" val="16851892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0A4C69-99D1-4D78-8220-8E623D98DE0C}"/>
              </a:ext>
            </a:extLst>
          </p:cNvPr>
          <p:cNvSpPr>
            <a:spLocks noGrp="1"/>
          </p:cNvSpPr>
          <p:nvPr>
            <p:ph idx="1"/>
          </p:nvPr>
        </p:nvSpPr>
        <p:spPr/>
        <p:txBody>
          <a:bodyPr/>
          <a:lstStyle/>
          <a:p>
            <a:r>
              <a:rPr lang="en-US" dirty="0"/>
              <a:t>In this case, keep ROIC in sight when make a valuation.</a:t>
            </a:r>
          </a:p>
          <a:p>
            <a:endParaRPr lang="en-US" dirty="0"/>
          </a:p>
        </p:txBody>
      </p:sp>
      <p:sp>
        <p:nvSpPr>
          <p:cNvPr id="3" name="Title 2">
            <a:extLst>
              <a:ext uri="{FF2B5EF4-FFF2-40B4-BE49-F238E27FC236}">
                <a16:creationId xmlns:a16="http://schemas.microsoft.com/office/drawing/2014/main" id="{2107E51B-7A95-4FA9-BC7F-81443C71B218}"/>
              </a:ext>
            </a:extLst>
          </p:cNvPr>
          <p:cNvSpPr>
            <a:spLocks noGrp="1"/>
          </p:cNvSpPr>
          <p:nvPr>
            <p:ph type="title"/>
          </p:nvPr>
        </p:nvSpPr>
        <p:spPr/>
        <p:txBody>
          <a:bodyPr/>
          <a:lstStyle/>
          <a:p>
            <a:r>
              <a:rPr lang="en-US" dirty="0"/>
              <a:t>Example of Classic Company</a:t>
            </a:r>
          </a:p>
        </p:txBody>
      </p:sp>
      <p:pic>
        <p:nvPicPr>
          <p:cNvPr id="5" name="Picture 4">
            <a:extLst>
              <a:ext uri="{FF2B5EF4-FFF2-40B4-BE49-F238E27FC236}">
                <a16:creationId xmlns:a16="http://schemas.microsoft.com/office/drawing/2014/main" id="{DA05E6BD-A64E-481C-82E6-FFE378F937FF}"/>
              </a:ext>
            </a:extLst>
          </p:cNvPr>
          <p:cNvPicPr>
            <a:picLocks noChangeAspect="1"/>
          </p:cNvPicPr>
          <p:nvPr/>
        </p:nvPicPr>
        <p:blipFill>
          <a:blip r:embed="rId2"/>
          <a:stretch>
            <a:fillRect/>
          </a:stretch>
        </p:blipFill>
        <p:spPr>
          <a:xfrm>
            <a:off x="314325" y="2239432"/>
            <a:ext cx="8295588" cy="4144920"/>
          </a:xfrm>
          <a:prstGeom prst="rect">
            <a:avLst/>
          </a:prstGeom>
        </p:spPr>
      </p:pic>
    </p:spTree>
    <p:extLst>
      <p:ext uri="{BB962C8B-B14F-4D97-AF65-F5344CB8AC3E}">
        <p14:creationId xmlns:p14="http://schemas.microsoft.com/office/powerpoint/2010/main" val="3601268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EF085B8-A2C0-4A6F-B663-CCC56F3CD3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3">
            <a:extLst>
              <a:ext uri="{FF2B5EF4-FFF2-40B4-BE49-F238E27FC236}">
                <a16:creationId xmlns:a16="http://schemas.microsoft.com/office/drawing/2014/main" id="{2658F6D6-96E0-421A-96D6-3DF4040085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1">
            <a:extLst>
              <a:ext uri="{FF2B5EF4-FFF2-40B4-BE49-F238E27FC236}">
                <a16:creationId xmlns:a16="http://schemas.microsoft.com/office/drawing/2014/main" id="{3CF62545-93A0-4FD5-9B48-48DCA794CBA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BF7EA6F7-6436-4E26-B31C-9AAD14ED5926}"/>
              </a:ext>
            </a:extLst>
          </p:cNvPr>
          <p:cNvSpPr>
            <a:spLocks noGrp="1"/>
          </p:cNvSpPr>
          <p:nvPr>
            <p:ph type="title"/>
          </p:nvPr>
        </p:nvSpPr>
        <p:spPr>
          <a:xfrm>
            <a:off x="628650" y="365125"/>
            <a:ext cx="7886700" cy="1325563"/>
          </a:xfrm>
        </p:spPr>
        <p:txBody>
          <a:bodyPr>
            <a:normAutofit/>
          </a:bodyPr>
          <a:lstStyle/>
          <a:p>
            <a:r>
              <a:rPr lang="en-US" dirty="0"/>
              <a:t>Contrast Two Companies in Evaluation of Corporate Finance</a:t>
            </a:r>
          </a:p>
        </p:txBody>
      </p:sp>
      <p:sp>
        <p:nvSpPr>
          <p:cNvPr id="9" name="Content Placeholder 8">
            <a:extLst>
              <a:ext uri="{FF2B5EF4-FFF2-40B4-BE49-F238E27FC236}">
                <a16:creationId xmlns:a16="http://schemas.microsoft.com/office/drawing/2014/main" id="{D6DC86C8-D20E-42F1-8C97-88A334607C11}"/>
              </a:ext>
            </a:extLst>
          </p:cNvPr>
          <p:cNvSpPr>
            <a:spLocks noGrp="1"/>
          </p:cNvSpPr>
          <p:nvPr>
            <p:ph sz="half" idx="1"/>
          </p:nvPr>
        </p:nvSpPr>
        <p:spPr>
          <a:xfrm>
            <a:off x="628650" y="2010833"/>
            <a:ext cx="3822700" cy="4166130"/>
          </a:xfrm>
        </p:spPr>
        <p:txBody>
          <a:bodyPr>
            <a:normAutofit/>
          </a:bodyPr>
          <a:lstStyle/>
          <a:p>
            <a:r>
              <a:rPr lang="en-US" sz="3600" dirty="0"/>
              <a:t>Classic Company</a:t>
            </a:r>
          </a:p>
          <a:p>
            <a:r>
              <a:rPr lang="en-US" sz="1600" dirty="0"/>
              <a:t>Mature Company with capital expenditures used to make investment.</a:t>
            </a:r>
          </a:p>
          <a:p>
            <a:r>
              <a:rPr lang="en-US" sz="1600" dirty="0"/>
              <a:t>No large write-offs, re-structuring's or asset sales.</a:t>
            </a:r>
          </a:p>
          <a:p>
            <a:r>
              <a:rPr lang="en-US" sz="1600" dirty="0"/>
              <a:t>Multiples are similar across companies in the industry and over time.</a:t>
            </a:r>
          </a:p>
          <a:p>
            <a:r>
              <a:rPr lang="en-US" sz="1600" dirty="0"/>
              <a:t>Value to Investment (price to book) ratios are stable and can be used to evaluate company management and cost of capital.</a:t>
            </a:r>
          </a:p>
          <a:p>
            <a:r>
              <a:rPr lang="en-US" sz="1600" dirty="0"/>
              <a:t>Return earned on assets invested in the past is similar to return on investment on new assets.</a:t>
            </a:r>
          </a:p>
        </p:txBody>
      </p:sp>
      <p:sp>
        <p:nvSpPr>
          <p:cNvPr id="10" name="Content Placeholder 9">
            <a:extLst>
              <a:ext uri="{FF2B5EF4-FFF2-40B4-BE49-F238E27FC236}">
                <a16:creationId xmlns:a16="http://schemas.microsoft.com/office/drawing/2014/main" id="{0B87C206-74DC-48E9-89C5-A15B2FC8355E}"/>
              </a:ext>
            </a:extLst>
          </p:cNvPr>
          <p:cNvSpPr>
            <a:spLocks noGrp="1"/>
          </p:cNvSpPr>
          <p:nvPr>
            <p:ph sz="half" idx="2"/>
          </p:nvPr>
        </p:nvSpPr>
        <p:spPr>
          <a:xfrm>
            <a:off x="4692649" y="2010833"/>
            <a:ext cx="3822700" cy="4166130"/>
          </a:xfrm>
        </p:spPr>
        <p:txBody>
          <a:bodyPr>
            <a:normAutofit/>
          </a:bodyPr>
          <a:lstStyle/>
          <a:p>
            <a:r>
              <a:rPr lang="en-US" sz="3600" dirty="0"/>
              <a:t>Tricky Situations</a:t>
            </a:r>
          </a:p>
          <a:p>
            <a:r>
              <a:rPr lang="en-US" sz="1600" dirty="0"/>
              <a:t>Investment in the form of research, operating losses and software.</a:t>
            </a:r>
          </a:p>
          <a:p>
            <a:r>
              <a:rPr lang="en-US" sz="1600" dirty="0"/>
              <a:t>Balance sheet affected by gains on asset sales, write-offs, re-structuring charges.</a:t>
            </a:r>
          </a:p>
          <a:p>
            <a:r>
              <a:rPr lang="en-US" sz="1600" dirty="0"/>
              <a:t>Multiples change a lot over time for individual companies and across a cross-section of companies.</a:t>
            </a:r>
          </a:p>
          <a:p>
            <a:r>
              <a:rPr lang="en-US" sz="1600" dirty="0"/>
              <a:t>Value to investment have little meaning as historic investment was very small compared to new investment.</a:t>
            </a:r>
          </a:p>
          <a:p>
            <a:r>
              <a:rPr lang="en-US" sz="1600" dirty="0"/>
              <a:t>Return on historic investments change as plants age and conditions change in an industry.</a:t>
            </a:r>
          </a:p>
        </p:txBody>
      </p:sp>
    </p:spTree>
    <p:extLst>
      <p:ext uri="{BB962C8B-B14F-4D97-AF65-F5344CB8AC3E}">
        <p14:creationId xmlns:p14="http://schemas.microsoft.com/office/powerpoint/2010/main" val="3267985669"/>
      </p:ext>
    </p:extLst>
  </p:cSld>
  <p:clrMapOvr>
    <a:overrideClrMapping bg1="dk1" tx1="lt1" bg2="dk2" tx2="lt2" accent1="accent1" accent2="accent2" accent3="accent3" accent4="accent4" accent5="accent5" accent6="accent6" hlink="hlink" folHlink="folHlink"/>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0730538-F692-4480-A02C-8732C4C2EF65}"/>
              </a:ext>
            </a:extLst>
          </p:cNvPr>
          <p:cNvSpPr>
            <a:spLocks noGrp="1"/>
          </p:cNvSpPr>
          <p:nvPr>
            <p:ph idx="1"/>
          </p:nvPr>
        </p:nvSpPr>
        <p:spPr>
          <a:xfrm>
            <a:off x="628650" y="2057400"/>
            <a:ext cx="7886700" cy="3871762"/>
          </a:xfrm>
        </p:spPr>
        <p:txBody>
          <a:bodyPr vert="horz" lIns="91440" tIns="45720" rIns="91440" bIns="45720" rtlCol="0">
            <a:normAutofit/>
          </a:bodyPr>
          <a:lstStyle/>
          <a:p>
            <a:r>
              <a:rPr lang="en-US" sz="1800" dirty="0">
                <a:latin typeface="+mn-lt"/>
                <a:cs typeface="+mn-cs"/>
              </a:rPr>
              <a:t>Rate of return (it could be ROIC, ROCE, ROE or any other measure), is not very relevant because:</a:t>
            </a:r>
          </a:p>
          <a:p>
            <a:pPr lvl="1"/>
            <a:r>
              <a:rPr lang="en-US" sz="1800" dirty="0">
                <a:latin typeface="+mn-lt"/>
                <a:cs typeface="+mn-cs"/>
              </a:rPr>
              <a:t>Returns are distorted (i.e. very high) because of large writeoffs that the company took a couple of years ago</a:t>
            </a:r>
          </a:p>
          <a:p>
            <a:pPr lvl="1"/>
            <a:r>
              <a:rPr lang="en-US" sz="1800" dirty="0">
                <a:latin typeface="+mn-lt"/>
                <a:cs typeface="+mn-cs"/>
              </a:rPr>
              <a:t>Invested Capital is high because of because of asset sales that resulted in gains and a higher equity.</a:t>
            </a:r>
          </a:p>
          <a:p>
            <a:pPr lvl="1"/>
            <a:r>
              <a:rPr lang="en-US" sz="1800" dirty="0">
                <a:latin typeface="+mn-lt"/>
                <a:cs typeface="+mn-cs"/>
              </a:rPr>
              <a:t>Businesses like construction and contracting carry risks and therefore earn returns, but little or no capital is invested, so how can you compute ROIC, ROE etc.</a:t>
            </a:r>
          </a:p>
          <a:p>
            <a:pPr lvl="1"/>
            <a:r>
              <a:rPr lang="en-US" sz="1800" dirty="0">
                <a:latin typeface="+mn-lt"/>
                <a:cs typeface="+mn-cs"/>
              </a:rPr>
              <a:t>Investment is in the form of research and development or operating expense to keep quasi monopoly going (e.g. Apple, Google etc.)</a:t>
            </a:r>
          </a:p>
          <a:p>
            <a:pPr lvl="1"/>
            <a:r>
              <a:rPr lang="en-US" sz="1800" dirty="0">
                <a:latin typeface="+mn-lt"/>
                <a:cs typeface="+mn-cs"/>
              </a:rPr>
              <a:t>Return on new investments very different from return on historic investments (e.g. Amazon investment in food delivery versus investment in websites).</a:t>
            </a:r>
          </a:p>
        </p:txBody>
      </p:sp>
      <p:sp>
        <p:nvSpPr>
          <p:cNvPr id="3" name="Title 2">
            <a:extLst>
              <a:ext uri="{FF2B5EF4-FFF2-40B4-BE49-F238E27FC236}">
                <a16:creationId xmlns:a16="http://schemas.microsoft.com/office/drawing/2014/main" id="{79D18182-3634-41B5-986B-064EEF23AD76}"/>
              </a:ext>
            </a:extLst>
          </p:cNvPr>
          <p:cNvSpPr>
            <a:spLocks noGrp="1"/>
          </p:cNvSpPr>
          <p:nvPr>
            <p:ph type="title"/>
          </p:nvPr>
        </p:nvSpPr>
        <p:spPr>
          <a:xfrm>
            <a:off x="628650" y="631825"/>
            <a:ext cx="7886700"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But, What happens if …</a:t>
            </a:r>
          </a:p>
        </p:txBody>
      </p:sp>
    </p:spTree>
    <p:extLst>
      <p:ext uri="{BB962C8B-B14F-4D97-AF65-F5344CB8AC3E}">
        <p14:creationId xmlns:p14="http://schemas.microsoft.com/office/powerpoint/2010/main" val="534804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71698AF-A6C5-4438-89D1-50807DCF3BC6}"/>
              </a:ext>
            </a:extLst>
          </p:cNvPr>
          <p:cNvSpPr>
            <a:spLocks noGrp="1"/>
          </p:cNvSpPr>
          <p:nvPr>
            <p:ph idx="1"/>
          </p:nvPr>
        </p:nvSpPr>
        <p:spPr>
          <a:xfrm>
            <a:off x="628650" y="2057400"/>
            <a:ext cx="7886700" cy="3871762"/>
          </a:xfrm>
        </p:spPr>
        <p:txBody>
          <a:bodyPr vert="horz" lIns="91440" tIns="45720" rIns="91440" bIns="45720" rtlCol="0">
            <a:normAutofit/>
          </a:bodyPr>
          <a:lstStyle/>
          <a:p>
            <a:r>
              <a:rPr lang="en-US" sz="2100" dirty="0">
                <a:latin typeface="+mn-lt"/>
                <a:cs typeface="+mn-cs"/>
              </a:rPr>
              <a:t>A company has been growing fast and it cannot keep growing forever, but you don’t really know how long the growth will last.</a:t>
            </a:r>
          </a:p>
          <a:p>
            <a:pPr lvl="1"/>
            <a:r>
              <a:rPr lang="en-US" sz="2100" dirty="0">
                <a:latin typeface="+mn-lt"/>
                <a:cs typeface="+mn-cs"/>
              </a:rPr>
              <a:t>If a company grows fast and its return is greater than its cost of capital, the P/E ratio and the EV/EBITDA ratio can be very high.  Do you really think you can predict the length of time the company will continue to grow.</a:t>
            </a:r>
          </a:p>
          <a:p>
            <a:pPr lvl="1"/>
            <a:r>
              <a:rPr lang="en-US" sz="2100" dirty="0">
                <a:latin typeface="+mn-lt"/>
                <a:cs typeface="+mn-cs"/>
              </a:rPr>
              <a:t>If you claim that you know how fast the company can keep growing you are a fraud.</a:t>
            </a:r>
          </a:p>
          <a:p>
            <a:pPr lvl="1"/>
            <a:r>
              <a:rPr lang="en-US" sz="2100" dirty="0">
                <a:latin typeface="+mn-lt"/>
                <a:cs typeface="+mn-cs"/>
              </a:rPr>
              <a:t>A company has been experiencing high return on invested capital because of low capital spending, but it will eventually have to replace its capital. </a:t>
            </a:r>
          </a:p>
        </p:txBody>
      </p:sp>
      <p:sp>
        <p:nvSpPr>
          <p:cNvPr id="3" name="Title 2">
            <a:extLst>
              <a:ext uri="{FF2B5EF4-FFF2-40B4-BE49-F238E27FC236}">
                <a16:creationId xmlns:a16="http://schemas.microsoft.com/office/drawing/2014/main" id="{ECB91581-C245-40A6-ABE6-39F430421EF6}"/>
              </a:ext>
            </a:extLst>
          </p:cNvPr>
          <p:cNvSpPr>
            <a:spLocks noGrp="1"/>
          </p:cNvSpPr>
          <p:nvPr>
            <p:ph type="title"/>
          </p:nvPr>
        </p:nvSpPr>
        <p:spPr>
          <a:xfrm>
            <a:off x="628650" y="631825"/>
            <a:ext cx="7886700"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Also, What Happens if …</a:t>
            </a:r>
          </a:p>
        </p:txBody>
      </p:sp>
      <p:sp>
        <p:nvSpPr>
          <p:cNvPr id="4" name="Slide Number Placeholder 3">
            <a:extLst>
              <a:ext uri="{FF2B5EF4-FFF2-40B4-BE49-F238E27FC236}">
                <a16:creationId xmlns:a16="http://schemas.microsoft.com/office/drawing/2014/main" id="{1668E00E-6400-4988-96BF-76340D493606}"/>
              </a:ext>
            </a:extLst>
          </p:cNvPr>
          <p:cNvSpPr>
            <a:spLocks noGrp="1"/>
          </p:cNvSpPr>
          <p:nvPr>
            <p:ph type="sldNum" sz="quarter" idx="12"/>
          </p:nvPr>
        </p:nvSpPr>
        <p:spPr>
          <a:xfrm>
            <a:off x="6457950" y="6077585"/>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smtClean="0">
                <a:solidFill>
                  <a:schemeClr val="tx1">
                    <a:tint val="75000"/>
                  </a:schemeClr>
                </a:solidFill>
              </a:rPr>
              <a:pPr algn="r" defTabSz="914400">
                <a:spcAft>
                  <a:spcPts val="600"/>
                </a:spcAft>
              </a:pPr>
              <a:t>26</a:t>
            </a:fld>
            <a:endParaRPr lang="en-US" altLang="ko-KR" sz="1200" dirty="0">
              <a:solidFill>
                <a:schemeClr val="tx1">
                  <a:tint val="75000"/>
                </a:schemeClr>
              </a:solidFill>
            </a:endParaRPr>
          </a:p>
        </p:txBody>
      </p:sp>
    </p:spTree>
    <p:extLst>
      <p:ext uri="{BB962C8B-B14F-4D97-AF65-F5344CB8AC3E}">
        <p14:creationId xmlns:p14="http://schemas.microsoft.com/office/powerpoint/2010/main" val="3191667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9C80D8-8279-4451-99E3-336DAE0AD7CA}"/>
              </a:ext>
            </a:extLst>
          </p:cNvPr>
          <p:cNvSpPr>
            <a:spLocks noGrp="1"/>
          </p:cNvSpPr>
          <p:nvPr>
            <p:ph idx="1"/>
          </p:nvPr>
        </p:nvSpPr>
        <p:spPr/>
        <p:txBody>
          <a:bodyPr>
            <a:normAutofit fontScale="85000" lnSpcReduction="20000"/>
          </a:bodyPr>
          <a:lstStyle/>
          <a:p>
            <a:r>
              <a:rPr lang="en-US" dirty="0"/>
              <a:t>The new economy concepts were that real options could be created if a company gains scale.  These ideas were laughed at. But after 20 years, maybe some of the ideas were not so silly.</a:t>
            </a:r>
          </a:p>
          <a:p>
            <a:r>
              <a:rPr lang="en-US" dirty="0"/>
              <a:t>For example, “the extraordinarily high anticipated profits represented by stock prices during the Internet bubble never materialized, because there was no ‘new economy.’”</a:t>
            </a:r>
          </a:p>
          <a:p>
            <a:endParaRPr lang="en-US" dirty="0"/>
          </a:p>
          <a:p>
            <a:r>
              <a:rPr lang="en-US" dirty="0"/>
              <a:t>Get data from the comprehensive stock price file.</a:t>
            </a:r>
          </a:p>
          <a:p>
            <a:r>
              <a:rPr lang="en-US" dirty="0"/>
              <a:t>The real thing that happened during the dot.com bubble was with telecom companies</a:t>
            </a:r>
          </a:p>
          <a:p>
            <a:r>
              <a:rPr lang="en-US" dirty="0"/>
              <a:t>Use Amazon, Priceline, Pay Pal, EBAY</a:t>
            </a:r>
          </a:p>
        </p:txBody>
      </p:sp>
      <p:sp>
        <p:nvSpPr>
          <p:cNvPr id="3" name="Title 2">
            <a:extLst>
              <a:ext uri="{FF2B5EF4-FFF2-40B4-BE49-F238E27FC236}">
                <a16:creationId xmlns:a16="http://schemas.microsoft.com/office/drawing/2014/main" id="{BF5ACC69-2062-4AA9-929B-2F250D952639}"/>
              </a:ext>
            </a:extLst>
          </p:cNvPr>
          <p:cNvSpPr>
            <a:spLocks noGrp="1"/>
          </p:cNvSpPr>
          <p:nvPr>
            <p:ph type="title"/>
          </p:nvPr>
        </p:nvSpPr>
        <p:spPr/>
        <p:txBody>
          <a:bodyPr>
            <a:normAutofit fontScale="90000"/>
          </a:bodyPr>
          <a:lstStyle/>
          <a:p>
            <a:r>
              <a:rPr lang="en-US" dirty="0"/>
              <a:t>Were the “New Economy” Ideas Not So Stupid</a:t>
            </a:r>
          </a:p>
        </p:txBody>
      </p:sp>
    </p:spTree>
    <p:extLst>
      <p:ext uri="{BB962C8B-B14F-4D97-AF65-F5344CB8AC3E}">
        <p14:creationId xmlns:p14="http://schemas.microsoft.com/office/powerpoint/2010/main" val="975728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E3ECE6-E7C4-4768-ADF1-13B658B8F595}"/>
              </a:ext>
            </a:extLst>
          </p:cNvPr>
          <p:cNvSpPr>
            <a:spLocks noGrp="1"/>
          </p:cNvSpPr>
          <p:nvPr>
            <p:ph idx="1"/>
          </p:nvPr>
        </p:nvSpPr>
        <p:spPr/>
        <p:txBody>
          <a:bodyPr/>
          <a:lstStyle/>
          <a:p>
            <a:r>
              <a:rPr lang="en-US" dirty="0"/>
              <a:t>You can evaluate the performance and variation in different stocks and make statistical analysis using the comprehensive stock file.</a:t>
            </a:r>
          </a:p>
        </p:txBody>
      </p:sp>
      <p:sp>
        <p:nvSpPr>
          <p:cNvPr id="3" name="Title 2">
            <a:extLst>
              <a:ext uri="{FF2B5EF4-FFF2-40B4-BE49-F238E27FC236}">
                <a16:creationId xmlns:a16="http://schemas.microsoft.com/office/drawing/2014/main" id="{1C949D8F-DD09-42ED-A046-0D3ABFB35909}"/>
              </a:ext>
            </a:extLst>
          </p:cNvPr>
          <p:cNvSpPr>
            <a:spLocks noGrp="1"/>
          </p:cNvSpPr>
          <p:nvPr>
            <p:ph type="title"/>
          </p:nvPr>
        </p:nvSpPr>
        <p:spPr/>
        <p:txBody>
          <a:bodyPr>
            <a:normAutofit fontScale="90000"/>
          </a:bodyPr>
          <a:lstStyle/>
          <a:p>
            <a:r>
              <a:rPr lang="en-US" dirty="0"/>
              <a:t>Comprehensive Stock, Commodity and Index File</a:t>
            </a:r>
          </a:p>
        </p:txBody>
      </p:sp>
      <p:pic>
        <p:nvPicPr>
          <p:cNvPr id="5" name="Picture 4">
            <a:extLst>
              <a:ext uri="{FF2B5EF4-FFF2-40B4-BE49-F238E27FC236}">
                <a16:creationId xmlns:a16="http://schemas.microsoft.com/office/drawing/2014/main" id="{E612C8CD-205A-4F48-9627-6CE59D5544C4}"/>
              </a:ext>
            </a:extLst>
          </p:cNvPr>
          <p:cNvPicPr>
            <a:picLocks noChangeAspect="1"/>
          </p:cNvPicPr>
          <p:nvPr/>
        </p:nvPicPr>
        <p:blipFill>
          <a:blip r:embed="rId2"/>
          <a:stretch>
            <a:fillRect/>
          </a:stretch>
        </p:blipFill>
        <p:spPr>
          <a:xfrm>
            <a:off x="904973" y="3324613"/>
            <a:ext cx="6909847" cy="2955448"/>
          </a:xfrm>
          <a:prstGeom prst="rect">
            <a:avLst/>
          </a:prstGeom>
        </p:spPr>
      </p:pic>
    </p:spTree>
    <p:extLst>
      <p:ext uri="{BB962C8B-B14F-4D97-AF65-F5344CB8AC3E}">
        <p14:creationId xmlns:p14="http://schemas.microsoft.com/office/powerpoint/2010/main" val="15309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D6DD3B-F0D3-4B3B-876F-383B87077C3E}"/>
              </a:ext>
            </a:extLst>
          </p:cNvPr>
          <p:cNvSpPr>
            <a:spLocks noGrp="1"/>
          </p:cNvSpPr>
          <p:nvPr>
            <p:ph idx="1"/>
          </p:nvPr>
        </p:nvSpPr>
        <p:spPr>
          <a:xfrm>
            <a:off x="628649" y="1263192"/>
            <a:ext cx="8128851" cy="1847479"/>
          </a:xfrm>
        </p:spPr>
        <p:txBody>
          <a:bodyPr>
            <a:normAutofit fontScale="85000" lnSpcReduction="10000"/>
          </a:bodyPr>
          <a:lstStyle/>
          <a:p>
            <a:r>
              <a:rPr lang="en-US" dirty="0"/>
              <a:t>S&amp;P Index since 1950 is base.  </a:t>
            </a:r>
          </a:p>
          <a:p>
            <a:r>
              <a:rPr lang="en-US" dirty="0"/>
              <a:t>IRR is final value (149.5) divided by initial value (1.0), raised to years – 1 (67.8 years).</a:t>
            </a:r>
          </a:p>
          <a:p>
            <a:r>
              <a:rPr lang="en-US" dirty="0"/>
              <a:t>Returns and volatility is affected by the time period.</a:t>
            </a:r>
          </a:p>
          <a:p>
            <a:endParaRPr lang="en-US" dirty="0"/>
          </a:p>
        </p:txBody>
      </p:sp>
      <p:sp>
        <p:nvSpPr>
          <p:cNvPr id="3" name="Title 2">
            <a:extLst>
              <a:ext uri="{FF2B5EF4-FFF2-40B4-BE49-F238E27FC236}">
                <a16:creationId xmlns:a16="http://schemas.microsoft.com/office/drawing/2014/main" id="{8793E112-0D6F-4DE1-AEFB-6ACB553D862F}"/>
              </a:ext>
            </a:extLst>
          </p:cNvPr>
          <p:cNvSpPr>
            <a:spLocks noGrp="1"/>
          </p:cNvSpPr>
          <p:nvPr>
            <p:ph type="title"/>
          </p:nvPr>
        </p:nvSpPr>
        <p:spPr/>
        <p:txBody>
          <a:bodyPr/>
          <a:lstStyle/>
          <a:p>
            <a:r>
              <a:rPr lang="en-US" dirty="0"/>
              <a:t>Example of Indices</a:t>
            </a:r>
          </a:p>
        </p:txBody>
      </p:sp>
      <p:pic>
        <p:nvPicPr>
          <p:cNvPr id="6" name="Picture 5">
            <a:extLst>
              <a:ext uri="{FF2B5EF4-FFF2-40B4-BE49-F238E27FC236}">
                <a16:creationId xmlns:a16="http://schemas.microsoft.com/office/drawing/2014/main" id="{CD123DCD-B626-4725-A851-1B76EE97352C}"/>
              </a:ext>
            </a:extLst>
          </p:cNvPr>
          <p:cNvPicPr>
            <a:picLocks noChangeAspect="1"/>
          </p:cNvPicPr>
          <p:nvPr/>
        </p:nvPicPr>
        <p:blipFill>
          <a:blip r:embed="rId2"/>
          <a:stretch>
            <a:fillRect/>
          </a:stretch>
        </p:blipFill>
        <p:spPr>
          <a:xfrm>
            <a:off x="263951" y="3110671"/>
            <a:ext cx="8267307" cy="2652466"/>
          </a:xfrm>
          <a:prstGeom prst="rect">
            <a:avLst/>
          </a:prstGeom>
        </p:spPr>
      </p:pic>
    </p:spTree>
    <p:extLst>
      <p:ext uri="{BB962C8B-B14F-4D97-AF65-F5344CB8AC3E}">
        <p14:creationId xmlns:p14="http://schemas.microsoft.com/office/powerpoint/2010/main" val="180394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3CCD8F-DA75-426E-8C3F-B40C7BCC1F19}"/>
              </a:ext>
            </a:extLst>
          </p:cNvPr>
          <p:cNvSpPr>
            <a:spLocks noGrp="1"/>
          </p:cNvSpPr>
          <p:nvPr>
            <p:ph idx="1"/>
          </p:nvPr>
        </p:nvSpPr>
        <p:spPr/>
        <p:txBody>
          <a:bodyPr/>
          <a:lstStyle/>
          <a:p>
            <a:r>
              <a:rPr lang="en-US" dirty="0"/>
              <a:t>Search for Corporate Finance Modelling in Google</a:t>
            </a:r>
          </a:p>
          <a:p>
            <a:endParaRPr lang="en-US" dirty="0"/>
          </a:p>
        </p:txBody>
      </p:sp>
      <p:sp>
        <p:nvSpPr>
          <p:cNvPr id="3" name="Title 2">
            <a:extLst>
              <a:ext uri="{FF2B5EF4-FFF2-40B4-BE49-F238E27FC236}">
                <a16:creationId xmlns:a16="http://schemas.microsoft.com/office/drawing/2014/main" id="{D007C7F1-1450-472B-AEED-B49A904374BC}"/>
              </a:ext>
            </a:extLst>
          </p:cNvPr>
          <p:cNvSpPr>
            <a:spLocks noGrp="1"/>
          </p:cNvSpPr>
          <p:nvPr>
            <p:ph type="title"/>
          </p:nvPr>
        </p:nvSpPr>
        <p:spPr/>
        <p:txBody>
          <a:bodyPr/>
          <a:lstStyle/>
          <a:p>
            <a:r>
              <a:rPr lang="en-US" dirty="0"/>
              <a:t>Finding Completed Template Models</a:t>
            </a:r>
          </a:p>
        </p:txBody>
      </p:sp>
      <p:sp>
        <p:nvSpPr>
          <p:cNvPr id="4" name="Slide Number Placeholder 3">
            <a:extLst>
              <a:ext uri="{FF2B5EF4-FFF2-40B4-BE49-F238E27FC236}">
                <a16:creationId xmlns:a16="http://schemas.microsoft.com/office/drawing/2014/main" id="{E88F41EA-D3B8-48A4-AE36-B798EAA18CFC}"/>
              </a:ext>
            </a:extLst>
          </p:cNvPr>
          <p:cNvSpPr>
            <a:spLocks noGrp="1"/>
          </p:cNvSpPr>
          <p:nvPr>
            <p:ph type="sldNum" sz="quarter" idx="12"/>
          </p:nvPr>
        </p:nvSpPr>
        <p:spPr/>
        <p:txBody>
          <a:bodyPr/>
          <a:lstStyle/>
          <a:p>
            <a:pPr algn="ctr"/>
            <a:fld id="{0C3A1854-6B63-4059-B360-A3C4972BF0FC}" type="slidenum">
              <a:rPr lang="ko-KR" altLang="en-US" smtClean="0"/>
              <a:pPr algn="ctr"/>
              <a:t>3</a:t>
            </a:fld>
            <a:endParaRPr lang="ko-KR" altLang="en-US" dirty="0"/>
          </a:p>
        </p:txBody>
      </p:sp>
      <p:pic>
        <p:nvPicPr>
          <p:cNvPr id="6" name="Picture 5">
            <a:extLst>
              <a:ext uri="{FF2B5EF4-FFF2-40B4-BE49-F238E27FC236}">
                <a16:creationId xmlns:a16="http://schemas.microsoft.com/office/drawing/2014/main" id="{31EA1B63-F260-4E05-BCA5-D9A2A34F6922}"/>
              </a:ext>
            </a:extLst>
          </p:cNvPr>
          <p:cNvPicPr>
            <a:picLocks noChangeAspect="1"/>
          </p:cNvPicPr>
          <p:nvPr/>
        </p:nvPicPr>
        <p:blipFill>
          <a:blip r:embed="rId2"/>
          <a:stretch>
            <a:fillRect/>
          </a:stretch>
        </p:blipFill>
        <p:spPr>
          <a:xfrm>
            <a:off x="2985467" y="2073895"/>
            <a:ext cx="4333021" cy="3841423"/>
          </a:xfrm>
          <a:prstGeom prst="rect">
            <a:avLst/>
          </a:prstGeom>
        </p:spPr>
      </p:pic>
    </p:spTree>
    <p:extLst>
      <p:ext uri="{BB962C8B-B14F-4D97-AF65-F5344CB8AC3E}">
        <p14:creationId xmlns:p14="http://schemas.microsoft.com/office/powerpoint/2010/main" val="3978387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p:txBody>
          <a:bodyPr/>
          <a:lstStyle/>
          <a:p>
            <a:r>
              <a:rPr lang="en-US" dirty="0"/>
              <a:t>This illustrates how you can compare different indices and adjust for exchange rates.</a:t>
            </a:r>
          </a:p>
          <a:p>
            <a:endParaRPr lang="en-US" dirty="0"/>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lstStyle/>
          <a:p>
            <a:r>
              <a:rPr lang="en-US" dirty="0"/>
              <a:t>S&amp;P 500 and DAX</a:t>
            </a:r>
          </a:p>
        </p:txBody>
      </p:sp>
      <p:pic>
        <p:nvPicPr>
          <p:cNvPr id="5" name="Picture 4">
            <a:extLst>
              <a:ext uri="{FF2B5EF4-FFF2-40B4-BE49-F238E27FC236}">
                <a16:creationId xmlns:a16="http://schemas.microsoft.com/office/drawing/2014/main" id="{D4115530-7FBC-40EA-8F3A-E2EB570BF9FB}"/>
              </a:ext>
            </a:extLst>
          </p:cNvPr>
          <p:cNvPicPr>
            <a:picLocks noChangeAspect="1"/>
          </p:cNvPicPr>
          <p:nvPr/>
        </p:nvPicPr>
        <p:blipFill>
          <a:blip r:embed="rId2"/>
          <a:stretch>
            <a:fillRect/>
          </a:stretch>
        </p:blipFill>
        <p:spPr>
          <a:xfrm>
            <a:off x="243624" y="3163991"/>
            <a:ext cx="8287634" cy="2672694"/>
          </a:xfrm>
          <a:prstGeom prst="rect">
            <a:avLst/>
          </a:prstGeom>
        </p:spPr>
      </p:pic>
    </p:spTree>
    <p:extLst>
      <p:ext uri="{BB962C8B-B14F-4D97-AF65-F5344CB8AC3E}">
        <p14:creationId xmlns:p14="http://schemas.microsoft.com/office/powerpoint/2010/main" val="1756492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2385FE-9E1A-471D-98A7-73CDCB9ED25A}"/>
              </a:ext>
            </a:extLst>
          </p:cNvPr>
          <p:cNvSpPr>
            <a:spLocks noGrp="1"/>
          </p:cNvSpPr>
          <p:nvPr>
            <p:ph idx="1"/>
          </p:nvPr>
        </p:nvSpPr>
        <p:spPr/>
        <p:txBody>
          <a:bodyPr/>
          <a:lstStyle/>
          <a:p>
            <a:r>
              <a:rPr lang="en-US" dirty="0"/>
              <a:t>Can stocks out-grow the overall economy in the long-run.</a:t>
            </a:r>
          </a:p>
          <a:p>
            <a:r>
              <a:rPr lang="en-US" dirty="0"/>
              <a:t>What has been the return on stocks (with dividend re-investment) relative overall economic growth.</a:t>
            </a:r>
          </a:p>
          <a:p>
            <a:r>
              <a:rPr lang="en-US" dirty="0"/>
              <a:t>If stocks do not grow faster than the economy, then investors are not compensated for taking risk.</a:t>
            </a:r>
          </a:p>
          <a:p>
            <a:endParaRPr lang="en-US" dirty="0"/>
          </a:p>
        </p:txBody>
      </p:sp>
      <p:sp>
        <p:nvSpPr>
          <p:cNvPr id="3" name="Title 2">
            <a:extLst>
              <a:ext uri="{FF2B5EF4-FFF2-40B4-BE49-F238E27FC236}">
                <a16:creationId xmlns:a16="http://schemas.microsoft.com/office/drawing/2014/main" id="{A95E8AF4-9CEB-4AAA-87C9-D7DF3367924C}"/>
              </a:ext>
            </a:extLst>
          </p:cNvPr>
          <p:cNvSpPr>
            <a:spLocks noGrp="1"/>
          </p:cNvSpPr>
          <p:nvPr>
            <p:ph type="title"/>
          </p:nvPr>
        </p:nvSpPr>
        <p:spPr/>
        <p:txBody>
          <a:bodyPr>
            <a:normAutofit fontScale="90000"/>
          </a:bodyPr>
          <a:lstStyle/>
          <a:p>
            <a:r>
              <a:rPr lang="en-US" dirty="0"/>
              <a:t>Fundamental Economic Question of Economic Growth and Stock Value Growth</a:t>
            </a:r>
          </a:p>
        </p:txBody>
      </p:sp>
    </p:spTree>
    <p:extLst>
      <p:ext uri="{BB962C8B-B14F-4D97-AF65-F5344CB8AC3E}">
        <p14:creationId xmlns:p14="http://schemas.microsoft.com/office/powerpoint/2010/main" val="1877746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C15B7A-476E-4A00-A603-93AA6A64FBC9}"/>
              </a:ext>
            </a:extLst>
          </p:cNvPr>
          <p:cNvSpPr>
            <a:spLocks noGrp="1"/>
          </p:cNvSpPr>
          <p:nvPr>
            <p:ph idx="1"/>
          </p:nvPr>
        </p:nvSpPr>
        <p:spPr>
          <a:xfrm>
            <a:off x="628650" y="1263192"/>
            <a:ext cx="7839489" cy="1281225"/>
          </a:xfrm>
        </p:spPr>
        <p:txBody>
          <a:bodyPr>
            <a:normAutofit lnSpcReduction="10000"/>
          </a:bodyPr>
          <a:lstStyle/>
          <a:p>
            <a:r>
              <a:rPr lang="en-US" dirty="0"/>
              <a:t>Note the recent increase in stock prices relative to national income and even corporate profits. Different starting points.</a:t>
            </a:r>
          </a:p>
          <a:p>
            <a:endParaRPr lang="en-US" dirty="0"/>
          </a:p>
        </p:txBody>
      </p:sp>
      <p:sp>
        <p:nvSpPr>
          <p:cNvPr id="3" name="Title 2">
            <a:extLst>
              <a:ext uri="{FF2B5EF4-FFF2-40B4-BE49-F238E27FC236}">
                <a16:creationId xmlns:a16="http://schemas.microsoft.com/office/drawing/2014/main" id="{45CDE8B8-BA8D-48E1-9B3A-7C3117E0F617}"/>
              </a:ext>
            </a:extLst>
          </p:cNvPr>
          <p:cNvSpPr>
            <a:spLocks noGrp="1"/>
          </p:cNvSpPr>
          <p:nvPr>
            <p:ph type="title"/>
          </p:nvPr>
        </p:nvSpPr>
        <p:spPr/>
        <p:txBody>
          <a:bodyPr>
            <a:normAutofit fontScale="90000"/>
          </a:bodyPr>
          <a:lstStyle/>
          <a:p>
            <a:r>
              <a:rPr lang="en-US" dirty="0"/>
              <a:t>Comparison of Stock Prices and Economic Indicies</a:t>
            </a:r>
          </a:p>
        </p:txBody>
      </p:sp>
      <p:pic>
        <p:nvPicPr>
          <p:cNvPr id="5" name="Picture 4">
            <a:extLst>
              <a:ext uri="{FF2B5EF4-FFF2-40B4-BE49-F238E27FC236}">
                <a16:creationId xmlns:a16="http://schemas.microsoft.com/office/drawing/2014/main" id="{25935520-0362-4468-AFE1-9DAD0243996B}"/>
              </a:ext>
            </a:extLst>
          </p:cNvPr>
          <p:cNvPicPr>
            <a:picLocks noChangeAspect="1"/>
          </p:cNvPicPr>
          <p:nvPr/>
        </p:nvPicPr>
        <p:blipFill>
          <a:blip r:embed="rId2"/>
          <a:stretch>
            <a:fillRect/>
          </a:stretch>
        </p:blipFill>
        <p:spPr>
          <a:xfrm>
            <a:off x="52500" y="3240157"/>
            <a:ext cx="4485664" cy="3167905"/>
          </a:xfrm>
          <a:prstGeom prst="rect">
            <a:avLst/>
          </a:prstGeom>
        </p:spPr>
      </p:pic>
      <p:pic>
        <p:nvPicPr>
          <p:cNvPr id="6" name="Picture 5">
            <a:extLst>
              <a:ext uri="{FF2B5EF4-FFF2-40B4-BE49-F238E27FC236}">
                <a16:creationId xmlns:a16="http://schemas.microsoft.com/office/drawing/2014/main" id="{D183A1F2-85E4-4578-A8B1-B07B92EB63A3}"/>
              </a:ext>
            </a:extLst>
          </p:cNvPr>
          <p:cNvPicPr>
            <a:picLocks noChangeAspect="1"/>
          </p:cNvPicPr>
          <p:nvPr/>
        </p:nvPicPr>
        <p:blipFill>
          <a:blip r:embed="rId3"/>
          <a:stretch>
            <a:fillRect/>
          </a:stretch>
        </p:blipFill>
        <p:spPr>
          <a:xfrm>
            <a:off x="4605838" y="3240157"/>
            <a:ext cx="4433163" cy="3130827"/>
          </a:xfrm>
          <a:prstGeom prst="rect">
            <a:avLst/>
          </a:prstGeom>
        </p:spPr>
      </p:pic>
    </p:spTree>
    <p:extLst>
      <p:ext uri="{BB962C8B-B14F-4D97-AF65-F5344CB8AC3E}">
        <p14:creationId xmlns:p14="http://schemas.microsoft.com/office/powerpoint/2010/main" val="203821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C15B7A-476E-4A00-A603-93AA6A64FBC9}"/>
              </a:ext>
            </a:extLst>
          </p:cNvPr>
          <p:cNvSpPr>
            <a:spLocks noGrp="1"/>
          </p:cNvSpPr>
          <p:nvPr>
            <p:ph idx="1"/>
          </p:nvPr>
        </p:nvSpPr>
        <p:spPr>
          <a:xfrm>
            <a:off x="628650" y="1263192"/>
            <a:ext cx="7839489" cy="1281225"/>
          </a:xfrm>
        </p:spPr>
        <p:txBody>
          <a:bodyPr>
            <a:normAutofit lnSpcReduction="10000"/>
          </a:bodyPr>
          <a:lstStyle/>
          <a:p>
            <a:r>
              <a:rPr lang="en-US" dirty="0"/>
              <a:t>Note the recent increase in stock prices relative to national income and even corporate profits. Different starting points.</a:t>
            </a:r>
          </a:p>
          <a:p>
            <a:endParaRPr lang="en-US" dirty="0"/>
          </a:p>
        </p:txBody>
      </p:sp>
      <p:sp>
        <p:nvSpPr>
          <p:cNvPr id="3" name="Title 2">
            <a:extLst>
              <a:ext uri="{FF2B5EF4-FFF2-40B4-BE49-F238E27FC236}">
                <a16:creationId xmlns:a16="http://schemas.microsoft.com/office/drawing/2014/main" id="{45CDE8B8-BA8D-48E1-9B3A-7C3117E0F617}"/>
              </a:ext>
            </a:extLst>
          </p:cNvPr>
          <p:cNvSpPr>
            <a:spLocks noGrp="1"/>
          </p:cNvSpPr>
          <p:nvPr>
            <p:ph type="title"/>
          </p:nvPr>
        </p:nvSpPr>
        <p:spPr/>
        <p:txBody>
          <a:bodyPr>
            <a:normAutofit fontScale="90000"/>
          </a:bodyPr>
          <a:lstStyle/>
          <a:p>
            <a:r>
              <a:rPr lang="en-US" dirty="0"/>
              <a:t>More Comparison of Stock Prices and Economic Indicies – GNP and Median Income</a:t>
            </a:r>
          </a:p>
        </p:txBody>
      </p:sp>
      <p:pic>
        <p:nvPicPr>
          <p:cNvPr id="2" name="Picture 1">
            <a:extLst>
              <a:ext uri="{FF2B5EF4-FFF2-40B4-BE49-F238E27FC236}">
                <a16:creationId xmlns:a16="http://schemas.microsoft.com/office/drawing/2014/main" id="{8B872103-B070-407F-9718-55D5BACE2AFA}"/>
              </a:ext>
            </a:extLst>
          </p:cNvPr>
          <p:cNvPicPr>
            <a:picLocks noChangeAspect="1"/>
          </p:cNvPicPr>
          <p:nvPr/>
        </p:nvPicPr>
        <p:blipFill>
          <a:blip r:embed="rId2"/>
          <a:stretch>
            <a:fillRect/>
          </a:stretch>
        </p:blipFill>
        <p:spPr>
          <a:xfrm>
            <a:off x="0" y="3240155"/>
            <a:ext cx="4433164" cy="3130828"/>
          </a:xfrm>
          <a:prstGeom prst="rect">
            <a:avLst/>
          </a:prstGeom>
        </p:spPr>
      </p:pic>
      <p:pic>
        <p:nvPicPr>
          <p:cNvPr id="8" name="Picture 7">
            <a:extLst>
              <a:ext uri="{FF2B5EF4-FFF2-40B4-BE49-F238E27FC236}">
                <a16:creationId xmlns:a16="http://schemas.microsoft.com/office/drawing/2014/main" id="{C779D0A9-F04C-46DC-811C-17C6B0ECA778}"/>
              </a:ext>
            </a:extLst>
          </p:cNvPr>
          <p:cNvPicPr>
            <a:picLocks noChangeAspect="1"/>
          </p:cNvPicPr>
          <p:nvPr/>
        </p:nvPicPr>
        <p:blipFill>
          <a:blip r:embed="rId3"/>
          <a:stretch>
            <a:fillRect/>
          </a:stretch>
        </p:blipFill>
        <p:spPr>
          <a:xfrm>
            <a:off x="4572000" y="3240155"/>
            <a:ext cx="4433164" cy="3130828"/>
          </a:xfrm>
          <a:prstGeom prst="rect">
            <a:avLst/>
          </a:prstGeom>
        </p:spPr>
      </p:pic>
    </p:spTree>
    <p:extLst>
      <p:ext uri="{BB962C8B-B14F-4D97-AF65-F5344CB8AC3E}">
        <p14:creationId xmlns:p14="http://schemas.microsoft.com/office/powerpoint/2010/main" val="2544888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501720-04A3-43FD-9B7D-ED9E273C69AA}"/>
              </a:ext>
            </a:extLst>
          </p:cNvPr>
          <p:cNvSpPr>
            <a:spLocks noGrp="1"/>
          </p:cNvSpPr>
          <p:nvPr>
            <p:ph idx="1"/>
          </p:nvPr>
        </p:nvSpPr>
        <p:spPr/>
        <p:txBody>
          <a:bodyPr>
            <a:normAutofit fontScale="92500" lnSpcReduction="20000"/>
          </a:bodyPr>
          <a:lstStyle/>
          <a:p>
            <a:r>
              <a:rPr lang="en-US" sz="2400" dirty="0"/>
              <a:t>During the Internet bubble, managers and investors lost sight of what drove return on invested capital (ROIC); indeed, many forgot the importance of this ratio entirely. Many executives and investors either forgot or threw out fundamental rules of economics in the rarefied air of the Internet revolution.</a:t>
            </a:r>
          </a:p>
          <a:p>
            <a:r>
              <a:rPr lang="en-US" sz="2400" dirty="0"/>
              <a:t>The notion of “winner take all” led companies and investors to believe naively that all that mattered was getting big fast, and that they could worry about creating an effective business model later. Increasing-returns logic was also mistakenly applied to online pet supplies and grocery delivery services, even though these firms had to invest (unsustainably, eventually) in more drivers, trucks, warehouses, and inventory when their customer base grew. When the laws of economics prevailed, as they always do, it was clear that many Internet businesses did not have the </a:t>
            </a:r>
            <a:r>
              <a:rPr lang="en-US" sz="2400" b="1" i="1" dirty="0"/>
              <a:t>unassailable competitive advantages </a:t>
            </a:r>
            <a:r>
              <a:rPr lang="en-US" sz="2400" dirty="0"/>
              <a:t>required to earn even modest returns on invested capital.</a:t>
            </a:r>
          </a:p>
          <a:p>
            <a:r>
              <a:rPr lang="en-US" sz="2400" b="1" i="1" dirty="0"/>
              <a:t>unassailable competitive advantages = addiction to products or creating a monopoly</a:t>
            </a:r>
            <a:endParaRPr lang="en-US" sz="2400" dirty="0"/>
          </a:p>
        </p:txBody>
      </p:sp>
      <p:sp>
        <p:nvSpPr>
          <p:cNvPr id="3" name="Title 2">
            <a:extLst>
              <a:ext uri="{FF2B5EF4-FFF2-40B4-BE49-F238E27FC236}">
                <a16:creationId xmlns:a16="http://schemas.microsoft.com/office/drawing/2014/main" id="{67B93DC0-DA18-4205-8F60-A14884326218}"/>
              </a:ext>
            </a:extLst>
          </p:cNvPr>
          <p:cNvSpPr>
            <a:spLocks noGrp="1"/>
          </p:cNvSpPr>
          <p:nvPr>
            <p:ph type="title"/>
          </p:nvPr>
        </p:nvSpPr>
        <p:spPr/>
        <p:txBody>
          <a:bodyPr>
            <a:normAutofit fontScale="90000"/>
          </a:bodyPr>
          <a:lstStyle/>
          <a:p>
            <a:r>
              <a:rPr lang="en-US" dirty="0"/>
              <a:t>Stock Prices of New Economy Stocks versus Old Economy Stocks</a:t>
            </a:r>
          </a:p>
        </p:txBody>
      </p:sp>
    </p:spTree>
    <p:extLst>
      <p:ext uri="{BB962C8B-B14F-4D97-AF65-F5344CB8AC3E}">
        <p14:creationId xmlns:p14="http://schemas.microsoft.com/office/powerpoint/2010/main" val="2510206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62884C-C07B-460A-880C-EA55006368A9}"/>
              </a:ext>
            </a:extLst>
          </p:cNvPr>
          <p:cNvSpPr>
            <a:spLocks noGrp="1"/>
          </p:cNvSpPr>
          <p:nvPr>
            <p:ph idx="1"/>
          </p:nvPr>
        </p:nvSpPr>
        <p:spPr/>
        <p:txBody>
          <a:bodyPr/>
          <a:lstStyle/>
          <a:p>
            <a:r>
              <a:rPr lang="en-US" dirty="0"/>
              <a:t>Now, begin to look at what were called “New Economy Stocks”. Begin with Priceline.  It had no “unassailable” competitive advantage.</a:t>
            </a:r>
          </a:p>
          <a:p>
            <a:endParaRPr lang="en-US" dirty="0"/>
          </a:p>
        </p:txBody>
      </p:sp>
      <p:sp>
        <p:nvSpPr>
          <p:cNvPr id="5" name="Title 4">
            <a:extLst>
              <a:ext uri="{FF2B5EF4-FFF2-40B4-BE49-F238E27FC236}">
                <a16:creationId xmlns:a16="http://schemas.microsoft.com/office/drawing/2014/main" id="{DF2B6CE9-0207-4431-A95A-CC27A17A0DEB}"/>
              </a:ext>
            </a:extLst>
          </p:cNvPr>
          <p:cNvSpPr>
            <a:spLocks noGrp="1"/>
          </p:cNvSpPr>
          <p:nvPr>
            <p:ph type="title"/>
          </p:nvPr>
        </p:nvSpPr>
        <p:spPr/>
        <p:txBody>
          <a:bodyPr>
            <a:normAutofit fontScale="90000"/>
          </a:bodyPr>
          <a:lstStyle/>
          <a:p>
            <a:r>
              <a:rPr lang="en-US" dirty="0"/>
              <a:t>Comparison of Priceline to Old Economy Stocks</a:t>
            </a:r>
          </a:p>
        </p:txBody>
      </p:sp>
      <p:pic>
        <p:nvPicPr>
          <p:cNvPr id="2" name="Picture 1">
            <a:extLst>
              <a:ext uri="{FF2B5EF4-FFF2-40B4-BE49-F238E27FC236}">
                <a16:creationId xmlns:a16="http://schemas.microsoft.com/office/drawing/2014/main" id="{796DF428-4270-47B6-872B-6F9A504A9713}"/>
              </a:ext>
            </a:extLst>
          </p:cNvPr>
          <p:cNvPicPr>
            <a:picLocks noChangeAspect="1"/>
          </p:cNvPicPr>
          <p:nvPr/>
        </p:nvPicPr>
        <p:blipFill>
          <a:blip r:embed="rId2"/>
          <a:stretch>
            <a:fillRect/>
          </a:stretch>
        </p:blipFill>
        <p:spPr>
          <a:xfrm>
            <a:off x="328466" y="3341802"/>
            <a:ext cx="8202792" cy="2624893"/>
          </a:xfrm>
          <a:prstGeom prst="rect">
            <a:avLst/>
          </a:prstGeom>
        </p:spPr>
      </p:pic>
    </p:spTree>
    <p:extLst>
      <p:ext uri="{BB962C8B-B14F-4D97-AF65-F5344CB8AC3E}">
        <p14:creationId xmlns:p14="http://schemas.microsoft.com/office/powerpoint/2010/main" val="2344165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DF8A90-4B0D-48A7-9E85-4067BD372EFB}"/>
              </a:ext>
            </a:extLst>
          </p:cNvPr>
          <p:cNvSpPr>
            <a:spLocks noGrp="1"/>
          </p:cNvSpPr>
          <p:nvPr>
            <p:ph idx="1"/>
          </p:nvPr>
        </p:nvSpPr>
        <p:spPr/>
        <p:txBody>
          <a:bodyPr/>
          <a:lstStyle/>
          <a:p>
            <a:r>
              <a:rPr lang="en-US" dirty="0"/>
              <a:t>The case of eBay is more extreme.</a:t>
            </a:r>
          </a:p>
          <a:p>
            <a:endParaRPr lang="en-US" dirty="0"/>
          </a:p>
        </p:txBody>
      </p:sp>
      <p:sp>
        <p:nvSpPr>
          <p:cNvPr id="3" name="Title 2">
            <a:extLst>
              <a:ext uri="{FF2B5EF4-FFF2-40B4-BE49-F238E27FC236}">
                <a16:creationId xmlns:a16="http://schemas.microsoft.com/office/drawing/2014/main" id="{A4414D3B-C0BC-4C76-9D8B-7EB1FADDC035}"/>
              </a:ext>
            </a:extLst>
          </p:cNvPr>
          <p:cNvSpPr>
            <a:spLocks noGrp="1"/>
          </p:cNvSpPr>
          <p:nvPr>
            <p:ph type="title"/>
          </p:nvPr>
        </p:nvSpPr>
        <p:spPr/>
        <p:txBody>
          <a:bodyPr/>
          <a:lstStyle/>
          <a:p>
            <a:r>
              <a:rPr lang="en-US" dirty="0"/>
              <a:t>Now Add eBay</a:t>
            </a:r>
          </a:p>
        </p:txBody>
      </p:sp>
      <p:pic>
        <p:nvPicPr>
          <p:cNvPr id="5" name="Picture 4">
            <a:extLst>
              <a:ext uri="{FF2B5EF4-FFF2-40B4-BE49-F238E27FC236}">
                <a16:creationId xmlns:a16="http://schemas.microsoft.com/office/drawing/2014/main" id="{CB427698-ABA5-437E-9084-941620BE4C31}"/>
              </a:ext>
            </a:extLst>
          </p:cNvPr>
          <p:cNvPicPr>
            <a:picLocks noChangeAspect="1"/>
          </p:cNvPicPr>
          <p:nvPr/>
        </p:nvPicPr>
        <p:blipFill>
          <a:blip r:embed="rId2"/>
          <a:stretch>
            <a:fillRect/>
          </a:stretch>
        </p:blipFill>
        <p:spPr>
          <a:xfrm>
            <a:off x="113121" y="2508994"/>
            <a:ext cx="8531258" cy="2733956"/>
          </a:xfrm>
          <a:prstGeom prst="rect">
            <a:avLst/>
          </a:prstGeom>
        </p:spPr>
      </p:pic>
    </p:spTree>
    <p:extLst>
      <p:ext uri="{BB962C8B-B14F-4D97-AF65-F5344CB8AC3E}">
        <p14:creationId xmlns:p14="http://schemas.microsoft.com/office/powerpoint/2010/main" val="2733005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718E77-6DB8-4156-AB6F-B92D76B785C2}"/>
              </a:ext>
            </a:extLst>
          </p:cNvPr>
          <p:cNvSpPr>
            <a:spLocks noGrp="1"/>
          </p:cNvSpPr>
          <p:nvPr>
            <p:ph idx="1"/>
          </p:nvPr>
        </p:nvSpPr>
        <p:spPr/>
        <p:txBody>
          <a:bodyPr/>
          <a:lstStyle/>
          <a:p>
            <a:r>
              <a:rPr lang="en-US" dirty="0"/>
              <a:t>Amazon dwarfs the other companies.</a:t>
            </a:r>
          </a:p>
          <a:p>
            <a:endParaRPr lang="en-US" dirty="0"/>
          </a:p>
        </p:txBody>
      </p:sp>
      <p:sp>
        <p:nvSpPr>
          <p:cNvPr id="3" name="Title 2">
            <a:extLst>
              <a:ext uri="{FF2B5EF4-FFF2-40B4-BE49-F238E27FC236}">
                <a16:creationId xmlns:a16="http://schemas.microsoft.com/office/drawing/2014/main" id="{1A0BC50E-0A19-4A61-B52A-CBAF0B814700}"/>
              </a:ext>
            </a:extLst>
          </p:cNvPr>
          <p:cNvSpPr>
            <a:spLocks noGrp="1"/>
          </p:cNvSpPr>
          <p:nvPr>
            <p:ph type="title"/>
          </p:nvPr>
        </p:nvSpPr>
        <p:spPr/>
        <p:txBody>
          <a:bodyPr>
            <a:normAutofit fontScale="90000"/>
          </a:bodyPr>
          <a:lstStyle/>
          <a:p>
            <a:r>
              <a:rPr lang="en-US" dirty="0"/>
              <a:t>Amazon needs a lot of infrastructure and employees</a:t>
            </a:r>
          </a:p>
        </p:txBody>
      </p:sp>
      <p:pic>
        <p:nvPicPr>
          <p:cNvPr id="5" name="Picture 4">
            <a:extLst>
              <a:ext uri="{FF2B5EF4-FFF2-40B4-BE49-F238E27FC236}">
                <a16:creationId xmlns:a16="http://schemas.microsoft.com/office/drawing/2014/main" id="{39FC36F1-282A-4462-AF75-2D5FDA6D49C1}"/>
              </a:ext>
            </a:extLst>
          </p:cNvPr>
          <p:cNvPicPr>
            <a:picLocks noChangeAspect="1"/>
          </p:cNvPicPr>
          <p:nvPr/>
        </p:nvPicPr>
        <p:blipFill>
          <a:blip r:embed="rId2"/>
          <a:stretch>
            <a:fillRect/>
          </a:stretch>
        </p:blipFill>
        <p:spPr>
          <a:xfrm>
            <a:off x="0" y="2695617"/>
            <a:ext cx="9144000" cy="2937347"/>
          </a:xfrm>
          <a:prstGeom prst="rect">
            <a:avLst/>
          </a:prstGeom>
        </p:spPr>
      </p:pic>
    </p:spTree>
    <p:extLst>
      <p:ext uri="{BB962C8B-B14F-4D97-AF65-F5344CB8AC3E}">
        <p14:creationId xmlns:p14="http://schemas.microsoft.com/office/powerpoint/2010/main" val="2816988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C4FC6B-E085-48F8-9C2C-501F8F1AC102}"/>
              </a:ext>
            </a:extLst>
          </p:cNvPr>
          <p:cNvSpPr>
            <a:spLocks noGrp="1"/>
          </p:cNvSpPr>
          <p:nvPr>
            <p:ph idx="1"/>
          </p:nvPr>
        </p:nvSpPr>
        <p:spPr/>
        <p:txBody>
          <a:bodyPr/>
          <a:lstStyle/>
          <a:p>
            <a:r>
              <a:rPr lang="en-US" dirty="0"/>
              <a:t>As shown in the graph, the stocks of the telecoms were more variable.</a:t>
            </a:r>
          </a:p>
          <a:p>
            <a:endParaRPr lang="en-US" dirty="0"/>
          </a:p>
        </p:txBody>
      </p:sp>
      <p:sp>
        <p:nvSpPr>
          <p:cNvPr id="3" name="Title 2">
            <a:extLst>
              <a:ext uri="{FF2B5EF4-FFF2-40B4-BE49-F238E27FC236}">
                <a16:creationId xmlns:a16="http://schemas.microsoft.com/office/drawing/2014/main" id="{A1A57481-E394-48CD-8689-EA48FD6F996D}"/>
              </a:ext>
            </a:extLst>
          </p:cNvPr>
          <p:cNvSpPr>
            <a:spLocks noGrp="1"/>
          </p:cNvSpPr>
          <p:nvPr>
            <p:ph type="title"/>
          </p:nvPr>
        </p:nvSpPr>
        <p:spPr/>
        <p:txBody>
          <a:bodyPr/>
          <a:lstStyle/>
          <a:p>
            <a:r>
              <a:rPr lang="en-US" dirty="0" err="1"/>
              <a:t>Telcom’s</a:t>
            </a:r>
            <a:r>
              <a:rPr lang="en-US" dirty="0"/>
              <a:t> and the Dot.com Bubble</a:t>
            </a:r>
          </a:p>
        </p:txBody>
      </p:sp>
      <p:pic>
        <p:nvPicPr>
          <p:cNvPr id="5" name="Picture 4">
            <a:extLst>
              <a:ext uri="{FF2B5EF4-FFF2-40B4-BE49-F238E27FC236}">
                <a16:creationId xmlns:a16="http://schemas.microsoft.com/office/drawing/2014/main" id="{35659522-1EC8-4F70-89D5-D03490A31DA2}"/>
              </a:ext>
            </a:extLst>
          </p:cNvPr>
          <p:cNvPicPr>
            <a:picLocks noChangeAspect="1"/>
          </p:cNvPicPr>
          <p:nvPr/>
        </p:nvPicPr>
        <p:blipFill>
          <a:blip r:embed="rId2"/>
          <a:stretch>
            <a:fillRect/>
          </a:stretch>
        </p:blipFill>
        <p:spPr>
          <a:xfrm>
            <a:off x="7954" y="2791555"/>
            <a:ext cx="9144000" cy="2783177"/>
          </a:xfrm>
          <a:prstGeom prst="rect">
            <a:avLst/>
          </a:prstGeom>
        </p:spPr>
      </p:pic>
    </p:spTree>
    <p:extLst>
      <p:ext uri="{BB962C8B-B14F-4D97-AF65-F5344CB8AC3E}">
        <p14:creationId xmlns:p14="http://schemas.microsoft.com/office/powerpoint/2010/main" val="2577161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611812-E414-48F4-8FAB-94B008FD6342}"/>
              </a:ext>
            </a:extLst>
          </p:cNvPr>
          <p:cNvSpPr>
            <a:spLocks noGrp="1"/>
          </p:cNvSpPr>
          <p:nvPr>
            <p:ph idx="1"/>
          </p:nvPr>
        </p:nvSpPr>
        <p:spPr/>
        <p:txBody>
          <a:bodyPr/>
          <a:lstStyle/>
          <a:p>
            <a:r>
              <a:rPr lang="en-US" dirty="0"/>
              <a:t>Compare stocks to commodity prices – No cash flow for shale oil and gas.</a:t>
            </a:r>
          </a:p>
          <a:p>
            <a:endParaRPr lang="en-US" dirty="0"/>
          </a:p>
        </p:txBody>
      </p:sp>
      <p:sp>
        <p:nvSpPr>
          <p:cNvPr id="3" name="Title 2">
            <a:extLst>
              <a:ext uri="{FF2B5EF4-FFF2-40B4-BE49-F238E27FC236}">
                <a16:creationId xmlns:a16="http://schemas.microsoft.com/office/drawing/2014/main" id="{BF3265A8-788F-4533-ADBC-D8A64B9EA22E}"/>
              </a:ext>
            </a:extLst>
          </p:cNvPr>
          <p:cNvSpPr>
            <a:spLocks noGrp="1"/>
          </p:cNvSpPr>
          <p:nvPr>
            <p:ph type="title"/>
          </p:nvPr>
        </p:nvSpPr>
        <p:spPr/>
        <p:txBody>
          <a:bodyPr/>
          <a:lstStyle/>
          <a:p>
            <a:r>
              <a:rPr lang="en-US" dirty="0"/>
              <a:t>Shale Oil and Gas Stocks</a:t>
            </a:r>
          </a:p>
        </p:txBody>
      </p:sp>
      <p:sp>
        <p:nvSpPr>
          <p:cNvPr id="4" name="Slide Number Placeholder 3">
            <a:extLst>
              <a:ext uri="{FF2B5EF4-FFF2-40B4-BE49-F238E27FC236}">
                <a16:creationId xmlns:a16="http://schemas.microsoft.com/office/drawing/2014/main" id="{737B4A8B-8290-4056-81B4-92D4DF646FC1}"/>
              </a:ext>
            </a:extLst>
          </p:cNvPr>
          <p:cNvSpPr>
            <a:spLocks noGrp="1"/>
          </p:cNvSpPr>
          <p:nvPr>
            <p:ph type="sldNum" sz="quarter" idx="12"/>
          </p:nvPr>
        </p:nvSpPr>
        <p:spPr/>
        <p:txBody>
          <a:bodyPr/>
          <a:lstStyle/>
          <a:p>
            <a:pPr algn="ctr"/>
            <a:fld id="{0C3A1854-6B63-4059-B360-A3C4972BF0FC}" type="slidenum">
              <a:rPr lang="ko-KR" altLang="en-US" smtClean="0"/>
              <a:pPr algn="ctr"/>
              <a:t>39</a:t>
            </a:fld>
            <a:endParaRPr lang="ko-KR" altLang="en-US" dirty="0"/>
          </a:p>
        </p:txBody>
      </p:sp>
      <p:pic>
        <p:nvPicPr>
          <p:cNvPr id="6" name="Picture 5">
            <a:extLst>
              <a:ext uri="{FF2B5EF4-FFF2-40B4-BE49-F238E27FC236}">
                <a16:creationId xmlns:a16="http://schemas.microsoft.com/office/drawing/2014/main" id="{51A0124D-0CB9-4B27-898D-4F4D56751910}"/>
              </a:ext>
            </a:extLst>
          </p:cNvPr>
          <p:cNvPicPr>
            <a:picLocks noChangeAspect="1"/>
          </p:cNvPicPr>
          <p:nvPr/>
        </p:nvPicPr>
        <p:blipFill>
          <a:blip r:embed="rId2"/>
          <a:stretch>
            <a:fillRect/>
          </a:stretch>
        </p:blipFill>
        <p:spPr>
          <a:xfrm>
            <a:off x="628650" y="2665411"/>
            <a:ext cx="8137321" cy="4126601"/>
          </a:xfrm>
          <a:prstGeom prst="rect">
            <a:avLst/>
          </a:prstGeom>
        </p:spPr>
      </p:pic>
    </p:spTree>
    <p:extLst>
      <p:ext uri="{BB962C8B-B14F-4D97-AF65-F5344CB8AC3E}">
        <p14:creationId xmlns:p14="http://schemas.microsoft.com/office/powerpoint/2010/main" val="204859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D6E00-0947-401B-99FA-E8F590B63439}"/>
              </a:ext>
            </a:extLst>
          </p:cNvPr>
          <p:cNvSpPr>
            <a:spLocks noGrp="1"/>
          </p:cNvSpPr>
          <p:nvPr>
            <p:ph idx="1"/>
          </p:nvPr>
        </p:nvSpPr>
        <p:spPr/>
        <p:txBody>
          <a:bodyPr/>
          <a:lstStyle/>
          <a:p>
            <a:r>
              <a:rPr lang="en-US" dirty="0"/>
              <a:t>Review the general finance theory and concepts first.</a:t>
            </a:r>
          </a:p>
          <a:p>
            <a:pPr lvl="1"/>
            <a:r>
              <a:rPr lang="en-US" dirty="0"/>
              <a:t>Do this very quickly with power point slides as many of the concepts have been discussed</a:t>
            </a:r>
          </a:p>
          <a:p>
            <a:pPr lvl="1"/>
            <a:r>
              <a:rPr lang="en-US" dirty="0"/>
              <a:t>Do this because modelling is not useful unless understand the project finance concept</a:t>
            </a:r>
          </a:p>
          <a:p>
            <a:pPr lvl="1"/>
            <a:r>
              <a:rPr lang="en-US" dirty="0"/>
              <a:t>After discussing the modelling concept, add issues into a simple model.</a:t>
            </a:r>
          </a:p>
          <a:p>
            <a:r>
              <a:rPr lang="en-US" dirty="0"/>
              <a:t>Many issues are much better analysed with a simple demonstration in excel rather than a big model with 30 sheets.</a:t>
            </a:r>
          </a:p>
        </p:txBody>
      </p:sp>
      <p:sp>
        <p:nvSpPr>
          <p:cNvPr id="3" name="Title 2">
            <a:extLst>
              <a:ext uri="{FF2B5EF4-FFF2-40B4-BE49-F238E27FC236}">
                <a16:creationId xmlns:a16="http://schemas.microsoft.com/office/drawing/2014/main" id="{069FF3CD-D75F-4BAF-9609-2D76F7A5581D}"/>
              </a:ext>
            </a:extLst>
          </p:cNvPr>
          <p:cNvSpPr>
            <a:spLocks noGrp="1"/>
          </p:cNvSpPr>
          <p:nvPr>
            <p:ph type="title"/>
          </p:nvPr>
        </p:nvSpPr>
        <p:spPr/>
        <p:txBody>
          <a:bodyPr/>
          <a:lstStyle/>
          <a:p>
            <a:r>
              <a:rPr lang="en-US" dirty="0"/>
              <a:t>Teaching Style - 2</a:t>
            </a:r>
          </a:p>
        </p:txBody>
      </p:sp>
      <p:sp>
        <p:nvSpPr>
          <p:cNvPr id="4" name="Slide Number Placeholder 3">
            <a:extLst>
              <a:ext uri="{FF2B5EF4-FFF2-40B4-BE49-F238E27FC236}">
                <a16:creationId xmlns:a16="http://schemas.microsoft.com/office/drawing/2014/main" id="{CF3F3E0F-7540-4842-9CC6-F9BC2AD45069}"/>
              </a:ext>
            </a:extLst>
          </p:cNvPr>
          <p:cNvSpPr>
            <a:spLocks noGrp="1"/>
          </p:cNvSpPr>
          <p:nvPr>
            <p:ph type="sldNum" sz="quarter" idx="12"/>
          </p:nvPr>
        </p:nvSpPr>
        <p:spPr/>
        <p:txBody>
          <a:bodyPr/>
          <a:lstStyle/>
          <a:p>
            <a:pPr algn="ctr"/>
            <a:fld id="{0C3A1854-6B63-4059-B360-A3C4972BF0FC}" type="slidenum">
              <a:rPr lang="ko-KR" altLang="en-US" smtClean="0"/>
              <a:pPr algn="ctr"/>
              <a:t>4</a:t>
            </a:fld>
            <a:endParaRPr lang="ko-KR" altLang="en-US" dirty="0"/>
          </a:p>
        </p:txBody>
      </p:sp>
    </p:spTree>
    <p:extLst>
      <p:ext uri="{BB962C8B-B14F-4D97-AF65-F5344CB8AC3E}">
        <p14:creationId xmlns:p14="http://schemas.microsoft.com/office/powerpoint/2010/main" val="3680090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p:txBody>
          <a:bodyPr>
            <a:normAutofit fontScale="90000"/>
          </a:bodyPr>
          <a:lstStyle/>
          <a:p>
            <a:r>
              <a:rPr lang="en-US" altLang="en-US"/>
              <a:t>Cost of Debt Capital and Compensation for Future Default</a:t>
            </a:r>
          </a:p>
        </p:txBody>
      </p:sp>
      <p:pic>
        <p:nvPicPr>
          <p:cNvPr id="13315" name="Content Placeholder 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414463" y="1524000"/>
            <a:ext cx="6434137" cy="4495800"/>
          </a:xfrm>
        </p:spPr>
      </p:pic>
    </p:spTree>
    <p:extLst>
      <p:ext uri="{BB962C8B-B14F-4D97-AF65-F5344CB8AC3E}">
        <p14:creationId xmlns:p14="http://schemas.microsoft.com/office/powerpoint/2010/main" val="4052194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E56D-6B5A-4339-84DE-62466DA49C34}"/>
              </a:ext>
            </a:extLst>
          </p:cNvPr>
          <p:cNvSpPr>
            <a:spLocks noGrp="1"/>
          </p:cNvSpPr>
          <p:nvPr>
            <p:ph type="title"/>
          </p:nvPr>
        </p:nvSpPr>
        <p:spPr/>
        <p:txBody>
          <a:bodyPr>
            <a:normAutofit fontScale="90000"/>
          </a:bodyPr>
          <a:lstStyle/>
          <a:p>
            <a:r>
              <a:rPr lang="en-US" dirty="0"/>
              <a:t>Football Field Diagram and Alternative Valuation Approaches with Different Ranges in Value</a:t>
            </a:r>
          </a:p>
        </p:txBody>
      </p:sp>
    </p:spTree>
    <p:extLst>
      <p:ext uri="{BB962C8B-B14F-4D97-AF65-F5344CB8AC3E}">
        <p14:creationId xmlns:p14="http://schemas.microsoft.com/office/powerpoint/2010/main" val="3816714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86B8EE7-0A2B-42BB-B348-2F4E02F9C97C}"/>
              </a:ext>
            </a:extLst>
          </p:cNvPr>
          <p:cNvSpPr>
            <a:spLocks noGrp="1"/>
          </p:cNvSpPr>
          <p:nvPr>
            <p:ph type="title"/>
          </p:nvPr>
        </p:nvSpPr>
        <p:spPr/>
        <p:txBody>
          <a:bodyPr/>
          <a:lstStyle/>
          <a:p>
            <a:pPr eaLnBrk="1" hangingPunct="1"/>
            <a:r>
              <a:rPr lang="en-US" altLang="en-US"/>
              <a:t>Football Field Diagram - Seller</a:t>
            </a:r>
          </a:p>
        </p:txBody>
      </p:sp>
      <p:pic>
        <p:nvPicPr>
          <p:cNvPr id="3075" name="Content Placeholder 3" descr="2010-09-01_1038.png">
            <a:extLst>
              <a:ext uri="{FF2B5EF4-FFF2-40B4-BE49-F238E27FC236}">
                <a16:creationId xmlns:a16="http://schemas.microsoft.com/office/drawing/2014/main" id="{564D808F-71ED-4E3A-B1D1-17E4443023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8686800" cy="5334000"/>
          </a:xfrm>
        </p:spPr>
      </p:pic>
      <p:sp>
        <p:nvSpPr>
          <p:cNvPr id="3076" name="TextBox 4">
            <a:extLst>
              <a:ext uri="{FF2B5EF4-FFF2-40B4-BE49-F238E27FC236}">
                <a16:creationId xmlns:a16="http://schemas.microsoft.com/office/drawing/2014/main" id="{DF0BD69F-C2A4-4003-95E8-1A9307A21B50}"/>
              </a:ext>
            </a:extLst>
          </p:cNvPr>
          <p:cNvSpPr txBox="1">
            <a:spLocks noChangeArrowheads="1"/>
          </p:cNvSpPr>
          <p:nvPr/>
        </p:nvSpPr>
        <p:spPr bwMode="auto">
          <a:xfrm>
            <a:off x="6934200" y="1447800"/>
            <a:ext cx="152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077" name="TextBox 5">
            <a:extLst>
              <a:ext uri="{FF2B5EF4-FFF2-40B4-BE49-F238E27FC236}">
                <a16:creationId xmlns:a16="http://schemas.microsoft.com/office/drawing/2014/main" id="{AF190D12-41BF-4C89-B78B-5DBFBD34EF67}"/>
              </a:ext>
            </a:extLst>
          </p:cNvPr>
          <p:cNvSpPr txBox="1">
            <a:spLocks noChangeArrowheads="1"/>
          </p:cNvSpPr>
          <p:nvPr/>
        </p:nvSpPr>
        <p:spPr bwMode="auto">
          <a:xfrm>
            <a:off x="914400" y="5867400"/>
            <a:ext cx="1143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p:txBody>
      </p:sp>
      <p:sp>
        <p:nvSpPr>
          <p:cNvPr id="3078" name="TextBox 5">
            <a:extLst>
              <a:ext uri="{FF2B5EF4-FFF2-40B4-BE49-F238E27FC236}">
                <a16:creationId xmlns:a16="http://schemas.microsoft.com/office/drawing/2014/main" id="{F7AFC742-1540-456F-B8E3-3DA72EB48C5B}"/>
              </a:ext>
            </a:extLst>
          </p:cNvPr>
          <p:cNvSpPr txBox="1">
            <a:spLocks noChangeArrowheads="1"/>
          </p:cNvSpPr>
          <p:nvPr/>
        </p:nvSpPr>
        <p:spPr bwMode="auto">
          <a:xfrm>
            <a:off x="0" y="5943600"/>
            <a:ext cx="190500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Show the price per share and the Enterprise Value</a:t>
            </a:r>
          </a:p>
        </p:txBody>
      </p:sp>
    </p:spTree>
    <p:extLst>
      <p:ext uri="{BB962C8B-B14F-4D97-AF65-F5344CB8AC3E}">
        <p14:creationId xmlns:p14="http://schemas.microsoft.com/office/powerpoint/2010/main" val="4211372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5B57CBC-F56D-47EA-BBD7-BE700B5B8541}"/>
              </a:ext>
            </a:extLst>
          </p:cNvPr>
          <p:cNvSpPr>
            <a:spLocks noGrp="1"/>
          </p:cNvSpPr>
          <p:nvPr>
            <p:ph type="title"/>
          </p:nvPr>
        </p:nvSpPr>
        <p:spPr/>
        <p:txBody>
          <a:bodyPr/>
          <a:lstStyle/>
          <a:p>
            <a:pPr eaLnBrk="1" hangingPunct="1"/>
            <a:r>
              <a:rPr lang="en-US" altLang="en-US"/>
              <a:t>Football Field Diagram – Sell Side</a:t>
            </a:r>
          </a:p>
        </p:txBody>
      </p:sp>
      <p:pic>
        <p:nvPicPr>
          <p:cNvPr id="5123" name="Content Placeholder 3" descr="2010-09-01_1105.png">
            <a:extLst>
              <a:ext uri="{FF2B5EF4-FFF2-40B4-BE49-F238E27FC236}">
                <a16:creationId xmlns:a16="http://schemas.microsoft.com/office/drawing/2014/main" id="{A42042B8-9690-4719-BC7F-894735B147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365250"/>
            <a:ext cx="8031163" cy="5264150"/>
          </a:xfrm>
        </p:spPr>
      </p:pic>
      <p:sp>
        <p:nvSpPr>
          <p:cNvPr id="5124" name="TextBox 4">
            <a:extLst>
              <a:ext uri="{FF2B5EF4-FFF2-40B4-BE49-F238E27FC236}">
                <a16:creationId xmlns:a16="http://schemas.microsoft.com/office/drawing/2014/main" id="{2196C060-CB55-414A-B5BC-87C47ACBB900}"/>
              </a:ext>
            </a:extLst>
          </p:cNvPr>
          <p:cNvSpPr txBox="1">
            <a:spLocks noChangeArrowheads="1"/>
          </p:cNvSpPr>
          <p:nvPr/>
        </p:nvSpPr>
        <p:spPr bwMode="auto">
          <a:xfrm>
            <a:off x="1066800" y="5257800"/>
            <a:ext cx="1219200" cy="1200150"/>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               </a:t>
            </a:r>
          </a:p>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p:txBody>
      </p:sp>
      <p:sp>
        <p:nvSpPr>
          <p:cNvPr id="5125" name="TextBox 4">
            <a:extLst>
              <a:ext uri="{FF2B5EF4-FFF2-40B4-BE49-F238E27FC236}">
                <a16:creationId xmlns:a16="http://schemas.microsoft.com/office/drawing/2014/main" id="{464E59D0-4B8E-49F4-B864-F9C996253359}"/>
              </a:ext>
            </a:extLst>
          </p:cNvPr>
          <p:cNvSpPr txBox="1">
            <a:spLocks noChangeArrowheads="1"/>
          </p:cNvSpPr>
          <p:nvPr/>
        </p:nvSpPr>
        <p:spPr bwMode="auto">
          <a:xfrm>
            <a:off x="457200" y="5029200"/>
            <a:ext cx="1752600" cy="1477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Notes on forward EBITDA from Earnings Projection</a:t>
            </a:r>
          </a:p>
        </p:txBody>
      </p:sp>
      <p:sp>
        <p:nvSpPr>
          <p:cNvPr id="5126" name="TextBox 5">
            <a:extLst>
              <a:ext uri="{FF2B5EF4-FFF2-40B4-BE49-F238E27FC236}">
                <a16:creationId xmlns:a16="http://schemas.microsoft.com/office/drawing/2014/main" id="{7DFE521A-4DD8-479B-92EF-01A27E9192F5}"/>
              </a:ext>
            </a:extLst>
          </p:cNvPr>
          <p:cNvSpPr txBox="1">
            <a:spLocks noChangeArrowheads="1"/>
          </p:cNvSpPr>
          <p:nvPr/>
        </p:nvSpPr>
        <p:spPr bwMode="auto">
          <a:xfrm>
            <a:off x="304800" y="1828800"/>
            <a:ext cx="1295400"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Includes purchase price</a:t>
            </a:r>
          </a:p>
        </p:txBody>
      </p:sp>
    </p:spTree>
    <p:extLst>
      <p:ext uri="{BB962C8B-B14F-4D97-AF65-F5344CB8AC3E}">
        <p14:creationId xmlns:p14="http://schemas.microsoft.com/office/powerpoint/2010/main" val="1047178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48BB-546B-4AD7-A82E-35AD8DDA94A8}"/>
              </a:ext>
            </a:extLst>
          </p:cNvPr>
          <p:cNvSpPr>
            <a:spLocks noGrp="1"/>
          </p:cNvSpPr>
          <p:nvPr>
            <p:ph idx="1"/>
          </p:nvPr>
        </p:nvSpPr>
        <p:spPr>
          <a:xfrm>
            <a:off x="628650" y="1254803"/>
            <a:ext cx="7902608" cy="4913771"/>
          </a:xfrm>
        </p:spPr>
        <p:txBody>
          <a:bodyPr/>
          <a:lstStyle/>
          <a:p>
            <a:r>
              <a:rPr lang="en-US" dirty="0"/>
              <a:t>Look at Different Methods of Valuation</a:t>
            </a:r>
          </a:p>
          <a:p>
            <a:pPr lvl="1"/>
            <a:r>
              <a:rPr lang="en-US" dirty="0"/>
              <a:t>Recognize that there is not a precise number</a:t>
            </a:r>
          </a:p>
          <a:p>
            <a:pPr lvl="1"/>
            <a:r>
              <a:rPr lang="en-US" dirty="0"/>
              <a:t>Recognize that there is not a single method, but many</a:t>
            </a:r>
          </a:p>
          <a:p>
            <a:pPr lvl="1"/>
            <a:endParaRPr lang="en-US" dirty="0"/>
          </a:p>
        </p:txBody>
      </p:sp>
      <p:sp>
        <p:nvSpPr>
          <p:cNvPr id="3" name="Title 2">
            <a:extLst>
              <a:ext uri="{FF2B5EF4-FFF2-40B4-BE49-F238E27FC236}">
                <a16:creationId xmlns:a16="http://schemas.microsoft.com/office/drawing/2014/main" id="{1F416C4E-806A-4113-88EA-9BD559D1B69E}"/>
              </a:ext>
            </a:extLst>
          </p:cNvPr>
          <p:cNvSpPr>
            <a:spLocks noGrp="1"/>
          </p:cNvSpPr>
          <p:nvPr>
            <p:ph type="title"/>
          </p:nvPr>
        </p:nvSpPr>
        <p:spPr/>
        <p:txBody>
          <a:bodyPr/>
          <a:lstStyle/>
          <a:p>
            <a:r>
              <a:rPr lang="en-US" dirty="0"/>
              <a:t>Football Field Data Example</a:t>
            </a:r>
          </a:p>
        </p:txBody>
      </p:sp>
      <p:sp>
        <p:nvSpPr>
          <p:cNvPr id="4" name="Slide Number Placeholder 3">
            <a:extLst>
              <a:ext uri="{FF2B5EF4-FFF2-40B4-BE49-F238E27FC236}">
                <a16:creationId xmlns:a16="http://schemas.microsoft.com/office/drawing/2014/main" id="{69A66F65-A4CD-4FB3-A128-F50F4CB921B1}"/>
              </a:ext>
            </a:extLst>
          </p:cNvPr>
          <p:cNvSpPr>
            <a:spLocks noGrp="1"/>
          </p:cNvSpPr>
          <p:nvPr>
            <p:ph type="sldNum" sz="quarter" idx="12"/>
          </p:nvPr>
        </p:nvSpPr>
        <p:spPr/>
        <p:txBody>
          <a:bodyPr/>
          <a:lstStyle/>
          <a:p>
            <a:pPr algn="ctr"/>
            <a:fld id="{0C3A1854-6B63-4059-B360-A3C4972BF0FC}" type="slidenum">
              <a:rPr lang="ko-KR" altLang="en-US" smtClean="0"/>
              <a:pPr algn="ctr"/>
              <a:t>44</a:t>
            </a:fld>
            <a:endParaRPr lang="ko-KR" altLang="en-US" dirty="0"/>
          </a:p>
        </p:txBody>
      </p:sp>
      <p:pic>
        <p:nvPicPr>
          <p:cNvPr id="6" name="Picture 5">
            <a:extLst>
              <a:ext uri="{FF2B5EF4-FFF2-40B4-BE49-F238E27FC236}">
                <a16:creationId xmlns:a16="http://schemas.microsoft.com/office/drawing/2014/main" id="{0F934FEC-6E45-49A7-88FF-DCC6D4D51666}"/>
              </a:ext>
            </a:extLst>
          </p:cNvPr>
          <p:cNvPicPr>
            <a:picLocks noChangeAspect="1"/>
          </p:cNvPicPr>
          <p:nvPr/>
        </p:nvPicPr>
        <p:blipFill>
          <a:blip r:embed="rId2"/>
          <a:stretch>
            <a:fillRect/>
          </a:stretch>
        </p:blipFill>
        <p:spPr>
          <a:xfrm>
            <a:off x="2190912" y="3517253"/>
            <a:ext cx="4142776" cy="2233263"/>
          </a:xfrm>
          <a:prstGeom prst="rect">
            <a:avLst/>
          </a:prstGeom>
        </p:spPr>
      </p:pic>
    </p:spTree>
    <p:extLst>
      <p:ext uri="{BB962C8B-B14F-4D97-AF65-F5344CB8AC3E}">
        <p14:creationId xmlns:p14="http://schemas.microsoft.com/office/powerpoint/2010/main" val="4096406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D6E967-8002-4D5A-B166-AAC65B828D70}"/>
              </a:ext>
            </a:extLst>
          </p:cNvPr>
          <p:cNvSpPr>
            <a:spLocks noGrp="1"/>
          </p:cNvSpPr>
          <p:nvPr>
            <p:ph idx="1"/>
          </p:nvPr>
        </p:nvSpPr>
        <p:spPr/>
        <p:txBody>
          <a:bodyPr/>
          <a:lstStyle/>
          <a:p>
            <a:r>
              <a:rPr lang="en-US" dirty="0"/>
              <a:t>Example – tricky technical part is to create space for labels</a:t>
            </a:r>
          </a:p>
          <a:p>
            <a:endParaRPr lang="en-US" dirty="0"/>
          </a:p>
        </p:txBody>
      </p:sp>
      <p:sp>
        <p:nvSpPr>
          <p:cNvPr id="3" name="Title 2">
            <a:extLst>
              <a:ext uri="{FF2B5EF4-FFF2-40B4-BE49-F238E27FC236}">
                <a16:creationId xmlns:a16="http://schemas.microsoft.com/office/drawing/2014/main" id="{6B946E50-84C4-4EE4-A8CF-04A7A566E2CF}"/>
              </a:ext>
            </a:extLst>
          </p:cNvPr>
          <p:cNvSpPr>
            <a:spLocks noGrp="1"/>
          </p:cNvSpPr>
          <p:nvPr>
            <p:ph type="title"/>
          </p:nvPr>
        </p:nvSpPr>
        <p:spPr/>
        <p:txBody>
          <a:bodyPr/>
          <a:lstStyle/>
          <a:p>
            <a:r>
              <a:rPr lang="en-US" dirty="0"/>
              <a:t>Football Field Diagram in Exercise File</a:t>
            </a:r>
          </a:p>
        </p:txBody>
      </p:sp>
      <p:pic>
        <p:nvPicPr>
          <p:cNvPr id="6" name="Picture 5">
            <a:extLst>
              <a:ext uri="{FF2B5EF4-FFF2-40B4-BE49-F238E27FC236}">
                <a16:creationId xmlns:a16="http://schemas.microsoft.com/office/drawing/2014/main" id="{672C303E-304D-4A6D-8B28-ECA696B5822C}"/>
              </a:ext>
            </a:extLst>
          </p:cNvPr>
          <p:cNvPicPr>
            <a:picLocks noChangeAspect="1"/>
          </p:cNvPicPr>
          <p:nvPr/>
        </p:nvPicPr>
        <p:blipFill>
          <a:blip r:embed="rId2"/>
          <a:stretch>
            <a:fillRect/>
          </a:stretch>
        </p:blipFill>
        <p:spPr>
          <a:xfrm>
            <a:off x="1556909" y="2608893"/>
            <a:ext cx="5632455" cy="3389565"/>
          </a:xfrm>
          <a:prstGeom prst="rect">
            <a:avLst/>
          </a:prstGeom>
        </p:spPr>
      </p:pic>
    </p:spTree>
    <p:extLst>
      <p:ext uri="{BB962C8B-B14F-4D97-AF65-F5344CB8AC3E}">
        <p14:creationId xmlns:p14="http://schemas.microsoft.com/office/powerpoint/2010/main" val="3687002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4400" b="1" kern="1200" dirty="0">
                <a:latin typeface="+mn-lt"/>
                <a:ea typeface="+mj-ea"/>
                <a:cs typeface="+mj-cs"/>
              </a:rPr>
              <a:t>What do Multiples Really Mean and Evaluation of History of Multiples</a:t>
            </a:r>
          </a:p>
        </p:txBody>
      </p:sp>
    </p:spTree>
    <p:extLst>
      <p:ext uri="{BB962C8B-B14F-4D97-AF65-F5344CB8AC3E}">
        <p14:creationId xmlns:p14="http://schemas.microsoft.com/office/powerpoint/2010/main" val="499101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90958A8D-0829-4E7B-9B31-9AC9B1592EE6}"/>
              </a:ext>
            </a:extLst>
          </p:cNvPr>
          <p:cNvPicPr>
            <a:picLocks noGrp="1" noChangeAspect="1"/>
          </p:cNvPicPr>
          <p:nvPr>
            <p:ph idx="1"/>
          </p:nvPr>
        </p:nvPicPr>
        <p:blipFill>
          <a:blip r:embed="rId2"/>
          <a:stretch>
            <a:fillRect/>
          </a:stretch>
        </p:blipFill>
        <p:spPr>
          <a:xfrm>
            <a:off x="628650" y="1303500"/>
            <a:ext cx="7902575" cy="4833613"/>
          </a:xfrm>
          <a:prstGeom prst="rect">
            <a:avLst/>
          </a:prstGeom>
        </p:spPr>
      </p:pic>
      <p:sp>
        <p:nvSpPr>
          <p:cNvPr id="3" name="Title 2">
            <a:extLst>
              <a:ext uri="{FF2B5EF4-FFF2-40B4-BE49-F238E27FC236}">
                <a16:creationId xmlns:a16="http://schemas.microsoft.com/office/drawing/2014/main" id="{E793F23E-E417-4CB3-822B-7C2A1A46B6D6}"/>
              </a:ext>
            </a:extLst>
          </p:cNvPr>
          <p:cNvSpPr>
            <a:spLocks noGrp="1"/>
          </p:cNvSpPr>
          <p:nvPr>
            <p:ph type="title"/>
          </p:nvPr>
        </p:nvSpPr>
        <p:spPr/>
        <p:txBody>
          <a:bodyPr>
            <a:normAutofit fontScale="90000"/>
          </a:bodyPr>
          <a:lstStyle/>
          <a:p>
            <a:r>
              <a:rPr lang="en-US" dirty="0"/>
              <a:t>Example of P/E Ratios for Dow Companies</a:t>
            </a:r>
          </a:p>
        </p:txBody>
      </p:sp>
    </p:spTree>
    <p:extLst>
      <p:ext uri="{BB962C8B-B14F-4D97-AF65-F5344CB8AC3E}">
        <p14:creationId xmlns:p14="http://schemas.microsoft.com/office/powerpoint/2010/main" val="447908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36D45B-59AA-4B32-8357-C5B898980200}"/>
              </a:ext>
            </a:extLst>
          </p:cNvPr>
          <p:cNvPicPr>
            <a:picLocks noGrp="1" noChangeAspect="1"/>
          </p:cNvPicPr>
          <p:nvPr>
            <p:ph idx="1"/>
          </p:nvPr>
        </p:nvPicPr>
        <p:blipFill>
          <a:blip r:embed="rId2"/>
          <a:stretch>
            <a:fillRect/>
          </a:stretch>
        </p:blipFill>
        <p:spPr>
          <a:xfrm>
            <a:off x="748346" y="1263650"/>
            <a:ext cx="7663183" cy="4913313"/>
          </a:xfrm>
          <a:prstGeom prst="rect">
            <a:avLst/>
          </a:prstGeom>
        </p:spPr>
      </p:pic>
      <p:sp>
        <p:nvSpPr>
          <p:cNvPr id="3" name="Title 2">
            <a:extLst>
              <a:ext uri="{FF2B5EF4-FFF2-40B4-BE49-F238E27FC236}">
                <a16:creationId xmlns:a16="http://schemas.microsoft.com/office/drawing/2014/main" id="{22A0B629-8B31-4138-AFDD-5AA9574D90B2}"/>
              </a:ext>
            </a:extLst>
          </p:cNvPr>
          <p:cNvSpPr>
            <a:spLocks noGrp="1"/>
          </p:cNvSpPr>
          <p:nvPr>
            <p:ph type="title"/>
          </p:nvPr>
        </p:nvSpPr>
        <p:spPr/>
        <p:txBody>
          <a:bodyPr/>
          <a:lstStyle/>
          <a:p>
            <a:r>
              <a:rPr lang="en-US" dirty="0"/>
              <a:t>P/E Ratios for Selected Companies</a:t>
            </a:r>
          </a:p>
        </p:txBody>
      </p:sp>
      <p:sp>
        <p:nvSpPr>
          <p:cNvPr id="4" name="Slide Number Placeholder 3">
            <a:extLst>
              <a:ext uri="{FF2B5EF4-FFF2-40B4-BE49-F238E27FC236}">
                <a16:creationId xmlns:a16="http://schemas.microsoft.com/office/drawing/2014/main" id="{78FAD12C-FB13-4A7E-8589-BCC47ED1921B}"/>
              </a:ext>
            </a:extLst>
          </p:cNvPr>
          <p:cNvSpPr>
            <a:spLocks noGrp="1"/>
          </p:cNvSpPr>
          <p:nvPr>
            <p:ph type="sldNum" sz="quarter" idx="12"/>
          </p:nvPr>
        </p:nvSpPr>
        <p:spPr/>
        <p:txBody>
          <a:bodyPr/>
          <a:lstStyle/>
          <a:p>
            <a:pPr algn="ctr"/>
            <a:fld id="{0C3A1854-6B63-4059-B360-A3C4972BF0FC}" type="slidenum">
              <a:rPr lang="ko-KR" altLang="en-US" smtClean="0"/>
              <a:pPr algn="ctr"/>
              <a:t>48</a:t>
            </a:fld>
            <a:endParaRPr lang="ko-KR" altLang="en-US" dirty="0"/>
          </a:p>
        </p:txBody>
      </p:sp>
    </p:spTree>
    <p:extLst>
      <p:ext uri="{BB962C8B-B14F-4D97-AF65-F5344CB8AC3E}">
        <p14:creationId xmlns:p14="http://schemas.microsoft.com/office/powerpoint/2010/main" val="2441297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7480-17C4-48E9-A09F-0BE35BAA6FE0}"/>
              </a:ext>
            </a:extLst>
          </p:cNvPr>
          <p:cNvSpPr>
            <a:spLocks noGrp="1"/>
          </p:cNvSpPr>
          <p:nvPr>
            <p:ph idx="1"/>
          </p:nvPr>
        </p:nvSpPr>
        <p:spPr/>
        <p:txBody>
          <a:bodyPr/>
          <a:lstStyle/>
          <a:p>
            <a:r>
              <a:rPr lang="en-US" dirty="0"/>
              <a:t>Current levels are high, but you don’t know what kind of averages etc.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http://www.wsj.com/mdc/public/page/2_3021-peyield.html?mod=topnav_2_3002</a:t>
            </a:r>
          </a:p>
          <a:p>
            <a:r>
              <a:rPr lang="en-US" sz="1600" dirty="0"/>
              <a:t>https://ycharts.com/indicators/sp_500_pe_ratio</a:t>
            </a:r>
          </a:p>
          <a:p>
            <a:r>
              <a:rPr lang="en-US" sz="1600" dirty="0"/>
              <a:t>https://ycharts.com/indicators/pe10</a:t>
            </a:r>
          </a:p>
          <a:p>
            <a:r>
              <a:rPr lang="en-US" sz="1600" dirty="0"/>
              <a:t>http://www.multpl.com/shiller-pe/table</a:t>
            </a:r>
          </a:p>
          <a:p>
            <a:endParaRPr lang="en-US" dirty="0"/>
          </a:p>
          <a:p>
            <a:endParaRPr lang="en-US" dirty="0"/>
          </a:p>
        </p:txBody>
      </p:sp>
      <p:sp>
        <p:nvSpPr>
          <p:cNvPr id="3" name="Title 2">
            <a:extLst>
              <a:ext uri="{FF2B5EF4-FFF2-40B4-BE49-F238E27FC236}">
                <a16:creationId xmlns:a16="http://schemas.microsoft.com/office/drawing/2014/main" id="{2D0AC2A8-08CD-42A6-83B5-A5F1BC58F7F4}"/>
              </a:ext>
            </a:extLst>
          </p:cNvPr>
          <p:cNvSpPr>
            <a:spLocks noGrp="1"/>
          </p:cNvSpPr>
          <p:nvPr>
            <p:ph type="title"/>
          </p:nvPr>
        </p:nvSpPr>
        <p:spPr/>
        <p:txBody>
          <a:bodyPr/>
          <a:lstStyle/>
          <a:p>
            <a:r>
              <a:rPr lang="en-US" dirty="0"/>
              <a:t>Reported Multiples of S&amp;P 500</a:t>
            </a:r>
          </a:p>
        </p:txBody>
      </p:sp>
      <p:sp>
        <p:nvSpPr>
          <p:cNvPr id="4" name="Slide Number Placeholder 3">
            <a:extLst>
              <a:ext uri="{FF2B5EF4-FFF2-40B4-BE49-F238E27FC236}">
                <a16:creationId xmlns:a16="http://schemas.microsoft.com/office/drawing/2014/main" id="{C912E49F-AEAA-4417-8CFB-34BBFE49A659}"/>
              </a:ext>
            </a:extLst>
          </p:cNvPr>
          <p:cNvSpPr>
            <a:spLocks noGrp="1"/>
          </p:cNvSpPr>
          <p:nvPr>
            <p:ph type="sldNum" sz="quarter" idx="12"/>
          </p:nvPr>
        </p:nvSpPr>
        <p:spPr/>
        <p:txBody>
          <a:bodyPr/>
          <a:lstStyle/>
          <a:p>
            <a:pPr algn="ctr"/>
            <a:fld id="{0C3A1854-6B63-4059-B360-A3C4972BF0FC}" type="slidenum">
              <a:rPr lang="ko-KR" altLang="en-US" smtClean="0"/>
              <a:pPr algn="ctr"/>
              <a:t>49</a:t>
            </a:fld>
            <a:endParaRPr lang="ko-KR" altLang="en-US" dirty="0"/>
          </a:p>
        </p:txBody>
      </p:sp>
      <p:pic>
        <p:nvPicPr>
          <p:cNvPr id="6" name="Picture 5">
            <a:extLst>
              <a:ext uri="{FF2B5EF4-FFF2-40B4-BE49-F238E27FC236}">
                <a16:creationId xmlns:a16="http://schemas.microsoft.com/office/drawing/2014/main" id="{CD59A104-1DB5-4BA6-B36E-E2EA4A6AAE98}"/>
              </a:ext>
            </a:extLst>
          </p:cNvPr>
          <p:cNvPicPr>
            <a:picLocks noChangeAspect="1"/>
          </p:cNvPicPr>
          <p:nvPr/>
        </p:nvPicPr>
        <p:blipFill>
          <a:blip r:embed="rId2"/>
          <a:stretch>
            <a:fillRect/>
          </a:stretch>
        </p:blipFill>
        <p:spPr>
          <a:xfrm>
            <a:off x="299158" y="2394363"/>
            <a:ext cx="3962449" cy="1654496"/>
          </a:xfrm>
          <a:prstGeom prst="rect">
            <a:avLst/>
          </a:prstGeom>
        </p:spPr>
      </p:pic>
      <p:pic>
        <p:nvPicPr>
          <p:cNvPr id="7" name="Picture 6">
            <a:extLst>
              <a:ext uri="{FF2B5EF4-FFF2-40B4-BE49-F238E27FC236}">
                <a16:creationId xmlns:a16="http://schemas.microsoft.com/office/drawing/2014/main" id="{E4647B7C-9F7E-4C70-980C-C23AEDA6F426}"/>
              </a:ext>
            </a:extLst>
          </p:cNvPr>
          <p:cNvPicPr>
            <a:picLocks noChangeAspect="1"/>
          </p:cNvPicPr>
          <p:nvPr/>
        </p:nvPicPr>
        <p:blipFill>
          <a:blip r:embed="rId3"/>
          <a:stretch>
            <a:fillRect/>
          </a:stretch>
        </p:blipFill>
        <p:spPr>
          <a:xfrm>
            <a:off x="4552901" y="2291955"/>
            <a:ext cx="3962449" cy="1859312"/>
          </a:xfrm>
          <a:prstGeom prst="rect">
            <a:avLst/>
          </a:prstGeom>
        </p:spPr>
      </p:pic>
    </p:spTree>
    <p:extLst>
      <p:ext uri="{BB962C8B-B14F-4D97-AF65-F5344CB8AC3E}">
        <p14:creationId xmlns:p14="http://schemas.microsoft.com/office/powerpoint/2010/main" val="4468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4B9A3-3467-45D6-919A-3FFE12438E77}"/>
              </a:ext>
            </a:extLst>
          </p:cNvPr>
          <p:cNvSpPr>
            <a:spLocks noGrp="1"/>
          </p:cNvSpPr>
          <p:nvPr>
            <p:ph idx="1"/>
          </p:nvPr>
        </p:nvSpPr>
        <p:spPr>
          <a:xfrm>
            <a:off x="213871" y="1221852"/>
            <a:ext cx="8081717" cy="4685121"/>
          </a:xfrm>
        </p:spPr>
        <p:txBody>
          <a:bodyPr>
            <a:normAutofit fontScale="55000" lnSpcReduction="20000"/>
          </a:bodyPr>
          <a:lstStyle/>
          <a:p>
            <a:r>
              <a:rPr lang="en-US" sz="4400" dirty="0"/>
              <a:t>Various organisations have rules for modelling.</a:t>
            </a:r>
          </a:p>
          <a:p>
            <a:r>
              <a:rPr lang="en-US" sz="4400" dirty="0"/>
              <a:t>One good technique for modelling (and maybe for your life) is FAST.  (General conflict between Structure and Flexible)</a:t>
            </a:r>
          </a:p>
          <a:p>
            <a:pPr marL="0" indent="0">
              <a:buNone/>
            </a:pPr>
            <a:endParaRPr lang="en-US" sz="4400" dirty="0"/>
          </a:p>
          <a:p>
            <a:r>
              <a:rPr lang="en-US" sz="4800" dirty="0"/>
              <a:t>F</a:t>
            </a:r>
          </a:p>
          <a:p>
            <a:pPr lvl="1"/>
            <a:r>
              <a:rPr lang="en-US" sz="3400" dirty="0"/>
              <a:t>Flexible: Different timing, scenarios, financing techniques.</a:t>
            </a:r>
            <a:endParaRPr lang="en-US" sz="5100" dirty="0"/>
          </a:p>
          <a:p>
            <a:r>
              <a:rPr lang="en-US" sz="4800" dirty="0"/>
              <a:t>A</a:t>
            </a:r>
          </a:p>
          <a:p>
            <a:pPr lvl="1"/>
            <a:r>
              <a:rPr lang="en-US" sz="3400" dirty="0"/>
              <a:t>Accurate or appropriate. The balance sheet must balance</a:t>
            </a:r>
          </a:p>
          <a:p>
            <a:r>
              <a:rPr lang="en-US" sz="4800" dirty="0"/>
              <a:t>S</a:t>
            </a:r>
          </a:p>
          <a:p>
            <a:pPr lvl="1"/>
            <a:r>
              <a:rPr lang="en-US" sz="3600" dirty="0"/>
              <a:t>Structured. </a:t>
            </a:r>
          </a:p>
          <a:p>
            <a:pPr lvl="1"/>
            <a:r>
              <a:rPr lang="en-US" sz="3600" dirty="0"/>
              <a:t>Separate financing from operations.</a:t>
            </a:r>
            <a:endParaRPr lang="en-US" sz="4400" dirty="0"/>
          </a:p>
          <a:p>
            <a:r>
              <a:rPr lang="en-US" sz="4800" dirty="0"/>
              <a:t>T</a:t>
            </a:r>
          </a:p>
          <a:p>
            <a:pPr lvl="1"/>
            <a:r>
              <a:rPr lang="en-US" sz="4000" dirty="0"/>
              <a:t>Transparent – short equations.</a:t>
            </a:r>
          </a:p>
          <a:p>
            <a:pPr lvl="1"/>
            <a:endParaRPr lang="en-US" sz="4000" dirty="0"/>
          </a:p>
          <a:p>
            <a:pPr marL="0" indent="0">
              <a:buNone/>
            </a:pPr>
            <a:endParaRPr lang="en-US" sz="4400" dirty="0"/>
          </a:p>
          <a:p>
            <a:pPr lvl="1"/>
            <a:endParaRPr lang="en-US" sz="4400" dirty="0"/>
          </a:p>
        </p:txBody>
      </p:sp>
      <p:sp>
        <p:nvSpPr>
          <p:cNvPr id="3" name="Title 2">
            <a:extLst>
              <a:ext uri="{FF2B5EF4-FFF2-40B4-BE49-F238E27FC236}">
                <a16:creationId xmlns:a16="http://schemas.microsoft.com/office/drawing/2014/main" id="{77F6BA16-33EE-4B32-BA82-680A85F4AF50}"/>
              </a:ext>
            </a:extLst>
          </p:cNvPr>
          <p:cNvSpPr>
            <a:spLocks noGrp="1"/>
          </p:cNvSpPr>
          <p:nvPr>
            <p:ph type="title"/>
          </p:nvPr>
        </p:nvSpPr>
        <p:spPr>
          <a:xfrm>
            <a:off x="628650" y="365127"/>
            <a:ext cx="7666938" cy="690676"/>
          </a:xfrm>
        </p:spPr>
        <p:txBody>
          <a:bodyPr/>
          <a:lstStyle/>
          <a:p>
            <a:r>
              <a:rPr lang="en-US" dirty="0"/>
              <a:t>Financial Modelling Religion and FAST</a:t>
            </a:r>
          </a:p>
        </p:txBody>
      </p:sp>
      <p:sp>
        <p:nvSpPr>
          <p:cNvPr id="4" name="Slide Number Placeholder 3">
            <a:extLst>
              <a:ext uri="{FF2B5EF4-FFF2-40B4-BE49-F238E27FC236}">
                <a16:creationId xmlns:a16="http://schemas.microsoft.com/office/drawing/2014/main" id="{419384D4-F999-4636-874F-A5519447CF54}"/>
              </a:ext>
            </a:extLst>
          </p:cNvPr>
          <p:cNvSpPr>
            <a:spLocks noGrp="1"/>
          </p:cNvSpPr>
          <p:nvPr>
            <p:ph type="sldNum" sz="quarter" idx="12"/>
          </p:nvPr>
        </p:nvSpPr>
        <p:spPr>
          <a:xfrm>
            <a:off x="7787586" y="6478098"/>
            <a:ext cx="922781" cy="313914"/>
          </a:xfrm>
        </p:spPr>
        <p:txBody>
          <a:bodyPr/>
          <a:lstStyle/>
          <a:p>
            <a:pPr algn="ctr"/>
            <a:fld id="{0C3A1854-6B63-4059-B360-A3C4972BF0FC}" type="slidenum">
              <a:rPr lang="ko-KR" altLang="en-US" smtClean="0"/>
              <a:pPr algn="ctr"/>
              <a:t>5</a:t>
            </a:fld>
            <a:endParaRPr lang="ko-KR" altLang="en-US" dirty="0"/>
          </a:p>
        </p:txBody>
      </p:sp>
      <p:pic>
        <p:nvPicPr>
          <p:cNvPr id="7" name="Picture 6">
            <a:extLst>
              <a:ext uri="{FF2B5EF4-FFF2-40B4-BE49-F238E27FC236}">
                <a16:creationId xmlns:a16="http://schemas.microsoft.com/office/drawing/2014/main" id="{C11C47F6-D5BE-47DA-9A52-11C8B57641F2}"/>
              </a:ext>
            </a:extLst>
          </p:cNvPr>
          <p:cNvPicPr>
            <a:picLocks noChangeAspect="1"/>
          </p:cNvPicPr>
          <p:nvPr/>
        </p:nvPicPr>
        <p:blipFill>
          <a:blip r:embed="rId2"/>
          <a:stretch>
            <a:fillRect/>
          </a:stretch>
        </p:blipFill>
        <p:spPr>
          <a:xfrm>
            <a:off x="5448693" y="4098363"/>
            <a:ext cx="3695308" cy="2759637"/>
          </a:xfrm>
          <a:prstGeom prst="rect">
            <a:avLst/>
          </a:prstGeom>
        </p:spPr>
      </p:pic>
    </p:spTree>
    <p:extLst>
      <p:ext uri="{BB962C8B-B14F-4D97-AF65-F5344CB8AC3E}">
        <p14:creationId xmlns:p14="http://schemas.microsoft.com/office/powerpoint/2010/main" val="1213373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8788-7D13-4771-8D25-17BDA431F3F5}"/>
              </a:ext>
            </a:extLst>
          </p:cNvPr>
          <p:cNvSpPr>
            <a:spLocks noGrp="1"/>
          </p:cNvSpPr>
          <p:nvPr>
            <p:ph type="title"/>
          </p:nvPr>
        </p:nvSpPr>
        <p:spPr/>
        <p:txBody>
          <a:bodyPr rtlCol="0">
            <a:normAutofit fontScale="90000"/>
          </a:bodyPr>
          <a:lstStyle/>
          <a:p>
            <a:pPr eaLnBrk="1" fontAlgn="auto" hangingPunct="1">
              <a:spcAft>
                <a:spcPts val="0"/>
              </a:spcAft>
              <a:defRPr/>
            </a:pPr>
            <a:r>
              <a:rPr lang="en-US" dirty="0"/>
              <a:t>Precedent Transactions – By Industry, Buy Side</a:t>
            </a:r>
          </a:p>
        </p:txBody>
      </p:sp>
      <p:pic>
        <p:nvPicPr>
          <p:cNvPr id="9219" name="Content Placeholder 4" descr="2010-09-01_1653.png">
            <a:extLst>
              <a:ext uri="{FF2B5EF4-FFF2-40B4-BE49-F238E27FC236}">
                <a16:creationId xmlns:a16="http://schemas.microsoft.com/office/drawing/2014/main" id="{1F9D343C-1BE2-4E1B-813A-B1AD43EAA8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00200"/>
            <a:ext cx="7467600" cy="5065713"/>
          </a:xfrm>
        </p:spPr>
      </p:pic>
      <p:sp>
        <p:nvSpPr>
          <p:cNvPr id="9220" name="TextBox 5">
            <a:extLst>
              <a:ext uri="{FF2B5EF4-FFF2-40B4-BE49-F238E27FC236}">
                <a16:creationId xmlns:a16="http://schemas.microsoft.com/office/drawing/2014/main" id="{C8121C9E-AD88-4536-ADE0-55C86B1B571A}"/>
              </a:ext>
            </a:extLst>
          </p:cNvPr>
          <p:cNvSpPr txBox="1">
            <a:spLocks noChangeArrowheads="1"/>
          </p:cNvSpPr>
          <p:nvPr/>
        </p:nvSpPr>
        <p:spPr bwMode="auto">
          <a:xfrm>
            <a:off x="6705600" y="5943600"/>
            <a:ext cx="21336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PE ratio of 16.0 and EV/EBITDA of 7.9x</a:t>
            </a:r>
          </a:p>
        </p:txBody>
      </p:sp>
    </p:spTree>
    <p:extLst>
      <p:ext uri="{BB962C8B-B14F-4D97-AF65-F5344CB8AC3E}">
        <p14:creationId xmlns:p14="http://schemas.microsoft.com/office/powerpoint/2010/main" val="3380502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2DCF93F-DD97-44B5-8F5A-01CFAC8548C6}"/>
              </a:ext>
            </a:extLst>
          </p:cNvPr>
          <p:cNvSpPr>
            <a:spLocks noGrp="1"/>
          </p:cNvSpPr>
          <p:nvPr>
            <p:ph type="title"/>
          </p:nvPr>
        </p:nvSpPr>
        <p:spPr/>
        <p:txBody>
          <a:bodyPr/>
          <a:lstStyle/>
          <a:p>
            <a:pPr eaLnBrk="1" hangingPunct="1"/>
            <a:r>
              <a:rPr lang="en-US" altLang="en-US"/>
              <a:t>Public Comparables – Buy Side</a:t>
            </a:r>
          </a:p>
        </p:txBody>
      </p:sp>
      <p:pic>
        <p:nvPicPr>
          <p:cNvPr id="13315" name="Content Placeholder 4" descr="2010-09-01_1000.png">
            <a:extLst>
              <a:ext uri="{FF2B5EF4-FFF2-40B4-BE49-F238E27FC236}">
                <a16:creationId xmlns:a16="http://schemas.microsoft.com/office/drawing/2014/main" id="{43B1E624-1A0F-452C-B3E4-1FDFCD8F42C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1828800"/>
            <a:ext cx="9067800" cy="4506913"/>
          </a:xfrm>
        </p:spPr>
      </p:pic>
      <p:sp>
        <p:nvSpPr>
          <p:cNvPr id="13316" name="TextBox 5">
            <a:extLst>
              <a:ext uri="{FF2B5EF4-FFF2-40B4-BE49-F238E27FC236}">
                <a16:creationId xmlns:a16="http://schemas.microsoft.com/office/drawing/2014/main" id="{E518F877-7955-40DC-8CF9-128ACB5252F1}"/>
              </a:ext>
            </a:extLst>
          </p:cNvPr>
          <p:cNvSpPr txBox="1">
            <a:spLocks noChangeArrowheads="1"/>
          </p:cNvSpPr>
          <p:nvPr/>
        </p:nvSpPr>
        <p:spPr bwMode="auto">
          <a:xfrm>
            <a:off x="11430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EV/EBITDA 8.4; P/E 14.5</a:t>
            </a:r>
          </a:p>
        </p:txBody>
      </p:sp>
    </p:spTree>
    <p:extLst>
      <p:ext uri="{BB962C8B-B14F-4D97-AF65-F5344CB8AC3E}">
        <p14:creationId xmlns:p14="http://schemas.microsoft.com/office/powerpoint/2010/main" val="1476366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B1043D-ACF5-4DC8-80BD-E24E27FE734D}"/>
              </a:ext>
            </a:extLst>
          </p:cNvPr>
          <p:cNvSpPr>
            <a:spLocks noGrp="1"/>
          </p:cNvSpPr>
          <p:nvPr>
            <p:ph idx="1"/>
          </p:nvPr>
        </p:nvSpPr>
        <p:spPr/>
        <p:txBody>
          <a:bodyPr/>
          <a:lstStyle/>
          <a:p>
            <a:r>
              <a:rPr lang="en-US" dirty="0"/>
              <a:t>Can see more from individual companies</a:t>
            </a:r>
          </a:p>
          <a:p>
            <a:endParaRPr lang="en-US" dirty="0"/>
          </a:p>
        </p:txBody>
      </p:sp>
      <p:sp>
        <p:nvSpPr>
          <p:cNvPr id="3" name="Title 2">
            <a:extLst>
              <a:ext uri="{FF2B5EF4-FFF2-40B4-BE49-F238E27FC236}">
                <a16:creationId xmlns:a16="http://schemas.microsoft.com/office/drawing/2014/main" id="{804895F3-FFE6-49F9-B5FE-F524066C8F9B}"/>
              </a:ext>
            </a:extLst>
          </p:cNvPr>
          <p:cNvSpPr>
            <a:spLocks noGrp="1"/>
          </p:cNvSpPr>
          <p:nvPr>
            <p:ph type="title"/>
          </p:nvPr>
        </p:nvSpPr>
        <p:spPr/>
        <p:txBody>
          <a:bodyPr>
            <a:normAutofit/>
          </a:bodyPr>
          <a:lstStyle/>
          <a:p>
            <a:r>
              <a:rPr lang="en-US" dirty="0"/>
              <a:t>PE Ratio for Non-Financial Dow Stocks</a:t>
            </a:r>
          </a:p>
        </p:txBody>
      </p:sp>
      <p:sp>
        <p:nvSpPr>
          <p:cNvPr id="4" name="Slide Number Placeholder 3">
            <a:extLst>
              <a:ext uri="{FF2B5EF4-FFF2-40B4-BE49-F238E27FC236}">
                <a16:creationId xmlns:a16="http://schemas.microsoft.com/office/drawing/2014/main" id="{02C6E197-E993-4AEE-B5B1-495644EBA253}"/>
              </a:ext>
            </a:extLst>
          </p:cNvPr>
          <p:cNvSpPr>
            <a:spLocks noGrp="1"/>
          </p:cNvSpPr>
          <p:nvPr>
            <p:ph type="sldNum" sz="quarter" idx="12"/>
          </p:nvPr>
        </p:nvSpPr>
        <p:spPr/>
        <p:txBody>
          <a:bodyPr/>
          <a:lstStyle/>
          <a:p>
            <a:pPr algn="ctr"/>
            <a:fld id="{0C3A1854-6B63-4059-B360-A3C4972BF0FC}" type="slidenum">
              <a:rPr lang="ko-KR" altLang="en-US" smtClean="0"/>
              <a:pPr algn="ctr"/>
              <a:t>52</a:t>
            </a:fld>
            <a:endParaRPr lang="ko-KR" altLang="en-US" dirty="0"/>
          </a:p>
        </p:txBody>
      </p:sp>
      <p:pic>
        <p:nvPicPr>
          <p:cNvPr id="5" name="Picture 4">
            <a:extLst>
              <a:ext uri="{FF2B5EF4-FFF2-40B4-BE49-F238E27FC236}">
                <a16:creationId xmlns:a16="http://schemas.microsoft.com/office/drawing/2014/main" id="{BED51D73-021B-4ACF-94C4-371F6CBE3C6D}"/>
              </a:ext>
            </a:extLst>
          </p:cNvPr>
          <p:cNvPicPr>
            <a:picLocks noChangeAspect="1"/>
          </p:cNvPicPr>
          <p:nvPr/>
        </p:nvPicPr>
        <p:blipFill>
          <a:blip r:embed="rId2"/>
          <a:stretch>
            <a:fillRect/>
          </a:stretch>
        </p:blipFill>
        <p:spPr>
          <a:xfrm>
            <a:off x="301179" y="2262180"/>
            <a:ext cx="8321880" cy="4529832"/>
          </a:xfrm>
          <a:prstGeom prst="rect">
            <a:avLst/>
          </a:prstGeom>
        </p:spPr>
      </p:pic>
    </p:spTree>
    <p:extLst>
      <p:ext uri="{BB962C8B-B14F-4D97-AF65-F5344CB8AC3E}">
        <p14:creationId xmlns:p14="http://schemas.microsoft.com/office/powerpoint/2010/main" val="882290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DFC9E-A954-4CFE-86F1-6DFDC07CB6D8}"/>
              </a:ext>
            </a:extLst>
          </p:cNvPr>
          <p:cNvSpPr>
            <a:spLocks noGrp="1"/>
          </p:cNvSpPr>
          <p:nvPr>
            <p:ph idx="1"/>
          </p:nvPr>
        </p:nvSpPr>
        <p:spPr/>
        <p:txBody>
          <a:bodyPr/>
          <a:lstStyle/>
          <a:p>
            <a:r>
              <a:rPr lang="en-US" dirty="0"/>
              <a:t>Note the Increase in P/E and EV/EBITDA for Apple</a:t>
            </a:r>
          </a:p>
          <a:p>
            <a:endParaRPr lang="en-US" dirty="0"/>
          </a:p>
        </p:txBody>
      </p:sp>
      <p:sp>
        <p:nvSpPr>
          <p:cNvPr id="3" name="Title 2">
            <a:extLst>
              <a:ext uri="{FF2B5EF4-FFF2-40B4-BE49-F238E27FC236}">
                <a16:creationId xmlns:a16="http://schemas.microsoft.com/office/drawing/2014/main" id="{203D0A76-EF77-44B2-97DF-67B55CF2B53C}"/>
              </a:ext>
            </a:extLst>
          </p:cNvPr>
          <p:cNvSpPr>
            <a:spLocks noGrp="1"/>
          </p:cNvSpPr>
          <p:nvPr>
            <p:ph type="title"/>
          </p:nvPr>
        </p:nvSpPr>
        <p:spPr/>
        <p:txBody>
          <a:bodyPr/>
          <a:lstStyle/>
          <a:p>
            <a:r>
              <a:rPr lang="en-US" dirty="0"/>
              <a:t>P/E and EV/EBITDA for Apple</a:t>
            </a:r>
          </a:p>
        </p:txBody>
      </p:sp>
      <p:sp>
        <p:nvSpPr>
          <p:cNvPr id="4" name="Slide Number Placeholder 3">
            <a:extLst>
              <a:ext uri="{FF2B5EF4-FFF2-40B4-BE49-F238E27FC236}">
                <a16:creationId xmlns:a16="http://schemas.microsoft.com/office/drawing/2014/main" id="{9720C6AA-741E-4087-BBDE-8840EAB589B6}"/>
              </a:ext>
            </a:extLst>
          </p:cNvPr>
          <p:cNvSpPr>
            <a:spLocks noGrp="1"/>
          </p:cNvSpPr>
          <p:nvPr>
            <p:ph type="sldNum" sz="quarter" idx="12"/>
          </p:nvPr>
        </p:nvSpPr>
        <p:spPr/>
        <p:txBody>
          <a:bodyPr/>
          <a:lstStyle/>
          <a:p>
            <a:pPr algn="ctr"/>
            <a:fld id="{0C3A1854-6B63-4059-B360-A3C4972BF0FC}" type="slidenum">
              <a:rPr lang="ko-KR" altLang="en-US" smtClean="0"/>
              <a:pPr algn="ctr"/>
              <a:t>53</a:t>
            </a:fld>
            <a:endParaRPr lang="ko-KR" altLang="en-US" dirty="0"/>
          </a:p>
        </p:txBody>
      </p:sp>
      <p:pic>
        <p:nvPicPr>
          <p:cNvPr id="5" name="Picture 4">
            <a:extLst>
              <a:ext uri="{FF2B5EF4-FFF2-40B4-BE49-F238E27FC236}">
                <a16:creationId xmlns:a16="http://schemas.microsoft.com/office/drawing/2014/main" id="{7E4B2193-9A85-4267-BF7C-28B2B8708F0D}"/>
              </a:ext>
            </a:extLst>
          </p:cNvPr>
          <p:cNvPicPr>
            <a:picLocks noChangeAspect="1"/>
          </p:cNvPicPr>
          <p:nvPr/>
        </p:nvPicPr>
        <p:blipFill>
          <a:blip r:embed="rId2"/>
          <a:stretch>
            <a:fillRect/>
          </a:stretch>
        </p:blipFill>
        <p:spPr>
          <a:xfrm>
            <a:off x="159391" y="2694303"/>
            <a:ext cx="8825218" cy="3334759"/>
          </a:xfrm>
          <a:prstGeom prst="rect">
            <a:avLst/>
          </a:prstGeom>
        </p:spPr>
      </p:pic>
    </p:spTree>
    <p:extLst>
      <p:ext uri="{BB962C8B-B14F-4D97-AF65-F5344CB8AC3E}">
        <p14:creationId xmlns:p14="http://schemas.microsoft.com/office/powerpoint/2010/main" val="1803522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B0A861-2DA5-4097-A5BD-7D340E5D922F}"/>
              </a:ext>
            </a:extLst>
          </p:cNvPr>
          <p:cNvSpPr>
            <a:spLocks noGrp="1"/>
          </p:cNvSpPr>
          <p:nvPr>
            <p:ph idx="1"/>
          </p:nvPr>
        </p:nvSpPr>
        <p:spPr>
          <a:xfrm>
            <a:off x="628650" y="1263193"/>
            <a:ext cx="7902608" cy="1681344"/>
          </a:xfrm>
        </p:spPr>
        <p:txBody>
          <a:bodyPr>
            <a:normAutofit fontScale="92500" lnSpcReduction="10000"/>
          </a:bodyPr>
          <a:lstStyle/>
          <a:p>
            <a:r>
              <a:rPr lang="en-US" dirty="0"/>
              <a:t>Example of boring companies in the utility industry.  If have an earnings estimate than can make a stock price forecast. Change a lot over time and some outliers across the industry.</a:t>
            </a:r>
          </a:p>
          <a:p>
            <a:endParaRPr lang="en-US" dirty="0"/>
          </a:p>
        </p:txBody>
      </p:sp>
      <p:sp>
        <p:nvSpPr>
          <p:cNvPr id="3" name="Title 2">
            <a:extLst>
              <a:ext uri="{FF2B5EF4-FFF2-40B4-BE49-F238E27FC236}">
                <a16:creationId xmlns:a16="http://schemas.microsoft.com/office/drawing/2014/main" id="{DB6EBE8B-F681-4DE5-9FF3-FA16BC57F7C8}"/>
              </a:ext>
            </a:extLst>
          </p:cNvPr>
          <p:cNvSpPr>
            <a:spLocks noGrp="1"/>
          </p:cNvSpPr>
          <p:nvPr>
            <p:ph type="title"/>
          </p:nvPr>
        </p:nvSpPr>
        <p:spPr/>
        <p:txBody>
          <a:bodyPr>
            <a:normAutofit fontScale="90000"/>
          </a:bodyPr>
          <a:lstStyle/>
          <a:p>
            <a:r>
              <a:rPr lang="en-US" dirty="0"/>
              <a:t>Basic Idea – Are Multiples Stable Across Companies in an Industry and Across Time</a:t>
            </a:r>
          </a:p>
        </p:txBody>
      </p:sp>
      <p:pic>
        <p:nvPicPr>
          <p:cNvPr id="5" name="Picture 4">
            <a:extLst>
              <a:ext uri="{FF2B5EF4-FFF2-40B4-BE49-F238E27FC236}">
                <a16:creationId xmlns:a16="http://schemas.microsoft.com/office/drawing/2014/main" id="{1331D6FB-C4B2-4845-9941-047E7654B7ED}"/>
              </a:ext>
            </a:extLst>
          </p:cNvPr>
          <p:cNvPicPr>
            <a:picLocks noChangeAspect="1"/>
          </p:cNvPicPr>
          <p:nvPr/>
        </p:nvPicPr>
        <p:blipFill>
          <a:blip r:embed="rId2"/>
          <a:stretch>
            <a:fillRect/>
          </a:stretch>
        </p:blipFill>
        <p:spPr>
          <a:xfrm>
            <a:off x="612742" y="2816779"/>
            <a:ext cx="8380602" cy="3137723"/>
          </a:xfrm>
          <a:prstGeom prst="rect">
            <a:avLst/>
          </a:prstGeom>
        </p:spPr>
      </p:pic>
    </p:spTree>
    <p:extLst>
      <p:ext uri="{BB962C8B-B14F-4D97-AF65-F5344CB8AC3E}">
        <p14:creationId xmlns:p14="http://schemas.microsoft.com/office/powerpoint/2010/main" val="1204033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609D66-13BE-469E-9CD3-5A6A8C4C1747}"/>
              </a:ext>
            </a:extLst>
          </p:cNvPr>
          <p:cNvSpPr>
            <a:spLocks noGrp="1"/>
          </p:cNvSpPr>
          <p:nvPr>
            <p:ph idx="1"/>
          </p:nvPr>
        </p:nvSpPr>
        <p:spPr/>
        <p:txBody>
          <a:bodyPr/>
          <a:lstStyle/>
          <a:p>
            <a:r>
              <a:rPr lang="en-US" dirty="0"/>
              <a:t>Is there more stability when using a proxy for cash flow and enterprise value.</a:t>
            </a:r>
          </a:p>
          <a:p>
            <a:endParaRPr lang="en-US" dirty="0"/>
          </a:p>
        </p:txBody>
      </p:sp>
      <p:sp>
        <p:nvSpPr>
          <p:cNvPr id="3" name="Title 2">
            <a:extLst>
              <a:ext uri="{FF2B5EF4-FFF2-40B4-BE49-F238E27FC236}">
                <a16:creationId xmlns:a16="http://schemas.microsoft.com/office/drawing/2014/main" id="{D8DB34CD-68B9-49EA-BB2E-E3F11533E247}"/>
              </a:ext>
            </a:extLst>
          </p:cNvPr>
          <p:cNvSpPr>
            <a:spLocks noGrp="1"/>
          </p:cNvSpPr>
          <p:nvPr>
            <p:ph type="title"/>
          </p:nvPr>
        </p:nvSpPr>
        <p:spPr/>
        <p:txBody>
          <a:bodyPr/>
          <a:lstStyle/>
          <a:p>
            <a:r>
              <a:rPr lang="en-US" dirty="0"/>
              <a:t>EV/EBITDA versus P/E</a:t>
            </a:r>
          </a:p>
        </p:txBody>
      </p:sp>
      <p:pic>
        <p:nvPicPr>
          <p:cNvPr id="5" name="Picture 4">
            <a:extLst>
              <a:ext uri="{FF2B5EF4-FFF2-40B4-BE49-F238E27FC236}">
                <a16:creationId xmlns:a16="http://schemas.microsoft.com/office/drawing/2014/main" id="{3A48AB09-7446-4B0D-AA11-02A15D2F5106}"/>
              </a:ext>
            </a:extLst>
          </p:cNvPr>
          <p:cNvPicPr>
            <a:picLocks noChangeAspect="1"/>
          </p:cNvPicPr>
          <p:nvPr/>
        </p:nvPicPr>
        <p:blipFill>
          <a:blip r:embed="rId2"/>
          <a:stretch>
            <a:fillRect/>
          </a:stretch>
        </p:blipFill>
        <p:spPr>
          <a:xfrm>
            <a:off x="163585" y="2481513"/>
            <a:ext cx="8816829" cy="2874077"/>
          </a:xfrm>
          <a:prstGeom prst="rect">
            <a:avLst/>
          </a:prstGeom>
        </p:spPr>
      </p:pic>
    </p:spTree>
    <p:extLst>
      <p:ext uri="{BB962C8B-B14F-4D97-AF65-F5344CB8AC3E}">
        <p14:creationId xmlns:p14="http://schemas.microsoft.com/office/powerpoint/2010/main" val="67513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0E51F9E-CF3E-4471-92E4-51A2AB5E9650}"/>
              </a:ext>
            </a:extLst>
          </p:cNvPr>
          <p:cNvSpPr>
            <a:spLocks noGrp="1"/>
          </p:cNvSpPr>
          <p:nvPr>
            <p:ph type="title"/>
          </p:nvPr>
        </p:nvSpPr>
        <p:spPr/>
        <p:txBody>
          <a:bodyPr/>
          <a:lstStyle/>
          <a:p>
            <a:pPr eaLnBrk="1" hangingPunct="1"/>
            <a:r>
              <a:rPr lang="en-US" altLang="en-US"/>
              <a:t>Details of Comparable Analysis</a:t>
            </a:r>
          </a:p>
        </p:txBody>
      </p:sp>
      <p:pic>
        <p:nvPicPr>
          <p:cNvPr id="15363" name="Content Placeholder 3" descr="2010-09-01_1008.png">
            <a:extLst>
              <a:ext uri="{FF2B5EF4-FFF2-40B4-BE49-F238E27FC236}">
                <a16:creationId xmlns:a16="http://schemas.microsoft.com/office/drawing/2014/main" id="{35CE9A11-FB4E-48A3-9D13-16E4114E58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6638" y="1600200"/>
            <a:ext cx="7070725" cy="4525963"/>
          </a:xfrm>
        </p:spPr>
      </p:pic>
    </p:spTree>
    <p:extLst>
      <p:ext uri="{BB962C8B-B14F-4D97-AF65-F5344CB8AC3E}">
        <p14:creationId xmlns:p14="http://schemas.microsoft.com/office/powerpoint/2010/main" val="1462973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2C656E-0E84-456D-83EB-164510C5D4D8}"/>
              </a:ext>
            </a:extLst>
          </p:cNvPr>
          <p:cNvSpPr>
            <a:spLocks noGrp="1"/>
          </p:cNvSpPr>
          <p:nvPr>
            <p:ph idx="1"/>
          </p:nvPr>
        </p:nvSpPr>
        <p:spPr/>
        <p:txBody>
          <a:bodyPr/>
          <a:lstStyle/>
          <a:p>
            <a:r>
              <a:rPr lang="en-US" dirty="0"/>
              <a:t>Example with one company – little growth and boring</a:t>
            </a:r>
          </a:p>
        </p:txBody>
      </p:sp>
      <p:sp>
        <p:nvSpPr>
          <p:cNvPr id="3" name="Title 2">
            <a:extLst>
              <a:ext uri="{FF2B5EF4-FFF2-40B4-BE49-F238E27FC236}">
                <a16:creationId xmlns:a16="http://schemas.microsoft.com/office/drawing/2014/main" id="{C5F58440-A0C8-4A2D-A092-ED6575B1C653}"/>
              </a:ext>
            </a:extLst>
          </p:cNvPr>
          <p:cNvSpPr>
            <a:spLocks noGrp="1"/>
          </p:cNvSpPr>
          <p:nvPr>
            <p:ph type="title"/>
          </p:nvPr>
        </p:nvSpPr>
        <p:spPr/>
        <p:txBody>
          <a:bodyPr/>
          <a:lstStyle/>
          <a:p>
            <a:r>
              <a:rPr lang="en-US" dirty="0"/>
              <a:t>Examine Growth and then Multiples</a:t>
            </a:r>
          </a:p>
        </p:txBody>
      </p:sp>
      <p:sp>
        <p:nvSpPr>
          <p:cNvPr id="4" name="Slide Number Placeholder 3">
            <a:extLst>
              <a:ext uri="{FF2B5EF4-FFF2-40B4-BE49-F238E27FC236}">
                <a16:creationId xmlns:a16="http://schemas.microsoft.com/office/drawing/2014/main" id="{F9352A3B-8F97-44BD-8424-5B6CC1D16690}"/>
              </a:ext>
            </a:extLst>
          </p:cNvPr>
          <p:cNvSpPr>
            <a:spLocks noGrp="1"/>
          </p:cNvSpPr>
          <p:nvPr>
            <p:ph type="sldNum" sz="quarter" idx="12"/>
          </p:nvPr>
        </p:nvSpPr>
        <p:spPr/>
        <p:txBody>
          <a:bodyPr/>
          <a:lstStyle/>
          <a:p>
            <a:pPr algn="ctr"/>
            <a:fld id="{0C3A1854-6B63-4059-B360-A3C4972BF0FC}" type="slidenum">
              <a:rPr lang="ko-KR" altLang="en-US" smtClean="0"/>
              <a:pPr algn="ctr"/>
              <a:t>57</a:t>
            </a:fld>
            <a:endParaRPr lang="ko-KR" altLang="en-US" dirty="0"/>
          </a:p>
        </p:txBody>
      </p:sp>
      <p:pic>
        <p:nvPicPr>
          <p:cNvPr id="5" name="Picture 4">
            <a:extLst>
              <a:ext uri="{FF2B5EF4-FFF2-40B4-BE49-F238E27FC236}">
                <a16:creationId xmlns:a16="http://schemas.microsoft.com/office/drawing/2014/main" id="{E1E47812-3DD8-431E-BC81-716CFB5EA6F8}"/>
              </a:ext>
            </a:extLst>
          </p:cNvPr>
          <p:cNvPicPr>
            <a:picLocks noChangeAspect="1"/>
          </p:cNvPicPr>
          <p:nvPr/>
        </p:nvPicPr>
        <p:blipFill>
          <a:blip r:embed="rId2"/>
          <a:stretch>
            <a:fillRect/>
          </a:stretch>
        </p:blipFill>
        <p:spPr>
          <a:xfrm>
            <a:off x="433633" y="2512392"/>
            <a:ext cx="7969017" cy="4199131"/>
          </a:xfrm>
          <a:prstGeom prst="rect">
            <a:avLst/>
          </a:prstGeom>
        </p:spPr>
      </p:pic>
    </p:spTree>
    <p:extLst>
      <p:ext uri="{BB962C8B-B14F-4D97-AF65-F5344CB8AC3E}">
        <p14:creationId xmlns:p14="http://schemas.microsoft.com/office/powerpoint/2010/main" val="4218037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5A58EC-2E1A-44F5-B1F3-6FD8816AA48F}"/>
              </a:ext>
            </a:extLst>
          </p:cNvPr>
          <p:cNvSpPr>
            <a:spLocks noGrp="1"/>
          </p:cNvSpPr>
          <p:nvPr>
            <p:ph idx="1"/>
          </p:nvPr>
        </p:nvSpPr>
        <p:spPr/>
        <p:txBody>
          <a:bodyPr/>
          <a:lstStyle/>
          <a:p>
            <a:r>
              <a:rPr lang="en-US" dirty="0"/>
              <a:t>Raises the issue of why multiples would increase if earnings and cash flow are stable.</a:t>
            </a:r>
          </a:p>
          <a:p>
            <a:endParaRPr lang="en-US" dirty="0"/>
          </a:p>
        </p:txBody>
      </p:sp>
      <p:sp>
        <p:nvSpPr>
          <p:cNvPr id="3" name="Title 2">
            <a:extLst>
              <a:ext uri="{FF2B5EF4-FFF2-40B4-BE49-F238E27FC236}">
                <a16:creationId xmlns:a16="http://schemas.microsoft.com/office/drawing/2014/main" id="{8C3A6894-EC8E-49AE-A3F2-D59EDBDC7693}"/>
              </a:ext>
            </a:extLst>
          </p:cNvPr>
          <p:cNvSpPr>
            <a:spLocks noGrp="1"/>
          </p:cNvSpPr>
          <p:nvPr>
            <p:ph type="title"/>
          </p:nvPr>
        </p:nvSpPr>
        <p:spPr/>
        <p:txBody>
          <a:bodyPr/>
          <a:lstStyle/>
          <a:p>
            <a:r>
              <a:rPr lang="en-US" dirty="0"/>
              <a:t>Increasing Multiples and Flat Income</a:t>
            </a:r>
          </a:p>
        </p:txBody>
      </p:sp>
      <p:sp>
        <p:nvSpPr>
          <p:cNvPr id="4" name="Slide Number Placeholder 3">
            <a:extLst>
              <a:ext uri="{FF2B5EF4-FFF2-40B4-BE49-F238E27FC236}">
                <a16:creationId xmlns:a16="http://schemas.microsoft.com/office/drawing/2014/main" id="{C0EEF8E9-CC35-4211-B348-B74C61AD358B}"/>
              </a:ext>
            </a:extLst>
          </p:cNvPr>
          <p:cNvSpPr>
            <a:spLocks noGrp="1"/>
          </p:cNvSpPr>
          <p:nvPr>
            <p:ph type="sldNum" sz="quarter" idx="12"/>
          </p:nvPr>
        </p:nvSpPr>
        <p:spPr/>
        <p:txBody>
          <a:bodyPr/>
          <a:lstStyle/>
          <a:p>
            <a:pPr algn="ctr"/>
            <a:fld id="{0C3A1854-6B63-4059-B360-A3C4972BF0FC}" type="slidenum">
              <a:rPr lang="ko-KR" altLang="en-US" smtClean="0"/>
              <a:pPr algn="ctr"/>
              <a:t>58</a:t>
            </a:fld>
            <a:endParaRPr lang="ko-KR" altLang="en-US" dirty="0"/>
          </a:p>
        </p:txBody>
      </p:sp>
      <p:pic>
        <p:nvPicPr>
          <p:cNvPr id="5" name="Picture 4">
            <a:extLst>
              <a:ext uri="{FF2B5EF4-FFF2-40B4-BE49-F238E27FC236}">
                <a16:creationId xmlns:a16="http://schemas.microsoft.com/office/drawing/2014/main" id="{1F78383F-D5E5-46CC-8F1F-A0D5792A0333}"/>
              </a:ext>
            </a:extLst>
          </p:cNvPr>
          <p:cNvPicPr>
            <a:picLocks noChangeAspect="1"/>
          </p:cNvPicPr>
          <p:nvPr/>
        </p:nvPicPr>
        <p:blipFill>
          <a:blip r:embed="rId2"/>
          <a:stretch>
            <a:fillRect/>
          </a:stretch>
        </p:blipFill>
        <p:spPr>
          <a:xfrm>
            <a:off x="1623735" y="2273628"/>
            <a:ext cx="5104236" cy="4518384"/>
          </a:xfrm>
          <a:prstGeom prst="rect">
            <a:avLst/>
          </a:prstGeom>
        </p:spPr>
      </p:pic>
    </p:spTree>
    <p:extLst>
      <p:ext uri="{BB962C8B-B14F-4D97-AF65-F5344CB8AC3E}">
        <p14:creationId xmlns:p14="http://schemas.microsoft.com/office/powerpoint/2010/main" val="645712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B0A861-2DA5-4097-A5BD-7D340E5D922F}"/>
              </a:ext>
            </a:extLst>
          </p:cNvPr>
          <p:cNvSpPr>
            <a:spLocks noGrp="1"/>
          </p:cNvSpPr>
          <p:nvPr>
            <p:ph idx="1"/>
          </p:nvPr>
        </p:nvSpPr>
        <p:spPr>
          <a:xfrm>
            <a:off x="628650" y="1263193"/>
            <a:ext cx="7902608" cy="1681344"/>
          </a:xfrm>
        </p:spPr>
        <p:txBody>
          <a:bodyPr>
            <a:normAutofit fontScale="92500" lnSpcReduction="10000"/>
          </a:bodyPr>
          <a:lstStyle/>
          <a:p>
            <a:r>
              <a:rPr lang="en-US" dirty="0"/>
              <a:t>Example of boring companies in the utility industry.  If have an earnings estimate than can make a stock price forecast. Change a lot over time and some outliers across the industry.</a:t>
            </a:r>
          </a:p>
          <a:p>
            <a:endParaRPr lang="en-US" dirty="0"/>
          </a:p>
        </p:txBody>
      </p:sp>
      <p:sp>
        <p:nvSpPr>
          <p:cNvPr id="3" name="Title 2">
            <a:extLst>
              <a:ext uri="{FF2B5EF4-FFF2-40B4-BE49-F238E27FC236}">
                <a16:creationId xmlns:a16="http://schemas.microsoft.com/office/drawing/2014/main" id="{DB6EBE8B-F681-4DE5-9FF3-FA16BC57F7C8}"/>
              </a:ext>
            </a:extLst>
          </p:cNvPr>
          <p:cNvSpPr>
            <a:spLocks noGrp="1"/>
          </p:cNvSpPr>
          <p:nvPr>
            <p:ph type="title"/>
          </p:nvPr>
        </p:nvSpPr>
        <p:spPr/>
        <p:txBody>
          <a:bodyPr>
            <a:normAutofit/>
          </a:bodyPr>
          <a:lstStyle/>
          <a:p>
            <a:r>
              <a:rPr lang="en-US" dirty="0"/>
              <a:t>Multiples for Beer and Other Beverages</a:t>
            </a:r>
          </a:p>
        </p:txBody>
      </p:sp>
      <p:pic>
        <p:nvPicPr>
          <p:cNvPr id="5" name="Picture 4">
            <a:extLst>
              <a:ext uri="{FF2B5EF4-FFF2-40B4-BE49-F238E27FC236}">
                <a16:creationId xmlns:a16="http://schemas.microsoft.com/office/drawing/2014/main" id="{1331D6FB-C4B2-4845-9941-047E7654B7ED}"/>
              </a:ext>
            </a:extLst>
          </p:cNvPr>
          <p:cNvPicPr>
            <a:picLocks noChangeAspect="1"/>
          </p:cNvPicPr>
          <p:nvPr/>
        </p:nvPicPr>
        <p:blipFill>
          <a:blip r:embed="rId2"/>
          <a:stretch>
            <a:fillRect/>
          </a:stretch>
        </p:blipFill>
        <p:spPr>
          <a:xfrm>
            <a:off x="612742" y="2816779"/>
            <a:ext cx="8380602" cy="3137723"/>
          </a:xfrm>
          <a:prstGeom prst="rect">
            <a:avLst/>
          </a:prstGeom>
        </p:spPr>
      </p:pic>
    </p:spTree>
    <p:extLst>
      <p:ext uri="{BB962C8B-B14F-4D97-AF65-F5344CB8AC3E}">
        <p14:creationId xmlns:p14="http://schemas.microsoft.com/office/powerpoint/2010/main" val="1341180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0EDF99-3059-404C-96EA-BB8E004FBD4D}"/>
              </a:ext>
            </a:extLst>
          </p:cNvPr>
          <p:cNvSpPr>
            <a:spLocks noGrp="1"/>
          </p:cNvSpPr>
          <p:nvPr>
            <p:ph idx="1"/>
          </p:nvPr>
        </p:nvSpPr>
        <p:spPr/>
        <p:txBody>
          <a:bodyPr/>
          <a:lstStyle/>
          <a:p>
            <a:r>
              <a:rPr lang="en-US" dirty="0"/>
              <a:t>Add new history without re-doing the model</a:t>
            </a:r>
          </a:p>
          <a:p>
            <a:r>
              <a:rPr lang="en-US" dirty="0"/>
              <a:t>Alternative terminal value timing</a:t>
            </a:r>
          </a:p>
          <a:p>
            <a:r>
              <a:rPr lang="en-US" dirty="0"/>
              <a:t>Addition of different scenario analysis</a:t>
            </a:r>
          </a:p>
          <a:p>
            <a:r>
              <a:rPr lang="en-US" dirty="0"/>
              <a:t>Alternative valuation techniques</a:t>
            </a:r>
          </a:p>
          <a:p>
            <a:r>
              <a:rPr lang="en-US" dirty="0"/>
              <a:t>Different types of assumptions (e.g. A/R to sales as last year or historic average)</a:t>
            </a:r>
          </a:p>
        </p:txBody>
      </p:sp>
      <p:sp>
        <p:nvSpPr>
          <p:cNvPr id="3" name="Title 2">
            <a:extLst>
              <a:ext uri="{FF2B5EF4-FFF2-40B4-BE49-F238E27FC236}">
                <a16:creationId xmlns:a16="http://schemas.microsoft.com/office/drawing/2014/main" id="{69D5BC22-27F6-49E1-A13F-6F0C025E6054}"/>
              </a:ext>
            </a:extLst>
          </p:cNvPr>
          <p:cNvSpPr>
            <a:spLocks noGrp="1"/>
          </p:cNvSpPr>
          <p:nvPr>
            <p:ph type="title"/>
          </p:nvPr>
        </p:nvSpPr>
        <p:spPr/>
        <p:txBody>
          <a:bodyPr>
            <a:normAutofit fontScale="90000"/>
          </a:bodyPr>
          <a:lstStyle/>
          <a:p>
            <a:r>
              <a:rPr lang="en-US" dirty="0"/>
              <a:t>What does Flexibility Mean in Corporate Model</a:t>
            </a:r>
          </a:p>
        </p:txBody>
      </p:sp>
    </p:spTree>
    <p:extLst>
      <p:ext uri="{BB962C8B-B14F-4D97-AF65-F5344CB8AC3E}">
        <p14:creationId xmlns:p14="http://schemas.microsoft.com/office/powerpoint/2010/main" val="1812680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E61B7-C9BE-4D0A-B9FB-1BEEDFD2A286}"/>
              </a:ext>
            </a:extLst>
          </p:cNvPr>
          <p:cNvSpPr>
            <a:spLocks noGrp="1"/>
          </p:cNvSpPr>
          <p:nvPr>
            <p:ph idx="1"/>
          </p:nvPr>
        </p:nvSpPr>
        <p:spPr/>
        <p:txBody>
          <a:bodyPr/>
          <a:lstStyle/>
          <a:p>
            <a:r>
              <a:rPr lang="en-US" dirty="0"/>
              <a:t>Reasons for Differences in P/E</a:t>
            </a:r>
          </a:p>
          <a:p>
            <a:pPr lvl="1"/>
            <a:r>
              <a:rPr lang="en-US" dirty="0"/>
              <a:t>Cost of equity capital and risk is higher for Apple than for Google</a:t>
            </a:r>
          </a:p>
          <a:p>
            <a:pPr lvl="1"/>
            <a:r>
              <a:rPr lang="en-US" dirty="0"/>
              <a:t>Future growth in earnings per share and ROE is lower for Apple than for Google</a:t>
            </a:r>
          </a:p>
          <a:p>
            <a:pPr lvl="1"/>
            <a:r>
              <a:rPr lang="en-US" dirty="0"/>
              <a:t>ROE for Apple with fall and ROE for Google will increase</a:t>
            </a:r>
          </a:p>
        </p:txBody>
      </p:sp>
      <p:sp>
        <p:nvSpPr>
          <p:cNvPr id="3" name="Title 2">
            <a:extLst>
              <a:ext uri="{FF2B5EF4-FFF2-40B4-BE49-F238E27FC236}">
                <a16:creationId xmlns:a16="http://schemas.microsoft.com/office/drawing/2014/main" id="{9DE71465-879C-4F67-8DD3-84602A428456}"/>
              </a:ext>
            </a:extLst>
          </p:cNvPr>
          <p:cNvSpPr>
            <a:spLocks noGrp="1"/>
          </p:cNvSpPr>
          <p:nvPr>
            <p:ph type="title"/>
          </p:nvPr>
        </p:nvSpPr>
        <p:spPr/>
        <p:txBody>
          <a:bodyPr>
            <a:normAutofit fontScale="90000"/>
          </a:bodyPr>
          <a:lstStyle/>
          <a:p>
            <a:r>
              <a:rPr lang="en-US" dirty="0"/>
              <a:t>Why is the P/E Ratio Higher for One Company than Another Company</a:t>
            </a:r>
          </a:p>
        </p:txBody>
      </p:sp>
      <p:sp>
        <p:nvSpPr>
          <p:cNvPr id="4" name="Slide Number Placeholder 3">
            <a:extLst>
              <a:ext uri="{FF2B5EF4-FFF2-40B4-BE49-F238E27FC236}">
                <a16:creationId xmlns:a16="http://schemas.microsoft.com/office/drawing/2014/main" id="{49A6892C-E1D3-442D-A0F1-C6F6BECFA44F}"/>
              </a:ext>
            </a:extLst>
          </p:cNvPr>
          <p:cNvSpPr>
            <a:spLocks noGrp="1"/>
          </p:cNvSpPr>
          <p:nvPr>
            <p:ph type="sldNum" sz="quarter" idx="12"/>
          </p:nvPr>
        </p:nvSpPr>
        <p:spPr/>
        <p:txBody>
          <a:bodyPr/>
          <a:lstStyle/>
          <a:p>
            <a:pPr algn="ctr"/>
            <a:fld id="{0C3A1854-6B63-4059-B360-A3C4972BF0FC}" type="slidenum">
              <a:rPr lang="ko-KR" altLang="en-US" smtClean="0"/>
              <a:pPr algn="ctr"/>
              <a:t>60</a:t>
            </a:fld>
            <a:endParaRPr lang="ko-KR" altLang="en-US" dirty="0"/>
          </a:p>
        </p:txBody>
      </p:sp>
    </p:spTree>
    <p:extLst>
      <p:ext uri="{BB962C8B-B14F-4D97-AF65-F5344CB8AC3E}">
        <p14:creationId xmlns:p14="http://schemas.microsoft.com/office/powerpoint/2010/main" val="1850968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708261-DE4F-404F-AADC-072E10CC30A4}"/>
              </a:ext>
            </a:extLst>
          </p:cNvPr>
          <p:cNvSpPr>
            <a:spLocks noGrp="1"/>
          </p:cNvSpPr>
          <p:nvPr>
            <p:ph idx="1"/>
          </p:nvPr>
        </p:nvSpPr>
        <p:spPr/>
        <p:txBody>
          <a:bodyPr/>
          <a:lstStyle/>
          <a:p>
            <a:r>
              <a:rPr lang="en-US" dirty="0"/>
              <a:t>Note the relatively low P/E</a:t>
            </a:r>
          </a:p>
          <a:p>
            <a:endParaRPr lang="en-US" dirty="0"/>
          </a:p>
        </p:txBody>
      </p:sp>
      <p:sp>
        <p:nvSpPr>
          <p:cNvPr id="3" name="Title 2">
            <a:extLst>
              <a:ext uri="{FF2B5EF4-FFF2-40B4-BE49-F238E27FC236}">
                <a16:creationId xmlns:a16="http://schemas.microsoft.com/office/drawing/2014/main" id="{5B747108-3244-4073-9F36-6E8AE15267BF}"/>
              </a:ext>
            </a:extLst>
          </p:cNvPr>
          <p:cNvSpPr>
            <a:spLocks noGrp="1"/>
          </p:cNvSpPr>
          <p:nvPr>
            <p:ph type="title"/>
          </p:nvPr>
        </p:nvSpPr>
        <p:spPr/>
        <p:txBody>
          <a:bodyPr/>
          <a:lstStyle/>
          <a:p>
            <a:r>
              <a:rPr lang="en-US" dirty="0"/>
              <a:t>Apple Summary from Multiples File</a:t>
            </a:r>
          </a:p>
        </p:txBody>
      </p:sp>
      <p:sp>
        <p:nvSpPr>
          <p:cNvPr id="4" name="Slide Number Placeholder 3">
            <a:extLst>
              <a:ext uri="{FF2B5EF4-FFF2-40B4-BE49-F238E27FC236}">
                <a16:creationId xmlns:a16="http://schemas.microsoft.com/office/drawing/2014/main" id="{DFB81CCA-DB82-40DD-A733-2281D2052BF0}"/>
              </a:ext>
            </a:extLst>
          </p:cNvPr>
          <p:cNvSpPr>
            <a:spLocks noGrp="1"/>
          </p:cNvSpPr>
          <p:nvPr>
            <p:ph type="sldNum" sz="quarter" idx="12"/>
          </p:nvPr>
        </p:nvSpPr>
        <p:spPr/>
        <p:txBody>
          <a:bodyPr/>
          <a:lstStyle/>
          <a:p>
            <a:pPr algn="ctr"/>
            <a:fld id="{0C3A1854-6B63-4059-B360-A3C4972BF0FC}" type="slidenum">
              <a:rPr lang="ko-KR" altLang="en-US" smtClean="0"/>
              <a:pPr algn="ctr"/>
              <a:t>61</a:t>
            </a:fld>
            <a:endParaRPr lang="ko-KR" altLang="en-US" dirty="0"/>
          </a:p>
        </p:txBody>
      </p:sp>
      <p:pic>
        <p:nvPicPr>
          <p:cNvPr id="7" name="Picture 6">
            <a:extLst>
              <a:ext uri="{FF2B5EF4-FFF2-40B4-BE49-F238E27FC236}">
                <a16:creationId xmlns:a16="http://schemas.microsoft.com/office/drawing/2014/main" id="{6209EAB9-E70A-4193-B018-261E245459D4}"/>
              </a:ext>
            </a:extLst>
          </p:cNvPr>
          <p:cNvPicPr>
            <a:picLocks noChangeAspect="1"/>
          </p:cNvPicPr>
          <p:nvPr/>
        </p:nvPicPr>
        <p:blipFill>
          <a:blip r:embed="rId2"/>
          <a:stretch>
            <a:fillRect/>
          </a:stretch>
        </p:blipFill>
        <p:spPr>
          <a:xfrm>
            <a:off x="239086" y="2576946"/>
            <a:ext cx="8665828" cy="3250297"/>
          </a:xfrm>
          <a:prstGeom prst="rect">
            <a:avLst/>
          </a:prstGeom>
        </p:spPr>
      </p:pic>
    </p:spTree>
    <p:extLst>
      <p:ext uri="{BB962C8B-B14F-4D97-AF65-F5344CB8AC3E}">
        <p14:creationId xmlns:p14="http://schemas.microsoft.com/office/powerpoint/2010/main" val="1985334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708261-DE4F-404F-AADC-072E10CC30A4}"/>
              </a:ext>
            </a:extLst>
          </p:cNvPr>
          <p:cNvSpPr>
            <a:spLocks noGrp="1"/>
          </p:cNvSpPr>
          <p:nvPr>
            <p:ph idx="1"/>
          </p:nvPr>
        </p:nvSpPr>
        <p:spPr/>
        <p:txBody>
          <a:bodyPr/>
          <a:lstStyle/>
          <a:p>
            <a:r>
              <a:rPr lang="en-US" dirty="0"/>
              <a:t>Note the relatively low P/E</a:t>
            </a:r>
          </a:p>
          <a:p>
            <a:endParaRPr lang="en-US" dirty="0"/>
          </a:p>
        </p:txBody>
      </p:sp>
      <p:sp>
        <p:nvSpPr>
          <p:cNvPr id="3" name="Title 2">
            <a:extLst>
              <a:ext uri="{FF2B5EF4-FFF2-40B4-BE49-F238E27FC236}">
                <a16:creationId xmlns:a16="http://schemas.microsoft.com/office/drawing/2014/main" id="{5B747108-3244-4073-9F36-6E8AE15267BF}"/>
              </a:ext>
            </a:extLst>
          </p:cNvPr>
          <p:cNvSpPr>
            <a:spLocks noGrp="1"/>
          </p:cNvSpPr>
          <p:nvPr>
            <p:ph type="title"/>
          </p:nvPr>
        </p:nvSpPr>
        <p:spPr/>
        <p:txBody>
          <a:bodyPr/>
          <a:lstStyle/>
          <a:p>
            <a:r>
              <a:rPr lang="en-US" dirty="0"/>
              <a:t>Google Summary from Multiples File</a:t>
            </a:r>
          </a:p>
        </p:txBody>
      </p:sp>
      <p:sp>
        <p:nvSpPr>
          <p:cNvPr id="4" name="Slide Number Placeholder 3">
            <a:extLst>
              <a:ext uri="{FF2B5EF4-FFF2-40B4-BE49-F238E27FC236}">
                <a16:creationId xmlns:a16="http://schemas.microsoft.com/office/drawing/2014/main" id="{DFB81CCA-DB82-40DD-A733-2281D2052BF0}"/>
              </a:ext>
            </a:extLst>
          </p:cNvPr>
          <p:cNvSpPr>
            <a:spLocks noGrp="1"/>
          </p:cNvSpPr>
          <p:nvPr>
            <p:ph type="sldNum" sz="quarter" idx="12"/>
          </p:nvPr>
        </p:nvSpPr>
        <p:spPr/>
        <p:txBody>
          <a:bodyPr/>
          <a:lstStyle/>
          <a:p>
            <a:pPr algn="ctr"/>
            <a:fld id="{0C3A1854-6B63-4059-B360-A3C4972BF0FC}" type="slidenum">
              <a:rPr lang="ko-KR" altLang="en-US" smtClean="0"/>
              <a:pPr algn="ctr"/>
              <a:t>62</a:t>
            </a:fld>
            <a:endParaRPr lang="ko-KR" altLang="en-US" dirty="0"/>
          </a:p>
        </p:txBody>
      </p:sp>
      <p:pic>
        <p:nvPicPr>
          <p:cNvPr id="5" name="Picture 4">
            <a:extLst>
              <a:ext uri="{FF2B5EF4-FFF2-40B4-BE49-F238E27FC236}">
                <a16:creationId xmlns:a16="http://schemas.microsoft.com/office/drawing/2014/main" id="{AB577679-92AD-40E7-9833-56F39062FE93}"/>
              </a:ext>
            </a:extLst>
          </p:cNvPr>
          <p:cNvPicPr>
            <a:picLocks noChangeAspect="1"/>
          </p:cNvPicPr>
          <p:nvPr/>
        </p:nvPicPr>
        <p:blipFill>
          <a:blip r:embed="rId2"/>
          <a:stretch>
            <a:fillRect/>
          </a:stretch>
        </p:blipFill>
        <p:spPr>
          <a:xfrm>
            <a:off x="385458" y="2411785"/>
            <a:ext cx="8388991" cy="3183023"/>
          </a:xfrm>
          <a:prstGeom prst="rect">
            <a:avLst/>
          </a:prstGeom>
        </p:spPr>
      </p:pic>
    </p:spTree>
    <p:extLst>
      <p:ext uri="{BB962C8B-B14F-4D97-AF65-F5344CB8AC3E}">
        <p14:creationId xmlns:p14="http://schemas.microsoft.com/office/powerpoint/2010/main" val="3066069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A69E29-628F-41A8-A527-BFE172AF19E8}"/>
              </a:ext>
            </a:extLst>
          </p:cNvPr>
          <p:cNvSpPr>
            <a:spLocks noGrp="1"/>
          </p:cNvSpPr>
          <p:nvPr>
            <p:ph idx="1"/>
          </p:nvPr>
        </p:nvSpPr>
        <p:spPr/>
        <p:txBody>
          <a:bodyPr>
            <a:normAutofit fontScale="92500" lnSpcReduction="20000"/>
          </a:bodyPr>
          <a:lstStyle/>
          <a:p>
            <a:r>
              <a:rPr lang="en-US" dirty="0"/>
              <a:t>EV/EBITDA will be lower for companies that need to replace assets more quickly.  If the net investment is the same and the EBITDA is the same, the company with shorter lived assets will have to replace assets more quickly and have more capital expenditures for the same EBITDA. This means EV/EBITDA will be lower for companies with higher depreciation rates.  </a:t>
            </a:r>
          </a:p>
          <a:p>
            <a:r>
              <a:rPr lang="en-US" dirty="0"/>
              <a:t>This means you cannot theoretically compare the EV/EBTIDA across different industries with different types of assets (and also within the industry)</a:t>
            </a:r>
          </a:p>
        </p:txBody>
      </p:sp>
      <p:sp>
        <p:nvSpPr>
          <p:cNvPr id="3" name="Title 2">
            <a:extLst>
              <a:ext uri="{FF2B5EF4-FFF2-40B4-BE49-F238E27FC236}">
                <a16:creationId xmlns:a16="http://schemas.microsoft.com/office/drawing/2014/main" id="{0CD4020A-ACD9-4B4F-94FE-2ED31B9616E4}"/>
              </a:ext>
            </a:extLst>
          </p:cNvPr>
          <p:cNvSpPr>
            <a:spLocks noGrp="1"/>
          </p:cNvSpPr>
          <p:nvPr>
            <p:ph type="title"/>
          </p:nvPr>
        </p:nvSpPr>
        <p:spPr/>
        <p:txBody>
          <a:bodyPr>
            <a:normAutofit fontScale="90000"/>
          </a:bodyPr>
          <a:lstStyle/>
          <a:p>
            <a:r>
              <a:rPr lang="en-US" dirty="0"/>
              <a:t>Why is the EV/EBITDA different for Different Companies</a:t>
            </a:r>
          </a:p>
        </p:txBody>
      </p:sp>
    </p:spTree>
    <p:extLst>
      <p:ext uri="{BB962C8B-B14F-4D97-AF65-F5344CB8AC3E}">
        <p14:creationId xmlns:p14="http://schemas.microsoft.com/office/powerpoint/2010/main" val="4182426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2C317D-35D3-4F9B-8F43-D17388E8954D}"/>
              </a:ext>
            </a:extLst>
          </p:cNvPr>
          <p:cNvSpPr>
            <a:spLocks noGrp="1"/>
          </p:cNvSpPr>
          <p:nvPr>
            <p:ph idx="1"/>
          </p:nvPr>
        </p:nvSpPr>
        <p:spPr/>
        <p:txBody>
          <a:bodyPr>
            <a:normAutofit fontScale="85000" lnSpcReduction="10000"/>
          </a:bodyPr>
          <a:lstStyle/>
          <a:p>
            <a:r>
              <a:rPr lang="en-US" dirty="0"/>
              <a:t>A leading sell-side analyst recently told us that he uses discounted cash flow to analyze and value companies but typically communicates his findings in terms of implied multiples. For example, an analyst might say Company X deserves a higher multiple than Company Y because it is expected to grow faster, earn higher margins, or generate more cash flow. Earnings multiples are also a useful sanity check for your valuation.</a:t>
            </a:r>
          </a:p>
          <a:p>
            <a:r>
              <a:rPr lang="en-US" dirty="0"/>
              <a:t>In practice, we always compare a company’s implied multiple based on our valuation with those of its peers to see if we can explain why its multiple is higher or lower in terms of its ROIC or growth rates. </a:t>
            </a:r>
          </a:p>
        </p:txBody>
      </p:sp>
      <p:sp>
        <p:nvSpPr>
          <p:cNvPr id="3" name="Title 2">
            <a:extLst>
              <a:ext uri="{FF2B5EF4-FFF2-40B4-BE49-F238E27FC236}">
                <a16:creationId xmlns:a16="http://schemas.microsoft.com/office/drawing/2014/main" id="{3FAFEFB6-5FBE-46E2-AD95-685AE44E6111}"/>
              </a:ext>
            </a:extLst>
          </p:cNvPr>
          <p:cNvSpPr>
            <a:spLocks noGrp="1"/>
          </p:cNvSpPr>
          <p:nvPr>
            <p:ph type="title"/>
          </p:nvPr>
        </p:nvSpPr>
        <p:spPr/>
        <p:txBody>
          <a:bodyPr/>
          <a:lstStyle/>
          <a:p>
            <a:r>
              <a:rPr lang="en-US" dirty="0"/>
              <a:t>Multiples and DCF</a:t>
            </a:r>
          </a:p>
        </p:txBody>
      </p:sp>
    </p:spTree>
    <p:extLst>
      <p:ext uri="{BB962C8B-B14F-4D97-AF65-F5344CB8AC3E}">
        <p14:creationId xmlns:p14="http://schemas.microsoft.com/office/powerpoint/2010/main" val="3856957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40F1F2-E378-4495-87AC-C0C05629AFA2}"/>
              </a:ext>
            </a:extLst>
          </p:cNvPr>
          <p:cNvSpPr>
            <a:spLocks noGrp="1"/>
          </p:cNvSpPr>
          <p:nvPr>
            <p:ph idx="1"/>
          </p:nvPr>
        </p:nvSpPr>
        <p:spPr/>
        <p:txBody>
          <a:bodyPr>
            <a:normAutofit fontScale="85000" lnSpcReduction="20000"/>
          </a:bodyPr>
          <a:lstStyle/>
          <a:p>
            <a:r>
              <a:rPr lang="en-US" dirty="0"/>
              <a:t>Objective is to get monopoly profit and then to grow these profits (not making judgment about capitalism here). Value depends on the return from your investment.</a:t>
            </a:r>
          </a:p>
          <a:p>
            <a:pPr lvl="1"/>
            <a:r>
              <a:rPr lang="en-US" dirty="0"/>
              <a:t>ROIC</a:t>
            </a:r>
          </a:p>
          <a:p>
            <a:pPr lvl="1"/>
            <a:r>
              <a:rPr lang="en-US" dirty="0"/>
              <a:t>Growth</a:t>
            </a:r>
          </a:p>
          <a:p>
            <a:pPr lvl="1"/>
            <a:r>
              <a:rPr lang="en-US" dirty="0"/>
              <a:t>Cost of Capital</a:t>
            </a:r>
          </a:p>
          <a:p>
            <a:r>
              <a:rPr lang="en-US" dirty="0"/>
              <a:t>There is no question about theses basic ideas and one can think of valuation as forecasting movements in these three variables.</a:t>
            </a:r>
          </a:p>
          <a:p>
            <a:r>
              <a:rPr lang="en-US" dirty="0"/>
              <a:t>The most difficult thing to think about is what will happen to the rate of return.</a:t>
            </a:r>
          </a:p>
          <a:p>
            <a:r>
              <a:rPr lang="en-US" dirty="0"/>
              <a:t>If you do not make an investment, use of ROIC does not work anymore.</a:t>
            </a:r>
          </a:p>
          <a:p>
            <a:endParaRPr lang="en-US" dirty="0"/>
          </a:p>
        </p:txBody>
      </p:sp>
      <p:sp>
        <p:nvSpPr>
          <p:cNvPr id="3" name="Title 2">
            <a:extLst>
              <a:ext uri="{FF2B5EF4-FFF2-40B4-BE49-F238E27FC236}">
                <a16:creationId xmlns:a16="http://schemas.microsoft.com/office/drawing/2014/main" id="{53DC8787-5D22-47F3-BD48-039846A7B61B}"/>
              </a:ext>
            </a:extLst>
          </p:cNvPr>
          <p:cNvSpPr>
            <a:spLocks noGrp="1"/>
          </p:cNvSpPr>
          <p:nvPr>
            <p:ph type="title"/>
          </p:nvPr>
        </p:nvSpPr>
        <p:spPr/>
        <p:txBody>
          <a:bodyPr/>
          <a:lstStyle/>
          <a:p>
            <a:r>
              <a:rPr lang="en-US" dirty="0"/>
              <a:t>Fundamental Valuation Ideas</a:t>
            </a:r>
          </a:p>
        </p:txBody>
      </p:sp>
    </p:spTree>
    <p:extLst>
      <p:ext uri="{BB962C8B-B14F-4D97-AF65-F5344CB8AC3E}">
        <p14:creationId xmlns:p14="http://schemas.microsoft.com/office/powerpoint/2010/main" val="1921367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altLang="zh-CN">
                <a:ea typeface="SimSun" panose="02010600030101010101" pitchFamily="2" charset="-122"/>
              </a:rPr>
              <a:t>Analytical framework for Valuation – Combine Forecasts of Economic Performance with Cost of Capital</a:t>
            </a:r>
          </a:p>
        </p:txBody>
      </p:sp>
      <p:graphicFrame>
        <p:nvGraphicFramePr>
          <p:cNvPr id="49155" name="Object 3"/>
          <p:cNvGraphicFramePr>
            <a:graphicFrameLocks noGrp="1" noChangeAspect="1"/>
          </p:cNvGraphicFramePr>
          <p:nvPr>
            <p:ph type="body" idx="1"/>
          </p:nvPr>
        </p:nvGraphicFramePr>
        <p:xfrm>
          <a:off x="1098550" y="1524000"/>
          <a:ext cx="6415088" cy="4191000"/>
        </p:xfrm>
        <a:graphic>
          <a:graphicData uri="http://schemas.openxmlformats.org/presentationml/2006/ole">
            <mc:AlternateContent xmlns:mc="http://schemas.openxmlformats.org/markup-compatibility/2006">
              <mc:Choice xmlns:v="urn:schemas-microsoft-com:vml" Requires="v">
                <p:oleObj spid="_x0000_s1071" name="Picture" r:id="rId4" imgW="4524750" imgH="2648558" progId="Word.Picture.8">
                  <p:embed/>
                </p:oleObj>
              </mc:Choice>
              <mc:Fallback>
                <p:oleObj name="Picture" r:id="rId4" imgW="4524750" imgH="2648558" progId="Word.Picture.8">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1524000"/>
                        <a:ext cx="6415088" cy="4191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919191"/>
                              </a:outerShdw>
                            </a:effectLst>
                          </a14:hiddenEffects>
                        </a:ext>
                      </a:extLst>
                    </p:spPr>
                  </p:pic>
                </p:oleObj>
              </mc:Fallback>
            </mc:AlternateContent>
          </a:graphicData>
        </a:graphic>
      </p:graphicFrame>
      <p:sp>
        <p:nvSpPr>
          <p:cNvPr id="49156" name="Text Box 4"/>
          <p:cNvSpPr txBox="1">
            <a:spLocks noChangeArrowheads="1"/>
          </p:cNvSpPr>
          <p:nvPr/>
        </p:nvSpPr>
        <p:spPr bwMode="auto">
          <a:xfrm>
            <a:off x="381000" y="2286000"/>
            <a:ext cx="21336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In financial terms, value comes from ROIC and growth versus cost of capital</a:t>
            </a:r>
          </a:p>
        </p:txBody>
      </p:sp>
      <p:sp>
        <p:nvSpPr>
          <p:cNvPr id="49157" name="Line 5"/>
          <p:cNvSpPr>
            <a:spLocks noChangeShapeType="1"/>
          </p:cNvSpPr>
          <p:nvPr/>
        </p:nvSpPr>
        <p:spPr bwMode="auto">
          <a:xfrm>
            <a:off x="838200" y="3200400"/>
            <a:ext cx="381000" cy="304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9158" name="Text Box 6"/>
          <p:cNvSpPr txBox="1">
            <a:spLocks noChangeArrowheads="1"/>
          </p:cNvSpPr>
          <p:nvPr/>
        </p:nvSpPr>
        <p:spPr bwMode="auto">
          <a:xfrm>
            <a:off x="6705600" y="1371600"/>
            <a:ext cx="1752600" cy="8223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Competitive position such as pricing power and cost structure affects ROIC</a:t>
            </a:r>
          </a:p>
        </p:txBody>
      </p:sp>
      <p:sp>
        <p:nvSpPr>
          <p:cNvPr id="49159" name="Line 7"/>
          <p:cNvSpPr>
            <a:spLocks noChangeShapeType="1"/>
          </p:cNvSpPr>
          <p:nvPr/>
        </p:nvSpPr>
        <p:spPr bwMode="auto">
          <a:xfrm flipH="1">
            <a:off x="5105400" y="1828800"/>
            <a:ext cx="1600200" cy="609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9160" name="Line 8"/>
          <p:cNvSpPr>
            <a:spLocks noChangeShapeType="1"/>
          </p:cNvSpPr>
          <p:nvPr/>
        </p:nvSpPr>
        <p:spPr bwMode="auto">
          <a:xfrm flipH="1">
            <a:off x="2895600" y="2133600"/>
            <a:ext cx="3810000" cy="1524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9161" name="Text Box 9"/>
          <p:cNvSpPr txBox="1">
            <a:spLocks noChangeArrowheads="1"/>
          </p:cNvSpPr>
          <p:nvPr/>
        </p:nvSpPr>
        <p:spPr bwMode="auto">
          <a:xfrm>
            <a:off x="7696200" y="29718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P/E ratio and other valuation come from ROIC and Growth</a:t>
            </a:r>
          </a:p>
        </p:txBody>
      </p:sp>
    </p:spTree>
    <p:extLst>
      <p:ext uri="{BB962C8B-B14F-4D97-AF65-F5344CB8AC3E}">
        <p14:creationId xmlns:p14="http://schemas.microsoft.com/office/powerpoint/2010/main" val="3976463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8E01D1-FFD6-4141-9C54-73E88472D696}"/>
              </a:ext>
            </a:extLst>
          </p:cNvPr>
          <p:cNvSpPr>
            <a:spLocks noGrp="1"/>
          </p:cNvSpPr>
          <p:nvPr>
            <p:ph idx="1"/>
          </p:nvPr>
        </p:nvSpPr>
        <p:spPr/>
        <p:txBody>
          <a:bodyPr>
            <a:normAutofit fontScale="77500" lnSpcReduction="20000"/>
          </a:bodyPr>
          <a:lstStyle/>
          <a:p>
            <a:r>
              <a:rPr lang="en-US" dirty="0"/>
              <a:t>The interaction between growth and ROIC is a key factor to consider when assessing the likely impact of a particular investment on a company’s overall ROIC. For example, we’ve found that some very successful, high-ROIC companies in the United States are reluctant to invest in growth if it will reduce their ROICs. </a:t>
            </a:r>
          </a:p>
          <a:p>
            <a:r>
              <a:rPr lang="en-US" dirty="0"/>
              <a:t>One technology company had a 30 percent operating margin and ROIC of more than 50 percent, so it didn’t want to invest in projects that might earn only 25 percent returns, fearing this would dilute its average returns. </a:t>
            </a:r>
          </a:p>
          <a:p>
            <a:r>
              <a:rPr lang="en-US" dirty="0"/>
              <a:t>But as the first principle of value creation would lead you to expect, even an opportunity with a 25 percent return would still create value as long as the cost of capital was lower, despite the resulting decline in average ROIC.</a:t>
            </a:r>
          </a:p>
        </p:txBody>
      </p:sp>
      <p:sp>
        <p:nvSpPr>
          <p:cNvPr id="3" name="Title 2">
            <a:extLst>
              <a:ext uri="{FF2B5EF4-FFF2-40B4-BE49-F238E27FC236}">
                <a16:creationId xmlns:a16="http://schemas.microsoft.com/office/drawing/2014/main" id="{10CAD4A1-4BB1-4808-9609-2F874BBF3824}"/>
              </a:ext>
            </a:extLst>
          </p:cNvPr>
          <p:cNvSpPr>
            <a:spLocks noGrp="1"/>
          </p:cNvSpPr>
          <p:nvPr>
            <p:ph type="title"/>
          </p:nvPr>
        </p:nvSpPr>
        <p:spPr/>
        <p:txBody>
          <a:bodyPr>
            <a:normAutofit fontScale="90000"/>
          </a:bodyPr>
          <a:lstStyle/>
          <a:p>
            <a:r>
              <a:rPr lang="en-US" dirty="0"/>
              <a:t>Of Course You Should Invest when Return Exceeds Cost of Capital – This is NPV Rule</a:t>
            </a:r>
          </a:p>
        </p:txBody>
      </p:sp>
    </p:spTree>
    <p:extLst>
      <p:ext uri="{BB962C8B-B14F-4D97-AF65-F5344CB8AC3E}">
        <p14:creationId xmlns:p14="http://schemas.microsoft.com/office/powerpoint/2010/main" val="2944183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7581D4-3E7D-427A-AF8C-B6CAFAA13D16}"/>
              </a:ext>
            </a:extLst>
          </p:cNvPr>
          <p:cNvSpPr>
            <a:spLocks noGrp="1"/>
          </p:cNvSpPr>
          <p:nvPr>
            <p:ph idx="1"/>
          </p:nvPr>
        </p:nvSpPr>
        <p:spPr/>
        <p:txBody>
          <a:bodyPr>
            <a:normAutofit fontScale="85000" lnSpcReduction="20000"/>
          </a:bodyPr>
          <a:lstStyle/>
          <a:p>
            <a:r>
              <a:rPr lang="en-US" dirty="0"/>
              <a:t>If you don’t make an investment, you cannot improve your life.</a:t>
            </a:r>
          </a:p>
          <a:p>
            <a:r>
              <a:rPr lang="en-US" dirty="0"/>
              <a:t>If you don’t make capital expenditures, you cannot get EBITDA.</a:t>
            </a:r>
          </a:p>
          <a:p>
            <a:r>
              <a:rPr lang="en-US" dirty="0"/>
              <a:t>If you don’t pay for a stock, you cannot get dividends.</a:t>
            </a:r>
          </a:p>
          <a:p>
            <a:r>
              <a:rPr lang="en-US" dirty="0"/>
              <a:t>Even when you gamble, you must put some money down on the table.</a:t>
            </a:r>
          </a:p>
          <a:p>
            <a:r>
              <a:rPr lang="en-US" dirty="0"/>
              <a:t>But, what about:</a:t>
            </a:r>
          </a:p>
          <a:p>
            <a:pPr lvl="1"/>
            <a:r>
              <a:rPr lang="en-US" dirty="0"/>
              <a:t>Uber: drivers make investment and all Uber has is a bit of software</a:t>
            </a:r>
          </a:p>
          <a:p>
            <a:pPr lvl="1"/>
            <a:r>
              <a:rPr lang="en-US" dirty="0"/>
              <a:t>Services: You make money from your reputation (Deloitte, Cap Gemini, GE, Siemens, Law Firms, etc.)</a:t>
            </a:r>
          </a:p>
          <a:p>
            <a:pPr lvl="1"/>
            <a:r>
              <a:rPr lang="en-US" dirty="0"/>
              <a:t>Construction contracts: You make money by constructing a plant and the investment in tractors etc. is very minor.</a:t>
            </a:r>
          </a:p>
        </p:txBody>
      </p:sp>
      <p:sp>
        <p:nvSpPr>
          <p:cNvPr id="3" name="Title 2">
            <a:extLst>
              <a:ext uri="{FF2B5EF4-FFF2-40B4-BE49-F238E27FC236}">
                <a16:creationId xmlns:a16="http://schemas.microsoft.com/office/drawing/2014/main" id="{1E18C399-D1A6-4006-880F-7912B02A884F}"/>
              </a:ext>
            </a:extLst>
          </p:cNvPr>
          <p:cNvSpPr>
            <a:spLocks noGrp="1"/>
          </p:cNvSpPr>
          <p:nvPr>
            <p:ph type="title"/>
          </p:nvPr>
        </p:nvSpPr>
        <p:spPr/>
        <p:txBody>
          <a:bodyPr>
            <a:normAutofit fontScale="90000"/>
          </a:bodyPr>
          <a:lstStyle/>
          <a:p>
            <a:r>
              <a:rPr lang="en-US" dirty="0"/>
              <a:t>Fundamental Idea about Investment Necessary to Generate Return</a:t>
            </a:r>
          </a:p>
        </p:txBody>
      </p:sp>
    </p:spTree>
    <p:extLst>
      <p:ext uri="{BB962C8B-B14F-4D97-AF65-F5344CB8AC3E}">
        <p14:creationId xmlns:p14="http://schemas.microsoft.com/office/powerpoint/2010/main" val="1770150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68C850-30FE-4142-8FFF-78A337F0E3A3}"/>
              </a:ext>
            </a:extLst>
          </p:cNvPr>
          <p:cNvSpPr>
            <a:spLocks noGrp="1"/>
          </p:cNvSpPr>
          <p:nvPr>
            <p:ph idx="1"/>
          </p:nvPr>
        </p:nvSpPr>
        <p:spPr/>
        <p:txBody>
          <a:bodyPr/>
          <a:lstStyle/>
          <a:p>
            <a:r>
              <a:rPr lang="en-US" dirty="0"/>
              <a:t>We (McKinsey) explain the two core principles of value creation: </a:t>
            </a:r>
          </a:p>
          <a:p>
            <a:pPr lvl="1"/>
            <a:r>
              <a:rPr lang="en-US" dirty="0"/>
              <a:t>(1) the idea that return on invested capital and growth drive cash flow, which in turn drives value, and </a:t>
            </a:r>
          </a:p>
          <a:p>
            <a:pPr lvl="1"/>
            <a:r>
              <a:rPr lang="en-US" dirty="0"/>
              <a:t>(2) the conservation of value principle, which says that anything that doesn’t increase cash flow doesn’t create value (unless it reduces risk).</a:t>
            </a:r>
          </a:p>
          <a:p>
            <a:r>
              <a:rPr lang="en-US" dirty="0"/>
              <a:t>Led to ideas about measuring all performance with return versus cost of capital and books on (ROIC-WACC) * Capital Charge</a:t>
            </a:r>
          </a:p>
        </p:txBody>
      </p:sp>
      <p:sp>
        <p:nvSpPr>
          <p:cNvPr id="3" name="Title 2">
            <a:extLst>
              <a:ext uri="{FF2B5EF4-FFF2-40B4-BE49-F238E27FC236}">
                <a16:creationId xmlns:a16="http://schemas.microsoft.com/office/drawing/2014/main" id="{6E4EAA57-70EA-4F9F-947F-BF2401FBFD88}"/>
              </a:ext>
            </a:extLst>
          </p:cNvPr>
          <p:cNvSpPr>
            <a:spLocks noGrp="1"/>
          </p:cNvSpPr>
          <p:nvPr>
            <p:ph type="title"/>
          </p:nvPr>
        </p:nvSpPr>
        <p:spPr/>
        <p:txBody>
          <a:bodyPr/>
          <a:lstStyle/>
          <a:p>
            <a:r>
              <a:rPr lang="en-US" dirty="0"/>
              <a:t>Quote from McKinsey Valuation Book</a:t>
            </a:r>
          </a:p>
        </p:txBody>
      </p:sp>
    </p:spTree>
    <p:extLst>
      <p:ext uri="{BB962C8B-B14F-4D97-AF65-F5344CB8AC3E}">
        <p14:creationId xmlns:p14="http://schemas.microsoft.com/office/powerpoint/2010/main" val="4062464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FA0D6-0834-4247-A815-C87D1AD58EE2}"/>
              </a:ext>
            </a:extLst>
          </p:cNvPr>
          <p:cNvSpPr>
            <a:spLocks noGrp="1"/>
          </p:cNvSpPr>
          <p:nvPr>
            <p:ph idx="1"/>
          </p:nvPr>
        </p:nvSpPr>
        <p:spPr/>
        <p:txBody>
          <a:bodyPr/>
          <a:lstStyle/>
          <a:p>
            <a:r>
              <a:rPr lang="en-US" dirty="0"/>
              <a:t>Accurate and Appropriate</a:t>
            </a:r>
          </a:p>
          <a:p>
            <a:pPr lvl="1"/>
            <a:r>
              <a:rPr lang="en-US" dirty="0"/>
              <a:t>Level of detail in model</a:t>
            </a:r>
          </a:p>
          <a:p>
            <a:pPr lvl="1"/>
            <a:r>
              <a:rPr lang="en-US" dirty="0"/>
              <a:t>Balance sheet and other tests</a:t>
            </a:r>
          </a:p>
          <a:p>
            <a:pPr lvl="1"/>
            <a:r>
              <a:rPr lang="en-US" dirty="0"/>
              <a:t>ROIC presentation</a:t>
            </a:r>
          </a:p>
        </p:txBody>
      </p:sp>
      <p:sp>
        <p:nvSpPr>
          <p:cNvPr id="3" name="Title 2">
            <a:extLst>
              <a:ext uri="{FF2B5EF4-FFF2-40B4-BE49-F238E27FC236}">
                <a16:creationId xmlns:a16="http://schemas.microsoft.com/office/drawing/2014/main" id="{3F9043C8-B5FA-4811-9C6E-C4A29746CAC6}"/>
              </a:ext>
            </a:extLst>
          </p:cNvPr>
          <p:cNvSpPr>
            <a:spLocks noGrp="1"/>
          </p:cNvSpPr>
          <p:nvPr>
            <p:ph type="title"/>
          </p:nvPr>
        </p:nvSpPr>
        <p:spPr/>
        <p:txBody>
          <a:bodyPr/>
          <a:lstStyle/>
          <a:p>
            <a:r>
              <a:rPr lang="en-US" dirty="0"/>
              <a:t>Accurate/Appropriate</a:t>
            </a:r>
          </a:p>
        </p:txBody>
      </p:sp>
      <p:sp>
        <p:nvSpPr>
          <p:cNvPr id="4" name="Slide Number Placeholder 3">
            <a:extLst>
              <a:ext uri="{FF2B5EF4-FFF2-40B4-BE49-F238E27FC236}">
                <a16:creationId xmlns:a16="http://schemas.microsoft.com/office/drawing/2014/main" id="{2307DD9D-296A-42BE-8B80-2EF12F78E79B}"/>
              </a:ext>
            </a:extLst>
          </p:cNvPr>
          <p:cNvSpPr>
            <a:spLocks noGrp="1"/>
          </p:cNvSpPr>
          <p:nvPr>
            <p:ph type="sldNum" sz="quarter" idx="12"/>
          </p:nvPr>
        </p:nvSpPr>
        <p:spPr/>
        <p:txBody>
          <a:bodyPr/>
          <a:lstStyle/>
          <a:p>
            <a:pPr algn="ctr"/>
            <a:fld id="{0C3A1854-6B63-4059-B360-A3C4972BF0FC}" type="slidenum">
              <a:rPr lang="ko-KR" altLang="en-US" smtClean="0"/>
              <a:pPr algn="ctr"/>
              <a:t>7</a:t>
            </a:fld>
            <a:endParaRPr lang="ko-KR" altLang="en-US" dirty="0"/>
          </a:p>
        </p:txBody>
      </p:sp>
    </p:spTree>
    <p:extLst>
      <p:ext uri="{BB962C8B-B14F-4D97-AF65-F5344CB8AC3E}">
        <p14:creationId xmlns:p14="http://schemas.microsoft.com/office/powerpoint/2010/main" val="2351298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A3790-72A0-49B2-B859-3EBCE73F08CA}"/>
              </a:ext>
            </a:extLst>
          </p:cNvPr>
          <p:cNvSpPr>
            <a:spLocks noGrp="1"/>
          </p:cNvSpPr>
          <p:nvPr>
            <p:ph idx="1"/>
          </p:nvPr>
        </p:nvSpPr>
        <p:spPr/>
        <p:txBody>
          <a:bodyPr/>
          <a:lstStyle/>
          <a:p>
            <a:r>
              <a:rPr lang="en-US" dirty="0"/>
              <a:t>Equation 1</a:t>
            </a:r>
          </a:p>
          <a:p>
            <a:pPr lvl="1"/>
            <a:r>
              <a:rPr lang="en-US" dirty="0"/>
              <a:t>Value = CF(1)/k	(No Growth)</a:t>
            </a:r>
          </a:p>
          <a:p>
            <a:pPr lvl="1"/>
            <a:r>
              <a:rPr lang="en-US" dirty="0"/>
              <a:t>Value = CF(1)/(k-g)	(Growth)</a:t>
            </a:r>
          </a:p>
          <a:p>
            <a:pPr lvl="1"/>
            <a:endParaRPr lang="en-US" dirty="0"/>
          </a:p>
          <a:p>
            <a:pPr lvl="1"/>
            <a:r>
              <a:rPr lang="en-US" dirty="0"/>
              <a:t>This is just math (integral from 0 to ∞)</a:t>
            </a:r>
          </a:p>
          <a:p>
            <a:pPr lvl="1"/>
            <a:endParaRPr lang="en-US" dirty="0"/>
          </a:p>
          <a:p>
            <a:r>
              <a:rPr lang="en-US" dirty="0"/>
              <a:t>Equation 2</a:t>
            </a:r>
          </a:p>
          <a:p>
            <a:pPr lvl="1"/>
            <a:r>
              <a:rPr lang="en-US" dirty="0"/>
              <a:t>Growth = ROE * Retention Rate</a:t>
            </a:r>
          </a:p>
          <a:p>
            <a:pPr lvl="1"/>
            <a:r>
              <a:rPr lang="en-US" dirty="0"/>
              <a:t>Growth = ROE * (1-Payout)</a:t>
            </a:r>
          </a:p>
          <a:p>
            <a:pPr lvl="1"/>
            <a:r>
              <a:rPr lang="en-US" dirty="0"/>
              <a:t>Payout = 1 – G/ROE</a:t>
            </a:r>
          </a:p>
        </p:txBody>
      </p:sp>
      <p:sp>
        <p:nvSpPr>
          <p:cNvPr id="3" name="Title 2">
            <a:extLst>
              <a:ext uri="{FF2B5EF4-FFF2-40B4-BE49-F238E27FC236}">
                <a16:creationId xmlns:a16="http://schemas.microsoft.com/office/drawing/2014/main" id="{3042E5DA-D03D-4F41-A33F-38094684102A}"/>
              </a:ext>
            </a:extLst>
          </p:cNvPr>
          <p:cNvSpPr>
            <a:spLocks noGrp="1"/>
          </p:cNvSpPr>
          <p:nvPr>
            <p:ph type="title"/>
          </p:nvPr>
        </p:nvSpPr>
        <p:spPr/>
        <p:txBody>
          <a:bodyPr/>
          <a:lstStyle/>
          <a:p>
            <a:r>
              <a:rPr lang="en-US" dirty="0"/>
              <a:t>Two Basic Equations</a:t>
            </a:r>
          </a:p>
        </p:txBody>
      </p:sp>
      <p:sp>
        <p:nvSpPr>
          <p:cNvPr id="4" name="Slide Number Placeholder 3">
            <a:extLst>
              <a:ext uri="{FF2B5EF4-FFF2-40B4-BE49-F238E27FC236}">
                <a16:creationId xmlns:a16="http://schemas.microsoft.com/office/drawing/2014/main" id="{612922E7-77C8-48AC-9B92-0B6A084ECADB}"/>
              </a:ext>
            </a:extLst>
          </p:cNvPr>
          <p:cNvSpPr>
            <a:spLocks noGrp="1"/>
          </p:cNvSpPr>
          <p:nvPr>
            <p:ph type="sldNum" sz="quarter" idx="12"/>
          </p:nvPr>
        </p:nvSpPr>
        <p:spPr/>
        <p:txBody>
          <a:bodyPr/>
          <a:lstStyle/>
          <a:p>
            <a:pPr algn="ctr"/>
            <a:fld id="{0C3A1854-6B63-4059-B360-A3C4972BF0FC}" type="slidenum">
              <a:rPr lang="ko-KR" altLang="en-US" smtClean="0"/>
              <a:pPr algn="ctr"/>
              <a:t>70</a:t>
            </a:fld>
            <a:endParaRPr lang="ko-KR" altLang="en-US" dirty="0"/>
          </a:p>
        </p:txBody>
      </p:sp>
    </p:spTree>
    <p:extLst>
      <p:ext uri="{BB962C8B-B14F-4D97-AF65-F5344CB8AC3E}">
        <p14:creationId xmlns:p14="http://schemas.microsoft.com/office/powerpoint/2010/main" val="3545977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78B52-4EBF-41DF-839E-A2F1D6791A49}"/>
              </a:ext>
            </a:extLst>
          </p:cNvPr>
          <p:cNvSpPr>
            <a:spLocks noGrp="1"/>
          </p:cNvSpPr>
          <p:nvPr>
            <p:ph idx="1"/>
          </p:nvPr>
        </p:nvSpPr>
        <p:spPr/>
        <p:txBody>
          <a:bodyPr>
            <a:normAutofit fontScale="92500" lnSpcReduction="10000"/>
          </a:bodyPr>
          <a:lstStyle/>
          <a:p>
            <a:r>
              <a:rPr lang="en-US" dirty="0"/>
              <a:t>Start with Basics</a:t>
            </a:r>
          </a:p>
          <a:p>
            <a:pPr lvl="1"/>
            <a:r>
              <a:rPr lang="en-US" dirty="0"/>
              <a:t>Value = D1/(k-g)		Simple calculus</a:t>
            </a:r>
          </a:p>
          <a:p>
            <a:pPr lvl="1"/>
            <a:r>
              <a:rPr lang="en-US" dirty="0"/>
              <a:t>DPO = (1-g/ROE)		Fundamental growth</a:t>
            </a:r>
          </a:p>
          <a:p>
            <a:pPr lvl="1"/>
            <a:r>
              <a:rPr lang="en-US" dirty="0"/>
              <a:t>D1 = E1 * DPO		Earnings </a:t>
            </a:r>
          </a:p>
          <a:p>
            <a:pPr lvl="1"/>
            <a:r>
              <a:rPr lang="en-US" b="1" dirty="0"/>
              <a:t>Value = E1 * (1-g/ROE)/(k-g)</a:t>
            </a:r>
          </a:p>
          <a:p>
            <a:r>
              <a:rPr lang="en-US" dirty="0"/>
              <a:t>For P/E Ratio</a:t>
            </a:r>
          </a:p>
          <a:p>
            <a:pPr lvl="1"/>
            <a:r>
              <a:rPr lang="en-US" b="1" dirty="0"/>
              <a:t>Value/E1 = (1-g/ROE)/(k-g)</a:t>
            </a:r>
          </a:p>
          <a:p>
            <a:r>
              <a:rPr lang="en-US" dirty="0"/>
              <a:t>For P/B Ratio</a:t>
            </a:r>
          </a:p>
          <a:p>
            <a:pPr lvl="1"/>
            <a:r>
              <a:rPr lang="en-US" dirty="0"/>
              <a:t>E1=Book Value * ROE1</a:t>
            </a:r>
          </a:p>
          <a:p>
            <a:pPr lvl="1"/>
            <a:r>
              <a:rPr lang="en-US" dirty="0"/>
              <a:t>Value = Book Value * ROE * (1-g/ROE)/(k-g)</a:t>
            </a:r>
          </a:p>
          <a:p>
            <a:pPr lvl="1"/>
            <a:r>
              <a:rPr lang="en-US" b="1" dirty="0"/>
              <a:t>Value/Book Value = (ROE-g)/(k-g)</a:t>
            </a:r>
          </a:p>
          <a:p>
            <a:endParaRPr lang="en-US" dirty="0"/>
          </a:p>
          <a:p>
            <a:endParaRPr lang="en-US" dirty="0"/>
          </a:p>
        </p:txBody>
      </p:sp>
      <p:sp>
        <p:nvSpPr>
          <p:cNvPr id="3" name="Title 2">
            <a:extLst>
              <a:ext uri="{FF2B5EF4-FFF2-40B4-BE49-F238E27FC236}">
                <a16:creationId xmlns:a16="http://schemas.microsoft.com/office/drawing/2014/main" id="{7BA75450-EBF0-47FD-9801-6C53245626E5}"/>
              </a:ext>
            </a:extLst>
          </p:cNvPr>
          <p:cNvSpPr>
            <a:spLocks noGrp="1"/>
          </p:cNvSpPr>
          <p:nvPr>
            <p:ph type="title"/>
          </p:nvPr>
        </p:nvSpPr>
        <p:spPr/>
        <p:txBody>
          <a:bodyPr>
            <a:normAutofit fontScale="90000"/>
          </a:bodyPr>
          <a:lstStyle/>
          <a:p>
            <a:r>
              <a:rPr lang="en-US" dirty="0"/>
              <a:t>For Equity, All you Have to Do is Substitute</a:t>
            </a:r>
          </a:p>
        </p:txBody>
      </p:sp>
    </p:spTree>
    <p:extLst>
      <p:ext uri="{BB962C8B-B14F-4D97-AF65-F5344CB8AC3E}">
        <p14:creationId xmlns:p14="http://schemas.microsoft.com/office/powerpoint/2010/main" val="1926232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5D8C8-3C45-436C-A523-49150E79547B}"/>
              </a:ext>
            </a:extLst>
          </p:cNvPr>
          <p:cNvSpPr>
            <a:spLocks noGrp="1"/>
          </p:cNvSpPr>
          <p:nvPr>
            <p:ph idx="1"/>
          </p:nvPr>
        </p:nvSpPr>
        <p:spPr/>
        <p:txBody>
          <a:bodyPr/>
          <a:lstStyle/>
          <a:p>
            <a:r>
              <a:rPr lang="en-US" dirty="0"/>
              <a:t>Use ROE for exercise</a:t>
            </a:r>
          </a:p>
          <a:p>
            <a:endParaRPr lang="en-US" dirty="0"/>
          </a:p>
        </p:txBody>
      </p:sp>
      <p:sp>
        <p:nvSpPr>
          <p:cNvPr id="3" name="Title 2">
            <a:extLst>
              <a:ext uri="{FF2B5EF4-FFF2-40B4-BE49-F238E27FC236}">
                <a16:creationId xmlns:a16="http://schemas.microsoft.com/office/drawing/2014/main" id="{D8328955-08A1-445C-8B8C-3546FC2E1640}"/>
              </a:ext>
            </a:extLst>
          </p:cNvPr>
          <p:cNvSpPr>
            <a:spLocks noGrp="1"/>
          </p:cNvSpPr>
          <p:nvPr>
            <p:ph type="title"/>
          </p:nvPr>
        </p:nvSpPr>
        <p:spPr/>
        <p:txBody>
          <a:bodyPr/>
          <a:lstStyle/>
          <a:p>
            <a:r>
              <a:rPr lang="en-US" dirty="0"/>
              <a:t>ROE and ROIC Comparison</a:t>
            </a:r>
          </a:p>
        </p:txBody>
      </p:sp>
      <p:sp>
        <p:nvSpPr>
          <p:cNvPr id="4" name="Slide Number Placeholder 3">
            <a:extLst>
              <a:ext uri="{FF2B5EF4-FFF2-40B4-BE49-F238E27FC236}">
                <a16:creationId xmlns:a16="http://schemas.microsoft.com/office/drawing/2014/main" id="{176BA0AF-7F05-4CDF-B201-8CB95F65898E}"/>
              </a:ext>
            </a:extLst>
          </p:cNvPr>
          <p:cNvSpPr>
            <a:spLocks noGrp="1"/>
          </p:cNvSpPr>
          <p:nvPr>
            <p:ph type="sldNum" sz="quarter" idx="12"/>
          </p:nvPr>
        </p:nvSpPr>
        <p:spPr/>
        <p:txBody>
          <a:bodyPr/>
          <a:lstStyle/>
          <a:p>
            <a:pPr algn="ctr"/>
            <a:fld id="{0C3A1854-6B63-4059-B360-A3C4972BF0FC}" type="slidenum">
              <a:rPr lang="ko-KR" altLang="en-US" smtClean="0"/>
              <a:pPr algn="ctr"/>
              <a:t>72</a:t>
            </a:fld>
            <a:endParaRPr lang="ko-KR" altLang="en-US" dirty="0"/>
          </a:p>
        </p:txBody>
      </p:sp>
      <p:pic>
        <p:nvPicPr>
          <p:cNvPr id="5" name="Picture 4">
            <a:extLst>
              <a:ext uri="{FF2B5EF4-FFF2-40B4-BE49-F238E27FC236}">
                <a16:creationId xmlns:a16="http://schemas.microsoft.com/office/drawing/2014/main" id="{C4678BD7-7CFB-43E5-ADFB-9B258A6A38A5}"/>
              </a:ext>
            </a:extLst>
          </p:cNvPr>
          <p:cNvPicPr>
            <a:picLocks noChangeAspect="1"/>
          </p:cNvPicPr>
          <p:nvPr/>
        </p:nvPicPr>
        <p:blipFill>
          <a:blip r:embed="rId2"/>
          <a:stretch>
            <a:fillRect/>
          </a:stretch>
        </p:blipFill>
        <p:spPr>
          <a:xfrm>
            <a:off x="244580" y="2128912"/>
            <a:ext cx="8654840" cy="4514976"/>
          </a:xfrm>
          <a:prstGeom prst="rect">
            <a:avLst/>
          </a:prstGeom>
        </p:spPr>
      </p:pic>
    </p:spTree>
    <p:extLst>
      <p:ext uri="{BB962C8B-B14F-4D97-AF65-F5344CB8AC3E}">
        <p14:creationId xmlns:p14="http://schemas.microsoft.com/office/powerpoint/2010/main" val="3273662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6B81BB-3FB6-4244-9F84-4DA6CF860716}"/>
              </a:ext>
            </a:extLst>
          </p:cNvPr>
          <p:cNvSpPr>
            <a:spLocks noGrp="1"/>
          </p:cNvSpPr>
          <p:nvPr>
            <p:ph idx="1"/>
          </p:nvPr>
        </p:nvSpPr>
        <p:spPr/>
        <p:txBody>
          <a:bodyPr/>
          <a:lstStyle/>
          <a:p>
            <a:r>
              <a:rPr lang="en-US" dirty="0"/>
              <a:t>Long-term investments should be accounted for.</a:t>
            </a:r>
          </a:p>
          <a:p>
            <a:endParaRPr lang="en-US" dirty="0"/>
          </a:p>
        </p:txBody>
      </p:sp>
      <p:sp>
        <p:nvSpPr>
          <p:cNvPr id="3" name="Title 2">
            <a:extLst>
              <a:ext uri="{FF2B5EF4-FFF2-40B4-BE49-F238E27FC236}">
                <a16:creationId xmlns:a16="http://schemas.microsoft.com/office/drawing/2014/main" id="{81434770-6A49-4C13-966B-525CCE75CF8E}"/>
              </a:ext>
            </a:extLst>
          </p:cNvPr>
          <p:cNvSpPr>
            <a:spLocks noGrp="1"/>
          </p:cNvSpPr>
          <p:nvPr>
            <p:ph type="title"/>
          </p:nvPr>
        </p:nvSpPr>
        <p:spPr/>
        <p:txBody>
          <a:bodyPr/>
          <a:lstStyle/>
          <a:p>
            <a:r>
              <a:rPr lang="en-US" dirty="0"/>
              <a:t>Careful Calculation of ROIC</a:t>
            </a:r>
          </a:p>
        </p:txBody>
      </p:sp>
      <p:pic>
        <p:nvPicPr>
          <p:cNvPr id="5" name="Picture 4">
            <a:extLst>
              <a:ext uri="{FF2B5EF4-FFF2-40B4-BE49-F238E27FC236}">
                <a16:creationId xmlns:a16="http://schemas.microsoft.com/office/drawing/2014/main" id="{0852E169-3F57-491F-9024-E209F52A5273}"/>
              </a:ext>
            </a:extLst>
          </p:cNvPr>
          <p:cNvPicPr>
            <a:picLocks noChangeAspect="1"/>
          </p:cNvPicPr>
          <p:nvPr/>
        </p:nvPicPr>
        <p:blipFill>
          <a:blip r:embed="rId2"/>
          <a:stretch>
            <a:fillRect/>
          </a:stretch>
        </p:blipFill>
        <p:spPr>
          <a:xfrm>
            <a:off x="208421" y="2359114"/>
            <a:ext cx="8507396" cy="4450845"/>
          </a:xfrm>
          <a:prstGeom prst="rect">
            <a:avLst/>
          </a:prstGeom>
        </p:spPr>
      </p:pic>
    </p:spTree>
    <p:extLst>
      <p:ext uri="{BB962C8B-B14F-4D97-AF65-F5344CB8AC3E}">
        <p14:creationId xmlns:p14="http://schemas.microsoft.com/office/powerpoint/2010/main" val="39941176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5E63EC-BD45-46AE-9F8F-BCC1056F986C}"/>
              </a:ext>
            </a:extLst>
          </p:cNvPr>
          <p:cNvSpPr>
            <a:spLocks noGrp="1"/>
          </p:cNvSpPr>
          <p:nvPr>
            <p:ph idx="1"/>
          </p:nvPr>
        </p:nvSpPr>
        <p:spPr/>
        <p:txBody>
          <a:bodyPr/>
          <a:lstStyle/>
          <a:p>
            <a:r>
              <a:rPr lang="en-US" dirty="0"/>
              <a:t>If the growth is zero, the level of the return does not matter in the valuation formulas</a:t>
            </a:r>
          </a:p>
          <a:p>
            <a:r>
              <a:rPr lang="en-US" dirty="0"/>
              <a:t>This is not really true when growth rate changes.  A change in return makes a big difference in any case.</a:t>
            </a:r>
          </a:p>
        </p:txBody>
      </p:sp>
      <p:sp>
        <p:nvSpPr>
          <p:cNvPr id="3" name="Title 2">
            <a:extLst>
              <a:ext uri="{FF2B5EF4-FFF2-40B4-BE49-F238E27FC236}">
                <a16:creationId xmlns:a16="http://schemas.microsoft.com/office/drawing/2014/main" id="{67A44C1A-66C3-4ABF-A07D-1C5DEB810972}"/>
              </a:ext>
            </a:extLst>
          </p:cNvPr>
          <p:cNvSpPr>
            <a:spLocks noGrp="1"/>
          </p:cNvSpPr>
          <p:nvPr>
            <p:ph type="title"/>
          </p:nvPr>
        </p:nvSpPr>
        <p:spPr/>
        <p:txBody>
          <a:bodyPr/>
          <a:lstStyle/>
          <a:p>
            <a:r>
              <a:rPr lang="en-US" dirty="0"/>
              <a:t>Growth Implication</a:t>
            </a:r>
          </a:p>
        </p:txBody>
      </p:sp>
    </p:spTree>
    <p:extLst>
      <p:ext uri="{BB962C8B-B14F-4D97-AF65-F5344CB8AC3E}">
        <p14:creationId xmlns:p14="http://schemas.microsoft.com/office/powerpoint/2010/main" val="13027151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D761D8-08A0-4473-AAAF-1BD05579AC0E}"/>
              </a:ext>
            </a:extLst>
          </p:cNvPr>
          <p:cNvSpPr>
            <a:spLocks noGrp="1"/>
          </p:cNvSpPr>
          <p:nvPr>
            <p:ph idx="1"/>
          </p:nvPr>
        </p:nvSpPr>
        <p:spPr/>
        <p:txBody>
          <a:bodyPr>
            <a:normAutofit fontScale="92500" lnSpcReduction="20000"/>
          </a:bodyPr>
          <a:lstStyle/>
          <a:p>
            <a:r>
              <a:rPr lang="en-US" dirty="0"/>
              <a:t>McKinsey Discussion of the Formula:</a:t>
            </a:r>
          </a:p>
          <a:p>
            <a:pPr lvl="1"/>
            <a:r>
              <a:rPr lang="en-US" dirty="0"/>
              <a:t>This formula underpins the discounted-cash-flow (DCF) approach to valuation, and a variant of the equation lies behind the economic-profit approach (i.e. monopoly profit)….You might go so far as to say that this formula represents all there is to valuation. Everything else is mere detail.”</a:t>
            </a:r>
          </a:p>
          <a:p>
            <a:r>
              <a:rPr lang="en-US" dirty="0"/>
              <a:t>However, the formula is really not very good:</a:t>
            </a:r>
          </a:p>
          <a:p>
            <a:pPr lvl="1"/>
            <a:r>
              <a:rPr lang="en-US" dirty="0"/>
              <a:t>Only works when ROE and g and k are constant.</a:t>
            </a:r>
          </a:p>
          <a:p>
            <a:pPr lvl="1"/>
            <a:r>
              <a:rPr lang="en-US" dirty="0"/>
              <a:t>It does not work with inflation, because the value of the investment increases over time due to inflation.</a:t>
            </a:r>
          </a:p>
          <a:p>
            <a:pPr lvl="1"/>
            <a:r>
              <a:rPr lang="en-US" dirty="0"/>
              <a:t>It does not work if the return on new investments is different from the return on existing investments in cases such as high technology.</a:t>
            </a:r>
          </a:p>
        </p:txBody>
      </p:sp>
      <p:sp>
        <p:nvSpPr>
          <p:cNvPr id="3" name="Title 2">
            <a:extLst>
              <a:ext uri="{FF2B5EF4-FFF2-40B4-BE49-F238E27FC236}">
                <a16:creationId xmlns:a16="http://schemas.microsoft.com/office/drawing/2014/main" id="{08B6D94C-3E2A-4DDA-9483-4C488807F197}"/>
              </a:ext>
            </a:extLst>
          </p:cNvPr>
          <p:cNvSpPr>
            <a:spLocks noGrp="1"/>
          </p:cNvSpPr>
          <p:nvPr>
            <p:ph type="title"/>
          </p:nvPr>
        </p:nvSpPr>
        <p:spPr/>
        <p:txBody>
          <a:bodyPr/>
          <a:lstStyle/>
          <a:p>
            <a:r>
              <a:rPr lang="en-US" dirty="0"/>
              <a:t>Problems with These Formulas</a:t>
            </a:r>
          </a:p>
        </p:txBody>
      </p:sp>
    </p:spTree>
    <p:extLst>
      <p:ext uri="{BB962C8B-B14F-4D97-AF65-F5344CB8AC3E}">
        <p14:creationId xmlns:p14="http://schemas.microsoft.com/office/powerpoint/2010/main" val="1397116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A009F9-D49F-4E7A-B953-98ACF924960D}"/>
              </a:ext>
            </a:extLst>
          </p:cNvPr>
          <p:cNvSpPr>
            <a:spLocks noGrp="1"/>
          </p:cNvSpPr>
          <p:nvPr>
            <p:ph idx="1"/>
          </p:nvPr>
        </p:nvSpPr>
        <p:spPr/>
        <p:txBody>
          <a:bodyPr>
            <a:normAutofit lnSpcReduction="10000"/>
          </a:bodyPr>
          <a:lstStyle/>
          <a:p>
            <a:r>
              <a:rPr lang="en-US" dirty="0"/>
              <a:t>Very simple case of valuation:</a:t>
            </a:r>
          </a:p>
          <a:p>
            <a:pPr lvl="1"/>
            <a:r>
              <a:rPr lang="en-US" dirty="0"/>
              <a:t>Return on equity and growth constant</a:t>
            </a:r>
          </a:p>
          <a:p>
            <a:pPr lvl="1"/>
            <a:r>
              <a:rPr lang="en-US" dirty="0"/>
              <a:t>No adjustment for inflation (assume no inflation)</a:t>
            </a:r>
          </a:p>
          <a:p>
            <a:r>
              <a:rPr lang="en-US" dirty="0"/>
              <a:t>In this case, you can use the valuation formula: Value = E x (1-g/ROE)/(k-g)</a:t>
            </a:r>
          </a:p>
          <a:p>
            <a:r>
              <a:rPr lang="en-US" dirty="0"/>
              <a:t>You can also use the formula to evaluate implied cost of capital from P/E ratio, growth and assumed return on equity.</a:t>
            </a:r>
          </a:p>
          <a:p>
            <a:r>
              <a:rPr lang="en-US" dirty="0"/>
              <a:t>Silly to worry about ROE versus ROIC at this point.  For now, can assume an all equity company with no net debt.</a:t>
            </a:r>
          </a:p>
        </p:txBody>
      </p:sp>
      <p:sp>
        <p:nvSpPr>
          <p:cNvPr id="3" name="Title 2">
            <a:extLst>
              <a:ext uri="{FF2B5EF4-FFF2-40B4-BE49-F238E27FC236}">
                <a16:creationId xmlns:a16="http://schemas.microsoft.com/office/drawing/2014/main" id="{8239A7CB-BB03-47A5-A872-A0F23FC883E4}"/>
              </a:ext>
            </a:extLst>
          </p:cNvPr>
          <p:cNvSpPr>
            <a:spLocks noGrp="1"/>
          </p:cNvSpPr>
          <p:nvPr>
            <p:ph type="title"/>
          </p:nvPr>
        </p:nvSpPr>
        <p:spPr/>
        <p:txBody>
          <a:bodyPr/>
          <a:lstStyle/>
          <a:p>
            <a:r>
              <a:rPr lang="en-US" dirty="0"/>
              <a:t>Case 1: Valuation with Constant ROE</a:t>
            </a:r>
          </a:p>
        </p:txBody>
      </p:sp>
      <p:sp>
        <p:nvSpPr>
          <p:cNvPr id="4" name="Slide Number Placeholder 3">
            <a:extLst>
              <a:ext uri="{FF2B5EF4-FFF2-40B4-BE49-F238E27FC236}">
                <a16:creationId xmlns:a16="http://schemas.microsoft.com/office/drawing/2014/main" id="{4B895A5A-1C0D-43C0-84F6-28B34C8D7BD2}"/>
              </a:ext>
            </a:extLst>
          </p:cNvPr>
          <p:cNvSpPr>
            <a:spLocks noGrp="1"/>
          </p:cNvSpPr>
          <p:nvPr>
            <p:ph type="sldNum" sz="quarter" idx="12"/>
          </p:nvPr>
        </p:nvSpPr>
        <p:spPr/>
        <p:txBody>
          <a:bodyPr/>
          <a:lstStyle/>
          <a:p>
            <a:pPr algn="ctr"/>
            <a:fld id="{0C3A1854-6B63-4059-B360-A3C4972BF0FC}" type="slidenum">
              <a:rPr lang="ko-KR" altLang="en-US" smtClean="0"/>
              <a:pPr algn="ctr"/>
              <a:t>76</a:t>
            </a:fld>
            <a:endParaRPr lang="ko-KR" altLang="en-US" dirty="0"/>
          </a:p>
        </p:txBody>
      </p:sp>
    </p:spTree>
    <p:extLst>
      <p:ext uri="{BB962C8B-B14F-4D97-AF65-F5344CB8AC3E}">
        <p14:creationId xmlns:p14="http://schemas.microsoft.com/office/powerpoint/2010/main" val="1149285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137F97-3E86-431F-B9C8-3465866BE9F9}"/>
              </a:ext>
            </a:extLst>
          </p:cNvPr>
          <p:cNvSpPr>
            <a:spLocks noGrp="1"/>
          </p:cNvSpPr>
          <p:nvPr>
            <p:ph idx="1"/>
          </p:nvPr>
        </p:nvSpPr>
        <p:spPr>
          <a:xfrm>
            <a:off x="628649" y="1263192"/>
            <a:ext cx="8081717" cy="2498103"/>
          </a:xfrm>
        </p:spPr>
        <p:txBody>
          <a:bodyPr>
            <a:normAutofit fontScale="92500"/>
          </a:bodyPr>
          <a:lstStyle/>
          <a:p>
            <a:r>
              <a:rPr lang="en-US" dirty="0"/>
              <a:t>Keep discount rate constant at 6% (the discount rate or the expected IRR is the biggest variable)</a:t>
            </a:r>
          </a:p>
          <a:p>
            <a:r>
              <a:rPr lang="en-US" dirty="0"/>
              <a:t>A graph of the data table demonstrates that the combination of variables makes the valuation change dramatically.</a:t>
            </a:r>
          </a:p>
          <a:p>
            <a:endParaRPr lang="en-US" dirty="0"/>
          </a:p>
        </p:txBody>
      </p:sp>
      <p:sp>
        <p:nvSpPr>
          <p:cNvPr id="3" name="Title 2">
            <a:extLst>
              <a:ext uri="{FF2B5EF4-FFF2-40B4-BE49-F238E27FC236}">
                <a16:creationId xmlns:a16="http://schemas.microsoft.com/office/drawing/2014/main" id="{7CF4669E-0E9D-4226-A660-04D9268503B9}"/>
              </a:ext>
            </a:extLst>
          </p:cNvPr>
          <p:cNvSpPr>
            <a:spLocks noGrp="1"/>
          </p:cNvSpPr>
          <p:nvPr>
            <p:ph type="title"/>
          </p:nvPr>
        </p:nvSpPr>
        <p:spPr/>
        <p:txBody>
          <a:bodyPr/>
          <a:lstStyle/>
          <a:p>
            <a:r>
              <a:rPr lang="en-US" dirty="0"/>
              <a:t>Valuation Sensitivity in Simple Case</a:t>
            </a:r>
          </a:p>
        </p:txBody>
      </p:sp>
      <p:pic>
        <p:nvPicPr>
          <p:cNvPr id="2" name="Picture 1">
            <a:extLst>
              <a:ext uri="{FF2B5EF4-FFF2-40B4-BE49-F238E27FC236}">
                <a16:creationId xmlns:a16="http://schemas.microsoft.com/office/drawing/2014/main" id="{D17BF71D-969C-4576-A25A-CE6D3D791B41}"/>
              </a:ext>
            </a:extLst>
          </p:cNvPr>
          <p:cNvPicPr>
            <a:picLocks noChangeAspect="1"/>
          </p:cNvPicPr>
          <p:nvPr/>
        </p:nvPicPr>
        <p:blipFill>
          <a:blip r:embed="rId2"/>
          <a:stretch>
            <a:fillRect/>
          </a:stretch>
        </p:blipFill>
        <p:spPr>
          <a:xfrm>
            <a:off x="653690" y="3945995"/>
            <a:ext cx="7852528" cy="2438357"/>
          </a:xfrm>
          <a:prstGeom prst="rect">
            <a:avLst/>
          </a:prstGeom>
        </p:spPr>
      </p:pic>
    </p:spTree>
    <p:extLst>
      <p:ext uri="{BB962C8B-B14F-4D97-AF65-F5344CB8AC3E}">
        <p14:creationId xmlns:p14="http://schemas.microsoft.com/office/powerpoint/2010/main" val="3405381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E05A06-4AF8-48E1-8890-A25E0BA9CB1F}"/>
              </a:ext>
            </a:extLst>
          </p:cNvPr>
          <p:cNvSpPr>
            <a:spLocks noGrp="1"/>
          </p:cNvSpPr>
          <p:nvPr>
            <p:ph idx="1"/>
          </p:nvPr>
        </p:nvSpPr>
        <p:spPr>
          <a:xfrm>
            <a:off x="628650" y="1131216"/>
            <a:ext cx="7440694" cy="1008668"/>
          </a:xfrm>
        </p:spPr>
        <p:txBody>
          <a:bodyPr>
            <a:normAutofit fontScale="85000" lnSpcReduction="20000"/>
          </a:bodyPr>
          <a:lstStyle/>
          <a:p>
            <a:r>
              <a:rPr lang="en-US" dirty="0"/>
              <a:t>Demonstrates that the value has higher variability with respect to ROE with higher growth rate. There is a strong inter-relationship.</a:t>
            </a:r>
          </a:p>
          <a:p>
            <a:endParaRPr lang="en-US" dirty="0"/>
          </a:p>
        </p:txBody>
      </p:sp>
      <p:sp>
        <p:nvSpPr>
          <p:cNvPr id="3" name="Title 2">
            <a:extLst>
              <a:ext uri="{FF2B5EF4-FFF2-40B4-BE49-F238E27FC236}">
                <a16:creationId xmlns:a16="http://schemas.microsoft.com/office/drawing/2014/main" id="{3EE258E1-C882-4F30-88A1-6A22C3E2493A}"/>
              </a:ext>
            </a:extLst>
          </p:cNvPr>
          <p:cNvSpPr>
            <a:spLocks noGrp="1"/>
          </p:cNvSpPr>
          <p:nvPr>
            <p:ph type="title"/>
          </p:nvPr>
        </p:nvSpPr>
        <p:spPr/>
        <p:txBody>
          <a:bodyPr/>
          <a:lstStyle/>
          <a:p>
            <a:r>
              <a:rPr lang="en-US" dirty="0"/>
              <a:t>Sensitivity Graph with Macro Data Table</a:t>
            </a:r>
          </a:p>
        </p:txBody>
      </p:sp>
      <p:pic>
        <p:nvPicPr>
          <p:cNvPr id="7" name="Picture 6">
            <a:extLst>
              <a:ext uri="{FF2B5EF4-FFF2-40B4-BE49-F238E27FC236}">
                <a16:creationId xmlns:a16="http://schemas.microsoft.com/office/drawing/2014/main" id="{886C5EA4-580A-40A4-BFC0-09031806DE1C}"/>
              </a:ext>
            </a:extLst>
          </p:cNvPr>
          <p:cNvPicPr>
            <a:picLocks noChangeAspect="1"/>
          </p:cNvPicPr>
          <p:nvPr/>
        </p:nvPicPr>
        <p:blipFill>
          <a:blip r:embed="rId2"/>
          <a:stretch>
            <a:fillRect/>
          </a:stretch>
        </p:blipFill>
        <p:spPr>
          <a:xfrm>
            <a:off x="320147" y="2522247"/>
            <a:ext cx="4318929" cy="3143173"/>
          </a:xfrm>
          <a:prstGeom prst="rect">
            <a:avLst/>
          </a:prstGeom>
        </p:spPr>
      </p:pic>
      <p:pic>
        <p:nvPicPr>
          <p:cNvPr id="8" name="Picture 7">
            <a:extLst>
              <a:ext uri="{FF2B5EF4-FFF2-40B4-BE49-F238E27FC236}">
                <a16:creationId xmlns:a16="http://schemas.microsoft.com/office/drawing/2014/main" id="{0887F8E2-AB77-45D6-8041-C25D5D8EE473}"/>
              </a:ext>
            </a:extLst>
          </p:cNvPr>
          <p:cNvPicPr>
            <a:picLocks noChangeAspect="1"/>
          </p:cNvPicPr>
          <p:nvPr/>
        </p:nvPicPr>
        <p:blipFill>
          <a:blip r:embed="rId3"/>
          <a:stretch>
            <a:fillRect/>
          </a:stretch>
        </p:blipFill>
        <p:spPr>
          <a:xfrm>
            <a:off x="4655752" y="2522247"/>
            <a:ext cx="4318928" cy="3143173"/>
          </a:xfrm>
          <a:prstGeom prst="rect">
            <a:avLst/>
          </a:prstGeom>
        </p:spPr>
      </p:pic>
    </p:spTree>
    <p:extLst>
      <p:ext uri="{BB962C8B-B14F-4D97-AF65-F5344CB8AC3E}">
        <p14:creationId xmlns:p14="http://schemas.microsoft.com/office/powerpoint/2010/main" val="4265344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22E348-CE4F-4399-ACB0-9B77C62FEA1B}"/>
              </a:ext>
            </a:extLst>
          </p:cNvPr>
          <p:cNvSpPr>
            <a:spLocks noGrp="1"/>
          </p:cNvSpPr>
          <p:nvPr>
            <p:ph idx="1"/>
          </p:nvPr>
        </p:nvSpPr>
        <p:spPr/>
        <p:txBody>
          <a:bodyPr>
            <a:normAutofit lnSpcReduction="10000"/>
          </a:bodyPr>
          <a:lstStyle/>
          <a:p>
            <a:r>
              <a:rPr lang="en-US" dirty="0"/>
              <a:t>Theory of inflation: if no growth except for inflation and constant nominal return that includes inflation, then income includes the rate of return with inflation as well as</a:t>
            </a:r>
          </a:p>
          <a:p>
            <a:r>
              <a:rPr lang="nl-NL" dirty="0"/>
              <a:t>P/E = [(ROE-g)/(k-g)] * [(1+inf)/(ROE-inf)]</a:t>
            </a:r>
          </a:p>
          <a:p>
            <a:r>
              <a:rPr lang="nl-NL" dirty="0"/>
              <a:t>This formula gives you the “real” P/E ratio from nominal inputs.</a:t>
            </a:r>
          </a:p>
          <a:p>
            <a:r>
              <a:rPr lang="nl-NL" dirty="0"/>
              <a:t>V=[(ROE-g)/(k-g)] * [(1+inf)/(ROE-inf)] x E</a:t>
            </a:r>
          </a:p>
          <a:p>
            <a:r>
              <a:rPr lang="en-US" dirty="0"/>
              <a:t>Proof and implication of this formula with inflation later.</a:t>
            </a:r>
          </a:p>
        </p:txBody>
      </p:sp>
      <p:sp>
        <p:nvSpPr>
          <p:cNvPr id="3" name="Title 2">
            <a:extLst>
              <a:ext uri="{FF2B5EF4-FFF2-40B4-BE49-F238E27FC236}">
                <a16:creationId xmlns:a16="http://schemas.microsoft.com/office/drawing/2014/main" id="{5AC4F998-D9CF-47F4-9DFA-03B858D12A13}"/>
              </a:ext>
            </a:extLst>
          </p:cNvPr>
          <p:cNvSpPr>
            <a:spLocks noGrp="1"/>
          </p:cNvSpPr>
          <p:nvPr>
            <p:ph type="title"/>
          </p:nvPr>
        </p:nvSpPr>
        <p:spPr/>
        <p:txBody>
          <a:bodyPr/>
          <a:lstStyle/>
          <a:p>
            <a:r>
              <a:rPr lang="en-US" dirty="0"/>
              <a:t>Case 2: Constant ROE with Inflation</a:t>
            </a:r>
          </a:p>
        </p:txBody>
      </p:sp>
    </p:spTree>
    <p:extLst>
      <p:ext uri="{BB962C8B-B14F-4D97-AF65-F5344CB8AC3E}">
        <p14:creationId xmlns:p14="http://schemas.microsoft.com/office/powerpoint/2010/main" val="1346869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27916-E02A-42CC-B627-CAE0BBEF26C2}"/>
              </a:ext>
            </a:extLst>
          </p:cNvPr>
          <p:cNvSpPr>
            <a:spLocks noGrp="1"/>
          </p:cNvSpPr>
          <p:nvPr>
            <p:ph type="title"/>
          </p:nvPr>
        </p:nvSpPr>
        <p:spPr/>
        <p:txBody>
          <a:bodyPr/>
          <a:lstStyle/>
          <a:p>
            <a:r>
              <a:rPr lang="en-US" b="1" dirty="0">
                <a:latin typeface="+mn-lt"/>
              </a:rPr>
              <a:t>My Rule: Laziness Principle</a:t>
            </a:r>
          </a:p>
        </p:txBody>
      </p:sp>
      <p:sp>
        <p:nvSpPr>
          <p:cNvPr id="2" name="Content Placeholder 1">
            <a:extLst>
              <a:ext uri="{FF2B5EF4-FFF2-40B4-BE49-F238E27FC236}">
                <a16:creationId xmlns:a16="http://schemas.microsoft.com/office/drawing/2014/main" id="{0973E4CF-9C25-41C9-82CD-DD462AFA68C4}"/>
              </a:ext>
            </a:extLst>
          </p:cNvPr>
          <p:cNvSpPr>
            <a:spLocks noGrp="1"/>
          </p:cNvSpPr>
          <p:nvPr>
            <p:ph sz="half" idx="1"/>
          </p:nvPr>
        </p:nvSpPr>
        <p:spPr>
          <a:xfrm>
            <a:off x="65988" y="1524000"/>
            <a:ext cx="4544112" cy="4515783"/>
          </a:xfrm>
        </p:spPr>
        <p:txBody>
          <a:bodyPr>
            <a:normAutofit lnSpcReduction="10000"/>
          </a:bodyPr>
          <a:lstStyle/>
          <a:p>
            <a:r>
              <a:rPr lang="en-US" dirty="0"/>
              <a:t>There are many ways in excel to do things.  Find the fastest and easiest way to do it.</a:t>
            </a:r>
          </a:p>
          <a:p>
            <a:pPr lvl="1"/>
            <a:r>
              <a:rPr lang="en-US" dirty="0"/>
              <a:t>Often use short cut like Alt,E, IS</a:t>
            </a:r>
          </a:p>
          <a:p>
            <a:pPr lvl="1"/>
            <a:r>
              <a:rPr lang="en-US" dirty="0"/>
              <a:t>Sometimes use the mouse</a:t>
            </a:r>
          </a:p>
          <a:p>
            <a:pPr lvl="1"/>
            <a:r>
              <a:rPr lang="en-US" dirty="0"/>
              <a:t>Use entire row or column when you can</a:t>
            </a:r>
          </a:p>
          <a:p>
            <a:pPr lvl="1"/>
            <a:r>
              <a:rPr lang="en-US" dirty="0"/>
              <a:t>Use TRUE/FALSE instead of IF: =1=1 is TRUE</a:t>
            </a:r>
          </a:p>
          <a:p>
            <a:pPr lvl="2"/>
            <a:r>
              <a:rPr lang="en-US" dirty="0"/>
              <a:t>True is 1</a:t>
            </a:r>
          </a:p>
          <a:p>
            <a:pPr lvl="2"/>
            <a:r>
              <a:rPr lang="en-US" dirty="0"/>
              <a:t>False is 0</a:t>
            </a:r>
          </a:p>
          <a:p>
            <a:pPr lvl="1"/>
            <a:endParaRPr lang="en-US" dirty="0"/>
          </a:p>
        </p:txBody>
      </p:sp>
      <p:sp>
        <p:nvSpPr>
          <p:cNvPr id="7" name="Content Placeholder 6">
            <a:extLst>
              <a:ext uri="{FF2B5EF4-FFF2-40B4-BE49-F238E27FC236}">
                <a16:creationId xmlns:a16="http://schemas.microsoft.com/office/drawing/2014/main" id="{F384FA8C-8BD6-4A4B-9AE6-50A774FCF8EC}"/>
              </a:ext>
            </a:extLst>
          </p:cNvPr>
          <p:cNvSpPr>
            <a:spLocks noGrp="1"/>
          </p:cNvSpPr>
          <p:nvPr>
            <p:ph sz="half" idx="2"/>
          </p:nvPr>
        </p:nvSpPr>
        <p:spPr>
          <a:xfrm>
            <a:off x="4762499" y="1524000"/>
            <a:ext cx="3881879" cy="1492577"/>
          </a:xfrm>
        </p:spPr>
        <p:txBody>
          <a:bodyPr>
            <a:normAutofit lnSpcReduction="10000"/>
          </a:bodyPr>
          <a:lstStyle/>
          <a:p>
            <a:r>
              <a:rPr lang="en-US" sz="4400" dirty="0"/>
              <a:t>Find the Laziest Way</a:t>
            </a:r>
          </a:p>
        </p:txBody>
      </p:sp>
      <p:sp>
        <p:nvSpPr>
          <p:cNvPr id="4" name="Slide Number Placeholder 3">
            <a:extLst>
              <a:ext uri="{FF2B5EF4-FFF2-40B4-BE49-F238E27FC236}">
                <a16:creationId xmlns:a16="http://schemas.microsoft.com/office/drawing/2014/main" id="{1CBCE81E-4B19-49CC-8695-DFD210471DCA}"/>
              </a:ext>
            </a:extLst>
          </p:cNvPr>
          <p:cNvSpPr>
            <a:spLocks noGrp="1"/>
          </p:cNvSpPr>
          <p:nvPr>
            <p:ph type="sldNum" sz="quarter" idx="4294967295"/>
          </p:nvPr>
        </p:nvSpPr>
        <p:spPr>
          <a:xfrm>
            <a:off x="8221663" y="6478588"/>
            <a:ext cx="922337" cy="312737"/>
          </a:xfrm>
          <a:prstGeom prst="rect">
            <a:avLst/>
          </a:prstGeom>
        </p:spPr>
        <p:txBody>
          <a:bodyPr/>
          <a:lstStyle/>
          <a:p>
            <a:pPr algn="ctr"/>
            <a:fld id="{0C3A1854-6B63-4059-B360-A3C4972BF0FC}" type="slidenum">
              <a:rPr lang="ko-KR" altLang="en-US" smtClean="0"/>
              <a:pPr algn="ctr"/>
              <a:t>8</a:t>
            </a:fld>
            <a:endParaRPr lang="ko-KR" altLang="en-US" dirty="0"/>
          </a:p>
        </p:txBody>
      </p:sp>
      <p:pic>
        <p:nvPicPr>
          <p:cNvPr id="5" name="Picture 4">
            <a:extLst>
              <a:ext uri="{FF2B5EF4-FFF2-40B4-BE49-F238E27FC236}">
                <a16:creationId xmlns:a16="http://schemas.microsoft.com/office/drawing/2014/main" id="{18E9AE8E-9756-47D3-B5C9-83CCCC33B01F}"/>
              </a:ext>
            </a:extLst>
          </p:cNvPr>
          <p:cNvPicPr>
            <a:picLocks noChangeAspect="1"/>
          </p:cNvPicPr>
          <p:nvPr/>
        </p:nvPicPr>
        <p:blipFill>
          <a:blip r:embed="rId2"/>
          <a:stretch>
            <a:fillRect/>
          </a:stretch>
        </p:blipFill>
        <p:spPr>
          <a:xfrm>
            <a:off x="4757051" y="3773136"/>
            <a:ext cx="4386949" cy="2514158"/>
          </a:xfrm>
          <a:prstGeom prst="rect">
            <a:avLst/>
          </a:prstGeom>
        </p:spPr>
      </p:pic>
    </p:spTree>
    <p:extLst>
      <p:ext uri="{BB962C8B-B14F-4D97-AF65-F5344CB8AC3E}">
        <p14:creationId xmlns:p14="http://schemas.microsoft.com/office/powerpoint/2010/main" val="1515782055"/>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49" y="1263192"/>
            <a:ext cx="8270254" cy="1159497"/>
          </a:xfrm>
        </p:spPr>
        <p:txBody>
          <a:bodyPr>
            <a:normAutofit fontScale="77500" lnSpcReduction="20000"/>
          </a:bodyPr>
          <a:lstStyle/>
          <a:p>
            <a:r>
              <a:rPr lang="en-US" dirty="0"/>
              <a:t>This graph shows the data table with and without inflation. Need to have growth more than inflation to create value. Difficult to evaluate interactions non-linear interactions of variables.</a:t>
            </a:r>
          </a:p>
          <a:p>
            <a:endParaRPr lang="en-US" dirty="0"/>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6" name="Picture 5">
            <a:extLst>
              <a:ext uri="{FF2B5EF4-FFF2-40B4-BE49-F238E27FC236}">
                <a16:creationId xmlns:a16="http://schemas.microsoft.com/office/drawing/2014/main" id="{D244AF70-6015-45A4-90CF-ED3280006D05}"/>
              </a:ext>
            </a:extLst>
          </p:cNvPr>
          <p:cNvPicPr>
            <a:picLocks noChangeAspect="1"/>
          </p:cNvPicPr>
          <p:nvPr/>
        </p:nvPicPr>
        <p:blipFill>
          <a:blip r:embed="rId2"/>
          <a:stretch>
            <a:fillRect/>
          </a:stretch>
        </p:blipFill>
        <p:spPr>
          <a:xfrm>
            <a:off x="45320" y="2522246"/>
            <a:ext cx="4318928" cy="3143173"/>
          </a:xfrm>
          <a:prstGeom prst="rect">
            <a:avLst/>
          </a:prstGeom>
        </p:spPr>
      </p:pic>
      <p:pic>
        <p:nvPicPr>
          <p:cNvPr id="7" name="Picture 6">
            <a:extLst>
              <a:ext uri="{FF2B5EF4-FFF2-40B4-BE49-F238E27FC236}">
                <a16:creationId xmlns:a16="http://schemas.microsoft.com/office/drawing/2014/main" id="{5E0BA308-AC0A-4E82-B4A0-AB68134CF77A}"/>
              </a:ext>
            </a:extLst>
          </p:cNvPr>
          <p:cNvPicPr>
            <a:picLocks noChangeAspect="1"/>
          </p:cNvPicPr>
          <p:nvPr/>
        </p:nvPicPr>
        <p:blipFill>
          <a:blip r:embed="rId3"/>
          <a:stretch>
            <a:fillRect/>
          </a:stretch>
        </p:blipFill>
        <p:spPr>
          <a:xfrm>
            <a:off x="4739099" y="2522246"/>
            <a:ext cx="4318928" cy="3143173"/>
          </a:xfrm>
          <a:prstGeom prst="rect">
            <a:avLst/>
          </a:prstGeom>
        </p:spPr>
      </p:pic>
    </p:spTree>
    <p:extLst>
      <p:ext uri="{BB962C8B-B14F-4D97-AF65-F5344CB8AC3E}">
        <p14:creationId xmlns:p14="http://schemas.microsoft.com/office/powerpoint/2010/main" val="4208208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50" y="1263192"/>
            <a:ext cx="7949742" cy="1187777"/>
          </a:xfrm>
        </p:spPr>
        <p:txBody>
          <a:bodyPr>
            <a:normAutofit fontScale="92500" lnSpcReduction="20000"/>
          </a:bodyPr>
          <a:lstStyle/>
          <a:p>
            <a:r>
              <a:rPr lang="en-US" dirty="0"/>
              <a:t>There is more sensitivity to ROE in the inflation case and the case with zero growth results in value that declines. </a:t>
            </a:r>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2" name="Picture 1">
            <a:extLst>
              <a:ext uri="{FF2B5EF4-FFF2-40B4-BE49-F238E27FC236}">
                <a16:creationId xmlns:a16="http://schemas.microsoft.com/office/drawing/2014/main" id="{C1623F6D-5B82-44B2-8CBE-6D562F052AFB}"/>
              </a:ext>
            </a:extLst>
          </p:cNvPr>
          <p:cNvPicPr>
            <a:picLocks noChangeAspect="1"/>
          </p:cNvPicPr>
          <p:nvPr/>
        </p:nvPicPr>
        <p:blipFill>
          <a:blip r:embed="rId2"/>
          <a:stretch>
            <a:fillRect/>
          </a:stretch>
        </p:blipFill>
        <p:spPr>
          <a:xfrm>
            <a:off x="284593" y="2450969"/>
            <a:ext cx="4318928" cy="3143173"/>
          </a:xfrm>
          <a:prstGeom prst="rect">
            <a:avLst/>
          </a:prstGeom>
        </p:spPr>
      </p:pic>
      <p:pic>
        <p:nvPicPr>
          <p:cNvPr id="8" name="Picture 7">
            <a:extLst>
              <a:ext uri="{FF2B5EF4-FFF2-40B4-BE49-F238E27FC236}">
                <a16:creationId xmlns:a16="http://schemas.microsoft.com/office/drawing/2014/main" id="{FA480448-549E-41BE-A700-40685F8DFB50}"/>
              </a:ext>
            </a:extLst>
          </p:cNvPr>
          <p:cNvPicPr>
            <a:picLocks noChangeAspect="1"/>
          </p:cNvPicPr>
          <p:nvPr/>
        </p:nvPicPr>
        <p:blipFill>
          <a:blip r:embed="rId3"/>
          <a:stretch>
            <a:fillRect/>
          </a:stretch>
        </p:blipFill>
        <p:spPr>
          <a:xfrm>
            <a:off x="4723917" y="2450969"/>
            <a:ext cx="4318929" cy="3143173"/>
          </a:xfrm>
          <a:prstGeom prst="rect">
            <a:avLst/>
          </a:prstGeom>
        </p:spPr>
      </p:pic>
    </p:spTree>
    <p:extLst>
      <p:ext uri="{BB962C8B-B14F-4D97-AF65-F5344CB8AC3E}">
        <p14:creationId xmlns:p14="http://schemas.microsoft.com/office/powerpoint/2010/main" val="27423618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BDC834-E0C7-4E00-9028-B37AB372E065}"/>
              </a:ext>
            </a:extLst>
          </p:cNvPr>
          <p:cNvSpPr>
            <a:spLocks noGrp="1"/>
          </p:cNvSpPr>
          <p:nvPr>
            <p:ph idx="1"/>
          </p:nvPr>
        </p:nvSpPr>
        <p:spPr/>
        <p:txBody>
          <a:bodyPr>
            <a:normAutofit fontScale="92500" lnSpcReduction="20000"/>
          </a:bodyPr>
          <a:lstStyle/>
          <a:p>
            <a:r>
              <a:rPr lang="en-US" dirty="0"/>
              <a:t>Cannot grow in long-term much faster than the economy.</a:t>
            </a:r>
          </a:p>
          <a:p>
            <a:r>
              <a:rPr lang="en-US" dirty="0"/>
              <a:t>Demonstrates the that the real issue is whether ROIC above the cost of capital can continue.</a:t>
            </a:r>
          </a:p>
          <a:p>
            <a:r>
              <a:rPr lang="en-US" dirty="0"/>
              <a:t>When ROIC expectations decline, then the P/E ratio falls.</a:t>
            </a:r>
          </a:p>
          <a:p>
            <a:r>
              <a:rPr lang="en-US" dirty="0"/>
              <a:t>To make this analysis, you cannot use the simple formula.  Instead,</a:t>
            </a:r>
          </a:p>
          <a:p>
            <a:pPr lvl="1"/>
            <a:r>
              <a:rPr lang="en-US" dirty="0"/>
              <a:t>In the terminal period, use the version of the formula that starts from the book value of the investment.</a:t>
            </a:r>
          </a:p>
          <a:p>
            <a:pPr lvl="1"/>
            <a:r>
              <a:rPr lang="en-US" dirty="0"/>
              <a:t>Use the formulas for dividend payout as a function of growth.</a:t>
            </a:r>
          </a:p>
          <a:p>
            <a:pPr lvl="1"/>
            <a:r>
              <a:rPr lang="en-US" dirty="0"/>
              <a:t>Use the INTERPOLATE LOOKUP function to gradually change Return.</a:t>
            </a:r>
          </a:p>
          <a:p>
            <a:endParaRPr lang="en-US" dirty="0"/>
          </a:p>
        </p:txBody>
      </p:sp>
      <p:sp>
        <p:nvSpPr>
          <p:cNvPr id="3" name="Title 2">
            <a:extLst>
              <a:ext uri="{FF2B5EF4-FFF2-40B4-BE49-F238E27FC236}">
                <a16:creationId xmlns:a16="http://schemas.microsoft.com/office/drawing/2014/main" id="{4828DE41-9947-4C81-A566-A80D9A066F28}"/>
              </a:ext>
            </a:extLst>
          </p:cNvPr>
          <p:cNvSpPr>
            <a:spLocks noGrp="1"/>
          </p:cNvSpPr>
          <p:nvPr>
            <p:ph type="title"/>
          </p:nvPr>
        </p:nvSpPr>
        <p:spPr/>
        <p:txBody>
          <a:bodyPr>
            <a:normAutofit fontScale="90000"/>
          </a:bodyPr>
          <a:lstStyle/>
          <a:p>
            <a:r>
              <a:rPr lang="en-US" dirty="0"/>
              <a:t>Case 3: Changing ROE, Changing Growth and Changing Inflation</a:t>
            </a:r>
          </a:p>
        </p:txBody>
      </p:sp>
    </p:spTree>
    <p:extLst>
      <p:ext uri="{BB962C8B-B14F-4D97-AF65-F5344CB8AC3E}">
        <p14:creationId xmlns:p14="http://schemas.microsoft.com/office/powerpoint/2010/main" val="305916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altLang="en-US">
                <a:ea typeface="SimSun" panose="02010600030101010101" pitchFamily="2" charset="-122"/>
              </a:rPr>
              <a:t>Reasonable Estimates of Growth – Is this Graph Reasonable</a:t>
            </a:r>
          </a:p>
        </p:txBody>
      </p:sp>
      <p:grpSp>
        <p:nvGrpSpPr>
          <p:cNvPr id="41987" name="Group 3"/>
          <p:cNvGrpSpPr>
            <a:grpSpLocks/>
          </p:cNvGrpSpPr>
          <p:nvPr/>
        </p:nvGrpSpPr>
        <p:grpSpPr bwMode="auto">
          <a:xfrm>
            <a:off x="1127125" y="1997075"/>
            <a:ext cx="7064375" cy="4156075"/>
            <a:chOff x="710" y="1258"/>
            <a:chExt cx="4450" cy="2618"/>
          </a:xfrm>
        </p:grpSpPr>
        <p:sp>
          <p:nvSpPr>
            <p:cNvPr id="41996" name="Line 4"/>
            <p:cNvSpPr>
              <a:spLocks noChangeShapeType="1"/>
            </p:cNvSpPr>
            <p:nvPr/>
          </p:nvSpPr>
          <p:spPr bwMode="auto">
            <a:xfrm>
              <a:off x="710" y="1258"/>
              <a:ext cx="0" cy="2618"/>
            </a:xfrm>
            <a:prstGeom prst="line">
              <a:avLst/>
            </a:prstGeom>
            <a:noFill/>
            <a:ln w="28575">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5"/>
            <p:cNvSpPr>
              <a:spLocks noChangeShapeType="1"/>
            </p:cNvSpPr>
            <p:nvPr/>
          </p:nvSpPr>
          <p:spPr bwMode="auto">
            <a:xfrm>
              <a:off x="710" y="2960"/>
              <a:ext cx="44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6"/>
            <p:cNvSpPr>
              <a:spLocks noChangeShapeType="1"/>
            </p:cNvSpPr>
            <p:nvPr/>
          </p:nvSpPr>
          <p:spPr bwMode="auto">
            <a:xfrm flipV="1">
              <a:off x="1975"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
            <p:cNvSpPr>
              <a:spLocks noChangeShapeType="1"/>
            </p:cNvSpPr>
            <p:nvPr/>
          </p:nvSpPr>
          <p:spPr bwMode="auto">
            <a:xfrm flipV="1">
              <a:off x="3589"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1988" name="Group 8"/>
          <p:cNvGrpSpPr>
            <a:grpSpLocks/>
          </p:cNvGrpSpPr>
          <p:nvPr/>
        </p:nvGrpSpPr>
        <p:grpSpPr bwMode="auto">
          <a:xfrm>
            <a:off x="1127125" y="3243263"/>
            <a:ext cx="6994525" cy="1455737"/>
            <a:chOff x="336" y="1680"/>
            <a:chExt cx="4848" cy="1008"/>
          </a:xfrm>
        </p:grpSpPr>
        <p:sp>
          <p:nvSpPr>
            <p:cNvPr id="41994" name="Freeform 9"/>
            <p:cNvSpPr>
              <a:spLocks/>
            </p:cNvSpPr>
            <p:nvPr/>
          </p:nvSpPr>
          <p:spPr bwMode="auto">
            <a:xfrm>
              <a:off x="336" y="1680"/>
              <a:ext cx="1389" cy="731"/>
            </a:xfrm>
            <a:custGeom>
              <a:avLst/>
              <a:gdLst>
                <a:gd name="T0" fmla="*/ 0 w 1389"/>
                <a:gd name="T1" fmla="*/ 592 h 731"/>
                <a:gd name="T2" fmla="*/ 140 w 1389"/>
                <a:gd name="T3" fmla="*/ 485 h 731"/>
                <a:gd name="T4" fmla="*/ 156 w 1389"/>
                <a:gd name="T5" fmla="*/ 600 h 731"/>
                <a:gd name="T6" fmla="*/ 189 w 1389"/>
                <a:gd name="T7" fmla="*/ 731 h 731"/>
                <a:gd name="T8" fmla="*/ 255 w 1389"/>
                <a:gd name="T9" fmla="*/ 666 h 731"/>
                <a:gd name="T10" fmla="*/ 279 w 1389"/>
                <a:gd name="T11" fmla="*/ 501 h 731"/>
                <a:gd name="T12" fmla="*/ 329 w 1389"/>
                <a:gd name="T13" fmla="*/ 197 h 731"/>
                <a:gd name="T14" fmla="*/ 337 w 1389"/>
                <a:gd name="T15" fmla="*/ 148 h 731"/>
                <a:gd name="T16" fmla="*/ 362 w 1389"/>
                <a:gd name="T17" fmla="*/ 197 h 731"/>
                <a:gd name="T18" fmla="*/ 403 w 1389"/>
                <a:gd name="T19" fmla="*/ 279 h 731"/>
                <a:gd name="T20" fmla="*/ 460 w 1389"/>
                <a:gd name="T21" fmla="*/ 304 h 731"/>
                <a:gd name="T22" fmla="*/ 526 w 1389"/>
                <a:gd name="T23" fmla="*/ 238 h 731"/>
                <a:gd name="T24" fmla="*/ 551 w 1389"/>
                <a:gd name="T25" fmla="*/ 452 h 731"/>
                <a:gd name="T26" fmla="*/ 584 w 1389"/>
                <a:gd name="T27" fmla="*/ 526 h 731"/>
                <a:gd name="T28" fmla="*/ 641 w 1389"/>
                <a:gd name="T29" fmla="*/ 468 h 731"/>
                <a:gd name="T30" fmla="*/ 674 w 1389"/>
                <a:gd name="T31" fmla="*/ 345 h 731"/>
                <a:gd name="T32" fmla="*/ 740 w 1389"/>
                <a:gd name="T33" fmla="*/ 230 h 731"/>
                <a:gd name="T34" fmla="*/ 748 w 1389"/>
                <a:gd name="T35" fmla="*/ 263 h 731"/>
                <a:gd name="T36" fmla="*/ 756 w 1389"/>
                <a:gd name="T37" fmla="*/ 329 h 731"/>
                <a:gd name="T38" fmla="*/ 773 w 1389"/>
                <a:gd name="T39" fmla="*/ 378 h 731"/>
                <a:gd name="T40" fmla="*/ 822 w 1389"/>
                <a:gd name="T41" fmla="*/ 321 h 731"/>
                <a:gd name="T42" fmla="*/ 879 w 1389"/>
                <a:gd name="T43" fmla="*/ 90 h 731"/>
                <a:gd name="T44" fmla="*/ 929 w 1389"/>
                <a:gd name="T45" fmla="*/ 0 h 731"/>
                <a:gd name="T46" fmla="*/ 1027 w 1389"/>
                <a:gd name="T47" fmla="*/ 181 h 731"/>
                <a:gd name="T48" fmla="*/ 1052 w 1389"/>
                <a:gd name="T49" fmla="*/ 419 h 731"/>
                <a:gd name="T50" fmla="*/ 1077 w 1389"/>
                <a:gd name="T51" fmla="*/ 436 h 731"/>
                <a:gd name="T52" fmla="*/ 1208 w 1389"/>
                <a:gd name="T53" fmla="*/ 288 h 731"/>
                <a:gd name="T54" fmla="*/ 1225 w 1389"/>
                <a:gd name="T55" fmla="*/ 238 h 731"/>
                <a:gd name="T56" fmla="*/ 1257 w 1389"/>
                <a:gd name="T57" fmla="*/ 197 h 731"/>
                <a:gd name="T58" fmla="*/ 1389 w 1389"/>
                <a:gd name="T59" fmla="*/ 90 h 7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9" h="731">
                  <a:moveTo>
                    <a:pt x="0" y="592"/>
                  </a:moveTo>
                  <a:cubicBezTo>
                    <a:pt x="54" y="575"/>
                    <a:pt x="71" y="507"/>
                    <a:pt x="140" y="485"/>
                  </a:cubicBezTo>
                  <a:cubicBezTo>
                    <a:pt x="160" y="547"/>
                    <a:pt x="138" y="474"/>
                    <a:pt x="156" y="600"/>
                  </a:cubicBezTo>
                  <a:cubicBezTo>
                    <a:pt x="162" y="643"/>
                    <a:pt x="175" y="689"/>
                    <a:pt x="189" y="731"/>
                  </a:cubicBezTo>
                  <a:cubicBezTo>
                    <a:pt x="219" y="709"/>
                    <a:pt x="234" y="695"/>
                    <a:pt x="255" y="666"/>
                  </a:cubicBezTo>
                  <a:cubicBezTo>
                    <a:pt x="264" y="611"/>
                    <a:pt x="270" y="556"/>
                    <a:pt x="279" y="501"/>
                  </a:cubicBezTo>
                  <a:cubicBezTo>
                    <a:pt x="287" y="399"/>
                    <a:pt x="281" y="290"/>
                    <a:pt x="329" y="197"/>
                  </a:cubicBezTo>
                  <a:cubicBezTo>
                    <a:pt x="332" y="181"/>
                    <a:pt x="325" y="160"/>
                    <a:pt x="337" y="148"/>
                  </a:cubicBezTo>
                  <a:cubicBezTo>
                    <a:pt x="343" y="142"/>
                    <a:pt x="362" y="197"/>
                    <a:pt x="362" y="197"/>
                  </a:cubicBezTo>
                  <a:cubicBezTo>
                    <a:pt x="375" y="227"/>
                    <a:pt x="380" y="257"/>
                    <a:pt x="403" y="279"/>
                  </a:cubicBezTo>
                  <a:cubicBezTo>
                    <a:pt x="416" y="318"/>
                    <a:pt x="422" y="317"/>
                    <a:pt x="460" y="304"/>
                  </a:cubicBezTo>
                  <a:cubicBezTo>
                    <a:pt x="483" y="283"/>
                    <a:pt x="505" y="261"/>
                    <a:pt x="526" y="238"/>
                  </a:cubicBezTo>
                  <a:cubicBezTo>
                    <a:pt x="543" y="309"/>
                    <a:pt x="544" y="378"/>
                    <a:pt x="551" y="452"/>
                  </a:cubicBezTo>
                  <a:cubicBezTo>
                    <a:pt x="557" y="518"/>
                    <a:pt x="544" y="501"/>
                    <a:pt x="584" y="526"/>
                  </a:cubicBezTo>
                  <a:cubicBezTo>
                    <a:pt x="609" y="509"/>
                    <a:pt x="621" y="490"/>
                    <a:pt x="641" y="468"/>
                  </a:cubicBezTo>
                  <a:cubicBezTo>
                    <a:pt x="659" y="360"/>
                    <a:pt x="638" y="397"/>
                    <a:pt x="674" y="345"/>
                  </a:cubicBezTo>
                  <a:cubicBezTo>
                    <a:pt x="681" y="302"/>
                    <a:pt x="697" y="244"/>
                    <a:pt x="740" y="230"/>
                  </a:cubicBezTo>
                  <a:cubicBezTo>
                    <a:pt x="743" y="241"/>
                    <a:pt x="746" y="252"/>
                    <a:pt x="748" y="263"/>
                  </a:cubicBezTo>
                  <a:cubicBezTo>
                    <a:pt x="752" y="285"/>
                    <a:pt x="751" y="307"/>
                    <a:pt x="756" y="329"/>
                  </a:cubicBezTo>
                  <a:cubicBezTo>
                    <a:pt x="760" y="346"/>
                    <a:pt x="773" y="378"/>
                    <a:pt x="773" y="378"/>
                  </a:cubicBezTo>
                  <a:cubicBezTo>
                    <a:pt x="819" y="367"/>
                    <a:pt x="806" y="379"/>
                    <a:pt x="822" y="321"/>
                  </a:cubicBezTo>
                  <a:cubicBezTo>
                    <a:pt x="843" y="244"/>
                    <a:pt x="860" y="167"/>
                    <a:pt x="879" y="90"/>
                  </a:cubicBezTo>
                  <a:cubicBezTo>
                    <a:pt x="891" y="41"/>
                    <a:pt x="887" y="27"/>
                    <a:pt x="929" y="0"/>
                  </a:cubicBezTo>
                  <a:cubicBezTo>
                    <a:pt x="988" y="39"/>
                    <a:pt x="1006" y="116"/>
                    <a:pt x="1027" y="181"/>
                  </a:cubicBezTo>
                  <a:cubicBezTo>
                    <a:pt x="1037" y="254"/>
                    <a:pt x="1034" y="350"/>
                    <a:pt x="1052" y="419"/>
                  </a:cubicBezTo>
                  <a:cubicBezTo>
                    <a:pt x="1055" y="429"/>
                    <a:pt x="1069" y="430"/>
                    <a:pt x="1077" y="436"/>
                  </a:cubicBezTo>
                  <a:cubicBezTo>
                    <a:pt x="1135" y="395"/>
                    <a:pt x="1169" y="346"/>
                    <a:pt x="1208" y="288"/>
                  </a:cubicBezTo>
                  <a:cubicBezTo>
                    <a:pt x="1218" y="273"/>
                    <a:pt x="1218" y="254"/>
                    <a:pt x="1225" y="238"/>
                  </a:cubicBezTo>
                  <a:cubicBezTo>
                    <a:pt x="1236" y="214"/>
                    <a:pt x="1242" y="216"/>
                    <a:pt x="1257" y="197"/>
                  </a:cubicBezTo>
                  <a:cubicBezTo>
                    <a:pt x="1295" y="149"/>
                    <a:pt x="1319" y="90"/>
                    <a:pt x="1389" y="90"/>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5" name="Freeform 10"/>
            <p:cNvSpPr>
              <a:spLocks/>
            </p:cNvSpPr>
            <p:nvPr/>
          </p:nvSpPr>
          <p:spPr bwMode="auto">
            <a:xfrm>
              <a:off x="1728" y="1776"/>
              <a:ext cx="3456" cy="912"/>
            </a:xfrm>
            <a:custGeom>
              <a:avLst/>
              <a:gdLst>
                <a:gd name="T0" fmla="*/ 0 w 3456"/>
                <a:gd name="T1" fmla="*/ 0 h 912"/>
                <a:gd name="T2" fmla="*/ 240 w 3456"/>
                <a:gd name="T3" fmla="*/ 288 h 912"/>
                <a:gd name="T4" fmla="*/ 576 w 3456"/>
                <a:gd name="T5" fmla="*/ 528 h 912"/>
                <a:gd name="T6" fmla="*/ 1200 w 3456"/>
                <a:gd name="T7" fmla="*/ 768 h 912"/>
                <a:gd name="T8" fmla="*/ 1776 w 3456"/>
                <a:gd name="T9" fmla="*/ 864 h 912"/>
                <a:gd name="T10" fmla="*/ 3456 w 3456"/>
                <a:gd name="T11" fmla="*/ 912 h 9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56" h="912">
                  <a:moveTo>
                    <a:pt x="0" y="0"/>
                  </a:moveTo>
                  <a:cubicBezTo>
                    <a:pt x="72" y="100"/>
                    <a:pt x="144" y="200"/>
                    <a:pt x="240" y="288"/>
                  </a:cubicBezTo>
                  <a:cubicBezTo>
                    <a:pt x="336" y="376"/>
                    <a:pt x="416" y="448"/>
                    <a:pt x="576" y="528"/>
                  </a:cubicBezTo>
                  <a:cubicBezTo>
                    <a:pt x="736" y="608"/>
                    <a:pt x="1000" y="712"/>
                    <a:pt x="1200" y="768"/>
                  </a:cubicBezTo>
                  <a:cubicBezTo>
                    <a:pt x="1400" y="824"/>
                    <a:pt x="1400" y="840"/>
                    <a:pt x="1776" y="864"/>
                  </a:cubicBezTo>
                  <a:cubicBezTo>
                    <a:pt x="2152" y="888"/>
                    <a:pt x="3176" y="904"/>
                    <a:pt x="3456" y="912"/>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1989" name="Text Box 11"/>
          <p:cNvSpPr txBox="1">
            <a:spLocks noChangeArrowheads="1"/>
          </p:cNvSpPr>
          <p:nvPr/>
        </p:nvSpPr>
        <p:spPr bwMode="auto">
          <a:xfrm>
            <a:off x="1263650" y="1557338"/>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GB" altLang="en-US" sz="1600" b="1">
                <a:solidFill>
                  <a:schemeClr val="tx2"/>
                </a:solidFill>
              </a:rPr>
              <a:t>The short term</a:t>
            </a:r>
          </a:p>
          <a:p>
            <a:endParaRPr lang="en-GB" altLang="en-US" sz="1600" b="1">
              <a:solidFill>
                <a:schemeClr val="tx2"/>
              </a:solidFill>
            </a:endParaRPr>
          </a:p>
          <a:p>
            <a:r>
              <a:rPr lang="en-GB" altLang="en-US" sz="1600">
                <a:solidFill>
                  <a:schemeClr val="tx2"/>
                </a:solidFill>
              </a:rPr>
              <a:t>Based on best estimate of likely outcome</a:t>
            </a:r>
          </a:p>
        </p:txBody>
      </p:sp>
      <p:sp>
        <p:nvSpPr>
          <p:cNvPr id="41990" name="Text Box 12"/>
          <p:cNvSpPr txBox="1">
            <a:spLocks noChangeArrowheads="1"/>
          </p:cNvSpPr>
          <p:nvPr/>
        </p:nvSpPr>
        <p:spPr bwMode="auto">
          <a:xfrm>
            <a:off x="3168650" y="1557338"/>
            <a:ext cx="25320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a:solidFill>
                  <a:schemeClr val="tx2"/>
                </a:solidFill>
              </a:rPr>
              <a:t>The medium term transition to tranquillity</a:t>
            </a:r>
          </a:p>
          <a:p>
            <a:pPr>
              <a:spcBef>
                <a:spcPct val="80000"/>
              </a:spcBef>
              <a:buClr>
                <a:schemeClr val="accent1"/>
              </a:buClr>
            </a:pPr>
            <a:r>
              <a:rPr lang="en-GB" altLang="en-US" sz="1600">
                <a:solidFill>
                  <a:schemeClr val="tx2"/>
                </a:solidFill>
              </a:rPr>
              <a:t>Assessment of industry outlook and company position</a:t>
            </a:r>
          </a:p>
          <a:p>
            <a:pPr>
              <a:spcBef>
                <a:spcPct val="80000"/>
              </a:spcBef>
              <a:buClr>
                <a:schemeClr val="accent1"/>
              </a:buClr>
              <a:buFontTx/>
              <a:buChar char="•"/>
            </a:pPr>
            <a:r>
              <a:rPr lang="en-GB" altLang="en-US" sz="1600">
                <a:solidFill>
                  <a:schemeClr val="tx2"/>
                </a:solidFill>
              </a:rPr>
              <a:t> ROIC fades towards the</a:t>
            </a:r>
            <a:br>
              <a:rPr lang="en-GB" altLang="en-US" sz="1600">
                <a:solidFill>
                  <a:schemeClr val="tx2"/>
                </a:solidFill>
              </a:rPr>
            </a:br>
            <a:r>
              <a:rPr lang="en-GB" altLang="en-US" sz="1600">
                <a:solidFill>
                  <a:schemeClr val="tx2"/>
                </a:solidFill>
              </a:rPr>
              <a:t>  cost of capital</a:t>
            </a:r>
          </a:p>
          <a:p>
            <a:pPr>
              <a:spcBef>
                <a:spcPct val="80000"/>
              </a:spcBef>
              <a:buClr>
                <a:schemeClr val="accent1"/>
              </a:buClr>
              <a:buFontTx/>
              <a:buChar char="•"/>
            </a:pPr>
            <a:r>
              <a:rPr lang="en-GB" altLang="en-US" sz="1600">
                <a:solidFill>
                  <a:schemeClr val="tx2"/>
                </a:solidFill>
              </a:rPr>
              <a:t> Growth fades towards GDP</a:t>
            </a:r>
          </a:p>
        </p:txBody>
      </p:sp>
      <p:sp>
        <p:nvSpPr>
          <p:cNvPr id="41991" name="Text Box 13"/>
          <p:cNvSpPr txBox="1">
            <a:spLocks noChangeArrowheads="1"/>
          </p:cNvSpPr>
          <p:nvPr/>
        </p:nvSpPr>
        <p:spPr bwMode="auto">
          <a:xfrm>
            <a:off x="5835650" y="1557338"/>
            <a:ext cx="21494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a:solidFill>
                  <a:schemeClr val="tx2"/>
                </a:solidFill>
              </a:rPr>
              <a:t>The long run – tranquillity and equilibrium</a:t>
            </a:r>
          </a:p>
          <a:p>
            <a:pPr>
              <a:spcBef>
                <a:spcPct val="80000"/>
              </a:spcBef>
              <a:buClr>
                <a:schemeClr val="accent1"/>
              </a:buClr>
              <a:buFontTx/>
              <a:buChar char="•"/>
            </a:pPr>
            <a:r>
              <a:rPr lang="en-GB" altLang="en-US" sz="1600">
                <a:solidFill>
                  <a:schemeClr val="tx2"/>
                </a:solidFill>
              </a:rPr>
              <a:t>  Long run assumptions:</a:t>
            </a:r>
          </a:p>
          <a:p>
            <a:pPr>
              <a:spcBef>
                <a:spcPct val="80000"/>
              </a:spcBef>
              <a:buClr>
                <a:schemeClr val="accent1"/>
              </a:buClr>
              <a:buFontTx/>
              <a:buChar char="•"/>
            </a:pPr>
            <a:r>
              <a:rPr lang="en-GB" altLang="en-US" sz="1600">
                <a:solidFill>
                  <a:schemeClr val="tx2"/>
                </a:solidFill>
              </a:rPr>
              <a:t>  ROIC = Cost of capital</a:t>
            </a:r>
          </a:p>
          <a:p>
            <a:pPr>
              <a:spcBef>
                <a:spcPct val="80000"/>
              </a:spcBef>
              <a:buClr>
                <a:schemeClr val="accent1"/>
              </a:buClr>
              <a:buFontTx/>
              <a:buChar char="•"/>
            </a:pPr>
            <a:r>
              <a:rPr lang="en-GB" altLang="en-US" sz="1600">
                <a:solidFill>
                  <a:schemeClr val="tx2"/>
                </a:solidFill>
              </a:rPr>
              <a:t>  Real growth = 0%</a:t>
            </a:r>
          </a:p>
        </p:txBody>
      </p:sp>
      <p:sp>
        <p:nvSpPr>
          <p:cNvPr id="41992" name="Text Box 14"/>
          <p:cNvSpPr txBox="1">
            <a:spLocks noChangeArrowheads="1"/>
          </p:cNvSpPr>
          <p:nvPr/>
        </p:nvSpPr>
        <p:spPr bwMode="auto">
          <a:xfrm>
            <a:off x="3352800" y="4953000"/>
            <a:ext cx="3810000" cy="6397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Much of valuation involves implicitly or explicitly making growth estimates – High P/E comes from high growth</a:t>
            </a:r>
          </a:p>
        </p:txBody>
      </p:sp>
      <p:sp>
        <p:nvSpPr>
          <p:cNvPr id="41993" name="Text Box 15"/>
          <p:cNvSpPr txBox="1">
            <a:spLocks noChangeArrowheads="1"/>
          </p:cNvSpPr>
          <p:nvPr/>
        </p:nvSpPr>
        <p:spPr bwMode="auto">
          <a:xfrm>
            <a:off x="228600" y="6400800"/>
            <a:ext cx="2438400" cy="4572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Reference: Level and persistence of growth rates</a:t>
            </a:r>
          </a:p>
        </p:txBody>
      </p:sp>
    </p:spTree>
    <p:extLst>
      <p:ext uri="{BB962C8B-B14F-4D97-AF65-F5344CB8AC3E}">
        <p14:creationId xmlns:p14="http://schemas.microsoft.com/office/powerpoint/2010/main" val="282757901"/>
      </p:ext>
    </p:extLst>
  </p:cSld>
  <p:clrMapOvr>
    <a:masterClrMapping/>
  </p:clrMapOvr>
  <p:transition>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4A2213-685E-4C98-BD1E-68263832419C}"/>
              </a:ext>
            </a:extLst>
          </p:cNvPr>
          <p:cNvSpPr>
            <a:spLocks noGrp="1"/>
          </p:cNvSpPr>
          <p:nvPr>
            <p:ph idx="1"/>
          </p:nvPr>
        </p:nvSpPr>
        <p:spPr>
          <a:xfrm>
            <a:off x="131976" y="1234912"/>
            <a:ext cx="8766928" cy="1112362"/>
          </a:xfrm>
        </p:spPr>
        <p:txBody>
          <a:bodyPr>
            <a:normAutofit fontScale="85000" lnSpcReduction="10000"/>
          </a:bodyPr>
          <a:lstStyle/>
          <a:p>
            <a:r>
              <a:rPr lang="en-US" dirty="0"/>
              <a:t>Set-up assumptions with increase or decrease in ROE and construct model using the market to book value formula. Set-up data for the Interpolate Lookup function.</a:t>
            </a:r>
          </a:p>
        </p:txBody>
      </p:sp>
      <p:sp>
        <p:nvSpPr>
          <p:cNvPr id="3" name="Title 2">
            <a:extLst>
              <a:ext uri="{FF2B5EF4-FFF2-40B4-BE49-F238E27FC236}">
                <a16:creationId xmlns:a16="http://schemas.microsoft.com/office/drawing/2014/main" id="{3688147F-F166-484C-8909-9A2888E77E54}"/>
              </a:ext>
            </a:extLst>
          </p:cNvPr>
          <p:cNvSpPr>
            <a:spLocks noGrp="1"/>
          </p:cNvSpPr>
          <p:nvPr>
            <p:ph type="title"/>
          </p:nvPr>
        </p:nvSpPr>
        <p:spPr/>
        <p:txBody>
          <a:bodyPr>
            <a:normAutofit fontScale="90000"/>
          </a:bodyPr>
          <a:lstStyle/>
          <a:p>
            <a:r>
              <a:rPr lang="en-US" dirty="0"/>
              <a:t>Illustration of Assumptions with Changing ROE</a:t>
            </a:r>
          </a:p>
        </p:txBody>
      </p:sp>
      <p:pic>
        <p:nvPicPr>
          <p:cNvPr id="6" name="Picture 5">
            <a:extLst>
              <a:ext uri="{FF2B5EF4-FFF2-40B4-BE49-F238E27FC236}">
                <a16:creationId xmlns:a16="http://schemas.microsoft.com/office/drawing/2014/main" id="{AFBA7BF7-B93B-46FA-A4A1-C1A59FE15EB5}"/>
              </a:ext>
            </a:extLst>
          </p:cNvPr>
          <p:cNvPicPr>
            <a:picLocks noChangeAspect="1"/>
          </p:cNvPicPr>
          <p:nvPr/>
        </p:nvPicPr>
        <p:blipFill>
          <a:blip r:embed="rId2"/>
          <a:stretch>
            <a:fillRect/>
          </a:stretch>
        </p:blipFill>
        <p:spPr>
          <a:xfrm>
            <a:off x="911454" y="2469419"/>
            <a:ext cx="7242732" cy="4294313"/>
          </a:xfrm>
          <a:prstGeom prst="rect">
            <a:avLst/>
          </a:prstGeom>
        </p:spPr>
      </p:pic>
    </p:spTree>
    <p:extLst>
      <p:ext uri="{BB962C8B-B14F-4D97-AF65-F5344CB8AC3E}">
        <p14:creationId xmlns:p14="http://schemas.microsoft.com/office/powerpoint/2010/main" val="37637901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BC3FAC-8A70-4D85-8033-C45F80AE55FB}"/>
              </a:ext>
            </a:extLst>
          </p:cNvPr>
          <p:cNvSpPr>
            <a:spLocks noGrp="1"/>
          </p:cNvSpPr>
          <p:nvPr>
            <p:ph idx="1"/>
          </p:nvPr>
        </p:nvSpPr>
        <p:spPr/>
        <p:txBody>
          <a:bodyPr/>
          <a:lstStyle/>
          <a:p>
            <a:r>
              <a:rPr lang="en-US" dirty="0"/>
              <a:t>The valuation model is structured with switches and a sensitivity analysis is set-up.</a:t>
            </a:r>
          </a:p>
          <a:p>
            <a:endParaRPr lang="en-US" dirty="0"/>
          </a:p>
        </p:txBody>
      </p:sp>
      <p:sp>
        <p:nvSpPr>
          <p:cNvPr id="3" name="Title 2">
            <a:extLst>
              <a:ext uri="{FF2B5EF4-FFF2-40B4-BE49-F238E27FC236}">
                <a16:creationId xmlns:a16="http://schemas.microsoft.com/office/drawing/2014/main" id="{4223756A-408E-4C11-9B1E-87AB9D7375F7}"/>
              </a:ext>
            </a:extLst>
          </p:cNvPr>
          <p:cNvSpPr>
            <a:spLocks noGrp="1"/>
          </p:cNvSpPr>
          <p:nvPr>
            <p:ph type="title"/>
          </p:nvPr>
        </p:nvSpPr>
        <p:spPr/>
        <p:txBody>
          <a:bodyPr/>
          <a:lstStyle/>
          <a:p>
            <a:r>
              <a:rPr lang="en-US" dirty="0"/>
              <a:t>Valuation Model and Sensitivity</a:t>
            </a:r>
          </a:p>
        </p:txBody>
      </p:sp>
      <p:pic>
        <p:nvPicPr>
          <p:cNvPr id="6" name="Picture 5">
            <a:extLst>
              <a:ext uri="{FF2B5EF4-FFF2-40B4-BE49-F238E27FC236}">
                <a16:creationId xmlns:a16="http://schemas.microsoft.com/office/drawing/2014/main" id="{485DB70B-DCBF-45F4-B6CB-EEECF2FC7930}"/>
              </a:ext>
            </a:extLst>
          </p:cNvPr>
          <p:cNvPicPr>
            <a:picLocks noChangeAspect="1"/>
          </p:cNvPicPr>
          <p:nvPr/>
        </p:nvPicPr>
        <p:blipFill>
          <a:blip r:embed="rId2"/>
          <a:stretch>
            <a:fillRect/>
          </a:stretch>
        </p:blipFill>
        <p:spPr>
          <a:xfrm>
            <a:off x="87345" y="2874727"/>
            <a:ext cx="4437521" cy="3509626"/>
          </a:xfrm>
          <a:prstGeom prst="rect">
            <a:avLst/>
          </a:prstGeom>
        </p:spPr>
      </p:pic>
      <p:pic>
        <p:nvPicPr>
          <p:cNvPr id="7" name="Picture 6">
            <a:extLst>
              <a:ext uri="{FF2B5EF4-FFF2-40B4-BE49-F238E27FC236}">
                <a16:creationId xmlns:a16="http://schemas.microsoft.com/office/drawing/2014/main" id="{67199044-8599-47F1-9338-4F5C97EB111B}"/>
              </a:ext>
            </a:extLst>
          </p:cNvPr>
          <p:cNvPicPr>
            <a:picLocks noChangeAspect="1"/>
          </p:cNvPicPr>
          <p:nvPr/>
        </p:nvPicPr>
        <p:blipFill>
          <a:blip r:embed="rId3"/>
          <a:stretch>
            <a:fillRect/>
          </a:stretch>
        </p:blipFill>
        <p:spPr>
          <a:xfrm>
            <a:off x="4732256" y="3569826"/>
            <a:ext cx="4270342" cy="1860139"/>
          </a:xfrm>
          <a:prstGeom prst="rect">
            <a:avLst/>
          </a:prstGeom>
        </p:spPr>
      </p:pic>
    </p:spTree>
    <p:extLst>
      <p:ext uri="{BB962C8B-B14F-4D97-AF65-F5344CB8AC3E}">
        <p14:creationId xmlns:p14="http://schemas.microsoft.com/office/powerpoint/2010/main" val="32827164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D5EBDA-35F9-40B3-B33B-E24023EE3AEC}"/>
              </a:ext>
            </a:extLst>
          </p:cNvPr>
          <p:cNvSpPr>
            <a:spLocks noGrp="1"/>
          </p:cNvSpPr>
          <p:nvPr>
            <p:ph idx="1"/>
          </p:nvPr>
        </p:nvSpPr>
        <p:spPr>
          <a:xfrm>
            <a:off x="628650" y="1263193"/>
            <a:ext cx="7855474" cy="933252"/>
          </a:xfrm>
        </p:spPr>
        <p:txBody>
          <a:bodyPr>
            <a:normAutofit fontScale="70000" lnSpcReduction="20000"/>
          </a:bodyPr>
          <a:lstStyle/>
          <a:p>
            <a:r>
              <a:rPr lang="en-US" dirty="0"/>
              <a:t>Tornado Diagram with Alternative Cost of Capital and Terminal Value. Low cost of capital increases importance of growth. Longer terminal value means slower change in ROE.</a:t>
            </a:r>
          </a:p>
        </p:txBody>
      </p:sp>
      <p:sp>
        <p:nvSpPr>
          <p:cNvPr id="3" name="Title 2">
            <a:extLst>
              <a:ext uri="{FF2B5EF4-FFF2-40B4-BE49-F238E27FC236}">
                <a16:creationId xmlns:a16="http://schemas.microsoft.com/office/drawing/2014/main" id="{BCBC8F66-3F64-42D3-8CE0-74485EA18B7F}"/>
              </a:ext>
            </a:extLst>
          </p:cNvPr>
          <p:cNvSpPr>
            <a:spLocks noGrp="1"/>
          </p:cNvSpPr>
          <p:nvPr>
            <p:ph type="title"/>
          </p:nvPr>
        </p:nvSpPr>
        <p:spPr/>
        <p:txBody>
          <a:bodyPr>
            <a:normAutofit fontScale="90000"/>
          </a:bodyPr>
          <a:lstStyle/>
          <a:p>
            <a:r>
              <a:rPr lang="en-US" dirty="0"/>
              <a:t>Sensitivity Analysis – Use Tornado Diagram</a:t>
            </a:r>
          </a:p>
        </p:txBody>
      </p:sp>
      <p:pic>
        <p:nvPicPr>
          <p:cNvPr id="5" name="Picture 4">
            <a:extLst>
              <a:ext uri="{FF2B5EF4-FFF2-40B4-BE49-F238E27FC236}">
                <a16:creationId xmlns:a16="http://schemas.microsoft.com/office/drawing/2014/main" id="{B7221D1D-6DFB-4A4A-881E-426DA419F881}"/>
              </a:ext>
            </a:extLst>
          </p:cNvPr>
          <p:cNvPicPr>
            <a:picLocks noChangeAspect="1"/>
          </p:cNvPicPr>
          <p:nvPr/>
        </p:nvPicPr>
        <p:blipFill>
          <a:blip r:embed="rId2"/>
          <a:stretch>
            <a:fillRect/>
          </a:stretch>
        </p:blipFill>
        <p:spPr>
          <a:xfrm>
            <a:off x="930308" y="2389104"/>
            <a:ext cx="3257794" cy="2117500"/>
          </a:xfrm>
          <a:prstGeom prst="rect">
            <a:avLst/>
          </a:prstGeom>
        </p:spPr>
      </p:pic>
      <p:pic>
        <p:nvPicPr>
          <p:cNvPr id="6" name="Picture 5">
            <a:extLst>
              <a:ext uri="{FF2B5EF4-FFF2-40B4-BE49-F238E27FC236}">
                <a16:creationId xmlns:a16="http://schemas.microsoft.com/office/drawing/2014/main" id="{32A90350-A4C8-4032-82EF-6769478CAD3A}"/>
              </a:ext>
            </a:extLst>
          </p:cNvPr>
          <p:cNvPicPr>
            <a:picLocks noChangeAspect="1"/>
          </p:cNvPicPr>
          <p:nvPr/>
        </p:nvPicPr>
        <p:blipFill>
          <a:blip r:embed="rId3"/>
          <a:stretch>
            <a:fillRect/>
          </a:stretch>
        </p:blipFill>
        <p:spPr>
          <a:xfrm>
            <a:off x="5037794" y="2389104"/>
            <a:ext cx="3257794" cy="2117500"/>
          </a:xfrm>
          <a:prstGeom prst="rect">
            <a:avLst/>
          </a:prstGeom>
        </p:spPr>
      </p:pic>
      <p:pic>
        <p:nvPicPr>
          <p:cNvPr id="7" name="Picture 6">
            <a:extLst>
              <a:ext uri="{FF2B5EF4-FFF2-40B4-BE49-F238E27FC236}">
                <a16:creationId xmlns:a16="http://schemas.microsoft.com/office/drawing/2014/main" id="{BC61708A-174D-4DE1-B3C3-AB6633731179}"/>
              </a:ext>
            </a:extLst>
          </p:cNvPr>
          <p:cNvPicPr>
            <a:picLocks noChangeAspect="1"/>
          </p:cNvPicPr>
          <p:nvPr/>
        </p:nvPicPr>
        <p:blipFill>
          <a:blip r:embed="rId4"/>
          <a:stretch>
            <a:fillRect/>
          </a:stretch>
        </p:blipFill>
        <p:spPr>
          <a:xfrm>
            <a:off x="930308" y="4613829"/>
            <a:ext cx="3257794" cy="2117500"/>
          </a:xfrm>
          <a:prstGeom prst="rect">
            <a:avLst/>
          </a:prstGeom>
        </p:spPr>
      </p:pic>
      <p:pic>
        <p:nvPicPr>
          <p:cNvPr id="8" name="Picture 7">
            <a:extLst>
              <a:ext uri="{FF2B5EF4-FFF2-40B4-BE49-F238E27FC236}">
                <a16:creationId xmlns:a16="http://schemas.microsoft.com/office/drawing/2014/main" id="{1AA53854-4D0C-4BC4-B263-50F81816E4D0}"/>
              </a:ext>
            </a:extLst>
          </p:cNvPr>
          <p:cNvPicPr>
            <a:picLocks noChangeAspect="1"/>
          </p:cNvPicPr>
          <p:nvPr/>
        </p:nvPicPr>
        <p:blipFill>
          <a:blip r:embed="rId5"/>
          <a:stretch>
            <a:fillRect/>
          </a:stretch>
        </p:blipFill>
        <p:spPr>
          <a:xfrm>
            <a:off x="5037794" y="4613829"/>
            <a:ext cx="3257794" cy="2117500"/>
          </a:xfrm>
          <a:prstGeom prst="rect">
            <a:avLst/>
          </a:prstGeom>
        </p:spPr>
      </p:pic>
    </p:spTree>
    <p:extLst>
      <p:ext uri="{BB962C8B-B14F-4D97-AF65-F5344CB8AC3E}">
        <p14:creationId xmlns:p14="http://schemas.microsoft.com/office/powerpoint/2010/main" val="27914736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7ED37BDC-99DB-4995-B854-A40D4DBF1657}"/>
              </a:ext>
            </a:extLst>
          </p:cNvPr>
          <p:cNvSpPr>
            <a:spLocks noGrp="1" noChangeArrowheads="1"/>
          </p:cNvSpPr>
          <p:nvPr>
            <p:ph idx="1"/>
          </p:nvPr>
        </p:nvSpPr>
        <p:spPr/>
        <p:txBody>
          <a:bodyPr>
            <a:normAutofit/>
          </a:bodyPr>
          <a:lstStyle/>
          <a:p>
            <a:pPr marL="177800" indent="-177800"/>
            <a:endParaRPr lang="en-US" altLang="en-US" sz="2000" dirty="0"/>
          </a:p>
          <a:p>
            <a:pPr marL="177800" indent="-177800"/>
            <a:r>
              <a:rPr lang="en-US" altLang="en-US" sz="2000" dirty="0"/>
              <a:t>Project Finance Investment</a:t>
            </a:r>
          </a:p>
          <a:p>
            <a:pPr marL="635000" lvl="1" indent="-177800"/>
            <a:r>
              <a:rPr lang="en-US" altLang="en-US" sz="2000" dirty="0"/>
              <a:t>Equity IRR</a:t>
            </a:r>
          </a:p>
          <a:p>
            <a:pPr marL="635000" lvl="1" indent="-177800"/>
            <a:r>
              <a:rPr lang="en-US" altLang="en-US" sz="2000" dirty="0"/>
              <a:t>Project IRR</a:t>
            </a:r>
          </a:p>
          <a:p>
            <a:pPr marL="635000" lvl="1" indent="-177800"/>
            <a:r>
              <a:rPr lang="en-US" altLang="en-US" sz="2000" dirty="0"/>
              <a:t>Equity NPV</a:t>
            </a:r>
          </a:p>
          <a:p>
            <a:pPr marL="635000" lvl="1" indent="-177800"/>
            <a:r>
              <a:rPr lang="en-US" altLang="en-US" sz="2000" dirty="0"/>
              <a:t>Project NPV</a:t>
            </a:r>
          </a:p>
          <a:p>
            <a:pPr marL="177800" indent="-177800"/>
            <a:r>
              <a:rPr lang="en-US" altLang="en-US" sz="2000" dirty="0"/>
              <a:t>Project Finance Debt</a:t>
            </a:r>
          </a:p>
          <a:p>
            <a:pPr marL="635000" lvl="1" indent="-177800"/>
            <a:r>
              <a:rPr lang="en-US" altLang="en-US" sz="2000" dirty="0"/>
              <a:t>DSCR</a:t>
            </a:r>
          </a:p>
          <a:p>
            <a:pPr marL="635000" lvl="1" indent="-177800"/>
            <a:r>
              <a:rPr lang="en-US" altLang="en-US" sz="2000" dirty="0"/>
              <a:t>LLCR</a:t>
            </a:r>
          </a:p>
          <a:p>
            <a:pPr marL="635000" lvl="1" indent="-177800"/>
            <a:r>
              <a:rPr lang="en-US" altLang="en-US" sz="2000" dirty="0"/>
              <a:t>PLCR</a:t>
            </a:r>
          </a:p>
          <a:p>
            <a:pPr marL="177800" indent="-177800"/>
            <a:r>
              <a:rPr lang="en-US" altLang="en-US" sz="2000" dirty="0"/>
              <a:t>Liquidity</a:t>
            </a:r>
          </a:p>
          <a:p>
            <a:pPr marL="635000" lvl="1" indent="-177800"/>
            <a:r>
              <a:rPr lang="en-US" altLang="en-US" sz="2000" dirty="0"/>
              <a:t>Debt Service Reserve</a:t>
            </a:r>
          </a:p>
        </p:txBody>
      </p:sp>
      <p:sp>
        <p:nvSpPr>
          <p:cNvPr id="41986" name="Rectangle 2">
            <a:extLst>
              <a:ext uri="{FF2B5EF4-FFF2-40B4-BE49-F238E27FC236}">
                <a16:creationId xmlns:a16="http://schemas.microsoft.com/office/drawing/2014/main" id="{3A4C6B3B-3024-4ACF-83CE-1063B2447805}"/>
              </a:ext>
            </a:extLst>
          </p:cNvPr>
          <p:cNvSpPr>
            <a:spLocks noGrp="1" noChangeArrowheads="1"/>
          </p:cNvSpPr>
          <p:nvPr>
            <p:ph type="title"/>
          </p:nvPr>
        </p:nvSpPr>
        <p:spPr/>
        <p:txBody>
          <a:bodyPr>
            <a:noAutofit/>
          </a:bodyPr>
          <a:lstStyle/>
          <a:p>
            <a:r>
              <a:rPr lang="en-US" altLang="en-US" dirty="0"/>
              <a:t>Valuation Metrics in Project Finance and Corporate Finance</a:t>
            </a:r>
          </a:p>
        </p:txBody>
      </p:sp>
      <p:sp>
        <p:nvSpPr>
          <p:cNvPr id="41988" name="Rectangle 4">
            <a:extLst>
              <a:ext uri="{FF2B5EF4-FFF2-40B4-BE49-F238E27FC236}">
                <a16:creationId xmlns:a16="http://schemas.microsoft.com/office/drawing/2014/main" id="{EE9CCEAD-AEF1-4E34-940E-45072C9F4014}"/>
              </a:ext>
            </a:extLst>
          </p:cNvPr>
          <p:cNvSpPr>
            <a:spLocks noGrp="1" noChangeArrowheads="1"/>
          </p:cNvSpPr>
          <p:nvPr>
            <p:ph type="body" sz="half" idx="4294967295"/>
          </p:nvPr>
        </p:nvSpPr>
        <p:spPr>
          <a:xfrm>
            <a:off x="4870383" y="1559292"/>
            <a:ext cx="4273617" cy="4536707"/>
          </a:xfrm>
        </p:spPr>
        <p:txBody>
          <a:bodyPr>
            <a:normAutofit/>
          </a:bodyPr>
          <a:lstStyle/>
          <a:p>
            <a:pPr marL="228600" indent="-228600"/>
            <a:r>
              <a:rPr lang="en-US" altLang="en-US" sz="2000" dirty="0">
                <a:latin typeface="Times New Roman" panose="02020603050405020304" pitchFamily="18" charset="0"/>
                <a:cs typeface="Times New Roman" panose="02020603050405020304" pitchFamily="18" charset="0"/>
              </a:rPr>
              <a:t>Corporate Finance Valuation</a:t>
            </a:r>
          </a:p>
          <a:p>
            <a:pPr marL="457200" lvl="1" indent="114300"/>
            <a:r>
              <a:rPr lang="en-US" altLang="en-US" sz="2000" dirty="0">
                <a:latin typeface="Times New Roman" panose="02020603050405020304" pitchFamily="18" charset="0"/>
                <a:cs typeface="Times New Roman" panose="02020603050405020304" pitchFamily="18" charset="0"/>
              </a:rPr>
              <a:t>P/E Ratio</a:t>
            </a:r>
          </a:p>
          <a:p>
            <a:pPr marL="457200" lvl="1" indent="114300"/>
            <a:r>
              <a:rPr lang="en-US" altLang="en-US" sz="2000" dirty="0">
                <a:latin typeface="Times New Roman" panose="02020603050405020304" pitchFamily="18" charset="0"/>
                <a:cs typeface="Times New Roman" panose="02020603050405020304" pitchFamily="18" charset="0"/>
              </a:rPr>
              <a:t>EV/EBITDA </a:t>
            </a:r>
          </a:p>
          <a:p>
            <a:pPr marL="457200" lvl="1" indent="114300"/>
            <a:r>
              <a:rPr lang="en-US" altLang="en-US" sz="2000" dirty="0">
                <a:latin typeface="Times New Roman" panose="02020603050405020304" pitchFamily="18" charset="0"/>
                <a:cs typeface="Times New Roman" panose="02020603050405020304" pitchFamily="18" charset="0"/>
              </a:rPr>
              <a:t>Projected Dividend and Earnings</a:t>
            </a:r>
          </a:p>
          <a:p>
            <a:pPr marL="457200" lvl="1" indent="114300"/>
            <a:r>
              <a:rPr lang="en-US" altLang="en-US" sz="2000" dirty="0">
                <a:latin typeface="Times New Roman" panose="02020603050405020304" pitchFamily="18" charset="0"/>
                <a:cs typeface="Times New Roman" panose="02020603050405020304" pitchFamily="18" charset="0"/>
              </a:rPr>
              <a:t>Free Cash Flow</a:t>
            </a:r>
          </a:p>
          <a:p>
            <a:pPr marL="228600" indent="-228600"/>
            <a:r>
              <a:rPr lang="en-US" altLang="en-US" sz="2000" dirty="0">
                <a:latin typeface="Times New Roman" panose="02020603050405020304" pitchFamily="18" charset="0"/>
                <a:cs typeface="Times New Roman" panose="02020603050405020304" pitchFamily="18" charset="0"/>
              </a:rPr>
              <a:t>Corporate Finance Debt</a:t>
            </a:r>
          </a:p>
          <a:p>
            <a:pPr marL="457200" lvl="1" indent="114300"/>
            <a:r>
              <a:rPr lang="en-US" altLang="en-US" sz="2000" dirty="0">
                <a:latin typeface="Times New Roman" panose="02020603050405020304" pitchFamily="18" charset="0"/>
                <a:cs typeface="Times New Roman" panose="02020603050405020304" pitchFamily="18" charset="0"/>
              </a:rPr>
              <a:t>Times Interest Earned</a:t>
            </a:r>
          </a:p>
          <a:p>
            <a:pPr marL="457200" lvl="1" indent="114300"/>
            <a:r>
              <a:rPr lang="en-US" altLang="en-US" sz="2000" dirty="0">
                <a:latin typeface="Times New Roman" panose="02020603050405020304" pitchFamily="18" charset="0"/>
                <a:cs typeface="Times New Roman" panose="02020603050405020304" pitchFamily="18" charset="0"/>
              </a:rPr>
              <a:t>Debt to EBITDA</a:t>
            </a:r>
          </a:p>
          <a:p>
            <a:pPr marL="457200" lvl="1" indent="114300"/>
            <a:r>
              <a:rPr lang="en-US" altLang="en-US" sz="2000" dirty="0">
                <a:latin typeface="Times New Roman" panose="02020603050405020304" pitchFamily="18" charset="0"/>
                <a:cs typeface="Times New Roman" panose="02020603050405020304" pitchFamily="18" charset="0"/>
              </a:rPr>
              <a:t>Debt to Capital</a:t>
            </a:r>
          </a:p>
          <a:p>
            <a:pPr marL="228600" indent="-228600"/>
            <a:r>
              <a:rPr lang="en-US" altLang="en-US" sz="2000" dirty="0">
                <a:latin typeface="Times New Roman" panose="02020603050405020304" pitchFamily="18" charset="0"/>
                <a:cs typeface="Times New Roman" panose="02020603050405020304" pitchFamily="18" charset="0"/>
              </a:rPr>
              <a:t>Corporate Finance Liquidity</a:t>
            </a:r>
          </a:p>
          <a:p>
            <a:pPr marL="457200" lvl="1" indent="114300"/>
            <a:r>
              <a:rPr lang="en-US" altLang="en-US" sz="2000" dirty="0">
                <a:latin typeface="Times New Roman" panose="02020603050405020304" pitchFamily="18" charset="0"/>
                <a:cs typeface="Times New Roman" panose="02020603050405020304" pitchFamily="18" charset="0"/>
              </a:rPr>
              <a:t>Current Ratio; Quick Ratio</a:t>
            </a:r>
          </a:p>
        </p:txBody>
      </p:sp>
    </p:spTree>
    <p:extLst>
      <p:ext uri="{BB962C8B-B14F-4D97-AF65-F5344CB8AC3E}">
        <p14:creationId xmlns:p14="http://schemas.microsoft.com/office/powerpoint/2010/main" val="22750645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5E1EC-490E-4F75-B138-BAC7120E56B3}"/>
              </a:ext>
            </a:extLst>
          </p:cNvPr>
          <p:cNvSpPr>
            <a:spLocks noGrp="1"/>
          </p:cNvSpPr>
          <p:nvPr>
            <p:ph idx="1"/>
          </p:nvPr>
        </p:nvSpPr>
        <p:spPr/>
        <p:txBody>
          <a:bodyPr/>
          <a:lstStyle/>
          <a:p>
            <a:r>
              <a:rPr lang="en-US" dirty="0"/>
              <a:t>First, assume invested capital is only plant and equipment</a:t>
            </a:r>
          </a:p>
          <a:p>
            <a:r>
              <a:rPr lang="en-US" dirty="0"/>
              <a:t>Second, assume that invested capital includes working capital changes</a:t>
            </a:r>
          </a:p>
          <a:p>
            <a:r>
              <a:rPr lang="en-US" dirty="0"/>
              <a:t>Key variable is deriving the net plant depreciation rate from the growth rate and formula: </a:t>
            </a:r>
          </a:p>
          <a:p>
            <a:r>
              <a:rPr lang="en-US" sz="2400" dirty="0"/>
              <a:t>Cap Exp/Depreciation = g/Net Plant Depreciation rate + 1</a:t>
            </a:r>
          </a:p>
        </p:txBody>
      </p:sp>
      <p:sp>
        <p:nvSpPr>
          <p:cNvPr id="3" name="Title 2">
            <a:extLst>
              <a:ext uri="{FF2B5EF4-FFF2-40B4-BE49-F238E27FC236}">
                <a16:creationId xmlns:a16="http://schemas.microsoft.com/office/drawing/2014/main" id="{7EBE3C53-6495-4CB4-A8F3-C613AC7B69EA}"/>
              </a:ext>
            </a:extLst>
          </p:cNvPr>
          <p:cNvSpPr>
            <a:spLocks noGrp="1"/>
          </p:cNvSpPr>
          <p:nvPr>
            <p:ph type="title"/>
          </p:nvPr>
        </p:nvSpPr>
        <p:spPr/>
        <p:txBody>
          <a:bodyPr/>
          <a:lstStyle/>
          <a:p>
            <a:r>
              <a:rPr lang="en-US" dirty="0"/>
              <a:t>Case 4: ROIC instead of ROE</a:t>
            </a:r>
          </a:p>
        </p:txBody>
      </p:sp>
      <p:sp>
        <p:nvSpPr>
          <p:cNvPr id="4" name="Slide Number Placeholder 3">
            <a:extLst>
              <a:ext uri="{FF2B5EF4-FFF2-40B4-BE49-F238E27FC236}">
                <a16:creationId xmlns:a16="http://schemas.microsoft.com/office/drawing/2014/main" id="{DAA87AF3-3EC2-4C9E-9030-E4F10FFCD928}"/>
              </a:ext>
            </a:extLst>
          </p:cNvPr>
          <p:cNvSpPr>
            <a:spLocks noGrp="1"/>
          </p:cNvSpPr>
          <p:nvPr>
            <p:ph type="sldNum" sz="quarter" idx="12"/>
          </p:nvPr>
        </p:nvSpPr>
        <p:spPr/>
        <p:txBody>
          <a:bodyPr/>
          <a:lstStyle/>
          <a:p>
            <a:pPr algn="ctr"/>
            <a:fld id="{0C3A1854-6B63-4059-B360-A3C4972BF0FC}" type="slidenum">
              <a:rPr lang="ko-KR" altLang="en-US" smtClean="0"/>
              <a:pPr algn="ctr"/>
              <a:t>88</a:t>
            </a:fld>
            <a:endParaRPr lang="ko-KR" altLang="en-US" dirty="0"/>
          </a:p>
        </p:txBody>
      </p:sp>
    </p:spTree>
    <p:extLst>
      <p:ext uri="{BB962C8B-B14F-4D97-AF65-F5344CB8AC3E}">
        <p14:creationId xmlns:p14="http://schemas.microsoft.com/office/powerpoint/2010/main" val="10181554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B1043D-ACF5-4DC8-80BD-E24E27FE734D}"/>
              </a:ext>
            </a:extLst>
          </p:cNvPr>
          <p:cNvSpPr>
            <a:spLocks noGrp="1"/>
          </p:cNvSpPr>
          <p:nvPr>
            <p:ph idx="1"/>
          </p:nvPr>
        </p:nvSpPr>
        <p:spPr>
          <a:xfrm>
            <a:off x="628649" y="1263192"/>
            <a:ext cx="8081717" cy="1052169"/>
          </a:xfrm>
        </p:spPr>
        <p:txBody>
          <a:bodyPr>
            <a:normAutofit fontScale="92500" lnSpcReduction="20000"/>
          </a:bodyPr>
          <a:lstStyle/>
          <a:p>
            <a:r>
              <a:rPr lang="en-US" dirty="0"/>
              <a:t>Note the increase in EV/EBITDA as well as P/E.  In theory EV/EBITDA more influenced by tax changes than P/Forward EPS</a:t>
            </a:r>
          </a:p>
          <a:p>
            <a:endParaRPr lang="en-US" dirty="0"/>
          </a:p>
        </p:txBody>
      </p:sp>
      <p:sp>
        <p:nvSpPr>
          <p:cNvPr id="3" name="Title 2">
            <a:extLst>
              <a:ext uri="{FF2B5EF4-FFF2-40B4-BE49-F238E27FC236}">
                <a16:creationId xmlns:a16="http://schemas.microsoft.com/office/drawing/2014/main" id="{804895F3-FFE6-49F9-B5FE-F524066C8F9B}"/>
              </a:ext>
            </a:extLst>
          </p:cNvPr>
          <p:cNvSpPr>
            <a:spLocks noGrp="1"/>
          </p:cNvSpPr>
          <p:nvPr>
            <p:ph type="title"/>
          </p:nvPr>
        </p:nvSpPr>
        <p:spPr/>
        <p:txBody>
          <a:bodyPr>
            <a:normAutofit fontScale="90000"/>
          </a:bodyPr>
          <a:lstStyle/>
          <a:p>
            <a:r>
              <a:rPr lang="en-US" dirty="0"/>
              <a:t>EV/EBITDA Ratio for Non-Financial Dow Stocks</a:t>
            </a:r>
          </a:p>
        </p:txBody>
      </p:sp>
      <p:sp>
        <p:nvSpPr>
          <p:cNvPr id="4" name="Slide Number Placeholder 3">
            <a:extLst>
              <a:ext uri="{FF2B5EF4-FFF2-40B4-BE49-F238E27FC236}">
                <a16:creationId xmlns:a16="http://schemas.microsoft.com/office/drawing/2014/main" id="{02C6E197-E993-4AEE-B5B1-495644EBA253}"/>
              </a:ext>
            </a:extLst>
          </p:cNvPr>
          <p:cNvSpPr>
            <a:spLocks noGrp="1"/>
          </p:cNvSpPr>
          <p:nvPr>
            <p:ph type="sldNum" sz="quarter" idx="12"/>
          </p:nvPr>
        </p:nvSpPr>
        <p:spPr/>
        <p:txBody>
          <a:bodyPr/>
          <a:lstStyle/>
          <a:p>
            <a:pPr algn="ctr"/>
            <a:fld id="{0C3A1854-6B63-4059-B360-A3C4972BF0FC}" type="slidenum">
              <a:rPr lang="ko-KR" altLang="en-US" smtClean="0"/>
              <a:pPr algn="ctr"/>
              <a:t>89</a:t>
            </a:fld>
            <a:endParaRPr lang="ko-KR" altLang="en-US" dirty="0"/>
          </a:p>
        </p:txBody>
      </p:sp>
      <p:pic>
        <p:nvPicPr>
          <p:cNvPr id="6" name="Picture 5">
            <a:extLst>
              <a:ext uri="{FF2B5EF4-FFF2-40B4-BE49-F238E27FC236}">
                <a16:creationId xmlns:a16="http://schemas.microsoft.com/office/drawing/2014/main" id="{0627F6E1-562E-4F2F-A27E-5A91C143DEF5}"/>
              </a:ext>
            </a:extLst>
          </p:cNvPr>
          <p:cNvPicPr>
            <a:picLocks noChangeAspect="1"/>
          </p:cNvPicPr>
          <p:nvPr/>
        </p:nvPicPr>
        <p:blipFill>
          <a:blip r:embed="rId2"/>
          <a:stretch>
            <a:fillRect/>
          </a:stretch>
        </p:blipFill>
        <p:spPr>
          <a:xfrm>
            <a:off x="776084" y="2417963"/>
            <a:ext cx="7591831" cy="3811986"/>
          </a:xfrm>
          <a:prstGeom prst="rect">
            <a:avLst/>
          </a:prstGeom>
        </p:spPr>
      </p:pic>
    </p:spTree>
    <p:extLst>
      <p:ext uri="{BB962C8B-B14F-4D97-AF65-F5344CB8AC3E}">
        <p14:creationId xmlns:p14="http://schemas.microsoft.com/office/powerpoint/2010/main" val="95588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0419BA-5FD8-4D61-B7CF-BBF0731F4D7F}"/>
              </a:ext>
            </a:extLst>
          </p:cNvPr>
          <p:cNvSpPr>
            <a:spLocks noGrp="1"/>
          </p:cNvSpPr>
          <p:nvPr>
            <p:ph idx="1"/>
          </p:nvPr>
        </p:nvSpPr>
        <p:spPr/>
        <p:txBody>
          <a:bodyPr/>
          <a:lstStyle/>
          <a:p>
            <a:r>
              <a:rPr lang="en-US" dirty="0"/>
              <a:t>Keep the formulas simple</a:t>
            </a:r>
          </a:p>
          <a:p>
            <a:r>
              <a:rPr lang="en-US" dirty="0"/>
              <a:t>No excuse at all for long formulas because it makes the concepts difficult to explain to somebody not familiar with the model.</a:t>
            </a:r>
          </a:p>
          <a:p>
            <a:r>
              <a:rPr lang="en-US" dirty="0"/>
              <a:t>Long formulas come about because you do not exactly understand what you are doing.</a:t>
            </a:r>
          </a:p>
        </p:txBody>
      </p:sp>
      <p:sp>
        <p:nvSpPr>
          <p:cNvPr id="5" name="Title 4">
            <a:extLst>
              <a:ext uri="{FF2B5EF4-FFF2-40B4-BE49-F238E27FC236}">
                <a16:creationId xmlns:a16="http://schemas.microsoft.com/office/drawing/2014/main" id="{FAD3B08F-EBE2-48E2-83D3-A967CACB9DE6}"/>
              </a:ext>
            </a:extLst>
          </p:cNvPr>
          <p:cNvSpPr>
            <a:spLocks noGrp="1"/>
          </p:cNvSpPr>
          <p:nvPr>
            <p:ph type="title"/>
          </p:nvPr>
        </p:nvSpPr>
        <p:spPr/>
        <p:txBody>
          <a:bodyPr/>
          <a:lstStyle/>
          <a:p>
            <a:r>
              <a:rPr lang="en-US" dirty="0"/>
              <a:t>Transparency</a:t>
            </a:r>
          </a:p>
        </p:txBody>
      </p:sp>
      <p:pic>
        <p:nvPicPr>
          <p:cNvPr id="7" name="Picture 6">
            <a:extLst>
              <a:ext uri="{FF2B5EF4-FFF2-40B4-BE49-F238E27FC236}">
                <a16:creationId xmlns:a16="http://schemas.microsoft.com/office/drawing/2014/main" id="{98E1B3A5-F4AD-49A4-8DF7-B4484CF08AC5}"/>
              </a:ext>
            </a:extLst>
          </p:cNvPr>
          <p:cNvPicPr>
            <a:picLocks noChangeAspect="1"/>
          </p:cNvPicPr>
          <p:nvPr/>
        </p:nvPicPr>
        <p:blipFill>
          <a:blip r:embed="rId2"/>
          <a:stretch>
            <a:fillRect/>
          </a:stretch>
        </p:blipFill>
        <p:spPr>
          <a:xfrm>
            <a:off x="478682" y="4203583"/>
            <a:ext cx="7816906" cy="1720855"/>
          </a:xfrm>
          <a:prstGeom prst="rect">
            <a:avLst/>
          </a:prstGeom>
        </p:spPr>
      </p:pic>
    </p:spTree>
    <p:extLst>
      <p:ext uri="{BB962C8B-B14F-4D97-AF65-F5344CB8AC3E}">
        <p14:creationId xmlns:p14="http://schemas.microsoft.com/office/powerpoint/2010/main" val="39271536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C534E6-CFDE-47A9-BE23-9D0D7BAACF5F}"/>
              </a:ext>
            </a:extLst>
          </p:cNvPr>
          <p:cNvSpPr>
            <a:spLocks noGrp="1"/>
          </p:cNvSpPr>
          <p:nvPr>
            <p:ph type="title"/>
          </p:nvPr>
        </p:nvSpPr>
        <p:spPr/>
        <p:txBody>
          <a:bodyPr/>
          <a:lstStyle/>
          <a:p>
            <a:r>
              <a:rPr lang="en-US" dirty="0"/>
              <a:t>EV to EBITDA for Selected Stocks</a:t>
            </a:r>
          </a:p>
        </p:txBody>
      </p:sp>
      <p:pic>
        <p:nvPicPr>
          <p:cNvPr id="8" name="Content Placeholder 7">
            <a:extLst>
              <a:ext uri="{FF2B5EF4-FFF2-40B4-BE49-F238E27FC236}">
                <a16:creationId xmlns:a16="http://schemas.microsoft.com/office/drawing/2014/main" id="{42F9EE58-344B-47A2-B690-71DF6314FF05}"/>
              </a:ext>
            </a:extLst>
          </p:cNvPr>
          <p:cNvPicPr>
            <a:picLocks noGrp="1" noChangeAspect="1"/>
          </p:cNvPicPr>
          <p:nvPr>
            <p:ph idx="1"/>
          </p:nvPr>
        </p:nvPicPr>
        <p:blipFill>
          <a:blip r:embed="rId2"/>
          <a:stretch>
            <a:fillRect/>
          </a:stretch>
        </p:blipFill>
        <p:spPr>
          <a:xfrm>
            <a:off x="933656" y="1263650"/>
            <a:ext cx="7292562" cy="4913313"/>
          </a:xfrm>
          <a:prstGeom prst="rect">
            <a:avLst/>
          </a:prstGeom>
        </p:spPr>
      </p:pic>
    </p:spTree>
    <p:extLst>
      <p:ext uri="{BB962C8B-B14F-4D97-AF65-F5344CB8AC3E}">
        <p14:creationId xmlns:p14="http://schemas.microsoft.com/office/powerpoint/2010/main" val="70300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9AE438-53CC-41F4-A8CC-15CBBA94CBC8}"/>
              </a:ext>
            </a:extLst>
          </p:cNvPr>
          <p:cNvSpPr>
            <a:spLocks noGrp="1"/>
          </p:cNvSpPr>
          <p:nvPr>
            <p:ph idx="1"/>
          </p:nvPr>
        </p:nvSpPr>
        <p:spPr/>
        <p:txBody>
          <a:bodyPr>
            <a:normAutofit lnSpcReduction="10000"/>
          </a:bodyPr>
          <a:lstStyle/>
          <a:p>
            <a:r>
              <a:rPr lang="en-US" dirty="0"/>
              <a:t>Earlier, we developed the relationship between the investment rate (IR), the company’s projected growth in NOPLAT (</a:t>
            </a:r>
            <a:r>
              <a:rPr lang="en-US" i="1" dirty="0"/>
              <a:t>g</a:t>
            </a:r>
            <a:r>
              <a:rPr lang="en-US" dirty="0"/>
              <a:t>), and the return on investment (ROIC):</a:t>
            </a:r>
          </a:p>
          <a:p>
            <a:r>
              <a:rPr lang="en-US" i="1" dirty="0"/>
              <a:t>g </a:t>
            </a:r>
            <a:r>
              <a:rPr lang="en-US" dirty="0"/>
              <a:t>= ROIC × IR</a:t>
            </a:r>
          </a:p>
          <a:p>
            <a:r>
              <a:rPr lang="en-US" dirty="0"/>
              <a:t>Solving for IR, rather than </a:t>
            </a:r>
            <a:r>
              <a:rPr lang="en-US" i="1" dirty="0"/>
              <a:t>g, </a:t>
            </a:r>
            <a:r>
              <a:rPr lang="en-US" dirty="0"/>
              <a:t>leads to: </a:t>
            </a:r>
          </a:p>
          <a:p>
            <a:r>
              <a:rPr lang="en-US" dirty="0"/>
              <a:t>IR =</a:t>
            </a:r>
            <a:r>
              <a:rPr lang="en-US" i="1" dirty="0"/>
              <a:t>g/</a:t>
            </a:r>
            <a:r>
              <a:rPr lang="en-US" dirty="0"/>
              <a:t>ROIC</a:t>
            </a:r>
          </a:p>
          <a:p>
            <a:r>
              <a:rPr lang="en-US" dirty="0"/>
              <a:t>Now build this into the definition of free cash flow:</a:t>
            </a:r>
          </a:p>
          <a:p>
            <a:r>
              <a:rPr lang="en-US" dirty="0"/>
              <a:t>FCF = NOPLAT * (1 −</a:t>
            </a:r>
            <a:r>
              <a:rPr lang="en-US" i="1" dirty="0"/>
              <a:t>g/</a:t>
            </a:r>
            <a:r>
              <a:rPr lang="en-US" dirty="0"/>
              <a:t>ROIC)</a:t>
            </a:r>
          </a:p>
        </p:txBody>
      </p:sp>
      <p:sp>
        <p:nvSpPr>
          <p:cNvPr id="3" name="Title 2">
            <a:extLst>
              <a:ext uri="{FF2B5EF4-FFF2-40B4-BE49-F238E27FC236}">
                <a16:creationId xmlns:a16="http://schemas.microsoft.com/office/drawing/2014/main" id="{B79FC816-BF01-47C8-882A-F70C96ADA288}"/>
              </a:ext>
            </a:extLst>
          </p:cNvPr>
          <p:cNvSpPr>
            <a:spLocks noGrp="1"/>
          </p:cNvSpPr>
          <p:nvPr>
            <p:ph type="title"/>
          </p:nvPr>
        </p:nvSpPr>
        <p:spPr/>
        <p:txBody>
          <a:bodyPr/>
          <a:lstStyle/>
          <a:p>
            <a:r>
              <a:rPr lang="en-US" dirty="0"/>
              <a:t>Derivation of Formula</a:t>
            </a:r>
          </a:p>
        </p:txBody>
      </p:sp>
    </p:spTree>
    <p:extLst>
      <p:ext uri="{BB962C8B-B14F-4D97-AF65-F5344CB8AC3E}">
        <p14:creationId xmlns:p14="http://schemas.microsoft.com/office/powerpoint/2010/main" val="16050157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5C28D-7990-45FE-AC74-44914D5464D2}"/>
              </a:ext>
            </a:extLst>
          </p:cNvPr>
          <p:cNvSpPr>
            <a:spLocks noGrp="1"/>
          </p:cNvSpPr>
          <p:nvPr>
            <p:ph idx="1"/>
          </p:nvPr>
        </p:nvSpPr>
        <p:spPr/>
        <p:txBody>
          <a:bodyPr>
            <a:normAutofit fontScale="92500" lnSpcReduction="20000"/>
          </a:bodyPr>
          <a:lstStyle/>
          <a:p>
            <a:r>
              <a:rPr lang="en-US" dirty="0"/>
              <a:t>To derive the formula with free cash flow and ROIC begin with the formula for free cash flow:</a:t>
            </a:r>
          </a:p>
          <a:p>
            <a:r>
              <a:rPr lang="en-US" dirty="0"/>
              <a:t>FCF = EBITDA – Cap Exp – Tax – WC change</a:t>
            </a:r>
          </a:p>
          <a:p>
            <a:r>
              <a:rPr lang="en-US" dirty="0"/>
              <a:t>Now you can reconcile the FCF and NOPAT:</a:t>
            </a:r>
          </a:p>
          <a:p>
            <a:r>
              <a:rPr lang="en-US" dirty="0"/>
              <a:t>NOPAT = EBITDA – Dep – Tax</a:t>
            </a:r>
          </a:p>
          <a:p>
            <a:r>
              <a:rPr lang="en-US" dirty="0"/>
              <a:t>FCF = NOPAT – Cap Exp + Dep – WC change</a:t>
            </a:r>
          </a:p>
          <a:p>
            <a:r>
              <a:rPr lang="en-US" dirty="0"/>
              <a:t>Invested Capital Increase = Cap Exp – Dep + WC change +/ other items like deferred tax</a:t>
            </a:r>
          </a:p>
          <a:p>
            <a:r>
              <a:rPr lang="en-US" dirty="0"/>
              <a:t>Need Formulas for Cap Exp – Dep and for WC change to derive growth</a:t>
            </a:r>
          </a:p>
          <a:p>
            <a:r>
              <a:rPr lang="en-US" dirty="0"/>
              <a:t>Growth in WC = WC/EBITDA * g/(1-g)</a:t>
            </a:r>
          </a:p>
          <a:p>
            <a:endParaRPr lang="en-US" dirty="0"/>
          </a:p>
        </p:txBody>
      </p:sp>
      <p:sp>
        <p:nvSpPr>
          <p:cNvPr id="3" name="Title 2">
            <a:extLst>
              <a:ext uri="{FF2B5EF4-FFF2-40B4-BE49-F238E27FC236}">
                <a16:creationId xmlns:a16="http://schemas.microsoft.com/office/drawing/2014/main" id="{0D319256-24BD-4BDC-BB11-FA383F4444ED}"/>
              </a:ext>
            </a:extLst>
          </p:cNvPr>
          <p:cNvSpPr>
            <a:spLocks noGrp="1"/>
          </p:cNvSpPr>
          <p:nvPr>
            <p:ph type="title"/>
          </p:nvPr>
        </p:nvSpPr>
        <p:spPr/>
        <p:txBody>
          <a:bodyPr/>
          <a:lstStyle/>
          <a:p>
            <a:r>
              <a:rPr lang="en-US" dirty="0"/>
              <a:t>Better Derivation of Formula</a:t>
            </a:r>
          </a:p>
        </p:txBody>
      </p:sp>
    </p:spTree>
    <p:extLst>
      <p:ext uri="{BB962C8B-B14F-4D97-AF65-F5344CB8AC3E}">
        <p14:creationId xmlns:p14="http://schemas.microsoft.com/office/powerpoint/2010/main" val="2992130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FD509A-E769-4219-A44B-DC2D668E86D8}"/>
              </a:ext>
            </a:extLst>
          </p:cNvPr>
          <p:cNvSpPr>
            <a:spLocks noGrp="1"/>
          </p:cNvSpPr>
          <p:nvPr>
            <p:ph idx="1"/>
          </p:nvPr>
        </p:nvSpPr>
        <p:spPr/>
        <p:txBody>
          <a:bodyPr>
            <a:normAutofit fontScale="92500" lnSpcReduction="20000"/>
          </a:bodyPr>
          <a:lstStyle/>
          <a:p>
            <a:r>
              <a:rPr lang="en-US" dirty="0"/>
              <a:t>Growth in WC change = WC/EBITDA * g/(1+g)</a:t>
            </a:r>
          </a:p>
          <a:p>
            <a:r>
              <a:rPr lang="en-US" dirty="0"/>
              <a:t>For the growth amount of capital expenditures, you can use a formula:</a:t>
            </a:r>
          </a:p>
          <a:p>
            <a:r>
              <a:rPr lang="en-US" dirty="0"/>
              <a:t>Growth = Depreciation Rate on Net Plant x (Capital Expenditures/Depreciation – 1) </a:t>
            </a:r>
          </a:p>
          <a:p>
            <a:r>
              <a:rPr lang="en-US" dirty="0"/>
              <a:t>You can re-arrange the formula if you have the net depreciation rate you can compute the capital expenditures to depreciation.</a:t>
            </a:r>
          </a:p>
          <a:p>
            <a:r>
              <a:rPr lang="en-US" b="1" dirty="0"/>
              <a:t>Capital Expenditures/Depreciation = Growth/Net Depreciation Rate + 1 </a:t>
            </a:r>
          </a:p>
          <a:p>
            <a:r>
              <a:rPr lang="en-US" dirty="0"/>
              <a:t>If you now have the depreciation expense, you can compute capital expenditures.</a:t>
            </a:r>
          </a:p>
        </p:txBody>
      </p:sp>
      <p:sp>
        <p:nvSpPr>
          <p:cNvPr id="3" name="Title 2">
            <a:extLst>
              <a:ext uri="{FF2B5EF4-FFF2-40B4-BE49-F238E27FC236}">
                <a16:creationId xmlns:a16="http://schemas.microsoft.com/office/drawing/2014/main" id="{B0EAEBA3-263C-4B95-85D1-677F1DB693CB}"/>
              </a:ext>
            </a:extLst>
          </p:cNvPr>
          <p:cNvSpPr>
            <a:spLocks noGrp="1"/>
          </p:cNvSpPr>
          <p:nvPr>
            <p:ph type="title"/>
          </p:nvPr>
        </p:nvSpPr>
        <p:spPr/>
        <p:txBody>
          <a:bodyPr>
            <a:normAutofit/>
          </a:bodyPr>
          <a:lstStyle/>
          <a:p>
            <a:r>
              <a:rPr lang="en-US" dirty="0"/>
              <a:t>Application of Formula</a:t>
            </a:r>
          </a:p>
        </p:txBody>
      </p:sp>
    </p:spTree>
    <p:extLst>
      <p:ext uri="{BB962C8B-B14F-4D97-AF65-F5344CB8AC3E}">
        <p14:creationId xmlns:p14="http://schemas.microsoft.com/office/powerpoint/2010/main" val="25360062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CCB74-CAE2-4D1B-9571-E3E4F1830DB9}"/>
              </a:ext>
            </a:extLst>
          </p:cNvPr>
          <p:cNvSpPr>
            <a:spLocks noGrp="1"/>
          </p:cNvSpPr>
          <p:nvPr>
            <p:ph idx="1"/>
          </p:nvPr>
        </p:nvSpPr>
        <p:spPr/>
        <p:txBody>
          <a:bodyPr/>
          <a:lstStyle/>
          <a:p>
            <a:r>
              <a:rPr lang="en-US" dirty="0"/>
              <a:t>Assume the same ROIC, growth and WACC.</a:t>
            </a:r>
          </a:p>
          <a:p>
            <a:r>
              <a:rPr lang="en-US" dirty="0"/>
              <a:t>One company has 5 year assets and another company has 30 year assets.</a:t>
            </a:r>
          </a:p>
          <a:p>
            <a:r>
              <a:rPr lang="en-US" dirty="0"/>
              <a:t>EV/NOPAT is the same, but EV/EBITDA is different.</a:t>
            </a:r>
          </a:p>
        </p:txBody>
      </p:sp>
      <p:sp>
        <p:nvSpPr>
          <p:cNvPr id="3" name="Title 2">
            <a:extLst>
              <a:ext uri="{FF2B5EF4-FFF2-40B4-BE49-F238E27FC236}">
                <a16:creationId xmlns:a16="http://schemas.microsoft.com/office/drawing/2014/main" id="{66AA5299-7229-4560-B3F7-8477BB4EED00}"/>
              </a:ext>
            </a:extLst>
          </p:cNvPr>
          <p:cNvSpPr>
            <a:spLocks noGrp="1"/>
          </p:cNvSpPr>
          <p:nvPr>
            <p:ph type="title"/>
          </p:nvPr>
        </p:nvSpPr>
        <p:spPr/>
        <p:txBody>
          <a:bodyPr>
            <a:normAutofit fontScale="90000"/>
          </a:bodyPr>
          <a:lstStyle/>
          <a:p>
            <a:r>
              <a:rPr lang="en-US" dirty="0"/>
              <a:t>Simple Illustration of EV/EBITDA with Different Asset Lives</a:t>
            </a:r>
          </a:p>
        </p:txBody>
      </p:sp>
      <p:sp>
        <p:nvSpPr>
          <p:cNvPr id="4" name="Slide Number Placeholder 3">
            <a:extLst>
              <a:ext uri="{FF2B5EF4-FFF2-40B4-BE49-F238E27FC236}">
                <a16:creationId xmlns:a16="http://schemas.microsoft.com/office/drawing/2014/main" id="{310B669D-1B4F-45B5-96B3-1ADA69484E42}"/>
              </a:ext>
            </a:extLst>
          </p:cNvPr>
          <p:cNvSpPr>
            <a:spLocks noGrp="1"/>
          </p:cNvSpPr>
          <p:nvPr>
            <p:ph type="sldNum" sz="quarter" idx="12"/>
          </p:nvPr>
        </p:nvSpPr>
        <p:spPr/>
        <p:txBody>
          <a:bodyPr/>
          <a:lstStyle/>
          <a:p>
            <a:pPr algn="ctr"/>
            <a:fld id="{0C3A1854-6B63-4059-B360-A3C4972BF0FC}" type="slidenum">
              <a:rPr lang="ko-KR" altLang="en-US" smtClean="0"/>
              <a:pPr algn="ctr"/>
              <a:t>94</a:t>
            </a:fld>
            <a:endParaRPr lang="ko-KR" altLang="en-US" dirty="0"/>
          </a:p>
        </p:txBody>
      </p:sp>
    </p:spTree>
    <p:extLst>
      <p:ext uri="{BB962C8B-B14F-4D97-AF65-F5344CB8AC3E}">
        <p14:creationId xmlns:p14="http://schemas.microsoft.com/office/powerpoint/2010/main" val="23788732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01FCAB-2285-4838-B037-AD26DDEC423C}"/>
              </a:ext>
            </a:extLst>
          </p:cNvPr>
          <p:cNvSpPr>
            <a:spLocks noGrp="1"/>
          </p:cNvSpPr>
          <p:nvPr>
            <p:ph idx="1"/>
          </p:nvPr>
        </p:nvSpPr>
        <p:spPr/>
        <p:txBody>
          <a:bodyPr>
            <a:normAutofit fontScale="92500"/>
          </a:bodyPr>
          <a:lstStyle/>
          <a:p>
            <a:r>
              <a:rPr lang="en-US" dirty="0"/>
              <a:t>This can fix the capital expenditure problem, but:</a:t>
            </a:r>
          </a:p>
          <a:p>
            <a:pPr lvl="1"/>
            <a:r>
              <a:rPr lang="en-US" dirty="0"/>
              <a:t>Affected by depreciation policies</a:t>
            </a:r>
          </a:p>
          <a:p>
            <a:pPr lvl="1"/>
            <a:r>
              <a:rPr lang="en-US" dirty="0"/>
              <a:t>If one company has a higher tax rate, the EV/EBIT for that company will be lower (EV is affected by taxes, but EBIT is not).</a:t>
            </a:r>
          </a:p>
          <a:p>
            <a:r>
              <a:rPr lang="en-US" dirty="0"/>
              <a:t>This means you have to be careful in evaluating across time when the tax rate changes and</a:t>
            </a:r>
          </a:p>
          <a:p>
            <a:r>
              <a:rPr lang="en-US" dirty="0"/>
              <a:t>This means you have to be careful in evaluating across countries with different tax rates (note not the same as with the P/E ratio)</a:t>
            </a:r>
          </a:p>
        </p:txBody>
      </p:sp>
      <p:sp>
        <p:nvSpPr>
          <p:cNvPr id="3" name="Title 2">
            <a:extLst>
              <a:ext uri="{FF2B5EF4-FFF2-40B4-BE49-F238E27FC236}">
                <a16:creationId xmlns:a16="http://schemas.microsoft.com/office/drawing/2014/main" id="{E9D3B0C9-178A-434D-B884-B94A2E3005F1}"/>
              </a:ext>
            </a:extLst>
          </p:cNvPr>
          <p:cNvSpPr>
            <a:spLocks noGrp="1"/>
          </p:cNvSpPr>
          <p:nvPr>
            <p:ph type="title"/>
          </p:nvPr>
        </p:nvSpPr>
        <p:spPr/>
        <p:txBody>
          <a:bodyPr/>
          <a:lstStyle/>
          <a:p>
            <a:r>
              <a:rPr lang="en-US" dirty="0"/>
              <a:t>What About EV/EBIT</a:t>
            </a:r>
          </a:p>
        </p:txBody>
      </p:sp>
    </p:spTree>
    <p:extLst>
      <p:ext uri="{BB962C8B-B14F-4D97-AF65-F5344CB8AC3E}">
        <p14:creationId xmlns:p14="http://schemas.microsoft.com/office/powerpoint/2010/main" val="986569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E013A4-EB51-4073-9775-7EB550BC0D9E}"/>
              </a:ext>
            </a:extLst>
          </p:cNvPr>
          <p:cNvSpPr>
            <a:spLocks noGrp="1"/>
          </p:cNvSpPr>
          <p:nvPr>
            <p:ph idx="1"/>
          </p:nvPr>
        </p:nvSpPr>
        <p:spPr/>
        <p:txBody>
          <a:bodyPr/>
          <a:lstStyle/>
          <a:p>
            <a:r>
              <a:rPr lang="en-US" dirty="0"/>
              <a:t>Depends on whether the following changed:</a:t>
            </a:r>
          </a:p>
          <a:p>
            <a:pPr lvl="1"/>
            <a:r>
              <a:rPr lang="en-US" dirty="0"/>
              <a:t>ROE prospects</a:t>
            </a:r>
          </a:p>
          <a:p>
            <a:pPr lvl="1"/>
            <a:r>
              <a:rPr lang="en-US" dirty="0"/>
              <a:t>Growth prospects</a:t>
            </a:r>
          </a:p>
          <a:p>
            <a:pPr lvl="1"/>
            <a:r>
              <a:rPr lang="en-US" dirty="0"/>
              <a:t>Cost of Capital – Should be real cost of capital and not a function of nominal interest rates that are related to inflation</a:t>
            </a:r>
          </a:p>
        </p:txBody>
      </p:sp>
      <p:sp>
        <p:nvSpPr>
          <p:cNvPr id="3" name="Title 2">
            <a:extLst>
              <a:ext uri="{FF2B5EF4-FFF2-40B4-BE49-F238E27FC236}">
                <a16:creationId xmlns:a16="http://schemas.microsoft.com/office/drawing/2014/main" id="{8E3D2055-7842-4160-9B3E-41975DAF2630}"/>
              </a:ext>
            </a:extLst>
          </p:cNvPr>
          <p:cNvSpPr>
            <a:spLocks noGrp="1"/>
          </p:cNvSpPr>
          <p:nvPr>
            <p:ph type="title"/>
          </p:nvPr>
        </p:nvSpPr>
        <p:spPr/>
        <p:txBody>
          <a:bodyPr>
            <a:normAutofit/>
          </a:bodyPr>
          <a:lstStyle/>
          <a:p>
            <a:r>
              <a:rPr lang="en-US" dirty="0"/>
              <a:t>Are Multiples the Same Across Over Time</a:t>
            </a:r>
          </a:p>
        </p:txBody>
      </p:sp>
    </p:spTree>
    <p:extLst>
      <p:ext uri="{BB962C8B-B14F-4D97-AF65-F5344CB8AC3E}">
        <p14:creationId xmlns:p14="http://schemas.microsoft.com/office/powerpoint/2010/main" val="816742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81AFF3-875C-4697-87FB-C6B670CED869}"/>
              </a:ext>
            </a:extLst>
          </p:cNvPr>
          <p:cNvSpPr>
            <a:spLocks noGrp="1"/>
          </p:cNvSpPr>
          <p:nvPr>
            <p:ph idx="1"/>
          </p:nvPr>
        </p:nvSpPr>
        <p:spPr/>
        <p:txBody>
          <a:bodyPr/>
          <a:lstStyle/>
          <a:p>
            <a:r>
              <a:rPr lang="en-US" dirty="0"/>
              <a:t>The example below demonstrates how the plant ratios </a:t>
            </a:r>
            <a:r>
              <a:rPr lang="en-US" dirty="0" err="1"/>
              <a:t>stabalise</a:t>
            </a:r>
            <a:r>
              <a:rPr lang="en-US" dirty="0"/>
              <a:t> after a plant cycle.</a:t>
            </a:r>
          </a:p>
          <a:p>
            <a:endParaRPr lang="en-US" dirty="0"/>
          </a:p>
        </p:txBody>
      </p:sp>
      <p:sp>
        <p:nvSpPr>
          <p:cNvPr id="3" name="Title 2">
            <a:extLst>
              <a:ext uri="{FF2B5EF4-FFF2-40B4-BE49-F238E27FC236}">
                <a16:creationId xmlns:a16="http://schemas.microsoft.com/office/drawing/2014/main" id="{05877DC8-553F-4443-AC60-6B42F314DACB}"/>
              </a:ext>
            </a:extLst>
          </p:cNvPr>
          <p:cNvSpPr>
            <a:spLocks noGrp="1"/>
          </p:cNvSpPr>
          <p:nvPr>
            <p:ph type="title"/>
          </p:nvPr>
        </p:nvSpPr>
        <p:spPr/>
        <p:txBody>
          <a:bodyPr>
            <a:normAutofit fontScale="90000"/>
          </a:bodyPr>
          <a:lstStyle/>
          <a:p>
            <a:r>
              <a:rPr lang="en-US" dirty="0"/>
              <a:t>Evaluation of Net Plant Depreciation Rate and Capital Expenditures to Depreciation</a:t>
            </a:r>
          </a:p>
        </p:txBody>
      </p:sp>
      <p:pic>
        <p:nvPicPr>
          <p:cNvPr id="2" name="Picture 1">
            <a:extLst>
              <a:ext uri="{FF2B5EF4-FFF2-40B4-BE49-F238E27FC236}">
                <a16:creationId xmlns:a16="http://schemas.microsoft.com/office/drawing/2014/main" id="{BF58C943-ACD2-4FE7-93A5-692F14037ACD}"/>
              </a:ext>
            </a:extLst>
          </p:cNvPr>
          <p:cNvPicPr>
            <a:picLocks noChangeAspect="1"/>
          </p:cNvPicPr>
          <p:nvPr/>
        </p:nvPicPr>
        <p:blipFill>
          <a:blip r:embed="rId2"/>
          <a:stretch>
            <a:fillRect/>
          </a:stretch>
        </p:blipFill>
        <p:spPr>
          <a:xfrm>
            <a:off x="225326" y="2450969"/>
            <a:ext cx="8582023" cy="4091234"/>
          </a:xfrm>
          <a:prstGeom prst="rect">
            <a:avLst/>
          </a:prstGeom>
        </p:spPr>
      </p:pic>
    </p:spTree>
    <p:extLst>
      <p:ext uri="{BB962C8B-B14F-4D97-AF65-F5344CB8AC3E}">
        <p14:creationId xmlns:p14="http://schemas.microsoft.com/office/powerpoint/2010/main" val="14571832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37981A-EE9E-415B-B40A-2177DF0C9317}"/>
              </a:ext>
            </a:extLst>
          </p:cNvPr>
          <p:cNvSpPr>
            <a:spLocks noGrp="1"/>
          </p:cNvSpPr>
          <p:nvPr>
            <p:ph idx="1"/>
          </p:nvPr>
        </p:nvSpPr>
        <p:spPr/>
        <p:txBody>
          <a:bodyPr/>
          <a:lstStyle/>
          <a:p>
            <a:r>
              <a:rPr lang="en-US" dirty="0"/>
              <a:t>Note how the Cap Exp to Depreciation is defined as g/Net Plant </a:t>
            </a:r>
            <a:r>
              <a:rPr lang="en-US" dirty="0" err="1"/>
              <a:t>Depr</a:t>
            </a:r>
            <a:r>
              <a:rPr lang="en-US" dirty="0"/>
              <a:t> + 1</a:t>
            </a:r>
          </a:p>
          <a:p>
            <a:r>
              <a:rPr lang="en-US" dirty="0"/>
              <a:t> </a:t>
            </a:r>
          </a:p>
        </p:txBody>
      </p:sp>
      <p:sp>
        <p:nvSpPr>
          <p:cNvPr id="3" name="Title 2">
            <a:extLst>
              <a:ext uri="{FF2B5EF4-FFF2-40B4-BE49-F238E27FC236}">
                <a16:creationId xmlns:a16="http://schemas.microsoft.com/office/drawing/2014/main" id="{86695C0C-ACE1-406A-B6B2-98CFADB8C7DC}"/>
              </a:ext>
            </a:extLst>
          </p:cNvPr>
          <p:cNvSpPr>
            <a:spLocks noGrp="1"/>
          </p:cNvSpPr>
          <p:nvPr>
            <p:ph type="title"/>
          </p:nvPr>
        </p:nvSpPr>
        <p:spPr/>
        <p:txBody>
          <a:bodyPr>
            <a:normAutofit fontScale="90000"/>
          </a:bodyPr>
          <a:lstStyle/>
          <a:p>
            <a:r>
              <a:rPr lang="en-US" dirty="0"/>
              <a:t>Ratios of Net Plant to Depreciation and Capital Expenditure to Depreciation with Longer Life</a:t>
            </a:r>
          </a:p>
        </p:txBody>
      </p:sp>
      <p:pic>
        <p:nvPicPr>
          <p:cNvPr id="2" name="Picture 1">
            <a:extLst>
              <a:ext uri="{FF2B5EF4-FFF2-40B4-BE49-F238E27FC236}">
                <a16:creationId xmlns:a16="http://schemas.microsoft.com/office/drawing/2014/main" id="{8680C544-5222-4F09-B37C-C94D17E2BF85}"/>
              </a:ext>
            </a:extLst>
          </p:cNvPr>
          <p:cNvPicPr>
            <a:picLocks noChangeAspect="1"/>
          </p:cNvPicPr>
          <p:nvPr/>
        </p:nvPicPr>
        <p:blipFill>
          <a:blip r:embed="rId2"/>
          <a:stretch>
            <a:fillRect/>
          </a:stretch>
        </p:blipFill>
        <p:spPr>
          <a:xfrm>
            <a:off x="197963" y="2353924"/>
            <a:ext cx="8663028" cy="4122289"/>
          </a:xfrm>
          <a:prstGeom prst="rect">
            <a:avLst/>
          </a:prstGeom>
        </p:spPr>
      </p:pic>
    </p:spTree>
    <p:extLst>
      <p:ext uri="{BB962C8B-B14F-4D97-AF65-F5344CB8AC3E}">
        <p14:creationId xmlns:p14="http://schemas.microsoft.com/office/powerpoint/2010/main" val="2993934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96729A-6AE2-43FF-8749-A355C532EC56}"/>
              </a:ext>
            </a:extLst>
          </p:cNvPr>
          <p:cNvSpPr>
            <a:spLocks noGrp="1"/>
          </p:cNvSpPr>
          <p:nvPr>
            <p:ph idx="1"/>
          </p:nvPr>
        </p:nvSpPr>
        <p:spPr/>
        <p:txBody>
          <a:bodyPr/>
          <a:lstStyle/>
          <a:p>
            <a:r>
              <a:rPr lang="en-US" dirty="0"/>
              <a:t>The formula can be demonstrated by using working capital ratio and net plant depreciation.</a:t>
            </a:r>
          </a:p>
          <a:p>
            <a:endParaRPr lang="en-US" dirty="0"/>
          </a:p>
        </p:txBody>
      </p:sp>
      <p:sp>
        <p:nvSpPr>
          <p:cNvPr id="3" name="Title 2">
            <a:extLst>
              <a:ext uri="{FF2B5EF4-FFF2-40B4-BE49-F238E27FC236}">
                <a16:creationId xmlns:a16="http://schemas.microsoft.com/office/drawing/2014/main" id="{9CA75554-EF88-4D99-9467-9AB52F619775}"/>
              </a:ext>
            </a:extLst>
          </p:cNvPr>
          <p:cNvSpPr>
            <a:spLocks noGrp="1"/>
          </p:cNvSpPr>
          <p:nvPr>
            <p:ph type="title"/>
          </p:nvPr>
        </p:nvSpPr>
        <p:spPr/>
        <p:txBody>
          <a:bodyPr>
            <a:normAutofit fontScale="90000"/>
          </a:bodyPr>
          <a:lstStyle/>
          <a:p>
            <a:r>
              <a:rPr lang="en-US" dirty="0"/>
              <a:t>Demonstration of (1-g/ROIC)/(WACC-g) Formula</a:t>
            </a:r>
          </a:p>
        </p:txBody>
      </p:sp>
      <p:pic>
        <p:nvPicPr>
          <p:cNvPr id="5" name="Picture 4">
            <a:extLst>
              <a:ext uri="{FF2B5EF4-FFF2-40B4-BE49-F238E27FC236}">
                <a16:creationId xmlns:a16="http://schemas.microsoft.com/office/drawing/2014/main" id="{DF3FAD6A-E827-4415-8127-91DF122303FB}"/>
              </a:ext>
            </a:extLst>
          </p:cNvPr>
          <p:cNvPicPr>
            <a:picLocks noChangeAspect="1"/>
          </p:cNvPicPr>
          <p:nvPr/>
        </p:nvPicPr>
        <p:blipFill>
          <a:blip r:embed="rId2"/>
          <a:stretch>
            <a:fillRect/>
          </a:stretch>
        </p:blipFill>
        <p:spPr>
          <a:xfrm>
            <a:off x="431899" y="2809273"/>
            <a:ext cx="7863689" cy="3575079"/>
          </a:xfrm>
          <a:prstGeom prst="rect">
            <a:avLst/>
          </a:prstGeom>
        </p:spPr>
      </p:pic>
    </p:spTree>
    <p:extLst>
      <p:ext uri="{BB962C8B-B14F-4D97-AF65-F5344CB8AC3E}">
        <p14:creationId xmlns:p14="http://schemas.microsoft.com/office/powerpoint/2010/main" val="10986791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28527</TotalTime>
  <Words>9283</Words>
  <Application>Microsoft Office PowerPoint</Application>
  <PresentationFormat>On-screen Show (4:3)</PresentationFormat>
  <Paragraphs>857</Paragraphs>
  <Slides>180</Slides>
  <Notes>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180</vt:i4>
      </vt:variant>
    </vt:vector>
  </HeadingPairs>
  <TitlesOfParts>
    <vt:vector size="196" baseType="lpstr">
      <vt:lpstr>等线</vt:lpstr>
      <vt:lpstr>맑은 고딕</vt:lpstr>
      <vt:lpstr>SimSun</vt:lpstr>
      <vt:lpstr>Arial</vt:lpstr>
      <vt:lpstr>Calibri</vt:lpstr>
      <vt:lpstr>Calibri Light</vt:lpstr>
      <vt:lpstr>Cambria</vt:lpstr>
      <vt:lpstr>Courier New</vt:lpstr>
      <vt:lpstr>Franklin Gothic Demi</vt:lpstr>
      <vt:lpstr>Times New Roman</vt:lpstr>
      <vt:lpstr>Verdana</vt:lpstr>
      <vt:lpstr>Wingdings</vt:lpstr>
      <vt:lpstr>Wingdings 2</vt:lpstr>
      <vt:lpstr>Office Theme</vt:lpstr>
      <vt:lpstr>Picture</vt:lpstr>
      <vt:lpstr>Document</vt:lpstr>
      <vt:lpstr>Chapter 1: Acquisition Modelling Introduction</vt:lpstr>
      <vt:lpstr>Teaching Style for Modelling</vt:lpstr>
      <vt:lpstr>Finding Completed Template Models</vt:lpstr>
      <vt:lpstr>Teaching Style - 2</vt:lpstr>
      <vt:lpstr>Financial Modelling Religion and FAST</vt:lpstr>
      <vt:lpstr>What does Flexibility Mean in Corporate Model</vt:lpstr>
      <vt:lpstr>Accurate/Appropriate</vt:lpstr>
      <vt:lpstr>My Rule: Laziness Principle</vt:lpstr>
      <vt:lpstr>Transparency</vt:lpstr>
      <vt:lpstr>Excel Functions</vt:lpstr>
      <vt:lpstr>Files to Use and Open</vt:lpstr>
      <vt:lpstr>Example of INDEX Function</vt:lpstr>
      <vt:lpstr>Use of LOOKUP Function</vt:lpstr>
      <vt:lpstr>Use of AVERAGEIF, SUMIF, COUNTIF</vt:lpstr>
      <vt:lpstr>Chapter 2: Difficulties in Corporate Finance Modelling</vt:lpstr>
      <vt:lpstr>Valuation and Magic Potion</vt:lpstr>
      <vt:lpstr>Cost of Capital in Same Transaction</vt:lpstr>
      <vt:lpstr>Effect of WACC on DCF</vt:lpstr>
      <vt:lpstr>WACC Craziness</vt:lpstr>
      <vt:lpstr>Corporate Finance Ideas for Simple Company</vt:lpstr>
      <vt:lpstr>Companies Used in McKinsey Book and Typical Examples</vt:lpstr>
      <vt:lpstr>For This Simple Company you Can Make an Elegant Financial Analysis</vt:lpstr>
      <vt:lpstr>Example of Classic Company</vt:lpstr>
      <vt:lpstr>Contrast Two Companies in Evaluation of Corporate Finance</vt:lpstr>
      <vt:lpstr>But, What happens if …</vt:lpstr>
      <vt:lpstr>Also, What Happens if …</vt:lpstr>
      <vt:lpstr>Were the “New Economy” Ideas Not So Stupid</vt:lpstr>
      <vt:lpstr>Comprehensive Stock, Commodity and Index File</vt:lpstr>
      <vt:lpstr>Example of Indices</vt:lpstr>
      <vt:lpstr>S&amp;P 500 and DAX</vt:lpstr>
      <vt:lpstr>Fundamental Economic Question of Economic Growth and Stock Value Growth</vt:lpstr>
      <vt:lpstr>Comparison of Stock Prices and Economic Indicies</vt:lpstr>
      <vt:lpstr>More Comparison of Stock Prices and Economic Indicies – GNP and Median Income</vt:lpstr>
      <vt:lpstr>Stock Prices of New Economy Stocks versus Old Economy Stocks</vt:lpstr>
      <vt:lpstr>Comparison of Priceline to Old Economy Stocks</vt:lpstr>
      <vt:lpstr>Now Add eBay</vt:lpstr>
      <vt:lpstr>Amazon needs a lot of infrastructure and employees</vt:lpstr>
      <vt:lpstr>Telcom’s and the Dot.com Bubble</vt:lpstr>
      <vt:lpstr>Shale Oil and Gas Stocks</vt:lpstr>
      <vt:lpstr>Cost of Debt Capital and Compensation for Future Default</vt:lpstr>
      <vt:lpstr>Football Field Diagram and Alternative Valuation Approaches with Different Ranges in Value</vt:lpstr>
      <vt:lpstr>Football Field Diagram - Seller</vt:lpstr>
      <vt:lpstr>Football Field Diagram – Sell Side</vt:lpstr>
      <vt:lpstr>Football Field Data Example</vt:lpstr>
      <vt:lpstr>Football Field Diagram in Exercise File</vt:lpstr>
      <vt:lpstr>What do Multiples Really Mean and Evaluation of History of Multiples</vt:lpstr>
      <vt:lpstr>Example of P/E Ratios for Dow Companies</vt:lpstr>
      <vt:lpstr>P/E Ratios for Selected Companies</vt:lpstr>
      <vt:lpstr>Reported Multiples of S&amp;P 500</vt:lpstr>
      <vt:lpstr>Precedent Transactions – By Industry, Buy Side</vt:lpstr>
      <vt:lpstr>Public Comparables – Buy Side</vt:lpstr>
      <vt:lpstr>PE Ratio for Non-Financial Dow Stocks</vt:lpstr>
      <vt:lpstr>P/E and EV/EBITDA for Apple</vt:lpstr>
      <vt:lpstr>Basic Idea – Are Multiples Stable Across Companies in an Industry and Across Time</vt:lpstr>
      <vt:lpstr>EV/EBITDA versus P/E</vt:lpstr>
      <vt:lpstr>Details of Comparable Analysis</vt:lpstr>
      <vt:lpstr>Examine Growth and then Multiples</vt:lpstr>
      <vt:lpstr>Increasing Multiples and Flat Income</vt:lpstr>
      <vt:lpstr>Multiples for Beer and Other Beverages</vt:lpstr>
      <vt:lpstr>Why is the P/E Ratio Higher for One Company than Another Company</vt:lpstr>
      <vt:lpstr>Apple Summary from Multiples File</vt:lpstr>
      <vt:lpstr>Google Summary from Multiples File</vt:lpstr>
      <vt:lpstr>Why is the EV/EBITDA different for Different Companies</vt:lpstr>
      <vt:lpstr>Multiples and DCF</vt:lpstr>
      <vt:lpstr>Fundamental Valuation Ideas</vt:lpstr>
      <vt:lpstr>Analytical framework for Valuation – Combine Forecasts of Economic Performance with Cost of Capital</vt:lpstr>
      <vt:lpstr>Of Course You Should Invest when Return Exceeds Cost of Capital – This is NPV Rule</vt:lpstr>
      <vt:lpstr>Fundamental Idea about Investment Necessary to Generate Return</vt:lpstr>
      <vt:lpstr>Quote from McKinsey Valuation Book</vt:lpstr>
      <vt:lpstr>Two Basic Equations</vt:lpstr>
      <vt:lpstr>For Equity, All you Have to Do is Substitute</vt:lpstr>
      <vt:lpstr>ROE and ROIC Comparison</vt:lpstr>
      <vt:lpstr>Careful Calculation of ROIC</vt:lpstr>
      <vt:lpstr>Growth Implication</vt:lpstr>
      <vt:lpstr>Problems with These Formulas</vt:lpstr>
      <vt:lpstr>Case 1: Valuation with Constant ROE</vt:lpstr>
      <vt:lpstr>Valuation Sensitivity in Simple Case</vt:lpstr>
      <vt:lpstr>Sensitivity Graph with Macro Data Table</vt:lpstr>
      <vt:lpstr>Case 2: Constant ROE with Inflation</vt:lpstr>
      <vt:lpstr>With Inflation, the Sensitivity is more extreme</vt:lpstr>
      <vt:lpstr>With Inflation, the Sensitivity is more extreme</vt:lpstr>
      <vt:lpstr>Case 3: Changing ROE, Changing Growth and Changing Inflation</vt:lpstr>
      <vt:lpstr>Reasonable Estimates of Growth – Is this Graph Reasonable</vt:lpstr>
      <vt:lpstr>Illustration of Assumptions with Changing ROE</vt:lpstr>
      <vt:lpstr>Valuation Model and Sensitivity</vt:lpstr>
      <vt:lpstr>Sensitivity Analysis – Use Tornado Diagram</vt:lpstr>
      <vt:lpstr>Valuation Metrics in Project Finance and Corporate Finance</vt:lpstr>
      <vt:lpstr>Case 4: ROIC instead of ROE</vt:lpstr>
      <vt:lpstr>EV/EBITDA Ratio for Non-Financial Dow Stocks</vt:lpstr>
      <vt:lpstr>EV to EBITDA for Selected Stocks</vt:lpstr>
      <vt:lpstr>Derivation of Formula</vt:lpstr>
      <vt:lpstr>Better Derivation of Formula</vt:lpstr>
      <vt:lpstr>Application of Formula</vt:lpstr>
      <vt:lpstr>Simple Illustration of EV/EBITDA with Different Asset Lives</vt:lpstr>
      <vt:lpstr>What About EV/EBIT</vt:lpstr>
      <vt:lpstr>Are Multiples the Same Across Over Time</vt:lpstr>
      <vt:lpstr>Evaluation of Net Plant Depreciation Rate and Capital Expenditures to Depreciation</vt:lpstr>
      <vt:lpstr>Ratios of Net Plant to Depreciation and Capital Expenditure to Depreciation with Longer Life</vt:lpstr>
      <vt:lpstr>Demonstration of (1-g/ROIC)/(WACC-g) Formula</vt:lpstr>
      <vt:lpstr>Apply Ratios to Demonstrate Model</vt:lpstr>
      <vt:lpstr>Reasons for More Complex Formulas with Cap Exp to Depreciation, Working Capital etc.</vt:lpstr>
      <vt:lpstr>Return on New Capital and Return on Existing Capital</vt:lpstr>
      <vt:lpstr>Cases where ROIC may be Different – Purchase of Companies in High Tech</vt:lpstr>
      <vt:lpstr>Use of Formula in DCF </vt:lpstr>
      <vt:lpstr>Another Silly McKinsey Comment</vt:lpstr>
      <vt:lpstr>Consultant Slide on Value Creation</vt:lpstr>
      <vt:lpstr>The Value Matrix - Stock Categorisation</vt:lpstr>
      <vt:lpstr>Crazy Idea that ROIC = WACC in Long Run</vt:lpstr>
      <vt:lpstr>Case Study of First Solar</vt:lpstr>
      <vt:lpstr>Analysts Did Not Project Changes in ROIC</vt:lpstr>
      <vt:lpstr>Measuring the Return on Invested Capital is not Easy</vt:lpstr>
      <vt:lpstr>What is the Cost of Capital</vt:lpstr>
      <vt:lpstr>Cost of Equity Capital Methods</vt:lpstr>
      <vt:lpstr>Cost of Capital for Utility Companies</vt:lpstr>
      <vt:lpstr>Standard CAPM – Equity Risk Premium</vt:lpstr>
      <vt:lpstr>Computation of WACC – Buy Side of Analysis</vt:lpstr>
      <vt:lpstr>Using the Value Driver Formula to Compute the Cost of Capital</vt:lpstr>
      <vt:lpstr>Cost of Capital from P/E Formula</vt:lpstr>
      <vt:lpstr>Correct for Inflation</vt:lpstr>
      <vt:lpstr>Sensitivity Analysis with Given Cost of Capital</vt:lpstr>
      <vt:lpstr>Case 2: Constant ROE with Inflation</vt:lpstr>
      <vt:lpstr>Simple Proof that P/E should Reflect Values Adjusted for Inflation – Real Values</vt:lpstr>
      <vt:lpstr>Inflation Can Be Tricky</vt:lpstr>
      <vt:lpstr>Observed and Computed P/E</vt:lpstr>
      <vt:lpstr>Using Idea that when M/B = 1, ROE = Cost of Equity</vt:lpstr>
      <vt:lpstr>Market to Book Ratio has Increased, Implying Lower Cost of Capital</vt:lpstr>
      <vt:lpstr>Regression with EV and ROIC</vt:lpstr>
      <vt:lpstr>Historic Analysis and Measuring the Return on Invested Capital</vt:lpstr>
      <vt:lpstr>Statement about U.S. and Asian Companies by McKinsey</vt:lpstr>
      <vt:lpstr>Use of Return on Invested Capital to Assess Model</vt:lpstr>
      <vt:lpstr>You Need to Understand and Not Bias Historical Analysis as the First Step in a Forecast</vt:lpstr>
      <vt:lpstr>Illustration of History and Forecast – Old Fashion Value Line </vt:lpstr>
      <vt:lpstr>Historic Analysis from Marketwatch, PDF Conversion </vt:lpstr>
      <vt:lpstr>Quarterly Historic Data</vt:lpstr>
      <vt:lpstr>Using Historic Data to Develop Assumptions</vt:lpstr>
      <vt:lpstr>Forecasting Cash Flow and Fundamental Analysis of Risks and Value in Corporate Finance</vt:lpstr>
      <vt:lpstr>Need to Answer Fundamental Questions about Demand Growth, Prices and Cost Structure</vt:lpstr>
      <vt:lpstr>Need to Answer Fundamental Questions about Demand Growth, Prices and Cost Structure</vt:lpstr>
      <vt:lpstr>Still Volume and Price, But …</vt:lpstr>
      <vt:lpstr>No History and Problems with Volume Forecasts</vt:lpstr>
      <vt:lpstr>Understand Marginal Cost and Surplus Capacity Risk</vt:lpstr>
      <vt:lpstr>Obsolesce, Fashion, Uber</vt:lpstr>
      <vt:lpstr>Cost of Capital</vt:lpstr>
      <vt:lpstr>Free Cash Flow</vt:lpstr>
      <vt:lpstr>Valuation Diagram – DCF from Free Cash Flow </vt:lpstr>
      <vt:lpstr>Equity Cash Flow, Debt Cash Flow, Free Cash Flow and Cost of Equity, Cost of Debt and WACC</vt:lpstr>
      <vt:lpstr>Terminal Value in Corporate Model</vt:lpstr>
      <vt:lpstr>Problems with DCF –  Range in Values</vt:lpstr>
      <vt:lpstr>Reconciliation of IRR and Return on Investment (Project IRR versus ROIC or Equity IRR versus ROE)</vt:lpstr>
      <vt:lpstr>Basic Idea of Reconciliation</vt:lpstr>
      <vt:lpstr>Weighted ROIC versus MIRR</vt:lpstr>
      <vt:lpstr>Illustration of IRR and Rate of Return Reconciliation</vt:lpstr>
      <vt:lpstr>Return on Equity over Project Life</vt:lpstr>
      <vt:lpstr>Mechanics of Reconciliation – Compute Return and Weight PV of Investment</vt:lpstr>
      <vt:lpstr>Mechanics of Reconciliation - </vt:lpstr>
      <vt:lpstr>Why Use Investment Weighting – Portfolio of Assets with Different Ages</vt:lpstr>
      <vt:lpstr>Use of Economic Depreciation</vt:lpstr>
      <vt:lpstr>Use of Economic Depreciation to Reconcile</vt:lpstr>
      <vt:lpstr>How Economic Depreciation Makes IRR = ROI with and without Inflation</vt:lpstr>
      <vt:lpstr>Implications of Economic Depreciation</vt:lpstr>
      <vt:lpstr>Difficulty in Measuring Return: IRR and ROIC in Corporate Case – No Growth</vt:lpstr>
      <vt:lpstr>Difficulty in Interpreting Return Compared to Underlying IRR – Cases with Different Lives</vt:lpstr>
      <vt:lpstr>Valuation in Case with No Growth and Lumpy Investments</vt:lpstr>
      <vt:lpstr>Different Valuations with Alternative Timing</vt:lpstr>
      <vt:lpstr>Case With Growth</vt:lpstr>
      <vt:lpstr>Mechanics of Model with Growth</vt:lpstr>
      <vt:lpstr>ROIC and Retirements in Model</vt:lpstr>
      <vt:lpstr>Project IRR is not Observed with SL Depreciation</vt:lpstr>
      <vt:lpstr>Valuation, IRR and ROIC</vt:lpstr>
      <vt:lpstr>Demonstration of Errors</vt:lpstr>
      <vt:lpstr>Case Study – Kitty Hawk Freight Airline Company</vt:lpstr>
      <vt:lpstr>DCF Analysis with Terminal Value</vt:lpstr>
      <vt:lpstr>Fundamental Ideas</vt:lpstr>
      <vt:lpstr>Now, Evaluate the Sources and with Growth</vt:lpstr>
      <vt:lpstr>Finally, Consider the Case where Returns Exceed the Cost of Capital and Keep Growing</vt:lpstr>
      <vt:lpstr>Now, Evaluate who Takes Risks in an Economy</vt:lpstr>
      <vt:lpstr>City is Like a Corporation/Project is Business</vt:lpstr>
      <vt:lpstr>Family is Like Corporation, Person is Like Project Finance</vt:lpstr>
      <vt:lpstr>General Concepts in Corporate Finance versus Project Finance</vt:lpstr>
      <vt:lpstr>Use of Project Finance Ideas in Corporate Finance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Elvis Presley</cp:lastModifiedBy>
  <cp:revision>358</cp:revision>
  <dcterms:created xsi:type="dcterms:W3CDTF">2017-09-08T10:05:56Z</dcterms:created>
  <dcterms:modified xsi:type="dcterms:W3CDTF">2018-01-23T00:54:27Z</dcterms:modified>
</cp:coreProperties>
</file>