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4"/>
  </p:notesMasterIdLst>
  <p:handoutMasterIdLst>
    <p:handoutMasterId r:id="rId115"/>
  </p:handoutMasterIdLst>
  <p:sldIdLst>
    <p:sldId id="387" r:id="rId2"/>
    <p:sldId id="258" r:id="rId3"/>
    <p:sldId id="262"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530" r:id="rId21"/>
    <p:sldId id="531" r:id="rId22"/>
    <p:sldId id="533" r:id="rId23"/>
    <p:sldId id="534" r:id="rId24"/>
    <p:sldId id="532" r:id="rId25"/>
    <p:sldId id="281" r:id="rId26"/>
    <p:sldId id="284" r:id="rId27"/>
    <p:sldId id="285" r:id="rId28"/>
    <p:sldId id="286" r:id="rId29"/>
    <p:sldId id="287" r:id="rId30"/>
    <p:sldId id="288" r:id="rId31"/>
    <p:sldId id="289" r:id="rId32"/>
    <p:sldId id="290" r:id="rId33"/>
    <p:sldId id="291" r:id="rId34"/>
    <p:sldId id="301" r:id="rId35"/>
    <p:sldId id="309" r:id="rId36"/>
    <p:sldId id="312" r:id="rId37"/>
    <p:sldId id="313" r:id="rId38"/>
    <p:sldId id="347" r:id="rId39"/>
    <p:sldId id="348" r:id="rId40"/>
    <p:sldId id="353" r:id="rId41"/>
    <p:sldId id="391" r:id="rId42"/>
    <p:sldId id="392" r:id="rId43"/>
    <p:sldId id="393" r:id="rId44"/>
    <p:sldId id="394" r:id="rId45"/>
    <p:sldId id="395" r:id="rId46"/>
    <p:sldId id="396" r:id="rId47"/>
    <p:sldId id="397" r:id="rId48"/>
    <p:sldId id="398" r:id="rId49"/>
    <p:sldId id="406" r:id="rId50"/>
    <p:sldId id="407" r:id="rId51"/>
    <p:sldId id="408" r:id="rId52"/>
    <p:sldId id="409" r:id="rId53"/>
    <p:sldId id="410" r:id="rId54"/>
    <p:sldId id="411" r:id="rId55"/>
    <p:sldId id="412" r:id="rId56"/>
    <p:sldId id="423" r:id="rId57"/>
    <p:sldId id="424" r:id="rId58"/>
    <p:sldId id="425" r:id="rId59"/>
    <p:sldId id="432" r:id="rId60"/>
    <p:sldId id="433" r:id="rId61"/>
    <p:sldId id="434" r:id="rId62"/>
    <p:sldId id="435" r:id="rId63"/>
    <p:sldId id="436" r:id="rId64"/>
    <p:sldId id="437" r:id="rId65"/>
    <p:sldId id="438" r:id="rId66"/>
    <p:sldId id="439" r:id="rId67"/>
    <p:sldId id="440" r:id="rId68"/>
    <p:sldId id="441" r:id="rId69"/>
    <p:sldId id="442" r:id="rId70"/>
    <p:sldId id="443" r:id="rId71"/>
    <p:sldId id="444" r:id="rId72"/>
    <p:sldId id="445" r:id="rId73"/>
    <p:sldId id="446" r:id="rId74"/>
    <p:sldId id="447" r:id="rId75"/>
    <p:sldId id="448" r:id="rId76"/>
    <p:sldId id="450" r:id="rId77"/>
    <p:sldId id="452" r:id="rId78"/>
    <p:sldId id="453" r:id="rId79"/>
    <p:sldId id="454" r:id="rId80"/>
    <p:sldId id="455" r:id="rId81"/>
    <p:sldId id="456" r:id="rId82"/>
    <p:sldId id="457" r:id="rId83"/>
    <p:sldId id="458" r:id="rId84"/>
    <p:sldId id="459" r:id="rId85"/>
    <p:sldId id="468" r:id="rId86"/>
    <p:sldId id="469" r:id="rId87"/>
    <p:sldId id="470" r:id="rId88"/>
    <p:sldId id="471" r:id="rId89"/>
    <p:sldId id="472" r:id="rId90"/>
    <p:sldId id="473" r:id="rId91"/>
    <p:sldId id="474" r:id="rId92"/>
    <p:sldId id="475" r:id="rId93"/>
    <p:sldId id="476" r:id="rId94"/>
    <p:sldId id="477" r:id="rId95"/>
    <p:sldId id="478" r:id="rId96"/>
    <p:sldId id="479" r:id="rId97"/>
    <p:sldId id="480" r:id="rId98"/>
    <p:sldId id="481" r:id="rId99"/>
    <p:sldId id="482" r:id="rId100"/>
    <p:sldId id="483" r:id="rId101"/>
    <p:sldId id="485" r:id="rId102"/>
    <p:sldId id="486" r:id="rId103"/>
    <p:sldId id="488" r:id="rId104"/>
    <p:sldId id="489" r:id="rId105"/>
    <p:sldId id="490" r:id="rId106"/>
    <p:sldId id="491" r:id="rId107"/>
    <p:sldId id="535" r:id="rId108"/>
    <p:sldId id="492" r:id="rId109"/>
    <p:sldId id="363" r:id="rId110"/>
    <p:sldId id="364" r:id="rId111"/>
    <p:sldId id="365" r:id="rId112"/>
    <p:sldId id="367" r:id="rId113"/>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E58"/>
    <a:srgbClr val="003A63"/>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07" autoAdjust="0"/>
  </p:normalViewPr>
  <p:slideViewPr>
    <p:cSldViewPr snapToGrid="0">
      <p:cViewPr varScale="1">
        <p:scale>
          <a:sx n="68" d="100"/>
          <a:sy n="68" d="100"/>
        </p:scale>
        <p:origin x="1264" y="52"/>
      </p:cViewPr>
      <p:guideLst>
        <p:guide orient="horz" pos="2160"/>
        <p:guide pos="2880"/>
      </p:guideLst>
    </p:cSldViewPr>
  </p:slideViewPr>
  <p:notesTextViewPr>
    <p:cViewPr>
      <p:scale>
        <a:sx n="1" d="1"/>
        <a:sy n="1" d="1"/>
      </p:scale>
      <p:origin x="0" y="0"/>
    </p:cViewPr>
  </p:notesTextViewPr>
  <p:notesViewPr>
    <p:cSldViewPr snapToGrid="0">
      <p:cViewPr varScale="1">
        <p:scale>
          <a:sx n="46" d="100"/>
          <a:sy n="46" d="100"/>
        </p:scale>
        <p:origin x="2764" y="4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rts/_rels/chart1.xml.rels><?xml version="1.0" encoding="UTF-8" standalone="yes"?>
<Relationships xmlns="http://schemas.openxmlformats.org/package/2006/relationships"><Relationship Id="rId2" Type="http://schemas.openxmlformats.org/officeDocument/2006/relationships/oleObject" Target="file:///C:\Users\Nelson%20Mandela\Documents\Courses\1.%20Models%20and%20Slides\Course%20Materials\12%20Price%20Analysis%20Exercises\Exercise%202%20-%20Electricity%20and%20Ga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Nelson%20Mandela\Documents\Courses\1.%20Models%20and%20Slides\Course%20Materials\12%20Price%20Analysis%20Exercises\Exercise%202%20-%20Electricity%20and%20Ga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Northeast U.S. Gas and Electricity Price Monthly</a:t>
            </a:r>
          </a:p>
        </c:rich>
      </c:tx>
      <c:overlay val="0"/>
    </c:title>
    <c:autoTitleDeleted val="0"/>
    <c:plotArea>
      <c:layout>
        <c:manualLayout>
          <c:layoutTarget val="inner"/>
          <c:xMode val="edge"/>
          <c:yMode val="edge"/>
          <c:x val="6.4029362041797044E-2"/>
          <c:y val="8.4972162249230848E-2"/>
          <c:w val="0.84369681568948485"/>
          <c:h val="0.75771186950046665"/>
        </c:manualLayout>
      </c:layout>
      <c:lineChart>
        <c:grouping val="standard"/>
        <c:varyColors val="0"/>
        <c:ser>
          <c:idx val="0"/>
          <c:order val="0"/>
          <c:tx>
            <c:strRef>
              <c:f>'Price Data'!$S$19</c:f>
              <c:strCache>
                <c:ptCount val="1"/>
                <c:pt idx="0">
                  <c:v>Electricity Price</c:v>
                </c:pt>
              </c:strCache>
            </c:strRef>
          </c:tx>
          <c:marker>
            <c:symbol val="none"/>
          </c:marker>
          <c:cat>
            <c:strRef>
              <c:f>'Price Data'!$R$20:$R$154</c:f>
              <c:strCache>
                <c:ptCount val="135"/>
                <c:pt idx="0">
                  <c:v>January-01</c:v>
                </c:pt>
                <c:pt idx="1">
                  <c:v>February-01</c:v>
                </c:pt>
                <c:pt idx="2">
                  <c:v>March-01</c:v>
                </c:pt>
                <c:pt idx="3">
                  <c:v>April-01</c:v>
                </c:pt>
                <c:pt idx="4">
                  <c:v>May-01</c:v>
                </c:pt>
                <c:pt idx="5">
                  <c:v>June-01</c:v>
                </c:pt>
                <c:pt idx="6">
                  <c:v>July-01</c:v>
                </c:pt>
                <c:pt idx="7">
                  <c:v>August-01</c:v>
                </c:pt>
                <c:pt idx="8">
                  <c:v>September-01</c:v>
                </c:pt>
                <c:pt idx="9">
                  <c:v>October-01</c:v>
                </c:pt>
                <c:pt idx="10">
                  <c:v>November-01</c:v>
                </c:pt>
                <c:pt idx="11">
                  <c:v>December-01</c:v>
                </c:pt>
                <c:pt idx="12">
                  <c:v>January-02</c:v>
                </c:pt>
                <c:pt idx="13">
                  <c:v>February-02</c:v>
                </c:pt>
                <c:pt idx="14">
                  <c:v>March-02</c:v>
                </c:pt>
                <c:pt idx="15">
                  <c:v>April-02</c:v>
                </c:pt>
                <c:pt idx="16">
                  <c:v>May-02</c:v>
                </c:pt>
                <c:pt idx="17">
                  <c:v>June-02</c:v>
                </c:pt>
                <c:pt idx="18">
                  <c:v>July-02</c:v>
                </c:pt>
                <c:pt idx="19">
                  <c:v>August-02</c:v>
                </c:pt>
                <c:pt idx="20">
                  <c:v>September-02</c:v>
                </c:pt>
                <c:pt idx="21">
                  <c:v>October-02</c:v>
                </c:pt>
                <c:pt idx="22">
                  <c:v>November-02</c:v>
                </c:pt>
                <c:pt idx="23">
                  <c:v>December-02</c:v>
                </c:pt>
                <c:pt idx="24">
                  <c:v>January-03</c:v>
                </c:pt>
                <c:pt idx="25">
                  <c:v>February-03</c:v>
                </c:pt>
                <c:pt idx="26">
                  <c:v>March-03</c:v>
                </c:pt>
                <c:pt idx="27">
                  <c:v>April-03</c:v>
                </c:pt>
                <c:pt idx="28">
                  <c:v>May-03</c:v>
                </c:pt>
                <c:pt idx="29">
                  <c:v>June-03</c:v>
                </c:pt>
                <c:pt idx="30">
                  <c:v>July-03</c:v>
                </c:pt>
                <c:pt idx="31">
                  <c:v>August-03</c:v>
                </c:pt>
                <c:pt idx="32">
                  <c:v>September-03</c:v>
                </c:pt>
                <c:pt idx="33">
                  <c:v>October-03</c:v>
                </c:pt>
                <c:pt idx="34">
                  <c:v>November-03</c:v>
                </c:pt>
                <c:pt idx="35">
                  <c:v>December-03</c:v>
                </c:pt>
                <c:pt idx="36">
                  <c:v>January-04</c:v>
                </c:pt>
                <c:pt idx="37">
                  <c:v>February-04</c:v>
                </c:pt>
                <c:pt idx="38">
                  <c:v>March-04</c:v>
                </c:pt>
                <c:pt idx="39">
                  <c:v>April-04</c:v>
                </c:pt>
                <c:pt idx="40">
                  <c:v>May-04</c:v>
                </c:pt>
                <c:pt idx="41">
                  <c:v>June-04</c:v>
                </c:pt>
                <c:pt idx="42">
                  <c:v>July-04</c:v>
                </c:pt>
                <c:pt idx="43">
                  <c:v>August-04</c:v>
                </c:pt>
                <c:pt idx="44">
                  <c:v>September-04</c:v>
                </c:pt>
                <c:pt idx="45">
                  <c:v>October-04</c:v>
                </c:pt>
                <c:pt idx="46">
                  <c:v>November-04</c:v>
                </c:pt>
                <c:pt idx="47">
                  <c:v>December-04</c:v>
                </c:pt>
                <c:pt idx="48">
                  <c:v>January-05</c:v>
                </c:pt>
                <c:pt idx="49">
                  <c:v>February-05</c:v>
                </c:pt>
                <c:pt idx="50">
                  <c:v>March-05</c:v>
                </c:pt>
                <c:pt idx="51">
                  <c:v>April-05</c:v>
                </c:pt>
                <c:pt idx="52">
                  <c:v>May-05</c:v>
                </c:pt>
                <c:pt idx="53">
                  <c:v>June-05</c:v>
                </c:pt>
                <c:pt idx="54">
                  <c:v>July-05</c:v>
                </c:pt>
                <c:pt idx="55">
                  <c:v>August-05</c:v>
                </c:pt>
                <c:pt idx="56">
                  <c:v>September-05</c:v>
                </c:pt>
                <c:pt idx="57">
                  <c:v>October-05</c:v>
                </c:pt>
                <c:pt idx="58">
                  <c:v>November-05</c:v>
                </c:pt>
                <c:pt idx="59">
                  <c:v>December-05</c:v>
                </c:pt>
                <c:pt idx="60">
                  <c:v>January-06</c:v>
                </c:pt>
                <c:pt idx="61">
                  <c:v>February-06</c:v>
                </c:pt>
                <c:pt idx="62">
                  <c:v>March-06</c:v>
                </c:pt>
                <c:pt idx="63">
                  <c:v>April-06</c:v>
                </c:pt>
                <c:pt idx="64">
                  <c:v>May-06</c:v>
                </c:pt>
                <c:pt idx="65">
                  <c:v>June-06</c:v>
                </c:pt>
                <c:pt idx="66">
                  <c:v>July-06</c:v>
                </c:pt>
                <c:pt idx="67">
                  <c:v>August-06</c:v>
                </c:pt>
                <c:pt idx="68">
                  <c:v>September-06</c:v>
                </c:pt>
                <c:pt idx="69">
                  <c:v>October-06</c:v>
                </c:pt>
                <c:pt idx="70">
                  <c:v>November-06</c:v>
                </c:pt>
                <c:pt idx="71">
                  <c:v>December-06</c:v>
                </c:pt>
                <c:pt idx="72">
                  <c:v>January-07</c:v>
                </c:pt>
                <c:pt idx="73">
                  <c:v>February-07</c:v>
                </c:pt>
                <c:pt idx="74">
                  <c:v>March-07</c:v>
                </c:pt>
                <c:pt idx="75">
                  <c:v>April-07</c:v>
                </c:pt>
                <c:pt idx="76">
                  <c:v>May-07</c:v>
                </c:pt>
                <c:pt idx="77">
                  <c:v>June-07</c:v>
                </c:pt>
                <c:pt idx="78">
                  <c:v>July-07</c:v>
                </c:pt>
                <c:pt idx="79">
                  <c:v>August-07</c:v>
                </c:pt>
                <c:pt idx="80">
                  <c:v>September-07</c:v>
                </c:pt>
                <c:pt idx="81">
                  <c:v>October-07</c:v>
                </c:pt>
                <c:pt idx="82">
                  <c:v>November-07</c:v>
                </c:pt>
                <c:pt idx="83">
                  <c:v>December-07</c:v>
                </c:pt>
                <c:pt idx="84">
                  <c:v>January-08</c:v>
                </c:pt>
                <c:pt idx="85">
                  <c:v>February-08</c:v>
                </c:pt>
                <c:pt idx="86">
                  <c:v>March-08</c:v>
                </c:pt>
                <c:pt idx="87">
                  <c:v>April-08</c:v>
                </c:pt>
                <c:pt idx="88">
                  <c:v>May-08</c:v>
                </c:pt>
                <c:pt idx="89">
                  <c:v>June-08</c:v>
                </c:pt>
                <c:pt idx="90">
                  <c:v>July-08</c:v>
                </c:pt>
                <c:pt idx="91">
                  <c:v>August-08</c:v>
                </c:pt>
                <c:pt idx="92">
                  <c:v>September-08</c:v>
                </c:pt>
                <c:pt idx="93">
                  <c:v>October-08</c:v>
                </c:pt>
                <c:pt idx="94">
                  <c:v>November-08</c:v>
                </c:pt>
                <c:pt idx="95">
                  <c:v>December-08</c:v>
                </c:pt>
                <c:pt idx="96">
                  <c:v>January-09</c:v>
                </c:pt>
                <c:pt idx="97">
                  <c:v>February-09</c:v>
                </c:pt>
                <c:pt idx="98">
                  <c:v>March-09</c:v>
                </c:pt>
                <c:pt idx="99">
                  <c:v>April-09</c:v>
                </c:pt>
                <c:pt idx="100">
                  <c:v>May-09</c:v>
                </c:pt>
                <c:pt idx="101">
                  <c:v>June-09</c:v>
                </c:pt>
                <c:pt idx="102">
                  <c:v>July-09</c:v>
                </c:pt>
                <c:pt idx="103">
                  <c:v>August-09</c:v>
                </c:pt>
                <c:pt idx="104">
                  <c:v>September-09</c:v>
                </c:pt>
                <c:pt idx="105">
                  <c:v>October-09</c:v>
                </c:pt>
                <c:pt idx="106">
                  <c:v>November-09</c:v>
                </c:pt>
                <c:pt idx="107">
                  <c:v>December-09</c:v>
                </c:pt>
                <c:pt idx="108">
                  <c:v>January-10</c:v>
                </c:pt>
                <c:pt idx="109">
                  <c:v>February-10</c:v>
                </c:pt>
                <c:pt idx="110">
                  <c:v>March-10</c:v>
                </c:pt>
                <c:pt idx="111">
                  <c:v>April-10</c:v>
                </c:pt>
                <c:pt idx="112">
                  <c:v>May-10</c:v>
                </c:pt>
                <c:pt idx="113">
                  <c:v>June-10</c:v>
                </c:pt>
                <c:pt idx="114">
                  <c:v>July-10</c:v>
                </c:pt>
                <c:pt idx="115">
                  <c:v>August-10</c:v>
                </c:pt>
                <c:pt idx="116">
                  <c:v>September-10</c:v>
                </c:pt>
                <c:pt idx="117">
                  <c:v>October-10</c:v>
                </c:pt>
                <c:pt idx="118">
                  <c:v>November-10</c:v>
                </c:pt>
                <c:pt idx="119">
                  <c:v>December-10</c:v>
                </c:pt>
                <c:pt idx="120">
                  <c:v>January-11</c:v>
                </c:pt>
                <c:pt idx="121">
                  <c:v>February-11</c:v>
                </c:pt>
                <c:pt idx="122">
                  <c:v>March-11</c:v>
                </c:pt>
                <c:pt idx="123">
                  <c:v>April-11</c:v>
                </c:pt>
                <c:pt idx="124">
                  <c:v>May-11</c:v>
                </c:pt>
                <c:pt idx="125">
                  <c:v>June-11</c:v>
                </c:pt>
                <c:pt idx="126">
                  <c:v>July-11</c:v>
                </c:pt>
                <c:pt idx="127">
                  <c:v>August-11</c:v>
                </c:pt>
                <c:pt idx="128">
                  <c:v>September-11</c:v>
                </c:pt>
                <c:pt idx="129">
                  <c:v>October-11</c:v>
                </c:pt>
                <c:pt idx="130">
                  <c:v>November-11</c:v>
                </c:pt>
                <c:pt idx="131">
                  <c:v>December-11</c:v>
                </c:pt>
                <c:pt idx="132">
                  <c:v>January-12</c:v>
                </c:pt>
                <c:pt idx="133">
                  <c:v>February-12</c:v>
                </c:pt>
                <c:pt idx="134">
                  <c:v>March-12</c:v>
                </c:pt>
              </c:strCache>
            </c:strRef>
          </c:cat>
          <c:val>
            <c:numRef>
              <c:f>'Price Data'!$S$20:$S$154</c:f>
              <c:numCache>
                <c:formatCode>#,##0.00</c:formatCode>
                <c:ptCount val="135"/>
                <c:pt idx="0">
                  <c:v>70.741111111111124</c:v>
                </c:pt>
                <c:pt idx="1">
                  <c:v>50.242105263158123</c:v>
                </c:pt>
                <c:pt idx="2">
                  <c:v>53.883999999999993</c:v>
                </c:pt>
                <c:pt idx="3">
                  <c:v>51.265000000000157</c:v>
                </c:pt>
                <c:pt idx="4">
                  <c:v>57.929000000000009</c:v>
                </c:pt>
                <c:pt idx="5">
                  <c:v>48.493157894736839</c:v>
                </c:pt>
                <c:pt idx="6">
                  <c:v>45.963809523809495</c:v>
                </c:pt>
                <c:pt idx="7">
                  <c:v>53.887058823529415</c:v>
                </c:pt>
                <c:pt idx="8">
                  <c:v>39.901578947368428</c:v>
                </c:pt>
                <c:pt idx="9">
                  <c:v>36.589130434782604</c:v>
                </c:pt>
                <c:pt idx="10">
                  <c:v>32.699523809524038</c:v>
                </c:pt>
                <c:pt idx="11">
                  <c:v>29.926842105263056</c:v>
                </c:pt>
                <c:pt idx="12">
                  <c:v>29.902727272726995</c:v>
                </c:pt>
                <c:pt idx="13">
                  <c:v>28.875</c:v>
                </c:pt>
                <c:pt idx="14">
                  <c:v>34.478571428571463</c:v>
                </c:pt>
                <c:pt idx="15">
                  <c:v>37.611363636363464</c:v>
                </c:pt>
                <c:pt idx="16">
                  <c:v>42.500909090909111</c:v>
                </c:pt>
                <c:pt idx="17">
                  <c:v>40.645500000000013</c:v>
                </c:pt>
                <c:pt idx="18">
                  <c:v>52.299523809524089</c:v>
                </c:pt>
                <c:pt idx="19">
                  <c:v>57.342727272727295</c:v>
                </c:pt>
                <c:pt idx="20">
                  <c:v>49.302499999999988</c:v>
                </c:pt>
                <c:pt idx="21">
                  <c:v>48.233809523809505</c:v>
                </c:pt>
                <c:pt idx="22">
                  <c:v>46.626666666666374</c:v>
                </c:pt>
                <c:pt idx="23">
                  <c:v>52.582777777777771</c:v>
                </c:pt>
                <c:pt idx="24">
                  <c:v>70.191904761904766</c:v>
                </c:pt>
                <c:pt idx="25">
                  <c:v>82.225263157894688</c:v>
                </c:pt>
                <c:pt idx="26">
                  <c:v>73.904210526316234</c:v>
                </c:pt>
                <c:pt idx="27">
                  <c:v>53.484999999999999</c:v>
                </c:pt>
                <c:pt idx="28">
                  <c:v>53.379999999999988</c:v>
                </c:pt>
                <c:pt idx="29">
                  <c:v>58.088181818181994</c:v>
                </c:pt>
                <c:pt idx="30">
                  <c:v>55.530909090909113</c:v>
                </c:pt>
                <c:pt idx="31">
                  <c:v>52.652222222222221</c:v>
                </c:pt>
                <c:pt idx="32">
                  <c:v>47.03176470588209</c:v>
                </c:pt>
                <c:pt idx="33">
                  <c:v>50.645833333333336</c:v>
                </c:pt>
                <c:pt idx="34">
                  <c:v>48.172857142857161</c:v>
                </c:pt>
                <c:pt idx="35">
                  <c:v>59.510588235294094</c:v>
                </c:pt>
                <c:pt idx="36">
                  <c:v>101.74611111111112</c:v>
                </c:pt>
                <c:pt idx="37">
                  <c:v>57.142666666666344</c:v>
                </c:pt>
                <c:pt idx="38">
                  <c:v>52.995421739130428</c:v>
                </c:pt>
                <c:pt idx="39">
                  <c:v>57.264484210526305</c:v>
                </c:pt>
                <c:pt idx="40">
                  <c:v>63.674264705882074</c:v>
                </c:pt>
                <c:pt idx="41">
                  <c:v>62.570985714285712</c:v>
                </c:pt>
                <c:pt idx="42">
                  <c:v>58.419444999999996</c:v>
                </c:pt>
                <c:pt idx="43">
                  <c:v>53.365323529411761</c:v>
                </c:pt>
                <c:pt idx="44">
                  <c:v>50.718214285714275</c:v>
                </c:pt>
                <c:pt idx="45">
                  <c:v>57.848935000000012</c:v>
                </c:pt>
                <c:pt idx="46">
                  <c:v>58.682955000000113</c:v>
                </c:pt>
                <c:pt idx="47">
                  <c:v>66.363849999999985</c:v>
                </c:pt>
                <c:pt idx="48">
                  <c:v>82.845285714285708</c:v>
                </c:pt>
                <c:pt idx="49">
                  <c:v>62.587343749999995</c:v>
                </c:pt>
                <c:pt idx="50">
                  <c:v>67.54945714285715</c:v>
                </c:pt>
                <c:pt idx="51">
                  <c:v>70.582983333333289</c:v>
                </c:pt>
                <c:pt idx="52">
                  <c:v>64.435089473684158</c:v>
                </c:pt>
                <c:pt idx="53">
                  <c:v>79.165555000000012</c:v>
                </c:pt>
                <c:pt idx="54">
                  <c:v>92.41884444444446</c:v>
                </c:pt>
                <c:pt idx="55">
                  <c:v>107.88591249999998</c:v>
                </c:pt>
                <c:pt idx="56">
                  <c:v>120.91995000000033</c:v>
                </c:pt>
                <c:pt idx="57">
                  <c:v>128.69639285714285</c:v>
                </c:pt>
                <c:pt idx="58">
                  <c:v>90.458117647058828</c:v>
                </c:pt>
                <c:pt idx="59">
                  <c:v>115.52455714285715</c:v>
                </c:pt>
                <c:pt idx="60">
                  <c:v>80.681062499999982</c:v>
                </c:pt>
                <c:pt idx="61">
                  <c:v>75.973237499999982</c:v>
                </c:pt>
                <c:pt idx="62">
                  <c:v>66.121547826086214</c:v>
                </c:pt>
                <c:pt idx="63">
                  <c:v>68.04206111111111</c:v>
                </c:pt>
                <c:pt idx="64">
                  <c:v>64.856676470587871</c:v>
                </c:pt>
                <c:pt idx="65">
                  <c:v>69.192947619047629</c:v>
                </c:pt>
                <c:pt idx="66">
                  <c:v>84.152105263157878</c:v>
                </c:pt>
                <c:pt idx="67">
                  <c:v>78.261739130434208</c:v>
                </c:pt>
                <c:pt idx="68">
                  <c:v>51.897999999999989</c:v>
                </c:pt>
                <c:pt idx="69">
                  <c:v>62.383809523809298</c:v>
                </c:pt>
                <c:pt idx="70">
                  <c:v>72.604500000000002</c:v>
                </c:pt>
                <c:pt idx="71">
                  <c:v>64.624736842104582</c:v>
                </c:pt>
                <c:pt idx="72">
                  <c:v>71.837600000000023</c:v>
                </c:pt>
                <c:pt idx="73">
                  <c:v>89.239500000000007</c:v>
                </c:pt>
                <c:pt idx="74">
                  <c:v>77.27</c:v>
                </c:pt>
                <c:pt idx="75">
                  <c:v>79.982857142856659</c:v>
                </c:pt>
                <c:pt idx="76">
                  <c:v>77.274090909090901</c:v>
                </c:pt>
                <c:pt idx="77">
                  <c:v>73.637142857142749</c:v>
                </c:pt>
                <c:pt idx="78">
                  <c:v>71.035238095238086</c:v>
                </c:pt>
                <c:pt idx="79">
                  <c:v>74.697391304347832</c:v>
                </c:pt>
                <c:pt idx="80">
                  <c:v>68.550526315789099</c:v>
                </c:pt>
                <c:pt idx="81">
                  <c:v>69.163043478260875</c:v>
                </c:pt>
                <c:pt idx="82">
                  <c:v>71.689999999999984</c:v>
                </c:pt>
                <c:pt idx="83">
                  <c:v>106.78149999999999</c:v>
                </c:pt>
                <c:pt idx="84">
                  <c:v>96.278636363635854</c:v>
                </c:pt>
                <c:pt idx="85">
                  <c:v>87.437142857142874</c:v>
                </c:pt>
                <c:pt idx="86">
                  <c:v>86.328571428570868</c:v>
                </c:pt>
                <c:pt idx="87">
                  <c:v>100.07909090909088</c:v>
                </c:pt>
                <c:pt idx="88">
                  <c:v>113.63619047619048</c:v>
                </c:pt>
                <c:pt idx="89">
                  <c:v>114.27684210526284</c:v>
                </c:pt>
                <c:pt idx="90">
                  <c:v>131.30772727272767</c:v>
                </c:pt>
                <c:pt idx="91">
                  <c:v>79.427619047619444</c:v>
                </c:pt>
                <c:pt idx="92">
                  <c:v>71.755238095238084</c:v>
                </c:pt>
                <c:pt idx="93">
                  <c:v>67.433913043478327</c:v>
                </c:pt>
                <c:pt idx="94">
                  <c:v>68.835555555555459</c:v>
                </c:pt>
                <c:pt idx="95">
                  <c:v>63.819999999999993</c:v>
                </c:pt>
                <c:pt idx="96">
                  <c:v>76.318571428571389</c:v>
                </c:pt>
                <c:pt idx="97">
                  <c:v>54.4345</c:v>
                </c:pt>
                <c:pt idx="98">
                  <c:v>45.467272727272729</c:v>
                </c:pt>
                <c:pt idx="99">
                  <c:v>38.980909090909101</c:v>
                </c:pt>
                <c:pt idx="100">
                  <c:v>40.119500000000002</c:v>
                </c:pt>
                <c:pt idx="101">
                  <c:v>38.74</c:v>
                </c:pt>
                <c:pt idx="102">
                  <c:v>37.533478260869565</c:v>
                </c:pt>
                <c:pt idx="103">
                  <c:v>40.33</c:v>
                </c:pt>
                <c:pt idx="104">
                  <c:v>33.626190476190473</c:v>
                </c:pt>
                <c:pt idx="105">
                  <c:v>45.417272727272724</c:v>
                </c:pt>
                <c:pt idx="106">
                  <c:v>40.468421052631399</c:v>
                </c:pt>
                <c:pt idx="107">
                  <c:v>64.165909090909068</c:v>
                </c:pt>
                <c:pt idx="108">
                  <c:v>66.481499999999997</c:v>
                </c:pt>
                <c:pt idx="109">
                  <c:v>56.287000000000006</c:v>
                </c:pt>
                <c:pt idx="110">
                  <c:v>41.817391304347794</c:v>
                </c:pt>
                <c:pt idx="111">
                  <c:v>42.193636363636344</c:v>
                </c:pt>
                <c:pt idx="112">
                  <c:v>50.290500000000186</c:v>
                </c:pt>
                <c:pt idx="113">
                  <c:v>54.496818181818185</c:v>
                </c:pt>
                <c:pt idx="114">
                  <c:v>78.020952380952352</c:v>
                </c:pt>
                <c:pt idx="115">
                  <c:v>66.465454545454449</c:v>
                </c:pt>
                <c:pt idx="116">
                  <c:v>50.738666666666404</c:v>
                </c:pt>
                <c:pt idx="117">
                  <c:v>41.120526315789483</c:v>
                </c:pt>
                <c:pt idx="118">
                  <c:v>48.16368421052632</c:v>
                </c:pt>
                <c:pt idx="119">
                  <c:v>76.028823529411781</c:v>
                </c:pt>
                <c:pt idx="120">
                  <c:v>77.310476190475654</c:v>
                </c:pt>
                <c:pt idx="121">
                  <c:v>61.306999999999995</c:v>
                </c:pt>
                <c:pt idx="122">
                  <c:v>52.246521739130429</c:v>
                </c:pt>
                <c:pt idx="123">
                  <c:v>47.957499999999996</c:v>
                </c:pt>
                <c:pt idx="124">
                  <c:v>49.131428571428494</c:v>
                </c:pt>
                <c:pt idx="125">
                  <c:v>52.247727272727275</c:v>
                </c:pt>
                <c:pt idx="126">
                  <c:v>69.980000000000032</c:v>
                </c:pt>
                <c:pt idx="127">
                  <c:v>48.107826086956358</c:v>
                </c:pt>
                <c:pt idx="128">
                  <c:v>44.948095238095263</c:v>
                </c:pt>
                <c:pt idx="129">
                  <c:v>47.147619047619045</c:v>
                </c:pt>
                <c:pt idx="130">
                  <c:v>40.578500000000012</c:v>
                </c:pt>
                <c:pt idx="131">
                  <c:v>43.144000000000005</c:v>
                </c:pt>
                <c:pt idx="132">
                  <c:v>44.728800000000113</c:v>
                </c:pt>
                <c:pt idx="133">
                  <c:v>33.452999999999989</c:v>
                </c:pt>
                <c:pt idx="134">
                  <c:v>35.445</c:v>
                </c:pt>
              </c:numCache>
            </c:numRef>
          </c:val>
          <c:smooth val="0"/>
          <c:extLst>
            <c:ext xmlns:c16="http://schemas.microsoft.com/office/drawing/2014/chart" uri="{C3380CC4-5D6E-409C-BE32-E72D297353CC}">
              <c16:uniqueId val="{00000000-4637-43FC-8335-AD12D586EF22}"/>
            </c:ext>
          </c:extLst>
        </c:ser>
        <c:dLbls>
          <c:showLegendKey val="0"/>
          <c:showVal val="0"/>
          <c:showCatName val="0"/>
          <c:showSerName val="0"/>
          <c:showPercent val="0"/>
          <c:showBubbleSize val="0"/>
        </c:dLbls>
        <c:marker val="1"/>
        <c:smooth val="0"/>
        <c:axId val="101342208"/>
        <c:axId val="101394688"/>
      </c:lineChart>
      <c:lineChart>
        <c:grouping val="standard"/>
        <c:varyColors val="0"/>
        <c:ser>
          <c:idx val="1"/>
          <c:order val="1"/>
          <c:tx>
            <c:strRef>
              <c:f>'Price Data'!$T$19</c:f>
              <c:strCache>
                <c:ptCount val="1"/>
                <c:pt idx="0">
                  <c:v>Gas Price</c:v>
                </c:pt>
              </c:strCache>
            </c:strRef>
          </c:tx>
          <c:marker>
            <c:symbol val="none"/>
          </c:marker>
          <c:cat>
            <c:strRef>
              <c:f>'Price Data'!$R$20:$R$154</c:f>
              <c:strCache>
                <c:ptCount val="135"/>
                <c:pt idx="0">
                  <c:v>January-01</c:v>
                </c:pt>
                <c:pt idx="1">
                  <c:v>February-01</c:v>
                </c:pt>
                <c:pt idx="2">
                  <c:v>March-01</c:v>
                </c:pt>
                <c:pt idx="3">
                  <c:v>April-01</c:v>
                </c:pt>
                <c:pt idx="4">
                  <c:v>May-01</c:v>
                </c:pt>
                <c:pt idx="5">
                  <c:v>June-01</c:v>
                </c:pt>
                <c:pt idx="6">
                  <c:v>July-01</c:v>
                </c:pt>
                <c:pt idx="7">
                  <c:v>August-01</c:v>
                </c:pt>
                <c:pt idx="8">
                  <c:v>September-01</c:v>
                </c:pt>
                <c:pt idx="9">
                  <c:v>October-01</c:v>
                </c:pt>
                <c:pt idx="10">
                  <c:v>November-01</c:v>
                </c:pt>
                <c:pt idx="11">
                  <c:v>December-01</c:v>
                </c:pt>
                <c:pt idx="12">
                  <c:v>January-02</c:v>
                </c:pt>
                <c:pt idx="13">
                  <c:v>February-02</c:v>
                </c:pt>
                <c:pt idx="14">
                  <c:v>March-02</c:v>
                </c:pt>
                <c:pt idx="15">
                  <c:v>April-02</c:v>
                </c:pt>
                <c:pt idx="16">
                  <c:v>May-02</c:v>
                </c:pt>
                <c:pt idx="17">
                  <c:v>June-02</c:v>
                </c:pt>
                <c:pt idx="18">
                  <c:v>July-02</c:v>
                </c:pt>
                <c:pt idx="19">
                  <c:v>August-02</c:v>
                </c:pt>
                <c:pt idx="20">
                  <c:v>September-02</c:v>
                </c:pt>
                <c:pt idx="21">
                  <c:v>October-02</c:v>
                </c:pt>
                <c:pt idx="22">
                  <c:v>November-02</c:v>
                </c:pt>
                <c:pt idx="23">
                  <c:v>December-02</c:v>
                </c:pt>
                <c:pt idx="24">
                  <c:v>January-03</c:v>
                </c:pt>
                <c:pt idx="25">
                  <c:v>February-03</c:v>
                </c:pt>
                <c:pt idx="26">
                  <c:v>March-03</c:v>
                </c:pt>
                <c:pt idx="27">
                  <c:v>April-03</c:v>
                </c:pt>
                <c:pt idx="28">
                  <c:v>May-03</c:v>
                </c:pt>
                <c:pt idx="29">
                  <c:v>June-03</c:v>
                </c:pt>
                <c:pt idx="30">
                  <c:v>July-03</c:v>
                </c:pt>
                <c:pt idx="31">
                  <c:v>August-03</c:v>
                </c:pt>
                <c:pt idx="32">
                  <c:v>September-03</c:v>
                </c:pt>
                <c:pt idx="33">
                  <c:v>October-03</c:v>
                </c:pt>
                <c:pt idx="34">
                  <c:v>November-03</c:v>
                </c:pt>
                <c:pt idx="35">
                  <c:v>December-03</c:v>
                </c:pt>
                <c:pt idx="36">
                  <c:v>January-04</c:v>
                </c:pt>
                <c:pt idx="37">
                  <c:v>February-04</c:v>
                </c:pt>
                <c:pt idx="38">
                  <c:v>March-04</c:v>
                </c:pt>
                <c:pt idx="39">
                  <c:v>April-04</c:v>
                </c:pt>
                <c:pt idx="40">
                  <c:v>May-04</c:v>
                </c:pt>
                <c:pt idx="41">
                  <c:v>June-04</c:v>
                </c:pt>
                <c:pt idx="42">
                  <c:v>July-04</c:v>
                </c:pt>
                <c:pt idx="43">
                  <c:v>August-04</c:v>
                </c:pt>
                <c:pt idx="44">
                  <c:v>September-04</c:v>
                </c:pt>
                <c:pt idx="45">
                  <c:v>October-04</c:v>
                </c:pt>
                <c:pt idx="46">
                  <c:v>November-04</c:v>
                </c:pt>
                <c:pt idx="47">
                  <c:v>December-04</c:v>
                </c:pt>
                <c:pt idx="48">
                  <c:v>January-05</c:v>
                </c:pt>
                <c:pt idx="49">
                  <c:v>February-05</c:v>
                </c:pt>
                <c:pt idx="50">
                  <c:v>March-05</c:v>
                </c:pt>
                <c:pt idx="51">
                  <c:v>April-05</c:v>
                </c:pt>
                <c:pt idx="52">
                  <c:v>May-05</c:v>
                </c:pt>
                <c:pt idx="53">
                  <c:v>June-05</c:v>
                </c:pt>
                <c:pt idx="54">
                  <c:v>July-05</c:v>
                </c:pt>
                <c:pt idx="55">
                  <c:v>August-05</c:v>
                </c:pt>
                <c:pt idx="56">
                  <c:v>September-05</c:v>
                </c:pt>
                <c:pt idx="57">
                  <c:v>October-05</c:v>
                </c:pt>
                <c:pt idx="58">
                  <c:v>November-05</c:v>
                </c:pt>
                <c:pt idx="59">
                  <c:v>December-05</c:v>
                </c:pt>
                <c:pt idx="60">
                  <c:v>January-06</c:v>
                </c:pt>
                <c:pt idx="61">
                  <c:v>February-06</c:v>
                </c:pt>
                <c:pt idx="62">
                  <c:v>March-06</c:v>
                </c:pt>
                <c:pt idx="63">
                  <c:v>April-06</c:v>
                </c:pt>
                <c:pt idx="64">
                  <c:v>May-06</c:v>
                </c:pt>
                <c:pt idx="65">
                  <c:v>June-06</c:v>
                </c:pt>
                <c:pt idx="66">
                  <c:v>July-06</c:v>
                </c:pt>
                <c:pt idx="67">
                  <c:v>August-06</c:v>
                </c:pt>
                <c:pt idx="68">
                  <c:v>September-06</c:v>
                </c:pt>
                <c:pt idx="69">
                  <c:v>October-06</c:v>
                </c:pt>
                <c:pt idx="70">
                  <c:v>November-06</c:v>
                </c:pt>
                <c:pt idx="71">
                  <c:v>December-06</c:v>
                </c:pt>
                <c:pt idx="72">
                  <c:v>January-07</c:v>
                </c:pt>
                <c:pt idx="73">
                  <c:v>February-07</c:v>
                </c:pt>
                <c:pt idx="74">
                  <c:v>March-07</c:v>
                </c:pt>
                <c:pt idx="75">
                  <c:v>April-07</c:v>
                </c:pt>
                <c:pt idx="76">
                  <c:v>May-07</c:v>
                </c:pt>
                <c:pt idx="77">
                  <c:v>June-07</c:v>
                </c:pt>
                <c:pt idx="78">
                  <c:v>July-07</c:v>
                </c:pt>
                <c:pt idx="79">
                  <c:v>August-07</c:v>
                </c:pt>
                <c:pt idx="80">
                  <c:v>September-07</c:v>
                </c:pt>
                <c:pt idx="81">
                  <c:v>October-07</c:v>
                </c:pt>
                <c:pt idx="82">
                  <c:v>November-07</c:v>
                </c:pt>
                <c:pt idx="83">
                  <c:v>December-07</c:v>
                </c:pt>
                <c:pt idx="84">
                  <c:v>January-08</c:v>
                </c:pt>
                <c:pt idx="85">
                  <c:v>February-08</c:v>
                </c:pt>
                <c:pt idx="86">
                  <c:v>March-08</c:v>
                </c:pt>
                <c:pt idx="87">
                  <c:v>April-08</c:v>
                </c:pt>
                <c:pt idx="88">
                  <c:v>May-08</c:v>
                </c:pt>
                <c:pt idx="89">
                  <c:v>June-08</c:v>
                </c:pt>
                <c:pt idx="90">
                  <c:v>July-08</c:v>
                </c:pt>
                <c:pt idx="91">
                  <c:v>August-08</c:v>
                </c:pt>
                <c:pt idx="92">
                  <c:v>September-08</c:v>
                </c:pt>
                <c:pt idx="93">
                  <c:v>October-08</c:v>
                </c:pt>
                <c:pt idx="94">
                  <c:v>November-08</c:v>
                </c:pt>
                <c:pt idx="95">
                  <c:v>December-08</c:v>
                </c:pt>
                <c:pt idx="96">
                  <c:v>January-09</c:v>
                </c:pt>
                <c:pt idx="97">
                  <c:v>February-09</c:v>
                </c:pt>
                <c:pt idx="98">
                  <c:v>March-09</c:v>
                </c:pt>
                <c:pt idx="99">
                  <c:v>April-09</c:v>
                </c:pt>
                <c:pt idx="100">
                  <c:v>May-09</c:v>
                </c:pt>
                <c:pt idx="101">
                  <c:v>June-09</c:v>
                </c:pt>
                <c:pt idx="102">
                  <c:v>July-09</c:v>
                </c:pt>
                <c:pt idx="103">
                  <c:v>August-09</c:v>
                </c:pt>
                <c:pt idx="104">
                  <c:v>September-09</c:v>
                </c:pt>
                <c:pt idx="105">
                  <c:v>October-09</c:v>
                </c:pt>
                <c:pt idx="106">
                  <c:v>November-09</c:v>
                </c:pt>
                <c:pt idx="107">
                  <c:v>December-09</c:v>
                </c:pt>
                <c:pt idx="108">
                  <c:v>January-10</c:v>
                </c:pt>
                <c:pt idx="109">
                  <c:v>February-10</c:v>
                </c:pt>
                <c:pt idx="110">
                  <c:v>March-10</c:v>
                </c:pt>
                <c:pt idx="111">
                  <c:v>April-10</c:v>
                </c:pt>
                <c:pt idx="112">
                  <c:v>May-10</c:v>
                </c:pt>
                <c:pt idx="113">
                  <c:v>June-10</c:v>
                </c:pt>
                <c:pt idx="114">
                  <c:v>July-10</c:v>
                </c:pt>
                <c:pt idx="115">
                  <c:v>August-10</c:v>
                </c:pt>
                <c:pt idx="116">
                  <c:v>September-10</c:v>
                </c:pt>
                <c:pt idx="117">
                  <c:v>October-10</c:v>
                </c:pt>
                <c:pt idx="118">
                  <c:v>November-10</c:v>
                </c:pt>
                <c:pt idx="119">
                  <c:v>December-10</c:v>
                </c:pt>
                <c:pt idx="120">
                  <c:v>January-11</c:v>
                </c:pt>
                <c:pt idx="121">
                  <c:v>February-11</c:v>
                </c:pt>
                <c:pt idx="122">
                  <c:v>March-11</c:v>
                </c:pt>
                <c:pt idx="123">
                  <c:v>April-11</c:v>
                </c:pt>
                <c:pt idx="124">
                  <c:v>May-11</c:v>
                </c:pt>
                <c:pt idx="125">
                  <c:v>June-11</c:v>
                </c:pt>
                <c:pt idx="126">
                  <c:v>July-11</c:v>
                </c:pt>
                <c:pt idx="127">
                  <c:v>August-11</c:v>
                </c:pt>
                <c:pt idx="128">
                  <c:v>September-11</c:v>
                </c:pt>
                <c:pt idx="129">
                  <c:v>October-11</c:v>
                </c:pt>
                <c:pt idx="130">
                  <c:v>November-11</c:v>
                </c:pt>
                <c:pt idx="131">
                  <c:v>December-11</c:v>
                </c:pt>
                <c:pt idx="132">
                  <c:v>January-12</c:v>
                </c:pt>
                <c:pt idx="133">
                  <c:v>February-12</c:v>
                </c:pt>
                <c:pt idx="134">
                  <c:v>March-12</c:v>
                </c:pt>
              </c:strCache>
            </c:strRef>
          </c:cat>
          <c:val>
            <c:numRef>
              <c:f>'Price Data'!$T$20:$T$154</c:f>
              <c:numCache>
                <c:formatCode>#,##0.00</c:formatCode>
                <c:ptCount val="135"/>
                <c:pt idx="0">
                  <c:v>7.9572222222222324</c:v>
                </c:pt>
                <c:pt idx="1">
                  <c:v>5.6273684210526334</c:v>
                </c:pt>
                <c:pt idx="2">
                  <c:v>5.2474999999999978</c:v>
                </c:pt>
                <c:pt idx="3">
                  <c:v>5.225625</c:v>
                </c:pt>
                <c:pt idx="4">
                  <c:v>4.2105000000000006</c:v>
                </c:pt>
                <c:pt idx="5">
                  <c:v>3.7463157894736838</c:v>
                </c:pt>
                <c:pt idx="6">
                  <c:v>3.1090476190476193</c:v>
                </c:pt>
                <c:pt idx="7">
                  <c:v>2.928235294117647</c:v>
                </c:pt>
                <c:pt idx="8">
                  <c:v>2.1915789473684208</c:v>
                </c:pt>
                <c:pt idx="9">
                  <c:v>2.4608695652174002</c:v>
                </c:pt>
                <c:pt idx="10">
                  <c:v>2.3219047619047606</c:v>
                </c:pt>
                <c:pt idx="11">
                  <c:v>2.3178947368421046</c:v>
                </c:pt>
                <c:pt idx="12">
                  <c:v>2.3159090909090798</c:v>
                </c:pt>
                <c:pt idx="13">
                  <c:v>2.3164999999999862</c:v>
                </c:pt>
                <c:pt idx="14">
                  <c:v>3.035714285714286</c:v>
                </c:pt>
                <c:pt idx="15">
                  <c:v>3.4268181818181662</c:v>
                </c:pt>
                <c:pt idx="16">
                  <c:v>3.4981818181818212</c:v>
                </c:pt>
                <c:pt idx="17">
                  <c:v>3.2614999999999994</c:v>
                </c:pt>
                <c:pt idx="18">
                  <c:v>2.9890476190476187</c:v>
                </c:pt>
                <c:pt idx="19">
                  <c:v>3.0877272727272955</c:v>
                </c:pt>
                <c:pt idx="20">
                  <c:v>3.5490000000000004</c:v>
                </c:pt>
                <c:pt idx="21">
                  <c:v>4.1247619047619057</c:v>
                </c:pt>
                <c:pt idx="22">
                  <c:v>4.0350000000000001</c:v>
                </c:pt>
                <c:pt idx="23">
                  <c:v>4.7311111111111366</c:v>
                </c:pt>
                <c:pt idx="24">
                  <c:v>5.4576190476190467</c:v>
                </c:pt>
                <c:pt idx="25">
                  <c:v>7.4484210526315824</c:v>
                </c:pt>
                <c:pt idx="26">
                  <c:v>5.9005263157894738</c:v>
                </c:pt>
                <c:pt idx="27">
                  <c:v>5.2139999999999995</c:v>
                </c:pt>
                <c:pt idx="28">
                  <c:v>5.8028571428571425</c:v>
                </c:pt>
                <c:pt idx="29">
                  <c:v>5.9118181818182034</c:v>
                </c:pt>
                <c:pt idx="30">
                  <c:v>5.0918181818181933</c:v>
                </c:pt>
                <c:pt idx="31">
                  <c:v>5.0444444444444425</c:v>
                </c:pt>
                <c:pt idx="32">
                  <c:v>4.5958823529411763</c:v>
                </c:pt>
                <c:pt idx="33">
                  <c:v>4.7324999999999999</c:v>
                </c:pt>
                <c:pt idx="34">
                  <c:v>4.4407142857142894</c:v>
                </c:pt>
                <c:pt idx="35">
                  <c:v>6.1441176470587751</c:v>
                </c:pt>
                <c:pt idx="36">
                  <c:v>6.0927777777777745</c:v>
                </c:pt>
                <c:pt idx="37">
                  <c:v>5.4219999999999988</c:v>
                </c:pt>
                <c:pt idx="38">
                  <c:v>5.3869565217391298</c:v>
                </c:pt>
                <c:pt idx="39">
                  <c:v>5.7094736842105656</c:v>
                </c:pt>
                <c:pt idx="40">
                  <c:v>6.3000000000000016</c:v>
                </c:pt>
                <c:pt idx="41">
                  <c:v>6.2523809523809355</c:v>
                </c:pt>
                <c:pt idx="42">
                  <c:v>5.9144999999999985</c:v>
                </c:pt>
                <c:pt idx="43">
                  <c:v>5.3517647058823821</c:v>
                </c:pt>
                <c:pt idx="44">
                  <c:v>5.1452380952380974</c:v>
                </c:pt>
                <c:pt idx="45">
                  <c:v>6.3915000000000006</c:v>
                </c:pt>
                <c:pt idx="46">
                  <c:v>6.1649999999999734</c:v>
                </c:pt>
                <c:pt idx="47">
                  <c:v>6.5572222222222214</c:v>
                </c:pt>
                <c:pt idx="48">
                  <c:v>6.1642857142856862</c:v>
                </c:pt>
                <c:pt idx="49">
                  <c:v>6.1593749999999945</c:v>
                </c:pt>
                <c:pt idx="50">
                  <c:v>6.9523809523809446</c:v>
                </c:pt>
                <c:pt idx="51">
                  <c:v>7.1716666666666704</c:v>
                </c:pt>
                <c:pt idx="52">
                  <c:v>6.4778947368421074</c:v>
                </c:pt>
                <c:pt idx="53">
                  <c:v>7.1749999999999945</c:v>
                </c:pt>
                <c:pt idx="54">
                  <c:v>7.6111111111111107</c:v>
                </c:pt>
                <c:pt idx="55">
                  <c:v>9.5656250000000043</c:v>
                </c:pt>
                <c:pt idx="56">
                  <c:v>12.235714285714286</c:v>
                </c:pt>
                <c:pt idx="57">
                  <c:v>13.844285714285714</c:v>
                </c:pt>
                <c:pt idx="58">
                  <c:v>10.22764705882353</c:v>
                </c:pt>
                <c:pt idx="59">
                  <c:v>13.365714285714354</c:v>
                </c:pt>
                <c:pt idx="60">
                  <c:v>8.6275000000000013</c:v>
                </c:pt>
                <c:pt idx="61">
                  <c:v>7.5906250000000002</c:v>
                </c:pt>
                <c:pt idx="62">
                  <c:v>6.8882608695652046</c:v>
                </c:pt>
                <c:pt idx="63">
                  <c:v>7.1588888888888755</c:v>
                </c:pt>
                <c:pt idx="64">
                  <c:v>6.2835294117647331</c:v>
                </c:pt>
                <c:pt idx="65">
                  <c:v>6.2152380952380994</c:v>
                </c:pt>
                <c:pt idx="66">
                  <c:v>6.1684210526315786</c:v>
                </c:pt>
                <c:pt idx="67">
                  <c:v>7.1352173913043524</c:v>
                </c:pt>
                <c:pt idx="68">
                  <c:v>4.8959999999999955</c:v>
                </c:pt>
                <c:pt idx="69">
                  <c:v>5.9295238095238094</c:v>
                </c:pt>
                <c:pt idx="70">
                  <c:v>7.4045000000000005</c:v>
                </c:pt>
                <c:pt idx="71">
                  <c:v>6.7784210526315833</c:v>
                </c:pt>
                <c:pt idx="72">
                  <c:v>6.4011999999999984</c:v>
                </c:pt>
                <c:pt idx="73">
                  <c:v>8.0240000000000009</c:v>
                </c:pt>
                <c:pt idx="74">
                  <c:v>7.1077272727272645</c:v>
                </c:pt>
                <c:pt idx="75">
                  <c:v>7.5971428571428445</c:v>
                </c:pt>
                <c:pt idx="76">
                  <c:v>7.6372727272727294</c:v>
                </c:pt>
                <c:pt idx="77">
                  <c:v>7.3461904761904755</c:v>
                </c:pt>
                <c:pt idx="78">
                  <c:v>6.2185714285714271</c:v>
                </c:pt>
                <c:pt idx="79">
                  <c:v>6.2178260869565216</c:v>
                </c:pt>
                <c:pt idx="80">
                  <c:v>6.0794736842105683</c:v>
                </c:pt>
                <c:pt idx="81">
                  <c:v>6.7430434782608915</c:v>
                </c:pt>
                <c:pt idx="82">
                  <c:v>7.1023809523809263</c:v>
                </c:pt>
                <c:pt idx="83">
                  <c:v>7.1044999999999945</c:v>
                </c:pt>
                <c:pt idx="84">
                  <c:v>8.0050000000000008</c:v>
                </c:pt>
                <c:pt idx="85">
                  <c:v>8.5528571428571443</c:v>
                </c:pt>
                <c:pt idx="86">
                  <c:v>9.3714285714285737</c:v>
                </c:pt>
                <c:pt idx="87">
                  <c:v>10.181363636363637</c:v>
                </c:pt>
                <c:pt idx="88">
                  <c:v>11.269047619047688</c:v>
                </c:pt>
                <c:pt idx="89">
                  <c:v>12.690526315789517</c:v>
                </c:pt>
                <c:pt idx="90">
                  <c:v>11.08863636363637</c:v>
                </c:pt>
                <c:pt idx="91">
                  <c:v>8.2566666666666748</c:v>
                </c:pt>
                <c:pt idx="92">
                  <c:v>7.6738095238095223</c:v>
                </c:pt>
                <c:pt idx="93">
                  <c:v>6.7365217391304384</c:v>
                </c:pt>
                <c:pt idx="94">
                  <c:v>6.6905555555555232</c:v>
                </c:pt>
                <c:pt idx="95">
                  <c:v>5.8242857142856881</c:v>
                </c:pt>
                <c:pt idx="96">
                  <c:v>5.2333333333333636</c:v>
                </c:pt>
                <c:pt idx="97">
                  <c:v>4.5190000000000001</c:v>
                </c:pt>
                <c:pt idx="98">
                  <c:v>3.9595454545454527</c:v>
                </c:pt>
                <c:pt idx="99">
                  <c:v>3.4990909090909077</c:v>
                </c:pt>
                <c:pt idx="100">
                  <c:v>3.8324999999999849</c:v>
                </c:pt>
                <c:pt idx="101">
                  <c:v>3.8004545454545449</c:v>
                </c:pt>
                <c:pt idx="102">
                  <c:v>3.388260869565217</c:v>
                </c:pt>
                <c:pt idx="103">
                  <c:v>3.121</c:v>
                </c:pt>
                <c:pt idx="104">
                  <c:v>2.9866666666666668</c:v>
                </c:pt>
                <c:pt idx="105">
                  <c:v>4.0077272727272675</c:v>
                </c:pt>
                <c:pt idx="106">
                  <c:v>3.6810526315789467</c:v>
                </c:pt>
                <c:pt idx="107">
                  <c:v>5.3477272727272656</c:v>
                </c:pt>
                <c:pt idx="108">
                  <c:v>5.8234999999999975</c:v>
                </c:pt>
                <c:pt idx="109">
                  <c:v>5.3279999999999772</c:v>
                </c:pt>
                <c:pt idx="110">
                  <c:v>4.2908695652173918</c:v>
                </c:pt>
                <c:pt idx="111">
                  <c:v>4.0195454545454545</c:v>
                </c:pt>
                <c:pt idx="112">
                  <c:v>4.1399999999999997</c:v>
                </c:pt>
                <c:pt idx="113">
                  <c:v>4.8013636363636625</c:v>
                </c:pt>
                <c:pt idx="114">
                  <c:v>4.6266666666666669</c:v>
                </c:pt>
                <c:pt idx="115">
                  <c:v>4.3149999999999782</c:v>
                </c:pt>
                <c:pt idx="116">
                  <c:v>3.9433333333333342</c:v>
                </c:pt>
                <c:pt idx="117">
                  <c:v>3.4363157894736767</c:v>
                </c:pt>
                <c:pt idx="118">
                  <c:v>3.7210526315789467</c:v>
                </c:pt>
                <c:pt idx="119">
                  <c:v>4.2758823529411814</c:v>
                </c:pt>
                <c:pt idx="120">
                  <c:v>4.4880952380952355</c:v>
                </c:pt>
                <c:pt idx="121">
                  <c:v>4.08</c:v>
                </c:pt>
                <c:pt idx="122">
                  <c:v>3.9739130434782597</c:v>
                </c:pt>
                <c:pt idx="123">
                  <c:v>4.2350000000000003</c:v>
                </c:pt>
                <c:pt idx="124">
                  <c:v>4.310952380952382</c:v>
                </c:pt>
                <c:pt idx="125">
                  <c:v>4.5368181818182034</c:v>
                </c:pt>
                <c:pt idx="126">
                  <c:v>4.4234999999999998</c:v>
                </c:pt>
                <c:pt idx="127">
                  <c:v>4.0547826086956356</c:v>
                </c:pt>
                <c:pt idx="128">
                  <c:v>3.8961904761904766</c:v>
                </c:pt>
                <c:pt idx="129">
                  <c:v>3.5657142857142849</c:v>
                </c:pt>
                <c:pt idx="130">
                  <c:v>3.2585000000000002</c:v>
                </c:pt>
                <c:pt idx="131">
                  <c:v>3.1604999999999999</c:v>
                </c:pt>
                <c:pt idx="132">
                  <c:v>2.7108000000000003</c:v>
                </c:pt>
                <c:pt idx="133">
                  <c:v>2.5044999999999997</c:v>
                </c:pt>
                <c:pt idx="134">
                  <c:v>2.4149999999999987</c:v>
                </c:pt>
              </c:numCache>
            </c:numRef>
          </c:val>
          <c:smooth val="0"/>
          <c:extLst>
            <c:ext xmlns:c16="http://schemas.microsoft.com/office/drawing/2014/chart" uri="{C3380CC4-5D6E-409C-BE32-E72D297353CC}">
              <c16:uniqueId val="{00000001-4637-43FC-8335-AD12D586EF22}"/>
            </c:ext>
          </c:extLst>
        </c:ser>
        <c:dLbls>
          <c:showLegendKey val="0"/>
          <c:showVal val="0"/>
          <c:showCatName val="0"/>
          <c:showSerName val="0"/>
          <c:showPercent val="0"/>
          <c:showBubbleSize val="0"/>
        </c:dLbls>
        <c:marker val="1"/>
        <c:smooth val="0"/>
        <c:axId val="103695104"/>
        <c:axId val="103192064"/>
      </c:lineChart>
      <c:catAx>
        <c:axId val="101342208"/>
        <c:scaling>
          <c:orientation val="minMax"/>
        </c:scaling>
        <c:delete val="0"/>
        <c:axPos val="b"/>
        <c:numFmt formatCode="General" sourceLinked="0"/>
        <c:majorTickMark val="out"/>
        <c:minorTickMark val="none"/>
        <c:tickLblPos val="nextTo"/>
        <c:crossAx val="101394688"/>
        <c:crosses val="autoZero"/>
        <c:auto val="1"/>
        <c:lblAlgn val="ctr"/>
        <c:lblOffset val="100"/>
        <c:noMultiLvlLbl val="0"/>
      </c:catAx>
      <c:valAx>
        <c:axId val="101394688"/>
        <c:scaling>
          <c:orientation val="minMax"/>
        </c:scaling>
        <c:delete val="0"/>
        <c:axPos val="l"/>
        <c:majorGridlines/>
        <c:numFmt formatCode="#,##0.00" sourceLinked="1"/>
        <c:majorTickMark val="out"/>
        <c:minorTickMark val="none"/>
        <c:tickLblPos val="nextTo"/>
        <c:crossAx val="101342208"/>
        <c:crosses val="autoZero"/>
        <c:crossBetween val="between"/>
      </c:valAx>
      <c:valAx>
        <c:axId val="103192064"/>
        <c:scaling>
          <c:orientation val="minMax"/>
        </c:scaling>
        <c:delete val="0"/>
        <c:axPos val="r"/>
        <c:numFmt formatCode="#,##0.00" sourceLinked="1"/>
        <c:majorTickMark val="out"/>
        <c:minorTickMark val="none"/>
        <c:tickLblPos val="nextTo"/>
        <c:crossAx val="103695104"/>
        <c:crosses val="max"/>
        <c:crossBetween val="between"/>
      </c:valAx>
      <c:catAx>
        <c:axId val="103695104"/>
        <c:scaling>
          <c:orientation val="minMax"/>
        </c:scaling>
        <c:delete val="1"/>
        <c:axPos val="b"/>
        <c:numFmt formatCode="General" sourceLinked="1"/>
        <c:majorTickMark val="out"/>
        <c:minorTickMark val="none"/>
        <c:tickLblPos val="none"/>
        <c:crossAx val="103192064"/>
        <c:crosses val="autoZero"/>
        <c:auto val="1"/>
        <c:lblAlgn val="ctr"/>
        <c:lblOffset val="100"/>
        <c:noMultiLvlLbl val="0"/>
      </c:catAx>
    </c:plotArea>
    <c:legend>
      <c:legendPos val="r"/>
      <c:layout>
        <c:manualLayout>
          <c:xMode val="edge"/>
          <c:yMode val="edge"/>
          <c:x val="0.11500983889893035"/>
          <c:y val="0.10604613621814322"/>
          <c:w val="0.13542741662288241"/>
          <c:h val="7.3033906180085734E-2"/>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Northeast U.S. Gas and Electricity Price Monthly</a:t>
            </a:r>
          </a:p>
        </c:rich>
      </c:tx>
      <c:overlay val="0"/>
    </c:title>
    <c:autoTitleDeleted val="0"/>
    <c:plotArea>
      <c:layout>
        <c:manualLayout>
          <c:layoutTarget val="inner"/>
          <c:xMode val="edge"/>
          <c:yMode val="edge"/>
          <c:x val="6.4029362041797044E-2"/>
          <c:y val="8.4972162249230807E-2"/>
          <c:w val="0.84369681568948429"/>
          <c:h val="0.75771186950046665"/>
        </c:manualLayout>
      </c:layout>
      <c:lineChart>
        <c:grouping val="standard"/>
        <c:varyColors val="0"/>
        <c:ser>
          <c:idx val="0"/>
          <c:order val="0"/>
          <c:tx>
            <c:strRef>
              <c:f>'Price Data'!$S$19</c:f>
              <c:strCache>
                <c:ptCount val="1"/>
                <c:pt idx="0">
                  <c:v>Electricity Price</c:v>
                </c:pt>
              </c:strCache>
            </c:strRef>
          </c:tx>
          <c:marker>
            <c:symbol val="none"/>
          </c:marker>
          <c:cat>
            <c:strRef>
              <c:f>'Price Data'!$R$20:$R$154</c:f>
              <c:strCache>
                <c:ptCount val="135"/>
                <c:pt idx="0">
                  <c:v>January-01</c:v>
                </c:pt>
                <c:pt idx="1">
                  <c:v>February-01</c:v>
                </c:pt>
                <c:pt idx="2">
                  <c:v>March-01</c:v>
                </c:pt>
                <c:pt idx="3">
                  <c:v>April-01</c:v>
                </c:pt>
                <c:pt idx="4">
                  <c:v>May-01</c:v>
                </c:pt>
                <c:pt idx="5">
                  <c:v>June-01</c:v>
                </c:pt>
                <c:pt idx="6">
                  <c:v>July-01</c:v>
                </c:pt>
                <c:pt idx="7">
                  <c:v>August-01</c:v>
                </c:pt>
                <c:pt idx="8">
                  <c:v>September-01</c:v>
                </c:pt>
                <c:pt idx="9">
                  <c:v>October-01</c:v>
                </c:pt>
                <c:pt idx="10">
                  <c:v>November-01</c:v>
                </c:pt>
                <c:pt idx="11">
                  <c:v>December-01</c:v>
                </c:pt>
                <c:pt idx="12">
                  <c:v>January-02</c:v>
                </c:pt>
                <c:pt idx="13">
                  <c:v>February-02</c:v>
                </c:pt>
                <c:pt idx="14">
                  <c:v>March-02</c:v>
                </c:pt>
                <c:pt idx="15">
                  <c:v>April-02</c:v>
                </c:pt>
                <c:pt idx="16">
                  <c:v>May-02</c:v>
                </c:pt>
                <c:pt idx="17">
                  <c:v>June-02</c:v>
                </c:pt>
                <c:pt idx="18">
                  <c:v>July-02</c:v>
                </c:pt>
                <c:pt idx="19">
                  <c:v>August-02</c:v>
                </c:pt>
                <c:pt idx="20">
                  <c:v>September-02</c:v>
                </c:pt>
                <c:pt idx="21">
                  <c:v>October-02</c:v>
                </c:pt>
                <c:pt idx="22">
                  <c:v>November-02</c:v>
                </c:pt>
                <c:pt idx="23">
                  <c:v>December-02</c:v>
                </c:pt>
                <c:pt idx="24">
                  <c:v>January-03</c:v>
                </c:pt>
                <c:pt idx="25">
                  <c:v>February-03</c:v>
                </c:pt>
                <c:pt idx="26">
                  <c:v>March-03</c:v>
                </c:pt>
                <c:pt idx="27">
                  <c:v>April-03</c:v>
                </c:pt>
                <c:pt idx="28">
                  <c:v>May-03</c:v>
                </c:pt>
                <c:pt idx="29">
                  <c:v>June-03</c:v>
                </c:pt>
                <c:pt idx="30">
                  <c:v>July-03</c:v>
                </c:pt>
                <c:pt idx="31">
                  <c:v>August-03</c:v>
                </c:pt>
                <c:pt idx="32">
                  <c:v>September-03</c:v>
                </c:pt>
                <c:pt idx="33">
                  <c:v>October-03</c:v>
                </c:pt>
                <c:pt idx="34">
                  <c:v>November-03</c:v>
                </c:pt>
                <c:pt idx="35">
                  <c:v>December-03</c:v>
                </c:pt>
                <c:pt idx="36">
                  <c:v>January-04</c:v>
                </c:pt>
                <c:pt idx="37">
                  <c:v>February-04</c:v>
                </c:pt>
                <c:pt idx="38">
                  <c:v>March-04</c:v>
                </c:pt>
                <c:pt idx="39">
                  <c:v>April-04</c:v>
                </c:pt>
                <c:pt idx="40">
                  <c:v>May-04</c:v>
                </c:pt>
                <c:pt idx="41">
                  <c:v>June-04</c:v>
                </c:pt>
                <c:pt idx="42">
                  <c:v>July-04</c:v>
                </c:pt>
                <c:pt idx="43">
                  <c:v>August-04</c:v>
                </c:pt>
                <c:pt idx="44">
                  <c:v>September-04</c:v>
                </c:pt>
                <c:pt idx="45">
                  <c:v>October-04</c:v>
                </c:pt>
                <c:pt idx="46">
                  <c:v>November-04</c:v>
                </c:pt>
                <c:pt idx="47">
                  <c:v>December-04</c:v>
                </c:pt>
                <c:pt idx="48">
                  <c:v>January-05</c:v>
                </c:pt>
                <c:pt idx="49">
                  <c:v>February-05</c:v>
                </c:pt>
                <c:pt idx="50">
                  <c:v>March-05</c:v>
                </c:pt>
                <c:pt idx="51">
                  <c:v>April-05</c:v>
                </c:pt>
                <c:pt idx="52">
                  <c:v>May-05</c:v>
                </c:pt>
                <c:pt idx="53">
                  <c:v>June-05</c:v>
                </c:pt>
                <c:pt idx="54">
                  <c:v>July-05</c:v>
                </c:pt>
                <c:pt idx="55">
                  <c:v>August-05</c:v>
                </c:pt>
                <c:pt idx="56">
                  <c:v>September-05</c:v>
                </c:pt>
                <c:pt idx="57">
                  <c:v>October-05</c:v>
                </c:pt>
                <c:pt idx="58">
                  <c:v>November-05</c:v>
                </c:pt>
                <c:pt idx="59">
                  <c:v>December-05</c:v>
                </c:pt>
                <c:pt idx="60">
                  <c:v>January-06</c:v>
                </c:pt>
                <c:pt idx="61">
                  <c:v>February-06</c:v>
                </c:pt>
                <c:pt idx="62">
                  <c:v>March-06</c:v>
                </c:pt>
                <c:pt idx="63">
                  <c:v>April-06</c:v>
                </c:pt>
                <c:pt idx="64">
                  <c:v>May-06</c:v>
                </c:pt>
                <c:pt idx="65">
                  <c:v>June-06</c:v>
                </c:pt>
                <c:pt idx="66">
                  <c:v>July-06</c:v>
                </c:pt>
                <c:pt idx="67">
                  <c:v>August-06</c:v>
                </c:pt>
                <c:pt idx="68">
                  <c:v>September-06</c:v>
                </c:pt>
                <c:pt idx="69">
                  <c:v>October-06</c:v>
                </c:pt>
                <c:pt idx="70">
                  <c:v>November-06</c:v>
                </c:pt>
                <c:pt idx="71">
                  <c:v>December-06</c:v>
                </c:pt>
                <c:pt idx="72">
                  <c:v>January-07</c:v>
                </c:pt>
                <c:pt idx="73">
                  <c:v>February-07</c:v>
                </c:pt>
                <c:pt idx="74">
                  <c:v>March-07</c:v>
                </c:pt>
                <c:pt idx="75">
                  <c:v>April-07</c:v>
                </c:pt>
                <c:pt idx="76">
                  <c:v>May-07</c:v>
                </c:pt>
                <c:pt idx="77">
                  <c:v>June-07</c:v>
                </c:pt>
                <c:pt idx="78">
                  <c:v>July-07</c:v>
                </c:pt>
                <c:pt idx="79">
                  <c:v>August-07</c:v>
                </c:pt>
                <c:pt idx="80">
                  <c:v>September-07</c:v>
                </c:pt>
                <c:pt idx="81">
                  <c:v>October-07</c:v>
                </c:pt>
                <c:pt idx="82">
                  <c:v>November-07</c:v>
                </c:pt>
                <c:pt idx="83">
                  <c:v>December-07</c:v>
                </c:pt>
                <c:pt idx="84">
                  <c:v>January-08</c:v>
                </c:pt>
                <c:pt idx="85">
                  <c:v>February-08</c:v>
                </c:pt>
                <c:pt idx="86">
                  <c:v>March-08</c:v>
                </c:pt>
                <c:pt idx="87">
                  <c:v>April-08</c:v>
                </c:pt>
                <c:pt idx="88">
                  <c:v>May-08</c:v>
                </c:pt>
                <c:pt idx="89">
                  <c:v>June-08</c:v>
                </c:pt>
                <c:pt idx="90">
                  <c:v>July-08</c:v>
                </c:pt>
                <c:pt idx="91">
                  <c:v>August-08</c:v>
                </c:pt>
                <c:pt idx="92">
                  <c:v>September-08</c:v>
                </c:pt>
                <c:pt idx="93">
                  <c:v>October-08</c:v>
                </c:pt>
                <c:pt idx="94">
                  <c:v>November-08</c:v>
                </c:pt>
                <c:pt idx="95">
                  <c:v>December-08</c:v>
                </c:pt>
                <c:pt idx="96">
                  <c:v>January-09</c:v>
                </c:pt>
                <c:pt idx="97">
                  <c:v>February-09</c:v>
                </c:pt>
                <c:pt idx="98">
                  <c:v>March-09</c:v>
                </c:pt>
                <c:pt idx="99">
                  <c:v>April-09</c:v>
                </c:pt>
                <c:pt idx="100">
                  <c:v>May-09</c:v>
                </c:pt>
                <c:pt idx="101">
                  <c:v>June-09</c:v>
                </c:pt>
                <c:pt idx="102">
                  <c:v>July-09</c:v>
                </c:pt>
                <c:pt idx="103">
                  <c:v>August-09</c:v>
                </c:pt>
                <c:pt idx="104">
                  <c:v>September-09</c:v>
                </c:pt>
                <c:pt idx="105">
                  <c:v>October-09</c:v>
                </c:pt>
                <c:pt idx="106">
                  <c:v>November-09</c:v>
                </c:pt>
                <c:pt idx="107">
                  <c:v>December-09</c:v>
                </c:pt>
                <c:pt idx="108">
                  <c:v>January-10</c:v>
                </c:pt>
                <c:pt idx="109">
                  <c:v>February-10</c:v>
                </c:pt>
                <c:pt idx="110">
                  <c:v>March-10</c:v>
                </c:pt>
                <c:pt idx="111">
                  <c:v>April-10</c:v>
                </c:pt>
                <c:pt idx="112">
                  <c:v>May-10</c:v>
                </c:pt>
                <c:pt idx="113">
                  <c:v>June-10</c:v>
                </c:pt>
                <c:pt idx="114">
                  <c:v>July-10</c:v>
                </c:pt>
                <c:pt idx="115">
                  <c:v>August-10</c:v>
                </c:pt>
                <c:pt idx="116">
                  <c:v>September-10</c:v>
                </c:pt>
                <c:pt idx="117">
                  <c:v>October-10</c:v>
                </c:pt>
                <c:pt idx="118">
                  <c:v>November-10</c:v>
                </c:pt>
                <c:pt idx="119">
                  <c:v>December-10</c:v>
                </c:pt>
                <c:pt idx="120">
                  <c:v>January-11</c:v>
                </c:pt>
                <c:pt idx="121">
                  <c:v>February-11</c:v>
                </c:pt>
                <c:pt idx="122">
                  <c:v>March-11</c:v>
                </c:pt>
                <c:pt idx="123">
                  <c:v>April-11</c:v>
                </c:pt>
                <c:pt idx="124">
                  <c:v>May-11</c:v>
                </c:pt>
                <c:pt idx="125">
                  <c:v>June-11</c:v>
                </c:pt>
                <c:pt idx="126">
                  <c:v>July-11</c:v>
                </c:pt>
                <c:pt idx="127">
                  <c:v>August-11</c:v>
                </c:pt>
                <c:pt idx="128">
                  <c:v>September-11</c:v>
                </c:pt>
                <c:pt idx="129">
                  <c:v>October-11</c:v>
                </c:pt>
                <c:pt idx="130">
                  <c:v>November-11</c:v>
                </c:pt>
                <c:pt idx="131">
                  <c:v>December-11</c:v>
                </c:pt>
                <c:pt idx="132">
                  <c:v>January-12</c:v>
                </c:pt>
                <c:pt idx="133">
                  <c:v>February-12</c:v>
                </c:pt>
                <c:pt idx="134">
                  <c:v>March-12</c:v>
                </c:pt>
              </c:strCache>
            </c:strRef>
          </c:cat>
          <c:val>
            <c:numRef>
              <c:f>'Price Data'!$S$20:$S$154</c:f>
              <c:numCache>
                <c:formatCode>#,##0.00</c:formatCode>
                <c:ptCount val="135"/>
                <c:pt idx="0">
                  <c:v>70.741111111111124</c:v>
                </c:pt>
                <c:pt idx="1">
                  <c:v>50.242105263158109</c:v>
                </c:pt>
                <c:pt idx="2">
                  <c:v>53.883999999999993</c:v>
                </c:pt>
                <c:pt idx="3">
                  <c:v>51.265000000000143</c:v>
                </c:pt>
                <c:pt idx="4">
                  <c:v>57.929000000000009</c:v>
                </c:pt>
                <c:pt idx="5">
                  <c:v>48.493157894736839</c:v>
                </c:pt>
                <c:pt idx="6">
                  <c:v>45.963809523809495</c:v>
                </c:pt>
                <c:pt idx="7">
                  <c:v>53.887058823529415</c:v>
                </c:pt>
                <c:pt idx="8">
                  <c:v>39.901578947368428</c:v>
                </c:pt>
                <c:pt idx="9">
                  <c:v>36.589130434782604</c:v>
                </c:pt>
                <c:pt idx="10">
                  <c:v>32.699523809524017</c:v>
                </c:pt>
                <c:pt idx="11">
                  <c:v>29.926842105263063</c:v>
                </c:pt>
                <c:pt idx="12">
                  <c:v>29.902727272727017</c:v>
                </c:pt>
                <c:pt idx="13">
                  <c:v>28.875</c:v>
                </c:pt>
                <c:pt idx="14">
                  <c:v>34.478571428571463</c:v>
                </c:pt>
                <c:pt idx="15">
                  <c:v>37.611363636363478</c:v>
                </c:pt>
                <c:pt idx="16">
                  <c:v>42.500909090909111</c:v>
                </c:pt>
                <c:pt idx="17">
                  <c:v>40.645500000000013</c:v>
                </c:pt>
                <c:pt idx="18">
                  <c:v>52.299523809524068</c:v>
                </c:pt>
                <c:pt idx="19">
                  <c:v>57.342727272727295</c:v>
                </c:pt>
                <c:pt idx="20">
                  <c:v>49.302499999999988</c:v>
                </c:pt>
                <c:pt idx="21">
                  <c:v>48.233809523809505</c:v>
                </c:pt>
                <c:pt idx="22">
                  <c:v>46.626666666666402</c:v>
                </c:pt>
                <c:pt idx="23">
                  <c:v>52.582777777777771</c:v>
                </c:pt>
                <c:pt idx="24">
                  <c:v>70.191904761904766</c:v>
                </c:pt>
                <c:pt idx="25">
                  <c:v>82.225263157894688</c:v>
                </c:pt>
                <c:pt idx="26">
                  <c:v>73.904210526316206</c:v>
                </c:pt>
                <c:pt idx="27">
                  <c:v>53.484999999999999</c:v>
                </c:pt>
                <c:pt idx="28">
                  <c:v>53.379999999999988</c:v>
                </c:pt>
                <c:pt idx="29">
                  <c:v>58.08818181818198</c:v>
                </c:pt>
                <c:pt idx="30">
                  <c:v>55.530909090909113</c:v>
                </c:pt>
                <c:pt idx="31">
                  <c:v>52.652222222222221</c:v>
                </c:pt>
                <c:pt idx="32">
                  <c:v>47.031764705882104</c:v>
                </c:pt>
                <c:pt idx="33">
                  <c:v>50.645833333333336</c:v>
                </c:pt>
                <c:pt idx="34">
                  <c:v>48.172857142857161</c:v>
                </c:pt>
                <c:pt idx="35">
                  <c:v>59.510588235294094</c:v>
                </c:pt>
                <c:pt idx="36">
                  <c:v>101.74611111111112</c:v>
                </c:pt>
                <c:pt idx="37">
                  <c:v>57.142666666666372</c:v>
                </c:pt>
                <c:pt idx="38">
                  <c:v>52.995421739130428</c:v>
                </c:pt>
                <c:pt idx="39">
                  <c:v>57.264484210526305</c:v>
                </c:pt>
                <c:pt idx="40">
                  <c:v>63.674264705882095</c:v>
                </c:pt>
                <c:pt idx="41">
                  <c:v>62.570985714285712</c:v>
                </c:pt>
                <c:pt idx="42">
                  <c:v>58.419444999999996</c:v>
                </c:pt>
                <c:pt idx="43">
                  <c:v>53.365323529411761</c:v>
                </c:pt>
                <c:pt idx="44">
                  <c:v>50.718214285714275</c:v>
                </c:pt>
                <c:pt idx="45">
                  <c:v>57.848935000000012</c:v>
                </c:pt>
                <c:pt idx="46">
                  <c:v>58.682955000000113</c:v>
                </c:pt>
                <c:pt idx="47">
                  <c:v>66.363849999999985</c:v>
                </c:pt>
                <c:pt idx="48">
                  <c:v>82.845285714285708</c:v>
                </c:pt>
                <c:pt idx="49">
                  <c:v>62.587343749999995</c:v>
                </c:pt>
                <c:pt idx="50">
                  <c:v>67.54945714285715</c:v>
                </c:pt>
                <c:pt idx="51">
                  <c:v>70.582983333333289</c:v>
                </c:pt>
                <c:pt idx="52">
                  <c:v>64.435089473684158</c:v>
                </c:pt>
                <c:pt idx="53">
                  <c:v>79.165555000000012</c:v>
                </c:pt>
                <c:pt idx="54">
                  <c:v>92.41884444444446</c:v>
                </c:pt>
                <c:pt idx="55">
                  <c:v>107.88591249999998</c:v>
                </c:pt>
                <c:pt idx="56">
                  <c:v>120.9199500000003</c:v>
                </c:pt>
                <c:pt idx="57">
                  <c:v>128.69639285714285</c:v>
                </c:pt>
                <c:pt idx="58">
                  <c:v>90.458117647058828</c:v>
                </c:pt>
                <c:pt idx="59">
                  <c:v>115.52455714285715</c:v>
                </c:pt>
                <c:pt idx="60">
                  <c:v>80.681062499999982</c:v>
                </c:pt>
                <c:pt idx="61">
                  <c:v>75.973237499999982</c:v>
                </c:pt>
                <c:pt idx="62">
                  <c:v>66.121547826086271</c:v>
                </c:pt>
                <c:pt idx="63">
                  <c:v>68.04206111111111</c:v>
                </c:pt>
                <c:pt idx="64">
                  <c:v>64.8566764705879</c:v>
                </c:pt>
                <c:pt idx="65">
                  <c:v>69.192947619047629</c:v>
                </c:pt>
                <c:pt idx="66">
                  <c:v>84.152105263157878</c:v>
                </c:pt>
                <c:pt idx="67">
                  <c:v>78.261739130434265</c:v>
                </c:pt>
                <c:pt idx="68">
                  <c:v>51.897999999999989</c:v>
                </c:pt>
                <c:pt idx="69">
                  <c:v>62.383809523809319</c:v>
                </c:pt>
                <c:pt idx="70">
                  <c:v>72.604500000000002</c:v>
                </c:pt>
                <c:pt idx="71">
                  <c:v>64.624736842104653</c:v>
                </c:pt>
                <c:pt idx="72">
                  <c:v>71.837600000000023</c:v>
                </c:pt>
                <c:pt idx="73">
                  <c:v>89.239500000000007</c:v>
                </c:pt>
                <c:pt idx="74">
                  <c:v>77.27</c:v>
                </c:pt>
                <c:pt idx="75">
                  <c:v>79.982857142856716</c:v>
                </c:pt>
                <c:pt idx="76">
                  <c:v>77.274090909090901</c:v>
                </c:pt>
                <c:pt idx="77">
                  <c:v>73.637142857142749</c:v>
                </c:pt>
                <c:pt idx="78">
                  <c:v>71.035238095238086</c:v>
                </c:pt>
                <c:pt idx="79">
                  <c:v>74.697391304347832</c:v>
                </c:pt>
                <c:pt idx="80">
                  <c:v>68.550526315789128</c:v>
                </c:pt>
                <c:pt idx="81">
                  <c:v>69.163043478260875</c:v>
                </c:pt>
                <c:pt idx="82">
                  <c:v>71.689999999999984</c:v>
                </c:pt>
                <c:pt idx="83">
                  <c:v>106.78149999999999</c:v>
                </c:pt>
                <c:pt idx="84">
                  <c:v>96.278636363635897</c:v>
                </c:pt>
                <c:pt idx="85">
                  <c:v>87.437142857142874</c:v>
                </c:pt>
                <c:pt idx="86">
                  <c:v>86.328571428570925</c:v>
                </c:pt>
                <c:pt idx="87">
                  <c:v>100.07909090909088</c:v>
                </c:pt>
                <c:pt idx="88">
                  <c:v>113.63619047619048</c:v>
                </c:pt>
                <c:pt idx="89">
                  <c:v>114.27684210526287</c:v>
                </c:pt>
                <c:pt idx="90">
                  <c:v>131.30772727272767</c:v>
                </c:pt>
                <c:pt idx="91">
                  <c:v>79.427619047619416</c:v>
                </c:pt>
                <c:pt idx="92">
                  <c:v>71.755238095238084</c:v>
                </c:pt>
                <c:pt idx="93">
                  <c:v>67.433913043478327</c:v>
                </c:pt>
                <c:pt idx="94">
                  <c:v>68.835555555555459</c:v>
                </c:pt>
                <c:pt idx="95">
                  <c:v>63.819999999999993</c:v>
                </c:pt>
                <c:pt idx="96">
                  <c:v>76.318571428571389</c:v>
                </c:pt>
                <c:pt idx="97">
                  <c:v>54.4345</c:v>
                </c:pt>
                <c:pt idx="98">
                  <c:v>45.467272727272729</c:v>
                </c:pt>
                <c:pt idx="99">
                  <c:v>38.980909090909101</c:v>
                </c:pt>
                <c:pt idx="100">
                  <c:v>40.119500000000002</c:v>
                </c:pt>
                <c:pt idx="101">
                  <c:v>38.74</c:v>
                </c:pt>
                <c:pt idx="102">
                  <c:v>37.533478260869565</c:v>
                </c:pt>
                <c:pt idx="103">
                  <c:v>40.33</c:v>
                </c:pt>
                <c:pt idx="104">
                  <c:v>33.626190476190473</c:v>
                </c:pt>
                <c:pt idx="105">
                  <c:v>45.417272727272724</c:v>
                </c:pt>
                <c:pt idx="106">
                  <c:v>40.46842105263142</c:v>
                </c:pt>
                <c:pt idx="107">
                  <c:v>64.165909090909068</c:v>
                </c:pt>
                <c:pt idx="108">
                  <c:v>66.481499999999997</c:v>
                </c:pt>
                <c:pt idx="109">
                  <c:v>56.287000000000006</c:v>
                </c:pt>
                <c:pt idx="110">
                  <c:v>41.817391304347794</c:v>
                </c:pt>
                <c:pt idx="111">
                  <c:v>42.193636363636344</c:v>
                </c:pt>
                <c:pt idx="112">
                  <c:v>50.290500000000172</c:v>
                </c:pt>
                <c:pt idx="113">
                  <c:v>54.496818181818185</c:v>
                </c:pt>
                <c:pt idx="114">
                  <c:v>78.020952380952352</c:v>
                </c:pt>
                <c:pt idx="115">
                  <c:v>66.465454545454449</c:v>
                </c:pt>
                <c:pt idx="116">
                  <c:v>50.738666666666433</c:v>
                </c:pt>
                <c:pt idx="117">
                  <c:v>41.120526315789483</c:v>
                </c:pt>
                <c:pt idx="118">
                  <c:v>48.16368421052632</c:v>
                </c:pt>
                <c:pt idx="119">
                  <c:v>76.028823529411781</c:v>
                </c:pt>
                <c:pt idx="120">
                  <c:v>77.310476190475697</c:v>
                </c:pt>
                <c:pt idx="121">
                  <c:v>61.306999999999995</c:v>
                </c:pt>
                <c:pt idx="122">
                  <c:v>52.246521739130429</c:v>
                </c:pt>
                <c:pt idx="123">
                  <c:v>47.957499999999996</c:v>
                </c:pt>
                <c:pt idx="124">
                  <c:v>49.131428571428494</c:v>
                </c:pt>
                <c:pt idx="125">
                  <c:v>52.247727272727275</c:v>
                </c:pt>
                <c:pt idx="126">
                  <c:v>69.980000000000032</c:v>
                </c:pt>
                <c:pt idx="127">
                  <c:v>48.107826086956372</c:v>
                </c:pt>
                <c:pt idx="128">
                  <c:v>44.948095238095263</c:v>
                </c:pt>
                <c:pt idx="129">
                  <c:v>47.147619047619045</c:v>
                </c:pt>
                <c:pt idx="130">
                  <c:v>40.578500000000012</c:v>
                </c:pt>
                <c:pt idx="131">
                  <c:v>43.144000000000005</c:v>
                </c:pt>
                <c:pt idx="132">
                  <c:v>44.728800000000113</c:v>
                </c:pt>
                <c:pt idx="133">
                  <c:v>33.452999999999989</c:v>
                </c:pt>
                <c:pt idx="134">
                  <c:v>35.445</c:v>
                </c:pt>
              </c:numCache>
            </c:numRef>
          </c:val>
          <c:smooth val="0"/>
          <c:extLst>
            <c:ext xmlns:c16="http://schemas.microsoft.com/office/drawing/2014/chart" uri="{C3380CC4-5D6E-409C-BE32-E72D297353CC}">
              <c16:uniqueId val="{00000000-070E-4989-88F5-A7C6CD758B36}"/>
            </c:ext>
          </c:extLst>
        </c:ser>
        <c:dLbls>
          <c:showLegendKey val="0"/>
          <c:showVal val="0"/>
          <c:showCatName val="0"/>
          <c:showSerName val="0"/>
          <c:showPercent val="0"/>
          <c:showBubbleSize val="0"/>
        </c:dLbls>
        <c:marker val="1"/>
        <c:smooth val="0"/>
        <c:axId val="-1375527440"/>
        <c:axId val="-1375526352"/>
      </c:lineChart>
      <c:lineChart>
        <c:grouping val="standard"/>
        <c:varyColors val="0"/>
        <c:ser>
          <c:idx val="1"/>
          <c:order val="1"/>
          <c:tx>
            <c:strRef>
              <c:f>'Price Data'!$T$19</c:f>
              <c:strCache>
                <c:ptCount val="1"/>
                <c:pt idx="0">
                  <c:v>Gas Price</c:v>
                </c:pt>
              </c:strCache>
            </c:strRef>
          </c:tx>
          <c:marker>
            <c:symbol val="none"/>
          </c:marker>
          <c:cat>
            <c:strRef>
              <c:f>'Price Data'!$R$20:$R$154</c:f>
              <c:strCache>
                <c:ptCount val="135"/>
                <c:pt idx="0">
                  <c:v>January-01</c:v>
                </c:pt>
                <c:pt idx="1">
                  <c:v>February-01</c:v>
                </c:pt>
                <c:pt idx="2">
                  <c:v>March-01</c:v>
                </c:pt>
                <c:pt idx="3">
                  <c:v>April-01</c:v>
                </c:pt>
                <c:pt idx="4">
                  <c:v>May-01</c:v>
                </c:pt>
                <c:pt idx="5">
                  <c:v>June-01</c:v>
                </c:pt>
                <c:pt idx="6">
                  <c:v>July-01</c:v>
                </c:pt>
                <c:pt idx="7">
                  <c:v>August-01</c:v>
                </c:pt>
                <c:pt idx="8">
                  <c:v>September-01</c:v>
                </c:pt>
                <c:pt idx="9">
                  <c:v>October-01</c:v>
                </c:pt>
                <c:pt idx="10">
                  <c:v>November-01</c:v>
                </c:pt>
                <c:pt idx="11">
                  <c:v>December-01</c:v>
                </c:pt>
                <c:pt idx="12">
                  <c:v>January-02</c:v>
                </c:pt>
                <c:pt idx="13">
                  <c:v>February-02</c:v>
                </c:pt>
                <c:pt idx="14">
                  <c:v>March-02</c:v>
                </c:pt>
                <c:pt idx="15">
                  <c:v>April-02</c:v>
                </c:pt>
                <c:pt idx="16">
                  <c:v>May-02</c:v>
                </c:pt>
                <c:pt idx="17">
                  <c:v>June-02</c:v>
                </c:pt>
                <c:pt idx="18">
                  <c:v>July-02</c:v>
                </c:pt>
                <c:pt idx="19">
                  <c:v>August-02</c:v>
                </c:pt>
                <c:pt idx="20">
                  <c:v>September-02</c:v>
                </c:pt>
                <c:pt idx="21">
                  <c:v>October-02</c:v>
                </c:pt>
                <c:pt idx="22">
                  <c:v>November-02</c:v>
                </c:pt>
                <c:pt idx="23">
                  <c:v>December-02</c:v>
                </c:pt>
                <c:pt idx="24">
                  <c:v>January-03</c:v>
                </c:pt>
                <c:pt idx="25">
                  <c:v>February-03</c:v>
                </c:pt>
                <c:pt idx="26">
                  <c:v>March-03</c:v>
                </c:pt>
                <c:pt idx="27">
                  <c:v>April-03</c:v>
                </c:pt>
                <c:pt idx="28">
                  <c:v>May-03</c:v>
                </c:pt>
                <c:pt idx="29">
                  <c:v>June-03</c:v>
                </c:pt>
                <c:pt idx="30">
                  <c:v>July-03</c:v>
                </c:pt>
                <c:pt idx="31">
                  <c:v>August-03</c:v>
                </c:pt>
                <c:pt idx="32">
                  <c:v>September-03</c:v>
                </c:pt>
                <c:pt idx="33">
                  <c:v>October-03</c:v>
                </c:pt>
                <c:pt idx="34">
                  <c:v>November-03</c:v>
                </c:pt>
                <c:pt idx="35">
                  <c:v>December-03</c:v>
                </c:pt>
                <c:pt idx="36">
                  <c:v>January-04</c:v>
                </c:pt>
                <c:pt idx="37">
                  <c:v>February-04</c:v>
                </c:pt>
                <c:pt idx="38">
                  <c:v>March-04</c:v>
                </c:pt>
                <c:pt idx="39">
                  <c:v>April-04</c:v>
                </c:pt>
                <c:pt idx="40">
                  <c:v>May-04</c:v>
                </c:pt>
                <c:pt idx="41">
                  <c:v>June-04</c:v>
                </c:pt>
                <c:pt idx="42">
                  <c:v>July-04</c:v>
                </c:pt>
                <c:pt idx="43">
                  <c:v>August-04</c:v>
                </c:pt>
                <c:pt idx="44">
                  <c:v>September-04</c:v>
                </c:pt>
                <c:pt idx="45">
                  <c:v>October-04</c:v>
                </c:pt>
                <c:pt idx="46">
                  <c:v>November-04</c:v>
                </c:pt>
                <c:pt idx="47">
                  <c:v>December-04</c:v>
                </c:pt>
                <c:pt idx="48">
                  <c:v>January-05</c:v>
                </c:pt>
                <c:pt idx="49">
                  <c:v>February-05</c:v>
                </c:pt>
                <c:pt idx="50">
                  <c:v>March-05</c:v>
                </c:pt>
                <c:pt idx="51">
                  <c:v>April-05</c:v>
                </c:pt>
                <c:pt idx="52">
                  <c:v>May-05</c:v>
                </c:pt>
                <c:pt idx="53">
                  <c:v>June-05</c:v>
                </c:pt>
                <c:pt idx="54">
                  <c:v>July-05</c:v>
                </c:pt>
                <c:pt idx="55">
                  <c:v>August-05</c:v>
                </c:pt>
                <c:pt idx="56">
                  <c:v>September-05</c:v>
                </c:pt>
                <c:pt idx="57">
                  <c:v>October-05</c:v>
                </c:pt>
                <c:pt idx="58">
                  <c:v>November-05</c:v>
                </c:pt>
                <c:pt idx="59">
                  <c:v>December-05</c:v>
                </c:pt>
                <c:pt idx="60">
                  <c:v>January-06</c:v>
                </c:pt>
                <c:pt idx="61">
                  <c:v>February-06</c:v>
                </c:pt>
                <c:pt idx="62">
                  <c:v>March-06</c:v>
                </c:pt>
                <c:pt idx="63">
                  <c:v>April-06</c:v>
                </c:pt>
                <c:pt idx="64">
                  <c:v>May-06</c:v>
                </c:pt>
                <c:pt idx="65">
                  <c:v>June-06</c:v>
                </c:pt>
                <c:pt idx="66">
                  <c:v>July-06</c:v>
                </c:pt>
                <c:pt idx="67">
                  <c:v>August-06</c:v>
                </c:pt>
                <c:pt idx="68">
                  <c:v>September-06</c:v>
                </c:pt>
                <c:pt idx="69">
                  <c:v>October-06</c:v>
                </c:pt>
                <c:pt idx="70">
                  <c:v>November-06</c:v>
                </c:pt>
                <c:pt idx="71">
                  <c:v>December-06</c:v>
                </c:pt>
                <c:pt idx="72">
                  <c:v>January-07</c:v>
                </c:pt>
                <c:pt idx="73">
                  <c:v>February-07</c:v>
                </c:pt>
                <c:pt idx="74">
                  <c:v>March-07</c:v>
                </c:pt>
                <c:pt idx="75">
                  <c:v>April-07</c:v>
                </c:pt>
                <c:pt idx="76">
                  <c:v>May-07</c:v>
                </c:pt>
                <c:pt idx="77">
                  <c:v>June-07</c:v>
                </c:pt>
                <c:pt idx="78">
                  <c:v>July-07</c:v>
                </c:pt>
                <c:pt idx="79">
                  <c:v>August-07</c:v>
                </c:pt>
                <c:pt idx="80">
                  <c:v>September-07</c:v>
                </c:pt>
                <c:pt idx="81">
                  <c:v>October-07</c:v>
                </c:pt>
                <c:pt idx="82">
                  <c:v>November-07</c:v>
                </c:pt>
                <c:pt idx="83">
                  <c:v>December-07</c:v>
                </c:pt>
                <c:pt idx="84">
                  <c:v>January-08</c:v>
                </c:pt>
                <c:pt idx="85">
                  <c:v>February-08</c:v>
                </c:pt>
                <c:pt idx="86">
                  <c:v>March-08</c:v>
                </c:pt>
                <c:pt idx="87">
                  <c:v>April-08</c:v>
                </c:pt>
                <c:pt idx="88">
                  <c:v>May-08</c:v>
                </c:pt>
                <c:pt idx="89">
                  <c:v>June-08</c:v>
                </c:pt>
                <c:pt idx="90">
                  <c:v>July-08</c:v>
                </c:pt>
                <c:pt idx="91">
                  <c:v>August-08</c:v>
                </c:pt>
                <c:pt idx="92">
                  <c:v>September-08</c:v>
                </c:pt>
                <c:pt idx="93">
                  <c:v>October-08</c:v>
                </c:pt>
                <c:pt idx="94">
                  <c:v>November-08</c:v>
                </c:pt>
                <c:pt idx="95">
                  <c:v>December-08</c:v>
                </c:pt>
                <c:pt idx="96">
                  <c:v>January-09</c:v>
                </c:pt>
                <c:pt idx="97">
                  <c:v>February-09</c:v>
                </c:pt>
                <c:pt idx="98">
                  <c:v>March-09</c:v>
                </c:pt>
                <c:pt idx="99">
                  <c:v>April-09</c:v>
                </c:pt>
                <c:pt idx="100">
                  <c:v>May-09</c:v>
                </c:pt>
                <c:pt idx="101">
                  <c:v>June-09</c:v>
                </c:pt>
                <c:pt idx="102">
                  <c:v>July-09</c:v>
                </c:pt>
                <c:pt idx="103">
                  <c:v>August-09</c:v>
                </c:pt>
                <c:pt idx="104">
                  <c:v>September-09</c:v>
                </c:pt>
                <c:pt idx="105">
                  <c:v>October-09</c:v>
                </c:pt>
                <c:pt idx="106">
                  <c:v>November-09</c:v>
                </c:pt>
                <c:pt idx="107">
                  <c:v>December-09</c:v>
                </c:pt>
                <c:pt idx="108">
                  <c:v>January-10</c:v>
                </c:pt>
                <c:pt idx="109">
                  <c:v>February-10</c:v>
                </c:pt>
                <c:pt idx="110">
                  <c:v>March-10</c:v>
                </c:pt>
                <c:pt idx="111">
                  <c:v>April-10</c:v>
                </c:pt>
                <c:pt idx="112">
                  <c:v>May-10</c:v>
                </c:pt>
                <c:pt idx="113">
                  <c:v>June-10</c:v>
                </c:pt>
                <c:pt idx="114">
                  <c:v>July-10</c:v>
                </c:pt>
                <c:pt idx="115">
                  <c:v>August-10</c:v>
                </c:pt>
                <c:pt idx="116">
                  <c:v>September-10</c:v>
                </c:pt>
                <c:pt idx="117">
                  <c:v>October-10</c:v>
                </c:pt>
                <c:pt idx="118">
                  <c:v>November-10</c:v>
                </c:pt>
                <c:pt idx="119">
                  <c:v>December-10</c:v>
                </c:pt>
                <c:pt idx="120">
                  <c:v>January-11</c:v>
                </c:pt>
                <c:pt idx="121">
                  <c:v>February-11</c:v>
                </c:pt>
                <c:pt idx="122">
                  <c:v>March-11</c:v>
                </c:pt>
                <c:pt idx="123">
                  <c:v>April-11</c:v>
                </c:pt>
                <c:pt idx="124">
                  <c:v>May-11</c:v>
                </c:pt>
                <c:pt idx="125">
                  <c:v>June-11</c:v>
                </c:pt>
                <c:pt idx="126">
                  <c:v>July-11</c:v>
                </c:pt>
                <c:pt idx="127">
                  <c:v>August-11</c:v>
                </c:pt>
                <c:pt idx="128">
                  <c:v>September-11</c:v>
                </c:pt>
                <c:pt idx="129">
                  <c:v>October-11</c:v>
                </c:pt>
                <c:pt idx="130">
                  <c:v>November-11</c:v>
                </c:pt>
                <c:pt idx="131">
                  <c:v>December-11</c:v>
                </c:pt>
                <c:pt idx="132">
                  <c:v>January-12</c:v>
                </c:pt>
                <c:pt idx="133">
                  <c:v>February-12</c:v>
                </c:pt>
                <c:pt idx="134">
                  <c:v>March-12</c:v>
                </c:pt>
              </c:strCache>
            </c:strRef>
          </c:cat>
          <c:val>
            <c:numRef>
              <c:f>'Price Data'!$T$20:$T$154</c:f>
              <c:numCache>
                <c:formatCode>#,##0.00</c:formatCode>
                <c:ptCount val="135"/>
                <c:pt idx="0">
                  <c:v>7.9572222222222324</c:v>
                </c:pt>
                <c:pt idx="1">
                  <c:v>5.6273684210526334</c:v>
                </c:pt>
                <c:pt idx="2">
                  <c:v>5.2474999999999978</c:v>
                </c:pt>
                <c:pt idx="3">
                  <c:v>5.225625</c:v>
                </c:pt>
                <c:pt idx="4">
                  <c:v>4.2105000000000006</c:v>
                </c:pt>
                <c:pt idx="5">
                  <c:v>3.7463157894736838</c:v>
                </c:pt>
                <c:pt idx="6">
                  <c:v>3.1090476190476193</c:v>
                </c:pt>
                <c:pt idx="7">
                  <c:v>2.928235294117647</c:v>
                </c:pt>
                <c:pt idx="8">
                  <c:v>2.1915789473684208</c:v>
                </c:pt>
                <c:pt idx="9">
                  <c:v>2.4608695652174002</c:v>
                </c:pt>
                <c:pt idx="10">
                  <c:v>2.3219047619047606</c:v>
                </c:pt>
                <c:pt idx="11">
                  <c:v>2.3178947368421046</c:v>
                </c:pt>
                <c:pt idx="12">
                  <c:v>2.3159090909090807</c:v>
                </c:pt>
                <c:pt idx="13">
                  <c:v>2.3164999999999876</c:v>
                </c:pt>
                <c:pt idx="14">
                  <c:v>3.035714285714286</c:v>
                </c:pt>
                <c:pt idx="15">
                  <c:v>3.4268181818181676</c:v>
                </c:pt>
                <c:pt idx="16">
                  <c:v>3.4981818181818212</c:v>
                </c:pt>
                <c:pt idx="17">
                  <c:v>3.2614999999999994</c:v>
                </c:pt>
                <c:pt idx="18">
                  <c:v>2.9890476190476187</c:v>
                </c:pt>
                <c:pt idx="19">
                  <c:v>3.0877272727272933</c:v>
                </c:pt>
                <c:pt idx="20">
                  <c:v>3.5490000000000004</c:v>
                </c:pt>
                <c:pt idx="21">
                  <c:v>4.1247619047619057</c:v>
                </c:pt>
                <c:pt idx="22">
                  <c:v>4.0350000000000001</c:v>
                </c:pt>
                <c:pt idx="23">
                  <c:v>4.7311111111111339</c:v>
                </c:pt>
                <c:pt idx="24">
                  <c:v>5.4576190476190467</c:v>
                </c:pt>
                <c:pt idx="25">
                  <c:v>7.4484210526315824</c:v>
                </c:pt>
                <c:pt idx="26">
                  <c:v>5.9005263157894738</c:v>
                </c:pt>
                <c:pt idx="27">
                  <c:v>5.2139999999999995</c:v>
                </c:pt>
                <c:pt idx="28">
                  <c:v>5.8028571428571425</c:v>
                </c:pt>
                <c:pt idx="29">
                  <c:v>5.9118181818182034</c:v>
                </c:pt>
                <c:pt idx="30">
                  <c:v>5.0918181818181933</c:v>
                </c:pt>
                <c:pt idx="31">
                  <c:v>5.0444444444444425</c:v>
                </c:pt>
                <c:pt idx="32">
                  <c:v>4.5958823529411763</c:v>
                </c:pt>
                <c:pt idx="33">
                  <c:v>4.7324999999999999</c:v>
                </c:pt>
                <c:pt idx="34">
                  <c:v>4.4407142857142894</c:v>
                </c:pt>
                <c:pt idx="35">
                  <c:v>6.1441176470587786</c:v>
                </c:pt>
                <c:pt idx="36">
                  <c:v>6.0927777777777745</c:v>
                </c:pt>
                <c:pt idx="37">
                  <c:v>5.4219999999999988</c:v>
                </c:pt>
                <c:pt idx="38">
                  <c:v>5.3869565217391298</c:v>
                </c:pt>
                <c:pt idx="39">
                  <c:v>5.709473684210562</c:v>
                </c:pt>
                <c:pt idx="40">
                  <c:v>6.3000000000000016</c:v>
                </c:pt>
                <c:pt idx="41">
                  <c:v>6.2523809523809355</c:v>
                </c:pt>
                <c:pt idx="42">
                  <c:v>5.9144999999999985</c:v>
                </c:pt>
                <c:pt idx="43">
                  <c:v>5.3517647058823803</c:v>
                </c:pt>
                <c:pt idx="44">
                  <c:v>5.1452380952380974</c:v>
                </c:pt>
                <c:pt idx="45">
                  <c:v>6.3915000000000006</c:v>
                </c:pt>
                <c:pt idx="46">
                  <c:v>6.1649999999999752</c:v>
                </c:pt>
                <c:pt idx="47">
                  <c:v>6.5572222222222214</c:v>
                </c:pt>
                <c:pt idx="48">
                  <c:v>6.1642857142856879</c:v>
                </c:pt>
                <c:pt idx="49">
                  <c:v>6.1593749999999945</c:v>
                </c:pt>
                <c:pt idx="50">
                  <c:v>6.9523809523809446</c:v>
                </c:pt>
                <c:pt idx="51">
                  <c:v>7.1716666666666704</c:v>
                </c:pt>
                <c:pt idx="52">
                  <c:v>6.4778947368421074</c:v>
                </c:pt>
                <c:pt idx="53">
                  <c:v>7.1749999999999945</c:v>
                </c:pt>
                <c:pt idx="54">
                  <c:v>7.6111111111111107</c:v>
                </c:pt>
                <c:pt idx="55">
                  <c:v>9.5656250000000043</c:v>
                </c:pt>
                <c:pt idx="56">
                  <c:v>12.235714285714286</c:v>
                </c:pt>
                <c:pt idx="57">
                  <c:v>13.844285714285714</c:v>
                </c:pt>
                <c:pt idx="58">
                  <c:v>10.22764705882353</c:v>
                </c:pt>
                <c:pt idx="59">
                  <c:v>13.365714285714349</c:v>
                </c:pt>
                <c:pt idx="60">
                  <c:v>8.6275000000000013</c:v>
                </c:pt>
                <c:pt idx="61">
                  <c:v>7.5906250000000002</c:v>
                </c:pt>
                <c:pt idx="62">
                  <c:v>6.8882608695652046</c:v>
                </c:pt>
                <c:pt idx="63">
                  <c:v>7.1588888888888755</c:v>
                </c:pt>
                <c:pt idx="64">
                  <c:v>6.2835294117647313</c:v>
                </c:pt>
                <c:pt idx="65">
                  <c:v>6.2152380952380994</c:v>
                </c:pt>
                <c:pt idx="66">
                  <c:v>6.1684210526315786</c:v>
                </c:pt>
                <c:pt idx="67">
                  <c:v>7.1352173913043524</c:v>
                </c:pt>
                <c:pt idx="68">
                  <c:v>4.8959999999999955</c:v>
                </c:pt>
                <c:pt idx="69">
                  <c:v>5.9295238095238094</c:v>
                </c:pt>
                <c:pt idx="70">
                  <c:v>7.4045000000000005</c:v>
                </c:pt>
                <c:pt idx="71">
                  <c:v>6.7784210526315833</c:v>
                </c:pt>
                <c:pt idx="72">
                  <c:v>6.4011999999999984</c:v>
                </c:pt>
                <c:pt idx="73">
                  <c:v>8.0240000000000009</c:v>
                </c:pt>
                <c:pt idx="74">
                  <c:v>7.1077272727272645</c:v>
                </c:pt>
                <c:pt idx="75">
                  <c:v>7.5971428571428445</c:v>
                </c:pt>
                <c:pt idx="76">
                  <c:v>7.6372727272727294</c:v>
                </c:pt>
                <c:pt idx="77">
                  <c:v>7.3461904761904755</c:v>
                </c:pt>
                <c:pt idx="78">
                  <c:v>6.2185714285714271</c:v>
                </c:pt>
                <c:pt idx="79">
                  <c:v>6.2178260869565216</c:v>
                </c:pt>
                <c:pt idx="80">
                  <c:v>6.0794736842105639</c:v>
                </c:pt>
                <c:pt idx="81">
                  <c:v>6.7430434782608897</c:v>
                </c:pt>
                <c:pt idx="82">
                  <c:v>7.102380952380928</c:v>
                </c:pt>
                <c:pt idx="83">
                  <c:v>7.1044999999999945</c:v>
                </c:pt>
                <c:pt idx="84">
                  <c:v>8.0050000000000008</c:v>
                </c:pt>
                <c:pt idx="85">
                  <c:v>8.5528571428571443</c:v>
                </c:pt>
                <c:pt idx="86">
                  <c:v>9.3714285714285737</c:v>
                </c:pt>
                <c:pt idx="87">
                  <c:v>10.181363636363637</c:v>
                </c:pt>
                <c:pt idx="88">
                  <c:v>11.269047619047681</c:v>
                </c:pt>
                <c:pt idx="89">
                  <c:v>12.690526315789514</c:v>
                </c:pt>
                <c:pt idx="90">
                  <c:v>11.08863636363637</c:v>
                </c:pt>
                <c:pt idx="91">
                  <c:v>8.2566666666666748</c:v>
                </c:pt>
                <c:pt idx="92">
                  <c:v>7.6738095238095223</c:v>
                </c:pt>
                <c:pt idx="93">
                  <c:v>6.7365217391304384</c:v>
                </c:pt>
                <c:pt idx="94">
                  <c:v>6.6905555555555249</c:v>
                </c:pt>
                <c:pt idx="95">
                  <c:v>5.8242857142856899</c:v>
                </c:pt>
                <c:pt idx="96">
                  <c:v>5.23333333333336</c:v>
                </c:pt>
                <c:pt idx="97">
                  <c:v>4.5190000000000001</c:v>
                </c:pt>
                <c:pt idx="98">
                  <c:v>3.9595454545454527</c:v>
                </c:pt>
                <c:pt idx="99">
                  <c:v>3.4990909090909077</c:v>
                </c:pt>
                <c:pt idx="100">
                  <c:v>3.8324999999999863</c:v>
                </c:pt>
                <c:pt idx="101">
                  <c:v>3.8004545454545449</c:v>
                </c:pt>
                <c:pt idx="102">
                  <c:v>3.388260869565217</c:v>
                </c:pt>
                <c:pt idx="103">
                  <c:v>3.121</c:v>
                </c:pt>
                <c:pt idx="104">
                  <c:v>2.9866666666666668</c:v>
                </c:pt>
                <c:pt idx="105">
                  <c:v>4.0077272727272675</c:v>
                </c:pt>
                <c:pt idx="106">
                  <c:v>3.6810526315789467</c:v>
                </c:pt>
                <c:pt idx="107">
                  <c:v>5.3477272727272656</c:v>
                </c:pt>
                <c:pt idx="108">
                  <c:v>5.8234999999999975</c:v>
                </c:pt>
                <c:pt idx="109">
                  <c:v>5.327999999999979</c:v>
                </c:pt>
                <c:pt idx="110">
                  <c:v>4.2908695652173918</c:v>
                </c:pt>
                <c:pt idx="111">
                  <c:v>4.0195454545454545</c:v>
                </c:pt>
                <c:pt idx="112">
                  <c:v>4.1399999999999997</c:v>
                </c:pt>
                <c:pt idx="113">
                  <c:v>4.8013636363636598</c:v>
                </c:pt>
                <c:pt idx="114">
                  <c:v>4.6266666666666669</c:v>
                </c:pt>
                <c:pt idx="115">
                  <c:v>4.31499999999998</c:v>
                </c:pt>
                <c:pt idx="116">
                  <c:v>3.9433333333333342</c:v>
                </c:pt>
                <c:pt idx="117">
                  <c:v>3.4363157894736767</c:v>
                </c:pt>
                <c:pt idx="118">
                  <c:v>3.7210526315789467</c:v>
                </c:pt>
                <c:pt idx="119">
                  <c:v>4.2758823529411814</c:v>
                </c:pt>
                <c:pt idx="120">
                  <c:v>4.4880952380952355</c:v>
                </c:pt>
                <c:pt idx="121">
                  <c:v>4.08</c:v>
                </c:pt>
                <c:pt idx="122">
                  <c:v>3.9739130434782597</c:v>
                </c:pt>
                <c:pt idx="123">
                  <c:v>4.2350000000000003</c:v>
                </c:pt>
                <c:pt idx="124">
                  <c:v>4.310952380952382</c:v>
                </c:pt>
                <c:pt idx="125">
                  <c:v>4.5368181818182034</c:v>
                </c:pt>
                <c:pt idx="126">
                  <c:v>4.4234999999999998</c:v>
                </c:pt>
                <c:pt idx="127">
                  <c:v>4.0547826086956356</c:v>
                </c:pt>
                <c:pt idx="128">
                  <c:v>3.8961904761904766</c:v>
                </c:pt>
                <c:pt idx="129">
                  <c:v>3.5657142857142849</c:v>
                </c:pt>
                <c:pt idx="130">
                  <c:v>3.2585000000000002</c:v>
                </c:pt>
                <c:pt idx="131">
                  <c:v>3.1604999999999999</c:v>
                </c:pt>
                <c:pt idx="132">
                  <c:v>2.7108000000000003</c:v>
                </c:pt>
                <c:pt idx="133">
                  <c:v>2.5044999999999997</c:v>
                </c:pt>
                <c:pt idx="134">
                  <c:v>2.4149999999999987</c:v>
                </c:pt>
              </c:numCache>
            </c:numRef>
          </c:val>
          <c:smooth val="0"/>
          <c:extLst>
            <c:ext xmlns:c16="http://schemas.microsoft.com/office/drawing/2014/chart" uri="{C3380CC4-5D6E-409C-BE32-E72D297353CC}">
              <c16:uniqueId val="{00000001-070E-4989-88F5-A7C6CD758B36}"/>
            </c:ext>
          </c:extLst>
        </c:ser>
        <c:dLbls>
          <c:showLegendKey val="0"/>
          <c:showVal val="0"/>
          <c:showCatName val="0"/>
          <c:showSerName val="0"/>
          <c:showPercent val="0"/>
          <c:showBubbleSize val="0"/>
        </c:dLbls>
        <c:marker val="1"/>
        <c:smooth val="0"/>
        <c:axId val="-1159786336"/>
        <c:axId val="-1159789600"/>
      </c:lineChart>
      <c:catAx>
        <c:axId val="-1375527440"/>
        <c:scaling>
          <c:orientation val="minMax"/>
        </c:scaling>
        <c:delete val="0"/>
        <c:axPos val="b"/>
        <c:numFmt formatCode="General" sourceLinked="0"/>
        <c:majorTickMark val="out"/>
        <c:minorTickMark val="none"/>
        <c:tickLblPos val="nextTo"/>
        <c:crossAx val="-1375526352"/>
        <c:crosses val="autoZero"/>
        <c:auto val="1"/>
        <c:lblAlgn val="ctr"/>
        <c:lblOffset val="100"/>
        <c:noMultiLvlLbl val="0"/>
      </c:catAx>
      <c:valAx>
        <c:axId val="-1375526352"/>
        <c:scaling>
          <c:orientation val="minMax"/>
        </c:scaling>
        <c:delete val="0"/>
        <c:axPos val="l"/>
        <c:majorGridlines/>
        <c:numFmt formatCode="#,##0.00" sourceLinked="1"/>
        <c:majorTickMark val="out"/>
        <c:minorTickMark val="none"/>
        <c:tickLblPos val="nextTo"/>
        <c:crossAx val="-1375527440"/>
        <c:crosses val="autoZero"/>
        <c:crossBetween val="between"/>
      </c:valAx>
      <c:valAx>
        <c:axId val="-1159789600"/>
        <c:scaling>
          <c:orientation val="minMax"/>
        </c:scaling>
        <c:delete val="0"/>
        <c:axPos val="r"/>
        <c:numFmt formatCode="#,##0.00" sourceLinked="1"/>
        <c:majorTickMark val="out"/>
        <c:minorTickMark val="none"/>
        <c:tickLblPos val="nextTo"/>
        <c:crossAx val="-1159786336"/>
        <c:crosses val="max"/>
        <c:crossBetween val="between"/>
      </c:valAx>
      <c:catAx>
        <c:axId val="-1159786336"/>
        <c:scaling>
          <c:orientation val="minMax"/>
        </c:scaling>
        <c:delete val="1"/>
        <c:axPos val="b"/>
        <c:numFmt formatCode="General" sourceLinked="1"/>
        <c:majorTickMark val="out"/>
        <c:minorTickMark val="none"/>
        <c:tickLblPos val="none"/>
        <c:crossAx val="-1159789600"/>
        <c:crosses val="autoZero"/>
        <c:auto val="1"/>
        <c:lblAlgn val="ctr"/>
        <c:lblOffset val="100"/>
        <c:noMultiLvlLbl val="0"/>
      </c:catAx>
    </c:plotArea>
    <c:legend>
      <c:legendPos val="r"/>
      <c:layout>
        <c:manualLayout>
          <c:xMode val="edge"/>
          <c:yMode val="edge"/>
          <c:x val="0.11500983889893035"/>
          <c:y val="0.10604613621814322"/>
          <c:w val="0.13542741662288241"/>
          <c:h val="7.3033906180085734E-2"/>
        </c:manualLayou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dirty="0"/>
          </a:p>
        </p:txBody>
      </p:sp>
      <p:sp>
        <p:nvSpPr>
          <p:cNvPr id="4" name="Footer Placehold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dirty="0"/>
          </a:p>
        </p:txBody>
      </p:sp>
      <p:sp>
        <p:nvSpPr>
          <p:cNvPr id="5" name="Slide Number Placehold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A4BD871-AC4C-4644-8D41-937EFAD34EDE}" type="slidenum">
              <a:rPr lang="en-GB" smtClean="0"/>
              <a:t>‹#›</a:t>
            </a:fld>
            <a:endParaRPr lang="en-GB" dirty="0"/>
          </a:p>
        </p:txBody>
      </p:sp>
    </p:spTree>
    <p:extLst>
      <p:ext uri="{BB962C8B-B14F-4D97-AF65-F5344CB8AC3E}">
        <p14:creationId xmlns:p14="http://schemas.microsoft.com/office/powerpoint/2010/main" val="699419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dirty="0"/>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33F28571-2F41-43C0-88A5-5009138D1E05}" type="datetimeFigureOut">
              <a:rPr lang="en-GB" smtClean="0"/>
              <a:t>31/03/2017</a:t>
            </a:fld>
            <a:endParaRPr lang="en-GB" dirty="0"/>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92A4A1E6-AFF2-4655-977E-81BC5B8B3CD5}" type="slidenum">
              <a:rPr lang="en-GB" smtClean="0"/>
              <a:t>‹#›</a:t>
            </a:fld>
            <a:endParaRPr lang="en-GB" dirty="0"/>
          </a:p>
        </p:txBody>
      </p:sp>
    </p:spTree>
    <p:extLst>
      <p:ext uri="{BB962C8B-B14F-4D97-AF65-F5344CB8AC3E}">
        <p14:creationId xmlns:p14="http://schemas.microsoft.com/office/powerpoint/2010/main" val="3556379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07197"/>
            <a:ext cx="7772400" cy="1767794"/>
          </a:xfrm>
        </p:spPr>
        <p:txBody>
          <a:bodyPr anchor="b">
            <a:normAutofit/>
          </a:bodyPr>
          <a:lstStyle>
            <a:lvl1pPr algn="l">
              <a:defRPr sz="4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28650" y="2360741"/>
            <a:ext cx="7772400" cy="2169546"/>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8621486" y="6467378"/>
            <a:ext cx="522514" cy="400050"/>
          </a:xfrm>
        </p:spPr>
        <p:txBody>
          <a:bodyPr/>
          <a:lstStyle/>
          <a:p>
            <a:fld id="{EB241CD2-1E45-42A3-B213-66A034DF9A3B}" type="slidenum">
              <a:rPr lang="en-GB" smtClean="0"/>
              <a:t>‹#›</a:t>
            </a:fld>
            <a:endParaRPr lang="en-GB" dirty="0"/>
          </a:p>
        </p:txBody>
      </p:sp>
    </p:spTree>
    <p:extLst>
      <p:ext uri="{BB962C8B-B14F-4D97-AF65-F5344CB8AC3E}">
        <p14:creationId xmlns:p14="http://schemas.microsoft.com/office/powerpoint/2010/main" val="2436830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latin typeface="+mn-lt"/>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buFont typeface="Arial" panose="020B0604020202020204" pitchFamily="34" charset="0"/>
              <a:buChar char="•"/>
              <a:tabLst>
                <a:tab pos="8402638" algn="r"/>
              </a:tabLst>
              <a:defRPr lang="en-US" sz="1600" baseline="0" smtClean="0"/>
            </a:lvl1pPr>
          </a:lstStyle>
          <a:p>
            <a:pPr lvl="0"/>
            <a:r>
              <a:rPr lang="en-US"/>
              <a:t>Edit Master text styles</a:t>
            </a:r>
          </a:p>
        </p:txBody>
      </p:sp>
      <p:sp>
        <p:nvSpPr>
          <p:cNvPr id="5" name="Slide Number Placeholder 3"/>
          <p:cNvSpPr>
            <a:spLocks noGrp="1"/>
          </p:cNvSpPr>
          <p:nvPr>
            <p:ph type="sldNum" sz="quarter" idx="14"/>
          </p:nvPr>
        </p:nvSpPr>
        <p:spPr/>
        <p:txBody>
          <a:bodyPr/>
          <a:lstStyle>
            <a:lvl1pPr>
              <a:defRPr/>
            </a:lvl1pPr>
          </a:lstStyle>
          <a:p>
            <a:pPr>
              <a:defRPr/>
            </a:pPr>
            <a:fld id="{6B280459-1A24-4455-AB86-61F66DD677CF}" type="slidenum">
              <a:rPr lang="en-US"/>
              <a:pPr>
                <a:defRPr/>
              </a:pPr>
              <a:t>‹#›</a:t>
            </a:fld>
            <a:endParaRPr lang="en-US" dirty="0"/>
          </a:p>
        </p:txBody>
      </p:sp>
      <p:sp>
        <p:nvSpPr>
          <p:cNvPr id="6" name="Footer Placeholder 4"/>
          <p:cNvSpPr>
            <a:spLocks noGrp="1"/>
          </p:cNvSpPr>
          <p:nvPr>
            <p:ph type="ftr" sz="quarter" idx="15"/>
          </p:nvPr>
        </p:nvSpPr>
        <p:spPr>
          <a:xfrm>
            <a:off x="4380072" y="6407944"/>
            <a:ext cx="2350681" cy="365125"/>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4106344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0" y="0"/>
            <a:ext cx="9144000" cy="6858000"/>
            <a:chOff x="0" y="0"/>
            <a:chExt cx="5760" cy="4320"/>
          </a:xfrm>
        </p:grpSpPr>
        <p:sp>
          <p:nvSpPr>
            <p:cNvPr id="4" name="Rectangle 13"/>
            <p:cNvSpPr>
              <a:spLocks noChangeArrowheads="1"/>
            </p:cNvSpPr>
            <p:nvPr/>
          </p:nvSpPr>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a:endParaRPr lang="en-US" altLang="en-US"/>
            </a:p>
          </p:txBody>
        </p:sp>
        <p:sp>
          <p:nvSpPr>
            <p:cNvPr id="5" name="Rectangle 14"/>
            <p:cNvSpPr>
              <a:spLocks noChangeArrowheads="1"/>
            </p:cNvSpPr>
            <p:nvPr/>
          </p:nvSpPr>
          <p:spPr bwMode="auto">
            <a:xfrm>
              <a:off x="144" y="178"/>
              <a:ext cx="5424" cy="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a:endParaRPr lang="en-US" altLang="en-US"/>
            </a:p>
          </p:txBody>
        </p:sp>
      </p:grpSp>
      <p:sp>
        <p:nvSpPr>
          <p:cNvPr id="6" name="Line 7"/>
          <p:cNvSpPr>
            <a:spLocks noChangeShapeType="1"/>
          </p:cNvSpPr>
          <p:nvPr/>
        </p:nvSpPr>
        <p:spPr bwMode="auto">
          <a:xfrm>
            <a:off x="533400" y="6048375"/>
            <a:ext cx="8001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 name="Title 1"/>
          <p:cNvSpPr>
            <a:spLocks noGrp="1"/>
          </p:cNvSpPr>
          <p:nvPr>
            <p:ph type="ctrTitle"/>
          </p:nvPr>
        </p:nvSpPr>
        <p:spPr>
          <a:xfrm>
            <a:off x="628650" y="307197"/>
            <a:ext cx="7772400" cy="1767794"/>
          </a:xfrm>
        </p:spPr>
        <p:txBody>
          <a:bodyPr anchor="b">
            <a:normAutofit/>
          </a:bodyPr>
          <a:lstStyle>
            <a:lvl1pPr algn="l">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4349033"/>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B241CD2-1E45-42A3-B213-66A034DF9A3B}" type="slidenum">
              <a:rPr lang="en-GB" smtClean="0"/>
              <a:t>‹#›</a:t>
            </a:fld>
            <a:endParaRPr lang="en-GB" dirty="0"/>
          </a:p>
        </p:txBody>
      </p:sp>
    </p:spTree>
    <p:extLst>
      <p:ext uri="{BB962C8B-B14F-4D97-AF65-F5344CB8AC3E}">
        <p14:creationId xmlns:p14="http://schemas.microsoft.com/office/powerpoint/2010/main" val="3348068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787177"/>
            <a:ext cx="7775394" cy="966210"/>
          </a:xfrm>
        </p:spPr>
        <p:txBody>
          <a:bodyPr anchor="b">
            <a:normAutofit/>
          </a:bodyPr>
          <a:lstStyle>
            <a:lvl1pPr>
              <a:defRPr sz="4600"/>
            </a:lvl1pPr>
          </a:lstStyle>
          <a:p>
            <a:r>
              <a:rPr lang="en-US" dirty="0"/>
              <a:t>Click to edit Master title style</a:t>
            </a:r>
          </a:p>
        </p:txBody>
      </p:sp>
      <p:sp>
        <p:nvSpPr>
          <p:cNvPr id="3" name="Text Placeholder 2"/>
          <p:cNvSpPr>
            <a:spLocks noGrp="1"/>
          </p:cNvSpPr>
          <p:nvPr>
            <p:ph type="body" idx="1"/>
          </p:nvPr>
        </p:nvSpPr>
        <p:spPr>
          <a:xfrm>
            <a:off x="623888" y="2092751"/>
            <a:ext cx="7886700" cy="338548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EB241CD2-1E45-42A3-B213-66A034DF9A3B}" type="slidenum">
              <a:rPr lang="en-GB" smtClean="0"/>
              <a:t>‹#›</a:t>
            </a:fld>
            <a:endParaRPr lang="en-GB" dirty="0"/>
          </a:p>
        </p:txBody>
      </p:sp>
    </p:spTree>
    <p:extLst>
      <p:ext uri="{BB962C8B-B14F-4D97-AF65-F5344CB8AC3E}">
        <p14:creationId xmlns:p14="http://schemas.microsoft.com/office/powerpoint/2010/main" val="11066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38125" y="1285875"/>
            <a:ext cx="4152900" cy="46658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43425" y="1285875"/>
            <a:ext cx="4152900" cy="46658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B241CD2-1E45-42A3-B213-66A034DF9A3B}" type="slidenum">
              <a:rPr lang="en-GB" smtClean="0"/>
              <a:t>‹#›</a:t>
            </a:fld>
            <a:endParaRPr lang="en-GB" dirty="0"/>
          </a:p>
        </p:txBody>
      </p:sp>
    </p:spTree>
    <p:extLst>
      <p:ext uri="{BB962C8B-B14F-4D97-AF65-F5344CB8AC3E}">
        <p14:creationId xmlns:p14="http://schemas.microsoft.com/office/powerpoint/2010/main" val="237171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7670" y="891358"/>
            <a:ext cx="7886700" cy="654049"/>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EB241CD2-1E45-42A3-B213-66A034DF9A3B}" type="slidenum">
              <a:rPr lang="en-GB" smtClean="0"/>
              <a:t>‹#›</a:t>
            </a:fld>
            <a:endParaRPr lang="en-GB" dirty="0"/>
          </a:p>
        </p:txBody>
      </p:sp>
    </p:spTree>
    <p:extLst>
      <p:ext uri="{BB962C8B-B14F-4D97-AF65-F5344CB8AC3E}">
        <p14:creationId xmlns:p14="http://schemas.microsoft.com/office/powerpoint/2010/main" val="2321785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241CD2-1E45-42A3-B213-66A034DF9A3B}" type="slidenum">
              <a:rPr lang="en-GB" smtClean="0"/>
              <a:t>‹#›</a:t>
            </a:fld>
            <a:endParaRPr lang="en-GB" dirty="0"/>
          </a:p>
        </p:txBody>
      </p:sp>
    </p:spTree>
    <p:extLst>
      <p:ext uri="{BB962C8B-B14F-4D97-AF65-F5344CB8AC3E}">
        <p14:creationId xmlns:p14="http://schemas.microsoft.com/office/powerpoint/2010/main" val="1302044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sp>
        <p:nvSpPr>
          <p:cNvPr id="5130" name="Rectangle 10"/>
          <p:cNvSpPr>
            <a:spLocks noChangeArrowheads="1"/>
          </p:cNvSpPr>
          <p:nvPr userDrawn="1"/>
        </p:nvSpPr>
        <p:spPr bwMode="auto">
          <a:xfrm>
            <a:off x="0" y="3219450"/>
            <a:ext cx="9144000" cy="0"/>
          </a:xfrm>
          <a:prstGeom prst="rect">
            <a:avLst/>
          </a:prstGeom>
          <a:noFill/>
          <a:ln w="9525">
            <a:noFill/>
            <a:miter lim="800000"/>
            <a:headEnd/>
            <a:tailEnd/>
          </a:ln>
          <a:effectLst/>
        </p:spPr>
        <p:txBody>
          <a:bodyPr wrap="none" anchor="ctr">
            <a:spAutoFit/>
          </a:bodyPr>
          <a:lstStyle/>
          <a:p>
            <a:endParaRPr lang="en-US" dirty="0"/>
          </a:p>
        </p:txBody>
      </p:sp>
      <p:sp>
        <p:nvSpPr>
          <p:cNvPr id="11" name="Title 10"/>
          <p:cNvSpPr>
            <a:spLocks noGrp="1"/>
          </p:cNvSpPr>
          <p:nvPr>
            <p:ph type="title" hasCustomPrompt="1"/>
          </p:nvPr>
        </p:nvSpPr>
        <p:spPr>
          <a:xfrm>
            <a:off x="1763688" y="2290763"/>
            <a:ext cx="5688632" cy="1138237"/>
          </a:xfrm>
          <a:noFill/>
        </p:spPr>
        <p:txBody>
          <a:bodyPr/>
          <a:lstStyle>
            <a:lvl1pPr algn="ctr">
              <a:defRPr b="1" baseline="0">
                <a:solidFill>
                  <a:srgbClr val="003A63"/>
                </a:solidFill>
              </a:defRPr>
            </a:lvl1pPr>
          </a:lstStyle>
          <a:p>
            <a:r>
              <a:rPr lang="en-US" dirty="0"/>
              <a:t>Click To Edit Master Title Style</a:t>
            </a:r>
            <a:endParaRPr lang="en-GB" dirty="0"/>
          </a:p>
        </p:txBody>
      </p:sp>
      <p:sp>
        <p:nvSpPr>
          <p:cNvPr id="13" name="Text Placeholder 12"/>
          <p:cNvSpPr>
            <a:spLocks noGrp="1"/>
          </p:cNvSpPr>
          <p:nvPr>
            <p:ph type="body" sz="quarter" idx="10" hasCustomPrompt="1"/>
          </p:nvPr>
        </p:nvSpPr>
        <p:spPr>
          <a:xfrm>
            <a:off x="1979712" y="3356992"/>
            <a:ext cx="5256213" cy="1295400"/>
          </a:xfr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buNone/>
              <a:defRPr lang="en-US" sz="2600" b="1" baseline="0" dirty="0" smtClean="0">
                <a:solidFill>
                  <a:srgbClr val="003A63"/>
                </a:solidFill>
                <a:latin typeface="+mj-lt"/>
                <a:ea typeface="+mj-ea"/>
                <a:cs typeface="+mj-cs"/>
              </a:defRPr>
            </a:lvl1pPr>
            <a:lvl2pPr>
              <a:defRPr sz="2000">
                <a:solidFill>
                  <a:schemeClr val="bg2">
                    <a:lumMod val="50000"/>
                  </a:schemeClr>
                </a:solidFill>
              </a:defRPr>
            </a:lvl2pPr>
            <a:lvl3pPr>
              <a:defRPr sz="2000">
                <a:solidFill>
                  <a:schemeClr val="bg2">
                    <a:lumMod val="50000"/>
                  </a:schemeClr>
                </a:solidFill>
              </a:defRPr>
            </a:lvl3pPr>
            <a:lvl4pPr>
              <a:defRPr sz="2000">
                <a:solidFill>
                  <a:schemeClr val="bg2">
                    <a:lumMod val="50000"/>
                  </a:schemeClr>
                </a:solidFill>
              </a:defRPr>
            </a:lvl4pPr>
            <a:lvl5pPr>
              <a:defRPr sz="2000">
                <a:solidFill>
                  <a:schemeClr val="bg2">
                    <a:lumMod val="50000"/>
                  </a:schemeClr>
                </a:solidFill>
              </a:defRPr>
            </a:lvl5pPr>
          </a:lstStyle>
          <a:p>
            <a:pPr lvl="0"/>
            <a:r>
              <a:rPr lang="en-US" dirty="0"/>
              <a:t>Click To Edit Master Text Style</a:t>
            </a:r>
          </a:p>
        </p:txBody>
      </p:sp>
      <p:sp>
        <p:nvSpPr>
          <p:cNvPr id="10" name="TextBox 9"/>
          <p:cNvSpPr txBox="1"/>
          <p:nvPr userDrawn="1"/>
        </p:nvSpPr>
        <p:spPr>
          <a:xfrm>
            <a:off x="179512" y="6453336"/>
            <a:ext cx="2448272" cy="215444"/>
          </a:xfrm>
          <a:prstGeom prst="rect">
            <a:avLst/>
          </a:prstGeom>
          <a:noFill/>
        </p:spPr>
        <p:txBody>
          <a:bodyPr wrap="square" rtlCol="0">
            <a:spAutoFit/>
          </a:bodyPr>
          <a:lstStyle/>
          <a:p>
            <a:r>
              <a:rPr lang="en-US" sz="800" dirty="0">
                <a:solidFill>
                  <a:srgbClr val="031451"/>
                </a:solidFill>
                <a:effectLst/>
              </a:rPr>
              <a:t>© 2016 DC Gardner</a:t>
            </a:r>
            <a:r>
              <a:rPr lang="en-US" sz="800" baseline="0" dirty="0">
                <a:solidFill>
                  <a:srgbClr val="031451"/>
                </a:solidFill>
                <a:effectLst/>
              </a:rPr>
              <a:t> </a:t>
            </a:r>
            <a:endParaRPr lang="en-US" sz="800" dirty="0">
              <a:solidFill>
                <a:srgbClr val="031451"/>
              </a:solidFill>
              <a:effectLst/>
            </a:endParaRPr>
          </a:p>
        </p:txBody>
      </p:sp>
      <p:pic>
        <p:nvPicPr>
          <p:cNvPr id="9" name="Picture 8"/>
          <p:cNvPicPr>
            <a:picLocks noChangeAspect="1" noChangeArrowheads="1"/>
          </p:cNvPicPr>
          <p:nvPr userDrawn="1"/>
        </p:nvPicPr>
        <p:blipFill>
          <a:blip r:embed="rId2" cstate="print"/>
          <a:srcRect/>
          <a:stretch>
            <a:fillRect/>
          </a:stretch>
        </p:blipFill>
        <p:spPr bwMode="auto">
          <a:xfrm>
            <a:off x="35496" y="-27384"/>
            <a:ext cx="9054573" cy="1794320"/>
          </a:xfrm>
          <a:prstGeom prst="rect">
            <a:avLst/>
          </a:prstGeom>
          <a:noFill/>
          <a:ln w="9525">
            <a:noFill/>
            <a:miter lim="800000"/>
            <a:headEnd/>
            <a:tailEnd/>
          </a:ln>
        </p:spPr>
      </p:pic>
      <p:pic>
        <p:nvPicPr>
          <p:cNvPr id="8" name="Picture 7" descr="DC Gardner Logo Final.jpg"/>
          <p:cNvPicPr>
            <a:picLocks noChangeAspect="1"/>
          </p:cNvPicPr>
          <p:nvPr userDrawn="1"/>
        </p:nvPicPr>
        <p:blipFill>
          <a:blip r:embed="rId3" cstate="print"/>
          <a:stretch>
            <a:fillRect/>
          </a:stretch>
        </p:blipFill>
        <p:spPr>
          <a:xfrm>
            <a:off x="7092280" y="6237312"/>
            <a:ext cx="1728192" cy="589368"/>
          </a:xfrm>
          <a:prstGeom prst="rect">
            <a:avLst/>
          </a:prstGeom>
        </p:spPr>
      </p:pic>
    </p:spTree>
    <p:extLst>
      <p:ext uri="{BB962C8B-B14F-4D97-AF65-F5344CB8AC3E}">
        <p14:creationId xmlns:p14="http://schemas.microsoft.com/office/powerpoint/2010/main" val="462425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539552" y="1268760"/>
            <a:ext cx="6635750" cy="4824412"/>
          </a:xfrm>
        </p:spPr>
        <p:txBody>
          <a:bodyPr/>
          <a:lstStyle/>
          <a:p>
            <a:r>
              <a:rPr lang="en-US"/>
              <a:t>Click icon to add table</a:t>
            </a:r>
          </a:p>
        </p:txBody>
      </p:sp>
      <p:sp>
        <p:nvSpPr>
          <p:cNvPr id="4" name="Rectangle 2"/>
          <p:cNvSpPr>
            <a:spLocks noGrp="1" noChangeArrowheads="1"/>
          </p:cNvSpPr>
          <p:nvPr>
            <p:ph type="title"/>
          </p:nvPr>
        </p:nvSpPr>
        <p:spPr bwMode="auto">
          <a:xfrm>
            <a:off x="467544" y="692696"/>
            <a:ext cx="7272808" cy="4320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a:solidFill>
                  <a:srgbClr val="003A63"/>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579979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a:xfrm>
            <a:off x="2310063" y="6360101"/>
            <a:ext cx="4558326" cy="215901"/>
          </a:xfrm>
          <a:prstGeom prst="rect">
            <a:avLst/>
          </a:prstGeom>
        </p:spPr>
        <p:txBody>
          <a:bodyPr/>
          <a:lstStyle/>
          <a:p>
            <a:pPr>
              <a:defRPr/>
            </a:pPr>
            <a:endParaRPr lang="en-US"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p:txBody>
          <a:bodyPr/>
          <a:lstStyle>
            <a:lvl3pPr marL="361950" indent="-361950">
              <a:buFont typeface="Arial" panose="020B0604020202020204" pitchFamily="34" charset="0"/>
              <a:buChar char="•"/>
              <a:defRPr/>
            </a:lvl3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Tree>
    <p:extLst>
      <p:ext uri="{BB962C8B-B14F-4D97-AF65-F5344CB8AC3E}">
        <p14:creationId xmlns:p14="http://schemas.microsoft.com/office/powerpoint/2010/main" val="3756381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523712"/>
            <a:ext cx="7886700" cy="65404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621409"/>
            <a:ext cx="8316686" cy="428136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21486" y="6457951"/>
            <a:ext cx="522514" cy="400050"/>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EB241CD2-1E45-42A3-B213-66A034DF9A3B}" type="slidenum">
              <a:rPr lang="en-GB" smtClean="0"/>
              <a:pPr/>
              <a:t>‹#›</a:t>
            </a:fld>
            <a:endParaRPr lang="en-GB" dirty="0"/>
          </a:p>
        </p:txBody>
      </p:sp>
    </p:spTree>
    <p:extLst>
      <p:ext uri="{BB962C8B-B14F-4D97-AF65-F5344CB8AC3E}">
        <p14:creationId xmlns:p14="http://schemas.microsoft.com/office/powerpoint/2010/main" val="1719574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1"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3000" b="0" kern="1200">
          <a:solidFill>
            <a:srgbClr val="152E58"/>
          </a:solidFill>
          <a:latin typeface="Arial" panose="020B0604020202020204" pitchFamily="34" charset="0"/>
          <a:ea typeface="+mj-ea"/>
          <a:cs typeface="Arial" panose="020B0604020202020204" pitchFamily="34" charset="0"/>
        </a:defRPr>
      </a:lvl1pPr>
    </p:titleStyle>
    <p:bodyStyle>
      <a:lvl1pPr marL="228600" indent="-228600" algn="just"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Wingdings 3" panose="05040102010807070707" pitchFamily="18"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Wingdings 3" panose="05040102010807070707" pitchFamily="18" charset="2"/>
        <a:buChar char=""/>
        <a:defRPr sz="17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Wingdings 3" panose="05040102010807070707" pitchFamily="18"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Wingdings 3" panose="05040102010807070707" pitchFamily="18" charset="2"/>
        <a:buChar char=""/>
        <a:defRPr sz="1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Merchant Power, Marginal Cost and Valuation</a:t>
            </a:r>
          </a:p>
        </p:txBody>
      </p:sp>
      <p:sp>
        <p:nvSpPr>
          <p:cNvPr id="4" name="Slide Number Placeholder 3"/>
          <p:cNvSpPr>
            <a:spLocks noGrp="1"/>
          </p:cNvSpPr>
          <p:nvPr>
            <p:ph type="sldNum" sz="quarter" idx="12"/>
          </p:nvPr>
        </p:nvSpPr>
        <p:spPr/>
        <p:txBody>
          <a:bodyPr/>
          <a:lstStyle/>
          <a:p>
            <a:fld id="{EB241CD2-1E45-42A3-B213-66A034DF9A3B}" type="slidenum">
              <a:rPr lang="en-GB" smtClean="0"/>
              <a:t>1</a:t>
            </a:fld>
            <a:endParaRPr lang="en-GB" dirty="0"/>
          </a:p>
        </p:txBody>
      </p:sp>
    </p:spTree>
    <p:extLst>
      <p:ext uri="{BB962C8B-B14F-4D97-AF65-F5344CB8AC3E}">
        <p14:creationId xmlns:p14="http://schemas.microsoft.com/office/powerpoint/2010/main" val="3476265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t>Changes in Capacity Factor</a:t>
            </a:r>
          </a:p>
        </p:txBody>
      </p:sp>
      <p:pic>
        <p:nvPicPr>
          <p:cNvPr id="1843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262063"/>
            <a:ext cx="6650038" cy="4833937"/>
          </a:xfrm>
        </p:spPr>
      </p:pic>
    </p:spTree>
    <p:extLst>
      <p:ext uri="{BB962C8B-B14F-4D97-AF65-F5344CB8AC3E}">
        <p14:creationId xmlns:p14="http://schemas.microsoft.com/office/powerpoint/2010/main" val="40430606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a:t>Example of Heat Rate Degradation</a:t>
            </a:r>
          </a:p>
        </p:txBody>
      </p:sp>
      <p:pic>
        <p:nvPicPr>
          <p:cNvPr id="808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590800"/>
            <a:ext cx="4227513"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4343400"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021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a:t>Target Heat Rate Mechanics</a:t>
            </a:r>
          </a:p>
        </p:txBody>
      </p:sp>
      <p:sp>
        <p:nvSpPr>
          <p:cNvPr id="82947" name="Content Placeholder 2"/>
          <p:cNvSpPr>
            <a:spLocks noGrp="1"/>
          </p:cNvSpPr>
          <p:nvPr>
            <p:ph idx="1"/>
          </p:nvPr>
        </p:nvSpPr>
        <p:spPr/>
        <p:txBody>
          <a:bodyPr/>
          <a:lstStyle/>
          <a:p>
            <a:r>
              <a:rPr lang="en-US" altLang="en-US" sz="1400"/>
              <a:t>Projected Fuel Demand in MMBTU  =  </a:t>
            </a:r>
          </a:p>
          <a:p>
            <a:pPr lvl="1"/>
            <a:r>
              <a:rPr lang="en-US" altLang="en-US" sz="1400"/>
              <a:t>Sum over hours (Energy in MWH x Energy x Contract Heat Rate (BTU/kWh) *  Correction Factor ) / 1,000,000</a:t>
            </a:r>
          </a:p>
          <a:p>
            <a:r>
              <a:rPr lang="en-US" altLang="en-US" sz="1400"/>
              <a:t>Correction Factor of Specific Net Heat Rate, applicable for each respective hour depends on operating conditions, and level of the plant that is dispatched</a:t>
            </a:r>
          </a:p>
          <a:p>
            <a:r>
              <a:rPr lang="en-US" altLang="en-US" sz="1400"/>
              <a:t>Correction factor depends on:</a:t>
            </a:r>
          </a:p>
          <a:p>
            <a:pPr lvl="1"/>
            <a:r>
              <a:rPr lang="en-US" altLang="en-US" sz="1400"/>
              <a:t>Temperature and other weather conditions</a:t>
            </a:r>
          </a:p>
          <a:p>
            <a:pPr lvl="2"/>
            <a:r>
              <a:rPr lang="en-US" altLang="en-US" sz="1200"/>
              <a:t>Requires a table with different correction factors</a:t>
            </a:r>
          </a:p>
          <a:p>
            <a:pPr lvl="1"/>
            <a:r>
              <a:rPr lang="en-US" altLang="en-US" sz="1400"/>
              <a:t>Capacity dispatched</a:t>
            </a:r>
          </a:p>
          <a:p>
            <a:pPr lvl="2"/>
            <a:r>
              <a:rPr lang="en-US" altLang="en-US" sz="1200"/>
              <a:t>Requires a heat rate table or heat rate curve</a:t>
            </a:r>
          </a:p>
          <a:p>
            <a:pPr lvl="1"/>
            <a:r>
              <a:rPr lang="en-US" altLang="en-US" sz="1400"/>
              <a:t>Fuel quality</a:t>
            </a:r>
          </a:p>
          <a:p>
            <a:pPr lvl="2"/>
            <a:r>
              <a:rPr lang="en-US" altLang="en-US" sz="1200"/>
              <a:t>Requires adjustment factors</a:t>
            </a:r>
          </a:p>
          <a:p>
            <a:pPr lvl="1"/>
            <a:endParaRPr lang="en-US" altLang="en-US" sz="1400"/>
          </a:p>
        </p:txBody>
      </p:sp>
    </p:spTree>
    <p:extLst>
      <p:ext uri="{BB962C8B-B14F-4D97-AF65-F5344CB8AC3E}">
        <p14:creationId xmlns:p14="http://schemas.microsoft.com/office/powerpoint/2010/main" val="2105774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3"/>
          <p:cNvSpPr>
            <a:spLocks noGrp="1"/>
          </p:cNvSpPr>
          <p:nvPr>
            <p:ph type="title"/>
          </p:nvPr>
        </p:nvSpPr>
        <p:spPr/>
        <p:txBody>
          <a:bodyPr/>
          <a:lstStyle/>
          <a:p>
            <a:r>
              <a:rPr lang="en-US" altLang="en-US"/>
              <a:t>Target Heat Rate Formula</a:t>
            </a:r>
          </a:p>
        </p:txBody>
      </p:sp>
      <p:sp>
        <p:nvSpPr>
          <p:cNvPr id="83971" name="Content Placeholder 4"/>
          <p:cNvSpPr>
            <a:spLocks noGrp="1"/>
          </p:cNvSpPr>
          <p:nvPr>
            <p:ph sz="half" idx="1"/>
          </p:nvPr>
        </p:nvSpPr>
        <p:spPr/>
        <p:txBody>
          <a:bodyPr/>
          <a:lstStyle/>
          <a:p>
            <a:r>
              <a:rPr lang="en-US" altLang="en-US" sz="2000"/>
              <a:t>Advantages</a:t>
            </a:r>
          </a:p>
          <a:p>
            <a:pPr lvl="1"/>
            <a:r>
              <a:rPr lang="en-US" altLang="en-US" sz="1600"/>
              <a:t>Enables compensation for different levels of dispatch which would be distorted from a constant heat rate.</a:t>
            </a:r>
          </a:p>
          <a:p>
            <a:pPr lvl="1"/>
            <a:r>
              <a:rPr lang="en-US" altLang="en-US" sz="1600"/>
              <a:t>With a constant heat rate there is an incentive to dispatch too much when the marginal heat rate is low and too little when the marginal heat rate is high.</a:t>
            </a:r>
          </a:p>
          <a:p>
            <a:pPr lvl="1"/>
            <a:r>
              <a:rPr lang="en-US" altLang="en-US" sz="1600"/>
              <a:t>Avoids the  necessity of fuel price risk where fuel is supplied by government</a:t>
            </a:r>
          </a:p>
        </p:txBody>
      </p:sp>
      <p:sp>
        <p:nvSpPr>
          <p:cNvPr id="83972" name="Content Placeholder 5"/>
          <p:cNvSpPr>
            <a:spLocks noGrp="1"/>
          </p:cNvSpPr>
          <p:nvPr>
            <p:ph sz="half" idx="2"/>
          </p:nvPr>
        </p:nvSpPr>
        <p:spPr/>
        <p:txBody>
          <a:bodyPr/>
          <a:lstStyle/>
          <a:p>
            <a:r>
              <a:rPr lang="en-US" altLang="en-US" sz="2000"/>
              <a:t>Disadvantages</a:t>
            </a:r>
          </a:p>
          <a:p>
            <a:pPr lvl="1"/>
            <a:r>
              <a:rPr lang="en-US" altLang="en-US" sz="1600"/>
              <a:t>Creates potential for economic inefficiency if the actual heat rate curve differs from the marginal heat rate curve.</a:t>
            </a:r>
          </a:p>
          <a:p>
            <a:pPr lvl="1"/>
            <a:r>
              <a:rPr lang="en-US" altLang="en-US" sz="1600"/>
              <a:t>Creates potential for economic inefficiency if the actual level of the heat rate is different from the target level.</a:t>
            </a:r>
          </a:p>
          <a:p>
            <a:pPr lvl="1"/>
            <a:r>
              <a:rPr lang="en-US" altLang="en-US" sz="1600"/>
              <a:t>Requires fuel price to determine penalties when the  actual heat rate does not equal the target heat rate.</a:t>
            </a:r>
          </a:p>
          <a:p>
            <a:pPr lvl="1"/>
            <a:r>
              <a:rPr lang="en-US" altLang="en-US" sz="1600"/>
              <a:t>Complex formulas.</a:t>
            </a:r>
          </a:p>
          <a:p>
            <a:pPr lvl="1"/>
            <a:endParaRPr lang="en-US" altLang="en-US" sz="1600"/>
          </a:p>
        </p:txBody>
      </p:sp>
    </p:spTree>
    <p:extLst>
      <p:ext uri="{BB962C8B-B14F-4D97-AF65-F5344CB8AC3E}">
        <p14:creationId xmlns:p14="http://schemas.microsoft.com/office/powerpoint/2010/main" val="37549601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normAutofit fontScale="90000"/>
          </a:bodyPr>
          <a:lstStyle/>
          <a:p>
            <a:r>
              <a:rPr lang="en-US" altLang="en-US"/>
              <a:t>Inefficiencies from Using Target Data Rather than Actual Data</a:t>
            </a:r>
          </a:p>
        </p:txBody>
      </p:sp>
      <p:sp>
        <p:nvSpPr>
          <p:cNvPr id="86019" name="Content Placeholder 2"/>
          <p:cNvSpPr>
            <a:spLocks noGrp="1"/>
          </p:cNvSpPr>
          <p:nvPr>
            <p:ph idx="1"/>
          </p:nvPr>
        </p:nvSpPr>
        <p:spPr/>
        <p:txBody>
          <a:bodyPr/>
          <a:lstStyle/>
          <a:p>
            <a:r>
              <a:rPr lang="en-US" altLang="en-US"/>
              <a:t>Dispatch from Target Cost</a:t>
            </a:r>
          </a:p>
          <a:p>
            <a:r>
              <a:rPr lang="en-US" altLang="en-US"/>
              <a:t>If Actual Cost is Above Target Cost</a:t>
            </a:r>
          </a:p>
          <a:p>
            <a:pPr lvl="1"/>
            <a:r>
              <a:rPr lang="en-US" altLang="en-US"/>
              <a:t>Plant will be dispatched too much</a:t>
            </a:r>
          </a:p>
          <a:p>
            <a:pPr lvl="1"/>
            <a:r>
              <a:rPr lang="en-US" altLang="en-US"/>
              <a:t>IPP will lose money on dispatch</a:t>
            </a:r>
          </a:p>
          <a:p>
            <a:r>
              <a:rPr lang="en-US" altLang="en-US"/>
              <a:t>If Target Cost is Below Actual Cost</a:t>
            </a:r>
          </a:p>
          <a:p>
            <a:pPr lvl="1"/>
            <a:r>
              <a:rPr lang="en-US" altLang="en-US"/>
              <a:t>Plant will not dispatch enough</a:t>
            </a:r>
          </a:p>
          <a:p>
            <a:pPr lvl="1"/>
            <a:r>
              <a:rPr lang="en-US" altLang="en-US"/>
              <a:t>Cost of could be reduced</a:t>
            </a:r>
          </a:p>
          <a:p>
            <a:r>
              <a:rPr lang="en-US" altLang="en-US"/>
              <a:t>Same Problem Occurs from Heat Rate</a:t>
            </a:r>
          </a:p>
        </p:txBody>
      </p:sp>
    </p:spTree>
    <p:extLst>
      <p:ext uri="{BB962C8B-B14F-4D97-AF65-F5344CB8AC3E}">
        <p14:creationId xmlns:p14="http://schemas.microsoft.com/office/powerpoint/2010/main" val="24008518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3"/>
          <p:cNvSpPr>
            <a:spLocks noGrp="1"/>
          </p:cNvSpPr>
          <p:nvPr>
            <p:ph type="ctrTitle"/>
          </p:nvPr>
        </p:nvSpPr>
        <p:spPr>
          <a:xfrm>
            <a:off x="619027" y="2128101"/>
            <a:ext cx="7772400" cy="1470025"/>
          </a:xfrm>
          <a:ln>
            <a:miter lim="800000"/>
            <a:headEnd/>
            <a:tailEnd/>
          </a:ln>
        </p:spPr>
        <p:txBody>
          <a:bodyPr>
            <a:normAutofit fontScale="90000"/>
          </a:bodyPr>
          <a:lstStyle/>
          <a:p>
            <a:r>
              <a:rPr lang="en-US" altLang="en-US" dirty="0"/>
              <a:t>Construction Cost and Operations and Maintenance Cost Risk</a:t>
            </a:r>
          </a:p>
        </p:txBody>
      </p:sp>
    </p:spTree>
    <p:extLst>
      <p:ext uri="{BB962C8B-B14F-4D97-AF65-F5344CB8AC3E}">
        <p14:creationId xmlns:p14="http://schemas.microsoft.com/office/powerpoint/2010/main" val="2383630541"/>
      </p:ext>
    </p:extLst>
  </p:cSld>
  <p:clrMapOvr>
    <a:masterClrMapping/>
  </p:clrMapOvr>
  <p:transition>
    <p:zoom/>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ltLang="en-US"/>
              <a:t>Cost of Risk Allocation </a:t>
            </a:r>
          </a:p>
        </p:txBody>
      </p:sp>
      <p:sp>
        <p:nvSpPr>
          <p:cNvPr id="88067" name="Content Placeholder 2"/>
          <p:cNvSpPr>
            <a:spLocks noGrp="1"/>
          </p:cNvSpPr>
          <p:nvPr>
            <p:ph idx="1"/>
          </p:nvPr>
        </p:nvSpPr>
        <p:spPr/>
        <p:txBody>
          <a:bodyPr/>
          <a:lstStyle/>
          <a:p>
            <a:r>
              <a:rPr lang="en-US" altLang="en-US"/>
              <a:t>If apply an LSTK contract, cost-over run, delay risk and performance risk are transferred from the SPV (project company) to the EPC contractor.</a:t>
            </a:r>
          </a:p>
          <a:p>
            <a:pPr lvl="1"/>
            <a:r>
              <a:rPr lang="en-US" altLang="en-US"/>
              <a:t>The EPC contractor should be compensated for accepting these risks.</a:t>
            </a:r>
          </a:p>
          <a:p>
            <a:pPr lvl="1"/>
            <a:r>
              <a:rPr lang="en-US" altLang="en-US"/>
              <a:t>The premium for an LSTK contract depends in theory on the potential for cost over-runs, delays and problems with performance.</a:t>
            </a:r>
          </a:p>
          <a:p>
            <a:pPr lvl="1"/>
            <a:r>
              <a:rPr lang="en-US" altLang="en-US"/>
              <a:t>For an NGCC, the rule of thumb is about 15%-20%.</a:t>
            </a:r>
          </a:p>
        </p:txBody>
      </p:sp>
    </p:spTree>
    <p:extLst>
      <p:ext uri="{BB962C8B-B14F-4D97-AF65-F5344CB8AC3E}">
        <p14:creationId xmlns:p14="http://schemas.microsoft.com/office/powerpoint/2010/main" val="26189018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normAutofit fontScale="90000"/>
          </a:bodyPr>
          <a:lstStyle/>
          <a:p>
            <a:r>
              <a:rPr lang="en-US" altLang="en-US"/>
              <a:t>Capital and Operation Cost Breakdown for Alternative Plants</a:t>
            </a:r>
          </a:p>
        </p:txBody>
      </p:sp>
      <p:sp>
        <p:nvSpPr>
          <p:cNvPr id="89091" name="Content Placeholder 2"/>
          <p:cNvSpPr>
            <a:spLocks noGrp="1"/>
          </p:cNvSpPr>
          <p:nvPr>
            <p:ph idx="1"/>
          </p:nvPr>
        </p:nvSpPr>
        <p:spPr/>
        <p:txBody>
          <a:bodyPr/>
          <a:lstStyle/>
          <a:p>
            <a:r>
              <a:rPr lang="en-US" altLang="en-US"/>
              <a:t>Review cost data</a:t>
            </a:r>
          </a:p>
          <a:p>
            <a:r>
              <a:rPr lang="en-US" altLang="en-US"/>
              <a:t>Assume 20% premium for LSTK contract</a:t>
            </a:r>
          </a:p>
          <a:p>
            <a:r>
              <a:rPr lang="en-US" altLang="en-US"/>
              <a:t>Total levelized cost of plant</a:t>
            </a:r>
          </a:p>
          <a:p>
            <a:r>
              <a:rPr lang="en-US" altLang="en-US"/>
              <a:t>Percent of total cost related to capital cost</a:t>
            </a:r>
          </a:p>
          <a:p>
            <a:r>
              <a:rPr lang="en-US" altLang="en-US"/>
              <a:t>Optimism Bias in cost estimation</a:t>
            </a:r>
          </a:p>
          <a:p>
            <a:r>
              <a:rPr lang="en-US" altLang="en-US"/>
              <a:t>Theoretical Issue – should construction cost risk be compensated in the equity IRR if all bidders use LSTK contracts and cost is already increased for construction.</a:t>
            </a:r>
          </a:p>
        </p:txBody>
      </p:sp>
    </p:spTree>
    <p:extLst>
      <p:ext uri="{BB962C8B-B14F-4D97-AF65-F5344CB8AC3E}">
        <p14:creationId xmlns:p14="http://schemas.microsoft.com/office/powerpoint/2010/main" val="20703656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Long-run Marginal Cost</a:t>
            </a:r>
          </a:p>
        </p:txBody>
      </p:sp>
    </p:spTree>
    <p:extLst>
      <p:ext uri="{BB962C8B-B14F-4D97-AF65-F5344CB8AC3E}">
        <p14:creationId xmlns:p14="http://schemas.microsoft.com/office/powerpoint/2010/main" val="2865127854"/>
      </p:ext>
    </p:extLst>
  </p:cSld>
  <p:clrMapOvr>
    <a:masterClrMapping/>
  </p:clrMapOvr>
  <p:transition>
    <p:zoom/>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a:t>Cost Trends in Natural Gas Plants</a:t>
            </a:r>
          </a:p>
        </p:txBody>
      </p:sp>
      <p:pic>
        <p:nvPicPr>
          <p:cNvPr id="9011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16038" y="1524000"/>
            <a:ext cx="6511925" cy="4572000"/>
          </a:xfrm>
        </p:spPr>
      </p:pic>
    </p:spTree>
    <p:extLst>
      <p:ext uri="{BB962C8B-B14F-4D97-AF65-F5344CB8AC3E}">
        <p14:creationId xmlns:p14="http://schemas.microsoft.com/office/powerpoint/2010/main" val="6043523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p:cNvSpPr>
            <a:spLocks noGrp="1" noChangeArrowheads="1"/>
          </p:cNvSpPr>
          <p:nvPr>
            <p:ph type="title"/>
          </p:nvPr>
        </p:nvSpPr>
        <p:spPr/>
        <p:txBody>
          <a:bodyPr>
            <a:normAutofit fontScale="90000"/>
          </a:bodyPr>
          <a:lstStyle/>
          <a:p>
            <a:pPr eaLnBrk="1" hangingPunct="1"/>
            <a:r>
              <a:rPr lang="en-US" altLang="en-US"/>
              <a:t>Computation of Required Prices for Different Plants</a:t>
            </a:r>
          </a:p>
        </p:txBody>
      </p:sp>
      <p:pic>
        <p:nvPicPr>
          <p:cNvPr id="111619" name="Picture 4" descr="alternative plan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1524000"/>
            <a:ext cx="6438900" cy="4829175"/>
          </a:xfrm>
          <a:noFill/>
        </p:spPr>
      </p:pic>
      <p:sp>
        <p:nvSpPr>
          <p:cNvPr id="111620" name="Date Placeholder 3"/>
          <p:cNvSpPr>
            <a:spLocks noGrp="1"/>
          </p:cNvSpPr>
          <p:nvPr>
            <p:ph type="dt" sz="quarter" idx="4294967295"/>
          </p:nvPr>
        </p:nvSpPr>
        <p:spPr bwMode="auto">
          <a:xfrm>
            <a:off x="457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fld id="{8493851A-71FE-4662-B3E9-39C7A7063735}" type="datetime3">
              <a:rPr lang="en-US" altLang="en-US"/>
              <a:pPr eaLnBrk="1" hangingPunct="1"/>
              <a:t>31 March 2017</a:t>
            </a:fld>
            <a:endParaRPr lang="en-US" altLang="en-US"/>
          </a:p>
        </p:txBody>
      </p:sp>
      <p:sp>
        <p:nvSpPr>
          <p:cNvPr id="111621" name="Slide Number Placeholder 4"/>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fld id="{6306D858-9789-45CA-BEF5-E703FB779718}" type="slidenum">
              <a:rPr lang="en-US" altLang="en-US"/>
              <a:pPr eaLnBrk="1" hangingPunct="1"/>
              <a:t>109</a:t>
            </a:fld>
            <a:endParaRPr lang="en-US" altLang="en-US"/>
          </a:p>
        </p:txBody>
      </p:sp>
      <p:sp>
        <p:nvSpPr>
          <p:cNvPr id="111622" name="Footer Placeholder 5"/>
          <p:cNvSpPr>
            <a:spLocks noGrp="1"/>
          </p:cNvSpPr>
          <p:nvPr>
            <p:ph type="ftr" sz="quarter" idx="4294967295"/>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r>
              <a:rPr lang="en-US" altLang="en-US"/>
              <a:t>www.edbodmer.com</a:t>
            </a:r>
          </a:p>
        </p:txBody>
      </p:sp>
    </p:spTree>
    <p:extLst>
      <p:ext uri="{BB962C8B-B14F-4D97-AF65-F5344CB8AC3E}">
        <p14:creationId xmlns:p14="http://schemas.microsoft.com/office/powerpoint/2010/main" val="2692847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a:t>State Ownership Model</a:t>
            </a:r>
          </a:p>
        </p:txBody>
      </p:sp>
      <p:sp>
        <p:nvSpPr>
          <p:cNvPr id="19459" name="Content Placeholder 2"/>
          <p:cNvSpPr>
            <a:spLocks noGrp="1"/>
          </p:cNvSpPr>
          <p:nvPr>
            <p:ph idx="1"/>
          </p:nvPr>
        </p:nvSpPr>
        <p:spPr>
          <a:xfrm>
            <a:off x="685800" y="1447800"/>
            <a:ext cx="7696200" cy="4648200"/>
          </a:xfrm>
        </p:spPr>
        <p:txBody>
          <a:bodyPr/>
          <a:lstStyle/>
          <a:p>
            <a:r>
              <a:rPr lang="en-US" altLang="en-US" sz="1600"/>
              <a:t>Benefits</a:t>
            </a:r>
          </a:p>
          <a:p>
            <a:pPr lvl="1"/>
            <a:r>
              <a:rPr lang="en-US" altLang="en-US" sz="1600"/>
              <a:t>Some state-owned and -run enterprises have performed well (e.g. EDF).</a:t>
            </a:r>
          </a:p>
          <a:p>
            <a:pPr lvl="1"/>
            <a:r>
              <a:rPr lang="en-US" altLang="en-US" sz="1600"/>
              <a:t>Provision of electric power is highly political and the state must have some involvement.</a:t>
            </a:r>
          </a:p>
          <a:p>
            <a:pPr lvl="1"/>
            <a:r>
              <a:rPr lang="en-US" altLang="en-US" sz="1600"/>
              <a:t>Electricity is very capital intensive and the state should have a relative low cost of capital.</a:t>
            </a:r>
          </a:p>
          <a:p>
            <a:pPr lvl="1"/>
            <a:r>
              <a:rPr lang="en-US" altLang="en-US" sz="1600"/>
              <a:t>Other systems have not worked and have sometimes resulted in large investor returns above the cost of capital being transferred to investors from other countries. </a:t>
            </a:r>
          </a:p>
          <a:p>
            <a:pPr lvl="1"/>
            <a:r>
              <a:rPr lang="en-US" altLang="en-US" sz="1600"/>
              <a:t>In the U.S., systems owned by the government have lower rates and they were less affected by extreme movements in wholesale power prices.</a:t>
            </a:r>
          </a:p>
          <a:p>
            <a:pPr lvl="1"/>
            <a:r>
              <a:rPr lang="en-US" altLang="en-US" sz="1600"/>
              <a:t>State owned systems may have the flexibility to reduce prices in times of economic crisis.</a:t>
            </a:r>
          </a:p>
        </p:txBody>
      </p:sp>
    </p:spTree>
    <p:extLst>
      <p:ext uri="{BB962C8B-B14F-4D97-AF65-F5344CB8AC3E}">
        <p14:creationId xmlns:p14="http://schemas.microsoft.com/office/powerpoint/2010/main" val="40772592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altLang="en-US"/>
              <a:t>Capacity Costs from the EIA</a:t>
            </a:r>
          </a:p>
        </p:txBody>
      </p:sp>
      <p:pic>
        <p:nvPicPr>
          <p:cNvPr id="112643" name="Picture 4" descr="capacity_cos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243013"/>
            <a:ext cx="8229600" cy="5067300"/>
          </a:xfrm>
          <a:noFill/>
        </p:spPr>
      </p:pic>
      <p:sp>
        <p:nvSpPr>
          <p:cNvPr id="112644" name="Date Placeholder 3"/>
          <p:cNvSpPr>
            <a:spLocks noGrp="1"/>
          </p:cNvSpPr>
          <p:nvPr>
            <p:ph type="dt" sz="quarter" idx="4294967295"/>
          </p:nvPr>
        </p:nvSpPr>
        <p:spPr bwMode="auto">
          <a:xfrm>
            <a:off x="457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fld id="{E713DC8F-E40D-4C24-BFF9-5FB2CD1EF10D}" type="datetime3">
              <a:rPr lang="en-US" altLang="en-US"/>
              <a:pPr eaLnBrk="1" hangingPunct="1"/>
              <a:t>31 March 2017</a:t>
            </a:fld>
            <a:endParaRPr lang="en-US" altLang="en-US"/>
          </a:p>
        </p:txBody>
      </p:sp>
      <p:sp>
        <p:nvSpPr>
          <p:cNvPr id="112645" name="Slide Number Placeholder 4"/>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fld id="{BB1E32ED-3E2C-4CD5-AD2C-58E7F8870338}" type="slidenum">
              <a:rPr lang="en-US" altLang="en-US"/>
              <a:pPr eaLnBrk="1" hangingPunct="1"/>
              <a:t>110</a:t>
            </a:fld>
            <a:endParaRPr lang="en-US" altLang="en-US"/>
          </a:p>
        </p:txBody>
      </p:sp>
      <p:sp>
        <p:nvSpPr>
          <p:cNvPr id="112646" name="Footer Placeholder 5"/>
          <p:cNvSpPr>
            <a:spLocks noGrp="1"/>
          </p:cNvSpPr>
          <p:nvPr>
            <p:ph type="ftr" sz="quarter" idx="4294967295"/>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r>
              <a:rPr lang="en-US" altLang="en-US"/>
              <a:t>www.edbodmer.com</a:t>
            </a:r>
          </a:p>
        </p:txBody>
      </p:sp>
    </p:spTree>
    <p:extLst>
      <p:ext uri="{BB962C8B-B14F-4D97-AF65-F5344CB8AC3E}">
        <p14:creationId xmlns:p14="http://schemas.microsoft.com/office/powerpoint/2010/main" val="40874531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altLang="en-US"/>
              <a:t>Peaker Method</a:t>
            </a:r>
          </a:p>
        </p:txBody>
      </p:sp>
      <p:sp>
        <p:nvSpPr>
          <p:cNvPr id="113667" name="Content Placeholder 2"/>
          <p:cNvSpPr>
            <a:spLocks noGrp="1"/>
          </p:cNvSpPr>
          <p:nvPr>
            <p:ph idx="1"/>
          </p:nvPr>
        </p:nvSpPr>
        <p:spPr/>
        <p:txBody>
          <a:bodyPr/>
          <a:lstStyle/>
          <a:p>
            <a:r>
              <a:rPr lang="en-US" altLang="en-US"/>
              <a:t>Assume that peaker cost should be allocated on the basis of demand, then compute the surplus cost over and above a peaking plant for each type of plant.</a:t>
            </a:r>
          </a:p>
          <a:p>
            <a:r>
              <a:rPr lang="en-US" altLang="en-US"/>
              <a:t>The peaking cost is allocated on the basis of demand</a:t>
            </a:r>
          </a:p>
          <a:p>
            <a:r>
              <a:rPr lang="en-US" altLang="en-US"/>
              <a:t>The surplus cost above the cost of a peaking plant is allocated on the basis of energy</a:t>
            </a:r>
          </a:p>
          <a:p>
            <a:r>
              <a:rPr lang="en-US" altLang="en-US"/>
              <a:t>Difficult to find the cost of peaking plants for older plants</a:t>
            </a:r>
          </a:p>
          <a:p>
            <a:r>
              <a:rPr lang="en-US" altLang="en-US"/>
              <a:t>Related Method: On-peak and off-Peak Method for allocating energy costs</a:t>
            </a:r>
          </a:p>
          <a:p>
            <a:endParaRPr lang="en-US" altLang="en-US"/>
          </a:p>
          <a:p>
            <a:endParaRPr lang="en-US" altLang="en-US"/>
          </a:p>
        </p:txBody>
      </p:sp>
    </p:spTree>
    <p:extLst>
      <p:ext uri="{BB962C8B-B14F-4D97-AF65-F5344CB8AC3E}">
        <p14:creationId xmlns:p14="http://schemas.microsoft.com/office/powerpoint/2010/main" val="42835861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fontScale="90000"/>
          </a:bodyPr>
          <a:lstStyle/>
          <a:p>
            <a:pPr eaLnBrk="1" hangingPunct="1"/>
            <a:r>
              <a:rPr lang="en-US" altLang="en-US"/>
              <a:t>Project Finance Analysis and Screening Curves</a:t>
            </a:r>
          </a:p>
        </p:txBody>
      </p:sp>
      <p:pic>
        <p:nvPicPr>
          <p:cNvPr id="11571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8575" y="2043113"/>
            <a:ext cx="6245225" cy="3824287"/>
          </a:xfrm>
          <a:noFill/>
        </p:spPr>
      </p:pic>
      <p:sp>
        <p:nvSpPr>
          <p:cNvPr id="115716" name="Date Placeholder 3"/>
          <p:cNvSpPr>
            <a:spLocks noGrp="1"/>
          </p:cNvSpPr>
          <p:nvPr>
            <p:ph type="dt" sz="quarter" idx="4294967295"/>
          </p:nvPr>
        </p:nvSpPr>
        <p:spPr bwMode="auto">
          <a:xfrm>
            <a:off x="457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fld id="{0978F850-A938-4AD1-BCB7-621448096046}" type="datetime3">
              <a:rPr lang="en-US" altLang="en-US"/>
              <a:pPr eaLnBrk="1" hangingPunct="1"/>
              <a:t>31 March 2017</a:t>
            </a:fld>
            <a:endParaRPr lang="en-US" altLang="en-US"/>
          </a:p>
        </p:txBody>
      </p:sp>
      <p:sp>
        <p:nvSpPr>
          <p:cNvPr id="115717" name="Slide Number Placeholder 4"/>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fld id="{42D51BA4-75E0-483C-A6E0-28A1496D9C44}" type="slidenum">
              <a:rPr lang="en-US" altLang="en-US"/>
              <a:pPr eaLnBrk="1" hangingPunct="1"/>
              <a:t>112</a:t>
            </a:fld>
            <a:endParaRPr lang="en-US" altLang="en-US"/>
          </a:p>
        </p:txBody>
      </p:sp>
      <p:sp>
        <p:nvSpPr>
          <p:cNvPr id="115718" name="Footer Placeholder 5"/>
          <p:cNvSpPr>
            <a:spLocks noGrp="1"/>
          </p:cNvSpPr>
          <p:nvPr>
            <p:ph type="ftr" sz="quarter" idx="4294967295"/>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r>
              <a:rPr lang="en-US" altLang="en-US"/>
              <a:t>www.edbodmer.com</a:t>
            </a:r>
          </a:p>
        </p:txBody>
      </p:sp>
    </p:spTree>
    <p:extLst>
      <p:ext uri="{BB962C8B-B14F-4D97-AF65-F5344CB8AC3E}">
        <p14:creationId xmlns:p14="http://schemas.microsoft.com/office/powerpoint/2010/main" val="141244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a:t>State Ownership Model</a:t>
            </a:r>
          </a:p>
        </p:txBody>
      </p:sp>
      <p:sp>
        <p:nvSpPr>
          <p:cNvPr id="20483" name="Content Placeholder 2"/>
          <p:cNvSpPr>
            <a:spLocks noGrp="1"/>
          </p:cNvSpPr>
          <p:nvPr>
            <p:ph idx="1"/>
          </p:nvPr>
        </p:nvSpPr>
        <p:spPr/>
        <p:txBody>
          <a:bodyPr/>
          <a:lstStyle/>
          <a:p>
            <a:pPr marL="231775" lvl="1" indent="-173038">
              <a:buFontTx/>
              <a:buChar char="•"/>
            </a:pPr>
            <a:r>
              <a:rPr lang="en-US" altLang="en-US"/>
              <a:t>Problems</a:t>
            </a:r>
          </a:p>
          <a:p>
            <a:pPr marL="746125" lvl="2" indent="-173038">
              <a:buFontTx/>
              <a:buChar char="•"/>
            </a:pPr>
            <a:r>
              <a:rPr lang="en-US" altLang="en-US"/>
              <a:t>Without the forces of competition or incentives of the profit motive to improve performance many systems eventually result in excessive costs, low service quality, power shortages (e.g. Nigeria) and poor investment decisions.</a:t>
            </a:r>
          </a:p>
          <a:p>
            <a:pPr marL="746125" lvl="2" indent="-173038">
              <a:buFontTx/>
              <a:buChar char="•"/>
            </a:pPr>
            <a:r>
              <a:rPr lang="en-US" altLang="en-US"/>
              <a:t>The price charged by some state systems is below the marginal cost of producing energy which can lead to over-use of electricity and take resources away from other areas of the economy.</a:t>
            </a:r>
          </a:p>
          <a:p>
            <a:pPr marL="746125" lvl="2" indent="-173038">
              <a:buFontTx/>
              <a:buChar char="•"/>
            </a:pPr>
            <a:r>
              <a:rPr lang="en-US" altLang="en-US"/>
              <a:t>The inability of the state sector to finance needed expenditures on new investment and/or maintenance. Many power utilities are financially distressed because of their poor governance environment comprising endemic corruption, rampant theft of power, political interference and an inability by stakeholders to work towards long term solutions.</a:t>
            </a:r>
          </a:p>
          <a:p>
            <a:pPr marL="746125" lvl="2" indent="-173038">
              <a:buFontTx/>
              <a:buChar char="•"/>
            </a:pPr>
            <a:r>
              <a:rPr lang="en-US" altLang="en-US"/>
              <a:t>State systems can be prone to corruption, gold plating of assets and prone to inefficient government intervention.</a:t>
            </a:r>
          </a:p>
        </p:txBody>
      </p:sp>
    </p:spTree>
    <p:extLst>
      <p:ext uri="{BB962C8B-B14F-4D97-AF65-F5344CB8AC3E}">
        <p14:creationId xmlns:p14="http://schemas.microsoft.com/office/powerpoint/2010/main" val="684934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US" altLang="en-US"/>
              <a:t>Study of Costs Associated with State Ownership </a:t>
            </a:r>
          </a:p>
        </p:txBody>
      </p:sp>
      <p:pic>
        <p:nvPicPr>
          <p:cNvPr id="21507"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295400"/>
            <a:ext cx="6400800" cy="4811713"/>
          </a:xfrm>
        </p:spPr>
      </p:pic>
    </p:spTree>
    <p:extLst>
      <p:ext uri="{BB962C8B-B14F-4D97-AF65-F5344CB8AC3E}">
        <p14:creationId xmlns:p14="http://schemas.microsoft.com/office/powerpoint/2010/main" val="603301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Plant Availability</a:t>
            </a:r>
          </a:p>
        </p:txBody>
      </p:sp>
      <p:sp>
        <p:nvSpPr>
          <p:cNvPr id="22531" name="Rectangle 3"/>
          <p:cNvSpPr>
            <a:spLocks noGrp="1" noChangeArrowheads="1"/>
          </p:cNvSpPr>
          <p:nvPr>
            <p:ph type="body" idx="1"/>
          </p:nvPr>
        </p:nvSpPr>
        <p:spPr>
          <a:xfrm>
            <a:off x="762000" y="5360988"/>
            <a:ext cx="7696200" cy="1039812"/>
          </a:xfrm>
        </p:spPr>
        <p:txBody>
          <a:bodyPr/>
          <a:lstStyle/>
          <a:p>
            <a:pPr marL="342900" indent="-342900">
              <a:lnSpc>
                <a:spcPct val="80000"/>
              </a:lnSpc>
            </a:pPr>
            <a:r>
              <a:rPr lang="en-US" altLang="en-US"/>
              <a:t>Plant Availability has dramatically improved from about 60% in 1993-1994 to 75-80%</a:t>
            </a:r>
          </a:p>
        </p:txBody>
      </p:sp>
      <p:pic>
        <p:nvPicPr>
          <p:cNvPr id="22532"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973263" y="1295400"/>
            <a:ext cx="5264150" cy="3848100"/>
          </a:xfrm>
        </p:spPr>
      </p:pic>
    </p:spTree>
    <p:extLst>
      <p:ext uri="{BB962C8B-B14F-4D97-AF65-F5344CB8AC3E}">
        <p14:creationId xmlns:p14="http://schemas.microsoft.com/office/powerpoint/2010/main" val="2150328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a:t>Changes in Availability in Nigeria</a:t>
            </a:r>
          </a:p>
        </p:txBody>
      </p:sp>
      <p:pic>
        <p:nvPicPr>
          <p:cNvPr id="235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27163" y="1524000"/>
            <a:ext cx="6289675" cy="4572000"/>
          </a:xfrm>
        </p:spPr>
      </p:pic>
    </p:spTree>
    <p:extLst>
      <p:ext uri="{BB962C8B-B14F-4D97-AF65-F5344CB8AC3E}">
        <p14:creationId xmlns:p14="http://schemas.microsoft.com/office/powerpoint/2010/main" val="5790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a:t>Regulated Private Ownership Model</a:t>
            </a:r>
          </a:p>
        </p:txBody>
      </p:sp>
      <p:sp>
        <p:nvSpPr>
          <p:cNvPr id="24579" name="Content Placeholder 2"/>
          <p:cNvSpPr>
            <a:spLocks noGrp="1"/>
          </p:cNvSpPr>
          <p:nvPr>
            <p:ph idx="1"/>
          </p:nvPr>
        </p:nvSpPr>
        <p:spPr/>
        <p:txBody>
          <a:bodyPr/>
          <a:lstStyle/>
          <a:p>
            <a:r>
              <a:rPr lang="en-US" altLang="en-US"/>
              <a:t>Problems</a:t>
            </a:r>
          </a:p>
          <a:p>
            <a:pPr lvl="1"/>
            <a:r>
              <a:rPr lang="en-US" altLang="en-US"/>
              <a:t>There are very high administrative costs of regulation</a:t>
            </a:r>
          </a:p>
          <a:p>
            <a:pPr lvl="1"/>
            <a:r>
              <a:rPr lang="en-US" altLang="en-US"/>
              <a:t>Earned returns to private companies are typically higher than the cost of capital leading to inefficiencies and transfers of wealth</a:t>
            </a:r>
          </a:p>
          <a:p>
            <a:pPr lvl="1"/>
            <a:r>
              <a:rPr lang="en-US" altLang="en-US"/>
              <a:t>Incentive regulation has involved game playing and large wealth transfers</a:t>
            </a:r>
          </a:p>
          <a:p>
            <a:pPr lvl="1"/>
            <a:r>
              <a:rPr lang="en-US" altLang="en-US"/>
              <a:t>Encourages gold-plating and cost inefficiency (Averch and Johnson 1962).</a:t>
            </a:r>
          </a:p>
          <a:p>
            <a:pPr lvl="1"/>
            <a:r>
              <a:rPr lang="en-US" altLang="en-US"/>
              <a:t>Cost of bad decisions borne by consumers</a:t>
            </a:r>
          </a:p>
          <a:p>
            <a:pPr lvl="1"/>
            <a:r>
              <a:rPr lang="en-US" altLang="en-US"/>
              <a:t>When demand decreases, prices rise as fixed cost of the regulated utility must be covered</a:t>
            </a:r>
          </a:p>
          <a:p>
            <a:pPr lvl="1"/>
            <a:endParaRPr lang="en-US" altLang="en-US"/>
          </a:p>
        </p:txBody>
      </p:sp>
    </p:spTree>
    <p:extLst>
      <p:ext uri="{BB962C8B-B14F-4D97-AF65-F5344CB8AC3E}">
        <p14:creationId xmlns:p14="http://schemas.microsoft.com/office/powerpoint/2010/main" val="416121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altLang="en-US"/>
              <a:t>Competition at the Retail Level without Long-term Contracts</a:t>
            </a:r>
          </a:p>
        </p:txBody>
      </p:sp>
      <p:sp>
        <p:nvSpPr>
          <p:cNvPr id="25603" name="Content Placeholder 2"/>
          <p:cNvSpPr>
            <a:spLocks noGrp="1"/>
          </p:cNvSpPr>
          <p:nvPr>
            <p:ph idx="1"/>
          </p:nvPr>
        </p:nvSpPr>
        <p:spPr/>
        <p:txBody>
          <a:bodyPr/>
          <a:lstStyle/>
          <a:p>
            <a:r>
              <a:rPr lang="en-US" altLang="en-US"/>
              <a:t>Countries around the world have used various different approaches that implement a spot market with prices that change on a hourly or half-hourly basis.  In these markets, retail consumers generally have a choice as to their suppliers.</a:t>
            </a:r>
          </a:p>
          <a:p>
            <a:r>
              <a:rPr lang="en-US" altLang="en-US"/>
              <a:t>Initial markets were developed in Chile, Argentina and the U.K.  These used a pool system where electricity is sold into a pool.  These markets also had some kind of capacity uplift.</a:t>
            </a:r>
          </a:p>
          <a:p>
            <a:r>
              <a:rPr lang="en-US" altLang="en-US"/>
              <a:t>De-regulation is used in Latin America, parts of the U.S. and Canada, much of Europe, Singapore, Philippines and South Korea.</a:t>
            </a:r>
          </a:p>
          <a:p>
            <a:r>
              <a:rPr lang="en-US" altLang="en-US"/>
              <a:t>Many economists and politicians believe markets which do not have any monopoly generation components will create large economic benefits.</a:t>
            </a:r>
          </a:p>
        </p:txBody>
      </p:sp>
    </p:spTree>
    <p:extLst>
      <p:ext uri="{BB962C8B-B14F-4D97-AF65-F5344CB8AC3E}">
        <p14:creationId xmlns:p14="http://schemas.microsoft.com/office/powerpoint/2010/main" val="2414437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t>Full Competition - Benefits</a:t>
            </a:r>
          </a:p>
        </p:txBody>
      </p:sp>
      <p:sp>
        <p:nvSpPr>
          <p:cNvPr id="26627" name="Content Placeholder 2"/>
          <p:cNvSpPr>
            <a:spLocks noGrp="1"/>
          </p:cNvSpPr>
          <p:nvPr>
            <p:ph idx="1"/>
          </p:nvPr>
        </p:nvSpPr>
        <p:spPr/>
        <p:txBody>
          <a:bodyPr/>
          <a:lstStyle/>
          <a:p>
            <a:r>
              <a:rPr lang="en-US" altLang="en-US"/>
              <a:t>Benefits of Competitive System</a:t>
            </a:r>
          </a:p>
          <a:p>
            <a:pPr lvl="1"/>
            <a:r>
              <a:rPr lang="en-US" altLang="en-US"/>
              <a:t>Private entities incur risks for not building the correct mix and amount of capacity.  It is the only model where investors must deal with demand and fuel price risks that are inherent in production of electric power.</a:t>
            </a:r>
          </a:p>
          <a:p>
            <a:pPr lvl="1"/>
            <a:r>
              <a:rPr lang="en-US" altLang="en-US"/>
              <a:t>Market prices create a transparent process where investors do not concentrate resources on gaming the system, negotiating uneconomic contracts or bribing officials.</a:t>
            </a:r>
          </a:p>
          <a:p>
            <a:pPr lvl="1"/>
            <a:r>
              <a:rPr lang="en-US" altLang="en-US"/>
              <a:t>Prices move according to supply and demand where prices fall when demand falls and they rise when demand rises.  All of the other systems have the opposite effect.</a:t>
            </a:r>
          </a:p>
          <a:p>
            <a:pPr lvl="1"/>
            <a:r>
              <a:rPr lang="en-US" altLang="en-US"/>
              <a:t>Can attract foreign capital</a:t>
            </a:r>
          </a:p>
        </p:txBody>
      </p:sp>
    </p:spTree>
    <p:extLst>
      <p:ext uri="{BB962C8B-B14F-4D97-AF65-F5344CB8AC3E}">
        <p14:creationId xmlns:p14="http://schemas.microsoft.com/office/powerpoint/2010/main" val="2214239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t>Full Competition - Problems</a:t>
            </a:r>
          </a:p>
        </p:txBody>
      </p:sp>
      <p:sp>
        <p:nvSpPr>
          <p:cNvPr id="27651" name="Content Placeholder 2"/>
          <p:cNvSpPr>
            <a:spLocks noGrp="1"/>
          </p:cNvSpPr>
          <p:nvPr>
            <p:ph idx="1"/>
          </p:nvPr>
        </p:nvSpPr>
        <p:spPr/>
        <p:txBody>
          <a:bodyPr/>
          <a:lstStyle/>
          <a:p>
            <a:r>
              <a:rPr lang="en-US" altLang="en-US" sz="1600"/>
              <a:t>Problems</a:t>
            </a:r>
          </a:p>
          <a:p>
            <a:pPr lvl="1"/>
            <a:r>
              <a:rPr lang="en-US" altLang="en-US" sz="1600"/>
              <a:t>Exercise of market power allows companies to extract high profits, play games and leads to inefficient outcomes.</a:t>
            </a:r>
          </a:p>
          <a:p>
            <a:pPr lvl="1"/>
            <a:r>
              <a:rPr lang="en-US" altLang="en-US" sz="1600"/>
              <a:t>Cost of capital increased in this model, making renewable investments very difficult.</a:t>
            </a:r>
          </a:p>
          <a:p>
            <a:pPr lvl="1"/>
            <a:r>
              <a:rPr lang="en-US" altLang="en-US" sz="1600"/>
              <a:t>Very difficult to build long-lead time  plants such as nuclear plants.</a:t>
            </a:r>
          </a:p>
          <a:p>
            <a:pPr lvl="1"/>
            <a:r>
              <a:rPr lang="en-US" altLang="en-US" sz="1600"/>
              <a:t>Market will not result in optimal investment decisions given the dramatic changes in value of electricity plants.</a:t>
            </a:r>
          </a:p>
          <a:p>
            <a:pPr lvl="1"/>
            <a:r>
              <a:rPr lang="en-US" altLang="en-US" sz="1600"/>
              <a:t>Market prices can be very volatile.</a:t>
            </a:r>
          </a:p>
          <a:p>
            <a:pPr lvl="1"/>
            <a:r>
              <a:rPr lang="en-US" altLang="en-US" sz="1600"/>
              <a:t>Benefits do not flow to consumers as suppliers lobby for capacity payments and other items that keep prices high in depressed markets</a:t>
            </a:r>
          </a:p>
          <a:p>
            <a:pPr lvl="1"/>
            <a:r>
              <a:rPr lang="en-US" altLang="en-US" sz="1600"/>
              <a:t>California</a:t>
            </a:r>
          </a:p>
          <a:p>
            <a:pPr lvl="1"/>
            <a:endParaRPr lang="en-US" altLang="en-US" sz="1600"/>
          </a:p>
        </p:txBody>
      </p:sp>
    </p:spTree>
    <p:extLst>
      <p:ext uri="{BB962C8B-B14F-4D97-AF65-F5344CB8AC3E}">
        <p14:creationId xmlns:p14="http://schemas.microsoft.com/office/powerpoint/2010/main" val="328764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a:t>Terms</a:t>
            </a:r>
          </a:p>
        </p:txBody>
      </p:sp>
      <p:sp>
        <p:nvSpPr>
          <p:cNvPr id="5123" name="Content Placeholder 2"/>
          <p:cNvSpPr>
            <a:spLocks noGrp="1"/>
          </p:cNvSpPr>
          <p:nvPr>
            <p:ph idx="1"/>
          </p:nvPr>
        </p:nvSpPr>
        <p:spPr/>
        <p:txBody>
          <a:bodyPr/>
          <a:lstStyle/>
          <a:p>
            <a:r>
              <a:rPr lang="en-US" altLang="en-US"/>
              <a:t>Independent Power Producer (IPP)</a:t>
            </a:r>
          </a:p>
          <a:p>
            <a:r>
              <a:rPr lang="en-US" altLang="en-US"/>
              <a:t>Merchant Power Plant (MPP)</a:t>
            </a:r>
          </a:p>
          <a:p>
            <a:r>
              <a:rPr lang="en-US" altLang="en-US"/>
              <a:t>Purchase Power Agreement (PPA)</a:t>
            </a:r>
          </a:p>
          <a:p>
            <a:r>
              <a:rPr lang="en-US" altLang="en-US"/>
              <a:t>Energy Conversion Agreement (ECA)</a:t>
            </a:r>
          </a:p>
          <a:p>
            <a:r>
              <a:rPr lang="en-US" altLang="en-US"/>
              <a:t>Special Purpose Vehicle (SPV) or Project Company</a:t>
            </a:r>
          </a:p>
          <a:p>
            <a:r>
              <a:rPr lang="en-US" altLang="en-US"/>
              <a:t>EPC Contract, O&amp;M Contract, Liquidated Damages</a:t>
            </a:r>
          </a:p>
          <a:p>
            <a:r>
              <a:rPr lang="en-US" altLang="en-US"/>
              <a:t>Capacity Charge, Capacity Price, Multipart Tariff</a:t>
            </a:r>
          </a:p>
          <a:p>
            <a:r>
              <a:rPr lang="en-US" altLang="en-US"/>
              <a:t>Dispatch, Capacity Factor, Load Factor</a:t>
            </a:r>
          </a:p>
          <a:p>
            <a:r>
              <a:rPr lang="en-US" altLang="en-US"/>
              <a:t>Capital Cost Recovery Factor</a:t>
            </a:r>
          </a:p>
        </p:txBody>
      </p:sp>
    </p:spTree>
    <p:extLst>
      <p:ext uri="{BB962C8B-B14F-4D97-AF65-F5344CB8AC3E}">
        <p14:creationId xmlns:p14="http://schemas.microsoft.com/office/powerpoint/2010/main" val="1233196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t>Implementation of PURPA in California</a:t>
            </a:r>
          </a:p>
        </p:txBody>
      </p:sp>
      <p:sp>
        <p:nvSpPr>
          <p:cNvPr id="13315" name="Content Placeholder 2"/>
          <p:cNvSpPr>
            <a:spLocks noGrp="1"/>
          </p:cNvSpPr>
          <p:nvPr>
            <p:ph idx="1"/>
          </p:nvPr>
        </p:nvSpPr>
        <p:spPr/>
        <p:txBody>
          <a:bodyPr/>
          <a:lstStyle/>
          <a:p>
            <a:r>
              <a:rPr lang="en-US" altLang="en-US" dirty="0"/>
              <a:t>Standard Offer No. 4 (ISO4) </a:t>
            </a:r>
          </a:p>
          <a:p>
            <a:r>
              <a:rPr lang="en-US" altLang="en-US" dirty="0"/>
              <a:t>A qualifying facility (QF) based on renewable energy could sign a contract based on a fixed forecast of future electricity price. Such a QF entering a contract would be guaranteed $57/</a:t>
            </a:r>
            <a:r>
              <a:rPr lang="en-US" altLang="en-US" dirty="0" err="1"/>
              <a:t>MWh</a:t>
            </a:r>
            <a:r>
              <a:rPr lang="en-US" altLang="en-US" dirty="0"/>
              <a:t> in 1985, $81/</a:t>
            </a:r>
            <a:r>
              <a:rPr lang="en-US" altLang="en-US" dirty="0" err="1"/>
              <a:t>MWh</a:t>
            </a:r>
            <a:r>
              <a:rPr lang="en-US" altLang="en-US" dirty="0"/>
              <a:t> in 1990, and $109/</a:t>
            </a:r>
            <a:r>
              <a:rPr lang="en-US" altLang="en-US" dirty="0" err="1"/>
              <a:t>MWh</a:t>
            </a:r>
            <a:r>
              <a:rPr lang="en-US" altLang="en-US" dirty="0"/>
              <a:t> in 1994. </a:t>
            </a:r>
          </a:p>
          <a:p>
            <a:r>
              <a:rPr lang="en-US" altLang="en-US" dirty="0"/>
              <a:t>After 10 years the contract price reverted to the short run avoided cost, which typically would be far lower than the fixed price guarantee. </a:t>
            </a:r>
          </a:p>
          <a:p>
            <a:r>
              <a:rPr lang="en-US" altLang="en-US" dirty="0"/>
              <a:t>Gas-fired cogeneration units were not treated nearly as generously but were generally paid an annual average of about $25/</a:t>
            </a:r>
            <a:r>
              <a:rPr lang="en-US" altLang="en-US" dirty="0" err="1"/>
              <a:t>MWh</a:t>
            </a:r>
            <a:r>
              <a:rPr lang="en-US" altLang="en-US" dirty="0"/>
              <a:t> for capacity and about $25 to $30/</a:t>
            </a:r>
            <a:r>
              <a:rPr lang="en-US" altLang="en-US" dirty="0" err="1"/>
              <a:t>MWh</a:t>
            </a:r>
            <a:r>
              <a:rPr lang="en-US" altLang="en-US" dirty="0"/>
              <a:t> for energy.</a:t>
            </a:r>
          </a:p>
          <a:p>
            <a:r>
              <a:rPr lang="en-US" altLang="en-US" dirty="0"/>
              <a:t>PPA Contracts did not have elaborate allocations of risk</a:t>
            </a:r>
          </a:p>
        </p:txBody>
      </p:sp>
    </p:spTree>
    <p:extLst>
      <p:ext uri="{BB962C8B-B14F-4D97-AF65-F5344CB8AC3E}">
        <p14:creationId xmlns:p14="http://schemas.microsoft.com/office/powerpoint/2010/main" val="421863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a:t>General Policy Objectives for Electricity</a:t>
            </a:r>
          </a:p>
        </p:txBody>
      </p:sp>
      <p:sp>
        <p:nvSpPr>
          <p:cNvPr id="23555" name="Content Placeholder 2"/>
          <p:cNvSpPr>
            <a:spLocks noGrp="1"/>
          </p:cNvSpPr>
          <p:nvPr>
            <p:ph idx="1"/>
          </p:nvPr>
        </p:nvSpPr>
        <p:spPr/>
        <p:txBody>
          <a:bodyPr/>
          <a:lstStyle/>
          <a:p>
            <a:r>
              <a:rPr lang="en-US" altLang="en-US"/>
              <a:t>Efficiency</a:t>
            </a:r>
          </a:p>
          <a:p>
            <a:pPr lvl="1"/>
            <a:r>
              <a:rPr lang="en-US" altLang="en-US"/>
              <a:t>The amount of capacity</a:t>
            </a:r>
          </a:p>
          <a:p>
            <a:pPr lvl="1"/>
            <a:r>
              <a:rPr lang="en-US" altLang="en-US"/>
              <a:t>The cost of constructing capacity</a:t>
            </a:r>
          </a:p>
          <a:p>
            <a:pPr lvl="1"/>
            <a:r>
              <a:rPr lang="en-US" altLang="en-US"/>
              <a:t>The mix of capacity</a:t>
            </a:r>
          </a:p>
          <a:p>
            <a:pPr lvl="1"/>
            <a:r>
              <a:rPr lang="en-US" altLang="en-US"/>
              <a:t>The cost of operating and maintaining capacity</a:t>
            </a:r>
          </a:p>
          <a:p>
            <a:pPr lvl="1"/>
            <a:r>
              <a:rPr lang="en-US" altLang="en-US"/>
              <a:t>The efficiency of operating plants</a:t>
            </a:r>
          </a:p>
          <a:p>
            <a:r>
              <a:rPr lang="en-US" altLang="en-US"/>
              <a:t>Allocation of Resources</a:t>
            </a:r>
          </a:p>
          <a:p>
            <a:pPr lvl="1"/>
            <a:r>
              <a:rPr lang="en-US" altLang="en-US"/>
              <a:t>Wasteful use of energy</a:t>
            </a:r>
          </a:p>
          <a:p>
            <a:pPr lvl="1"/>
            <a:r>
              <a:rPr lang="en-US" altLang="en-US"/>
              <a:t>Wasteful transfer to private investors</a:t>
            </a:r>
          </a:p>
        </p:txBody>
      </p:sp>
    </p:spTree>
    <p:extLst>
      <p:ext uri="{BB962C8B-B14F-4D97-AF65-F5344CB8AC3E}">
        <p14:creationId xmlns:p14="http://schemas.microsoft.com/office/powerpoint/2010/main" val="2383781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762000" y="533400"/>
            <a:ext cx="7086600" cy="762000"/>
          </a:xfrm>
        </p:spPr>
        <p:txBody>
          <a:bodyPr>
            <a:normAutofit fontScale="90000"/>
          </a:bodyPr>
          <a:lstStyle/>
          <a:p>
            <a:r>
              <a:rPr lang="en-US" altLang="en-US"/>
              <a:t>History and Definition of Independent Power Production</a:t>
            </a:r>
          </a:p>
        </p:txBody>
      </p:sp>
      <p:sp>
        <p:nvSpPr>
          <p:cNvPr id="29699" name="Content Placeholder 2"/>
          <p:cNvSpPr>
            <a:spLocks noGrp="1"/>
          </p:cNvSpPr>
          <p:nvPr>
            <p:ph idx="1"/>
          </p:nvPr>
        </p:nvSpPr>
        <p:spPr>
          <a:xfrm>
            <a:off x="533400" y="1371600"/>
            <a:ext cx="7620000" cy="4572000"/>
          </a:xfrm>
        </p:spPr>
        <p:txBody>
          <a:bodyPr/>
          <a:lstStyle/>
          <a:p>
            <a:r>
              <a:rPr lang="en-US" altLang="en-US" sz="1600"/>
              <a:t>PURPA Law (1978)</a:t>
            </a:r>
          </a:p>
          <a:p>
            <a:pPr lvl="1"/>
            <a:r>
              <a:rPr lang="en-US" altLang="en-US" sz="1600"/>
              <a:t>Avoided Cost</a:t>
            </a:r>
          </a:p>
          <a:p>
            <a:pPr lvl="1"/>
            <a:r>
              <a:rPr lang="en-US" altLang="en-US" sz="1600"/>
              <a:t>Bidding</a:t>
            </a:r>
          </a:p>
          <a:p>
            <a:r>
              <a:rPr lang="en-US" altLang="en-US" sz="1600"/>
              <a:t>Chile 1982</a:t>
            </a:r>
          </a:p>
          <a:p>
            <a:pPr lvl="1"/>
            <a:r>
              <a:rPr lang="en-US" altLang="en-US" sz="1600"/>
              <a:t>Power Prices from Marginal Cost</a:t>
            </a:r>
          </a:p>
          <a:p>
            <a:r>
              <a:rPr lang="en-US" altLang="en-US" sz="1600"/>
              <a:t>Asia 1990’s until East Asian Crisis</a:t>
            </a:r>
          </a:p>
          <a:p>
            <a:pPr lvl="1"/>
            <a:r>
              <a:rPr lang="en-US" altLang="en-US" sz="1600"/>
              <a:t>Use of IPPs with PPA contracts to Finance Power Expansion</a:t>
            </a:r>
          </a:p>
          <a:p>
            <a:pPr lvl="2"/>
            <a:r>
              <a:rPr lang="en-US" altLang="en-US"/>
              <a:t>Philippines</a:t>
            </a:r>
          </a:p>
          <a:p>
            <a:pPr lvl="2"/>
            <a:r>
              <a:rPr lang="en-US" altLang="en-US"/>
              <a:t>Indonesia</a:t>
            </a:r>
          </a:p>
          <a:p>
            <a:pPr lvl="2"/>
            <a:r>
              <a:rPr lang="en-US" altLang="en-US"/>
              <a:t>Malaysia</a:t>
            </a:r>
          </a:p>
          <a:p>
            <a:r>
              <a:rPr lang="en-US" altLang="en-US" sz="1600"/>
              <a:t>Boom period for developing countries 1992-1997</a:t>
            </a:r>
          </a:p>
        </p:txBody>
      </p:sp>
    </p:spTree>
    <p:extLst>
      <p:ext uri="{BB962C8B-B14F-4D97-AF65-F5344CB8AC3E}">
        <p14:creationId xmlns:p14="http://schemas.microsoft.com/office/powerpoint/2010/main" val="1682125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en-US" altLang="en-US"/>
              <a:t>Single Buyer Model with IPPs and PPAs – General  Discussion</a:t>
            </a:r>
          </a:p>
        </p:txBody>
      </p:sp>
      <p:sp>
        <p:nvSpPr>
          <p:cNvPr id="30723" name="Content Placeholder 2"/>
          <p:cNvSpPr>
            <a:spLocks noGrp="1"/>
          </p:cNvSpPr>
          <p:nvPr>
            <p:ph idx="1"/>
          </p:nvPr>
        </p:nvSpPr>
        <p:spPr/>
        <p:txBody>
          <a:bodyPr/>
          <a:lstStyle/>
          <a:p>
            <a:r>
              <a:rPr lang="en-US" altLang="en-US"/>
              <a:t>Governments authorize private investors to build plants (IPPs) to enter into contracts (PPAs) to sell power to a national power company.</a:t>
            </a:r>
          </a:p>
          <a:p>
            <a:pPr lvl="1"/>
            <a:r>
              <a:rPr lang="en-US" altLang="en-US"/>
              <a:t>The national generation company is responsible for dispatch and balancing the system which cannot realistically be performed by multiple different companies.</a:t>
            </a:r>
          </a:p>
          <a:p>
            <a:r>
              <a:rPr lang="en-US" altLang="en-US"/>
              <a:t>PPA’s protect the investors from market risks using capacity payments and take-or-pay provisions.</a:t>
            </a:r>
          </a:p>
          <a:p>
            <a:r>
              <a:rPr lang="en-US" altLang="en-US"/>
              <a:t>Often accompanied by splitting the system into generation, transmission and distribution.  Direct contracts with distribution companies often not allowed.</a:t>
            </a:r>
          </a:p>
          <a:p>
            <a:r>
              <a:rPr lang="en-US" altLang="en-US"/>
              <a:t>Prevents the state from completely exiting from key generation functions of electricity</a:t>
            </a:r>
          </a:p>
        </p:txBody>
      </p:sp>
    </p:spTree>
    <p:extLst>
      <p:ext uri="{BB962C8B-B14F-4D97-AF65-F5344CB8AC3E}">
        <p14:creationId xmlns:p14="http://schemas.microsoft.com/office/powerpoint/2010/main" val="505831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Generation Cost Analysis</a:t>
            </a:r>
          </a:p>
        </p:txBody>
      </p:sp>
      <p:sp>
        <p:nvSpPr>
          <p:cNvPr id="4" name="Slide Number Placeholder 3"/>
          <p:cNvSpPr>
            <a:spLocks noGrp="1"/>
          </p:cNvSpPr>
          <p:nvPr>
            <p:ph type="sldNum" sz="quarter" idx="12"/>
          </p:nvPr>
        </p:nvSpPr>
        <p:spPr/>
        <p:txBody>
          <a:bodyPr/>
          <a:lstStyle/>
          <a:p>
            <a:fld id="{EB241CD2-1E45-42A3-B213-66A034DF9A3B}" type="slidenum">
              <a:rPr lang="en-GB" smtClean="0"/>
              <a:t>24</a:t>
            </a:fld>
            <a:endParaRPr lang="en-GB" dirty="0"/>
          </a:p>
        </p:txBody>
      </p:sp>
    </p:spTree>
    <p:extLst>
      <p:ext uri="{BB962C8B-B14F-4D97-AF65-F5344CB8AC3E}">
        <p14:creationId xmlns:p14="http://schemas.microsoft.com/office/powerpoint/2010/main" val="2477620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Pricing at Marginal Cost versus Average Cost</a:t>
            </a:r>
          </a:p>
        </p:txBody>
      </p:sp>
      <p:pic>
        <p:nvPicPr>
          <p:cNvPr id="286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27163" y="1524000"/>
            <a:ext cx="6289675" cy="4572000"/>
          </a:xfrm>
          <a:noFill/>
        </p:spPr>
      </p:pic>
    </p:spTree>
    <p:extLst>
      <p:ext uri="{BB962C8B-B14F-4D97-AF65-F5344CB8AC3E}">
        <p14:creationId xmlns:p14="http://schemas.microsoft.com/office/powerpoint/2010/main" val="4145827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r>
              <a:rPr lang="en-US" altLang="en-US"/>
              <a:t>Illustration of Variation in Generation Cost versus Variation in Market Prices</a:t>
            </a:r>
          </a:p>
        </p:txBody>
      </p:sp>
      <p:sp>
        <p:nvSpPr>
          <p:cNvPr id="31747" name="Content Placeholder 2"/>
          <p:cNvSpPr>
            <a:spLocks noGrp="1"/>
          </p:cNvSpPr>
          <p:nvPr>
            <p:ph idx="1"/>
          </p:nvPr>
        </p:nvSpPr>
        <p:spPr/>
        <p:txBody>
          <a:bodyPr/>
          <a:lstStyle/>
          <a:p>
            <a:r>
              <a:rPr lang="en-US" altLang="en-US"/>
              <a:t>Market Prices are Driven by the Marginal Energy Cost of the Plant</a:t>
            </a:r>
          </a:p>
          <a:p>
            <a:r>
              <a:rPr lang="en-US" altLang="en-US"/>
              <a:t>Total Generation Costs Driven by All Plants Operating on the System</a:t>
            </a:r>
          </a:p>
          <a:p>
            <a:pPr lvl="1"/>
            <a:r>
              <a:rPr lang="en-US" altLang="en-US"/>
              <a:t>Market Prices have more Sensitivity</a:t>
            </a:r>
          </a:p>
          <a:p>
            <a:pPr lvl="1"/>
            <a:r>
              <a:rPr lang="en-US" altLang="en-US"/>
              <a:t>Market Prices Closer Relation with Natural Gas Price</a:t>
            </a:r>
          </a:p>
          <a:p>
            <a:pPr lvl="1"/>
            <a:r>
              <a:rPr lang="en-US" altLang="en-US"/>
              <a:t>Incentives to Build New Plants Driven by Market Prices</a:t>
            </a:r>
          </a:p>
          <a:p>
            <a:pPr lvl="1"/>
            <a:endParaRPr lang="en-US" altLang="en-US"/>
          </a:p>
        </p:txBody>
      </p:sp>
    </p:spTree>
    <p:extLst>
      <p:ext uri="{BB962C8B-B14F-4D97-AF65-F5344CB8AC3E}">
        <p14:creationId xmlns:p14="http://schemas.microsoft.com/office/powerpoint/2010/main" val="1557491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r>
              <a:rPr lang="en-US" altLang="en-US"/>
              <a:t>Single Buyer PPA Model – Benefits and Problems</a:t>
            </a:r>
          </a:p>
        </p:txBody>
      </p:sp>
      <p:sp>
        <p:nvSpPr>
          <p:cNvPr id="32771" name="Content Placeholder 2"/>
          <p:cNvSpPr>
            <a:spLocks noGrp="1"/>
          </p:cNvSpPr>
          <p:nvPr>
            <p:ph idx="1"/>
          </p:nvPr>
        </p:nvSpPr>
        <p:spPr/>
        <p:txBody>
          <a:bodyPr/>
          <a:lstStyle/>
          <a:p>
            <a:r>
              <a:rPr lang="en-US" altLang="en-US"/>
              <a:t>Benefits</a:t>
            </a:r>
          </a:p>
          <a:p>
            <a:pPr lvl="1"/>
            <a:r>
              <a:rPr lang="en-US" altLang="en-US"/>
              <a:t>Can attract private capital when governments may not have access to capital.</a:t>
            </a:r>
          </a:p>
          <a:p>
            <a:pPr lvl="1"/>
            <a:r>
              <a:rPr lang="en-US" altLang="en-US"/>
              <a:t>With contracts, cost of capital is lower than for merchant plants in the fully competitive model.</a:t>
            </a:r>
          </a:p>
          <a:p>
            <a:pPr lvl="1"/>
            <a:r>
              <a:rPr lang="en-US" altLang="en-US"/>
              <a:t>Efficiency in construction cost and in operation can be encouraged through using a competitive bidding process.</a:t>
            </a:r>
          </a:p>
          <a:p>
            <a:pPr lvl="1"/>
            <a:r>
              <a:rPr lang="en-US" altLang="en-US"/>
              <a:t>Simplifies the regulatory process as wholesale price comes from actual payments to suppliers.</a:t>
            </a:r>
          </a:p>
          <a:p>
            <a:pPr lvl="1"/>
            <a:r>
              <a:rPr lang="en-US" altLang="en-US"/>
              <a:t>Process of acquiring supply can be a transparent process using avoided cost.</a:t>
            </a:r>
          </a:p>
          <a:p>
            <a:pPr lvl="1"/>
            <a:endParaRPr lang="en-US" altLang="en-US"/>
          </a:p>
        </p:txBody>
      </p:sp>
    </p:spTree>
    <p:extLst>
      <p:ext uri="{BB962C8B-B14F-4D97-AF65-F5344CB8AC3E}">
        <p14:creationId xmlns:p14="http://schemas.microsoft.com/office/powerpoint/2010/main" val="772915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r>
              <a:rPr lang="en-US" altLang="en-US"/>
              <a:t>Single Buyer PPA Model – Benefits and Problems</a:t>
            </a:r>
          </a:p>
        </p:txBody>
      </p:sp>
      <p:sp>
        <p:nvSpPr>
          <p:cNvPr id="33795" name="Content Placeholder 2"/>
          <p:cNvSpPr>
            <a:spLocks noGrp="1"/>
          </p:cNvSpPr>
          <p:nvPr>
            <p:ph idx="1"/>
          </p:nvPr>
        </p:nvSpPr>
        <p:spPr/>
        <p:txBody>
          <a:bodyPr/>
          <a:lstStyle/>
          <a:p>
            <a:r>
              <a:rPr lang="en-US" altLang="en-US"/>
              <a:t>Problems</a:t>
            </a:r>
          </a:p>
          <a:p>
            <a:pPr lvl="1"/>
            <a:r>
              <a:rPr lang="en-US" altLang="en-US"/>
              <a:t>Capacity expansion and capacity mix are determined by buying agency rather than entities that have their own money at risk.  This arguably leads to over supply of capacity.</a:t>
            </a:r>
          </a:p>
          <a:p>
            <a:pPr lvl="1"/>
            <a:r>
              <a:rPr lang="en-US" altLang="en-US"/>
              <a:t>Can create large contingent liabilities for the government related exchange rate changes and other items.</a:t>
            </a:r>
          </a:p>
          <a:p>
            <a:pPr lvl="1"/>
            <a:r>
              <a:rPr lang="en-US" altLang="en-US"/>
              <a:t>Investors spend a lot of time on political issues rather than evaluating the true demand and fuel price risks associated with electric power.</a:t>
            </a:r>
          </a:p>
          <a:p>
            <a:pPr lvl="1"/>
            <a:r>
              <a:rPr lang="en-US" altLang="en-US"/>
              <a:t>Can be prone to corruption with the numerous contracts.</a:t>
            </a:r>
          </a:p>
          <a:p>
            <a:pPr lvl="1"/>
            <a:r>
              <a:rPr lang="en-US" altLang="en-US"/>
              <a:t>Companies are isolated from consumers and economic conditions.</a:t>
            </a:r>
          </a:p>
          <a:p>
            <a:pPr lvl="1"/>
            <a:endParaRPr lang="en-US" altLang="en-US"/>
          </a:p>
        </p:txBody>
      </p:sp>
    </p:spTree>
    <p:extLst>
      <p:ext uri="{BB962C8B-B14F-4D97-AF65-F5344CB8AC3E}">
        <p14:creationId xmlns:p14="http://schemas.microsoft.com/office/powerpoint/2010/main" val="354022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a:t>Problems with Single Buyer or IPP Model</a:t>
            </a:r>
          </a:p>
        </p:txBody>
      </p:sp>
      <p:sp>
        <p:nvSpPr>
          <p:cNvPr id="34819" name="Content Placeholder 2"/>
          <p:cNvSpPr>
            <a:spLocks noGrp="1"/>
          </p:cNvSpPr>
          <p:nvPr>
            <p:ph idx="1"/>
          </p:nvPr>
        </p:nvSpPr>
        <p:spPr/>
        <p:txBody>
          <a:bodyPr/>
          <a:lstStyle/>
          <a:p>
            <a:r>
              <a:rPr lang="en-US" altLang="en-US"/>
              <a:t>In many countries, the initial contracts with IPPs were concluded under non-transparent processes that attracted allegations of corruption and exposed these contracts to pressure for renegotiation that substantially reduced the investment returns for IPPs. A loss-sharing solution of lowering PPA rates in exchange for an extension of the PPA term has been the most common approach and successfully used in Pakistan, Thailand, and Guatemala.</a:t>
            </a:r>
          </a:p>
          <a:p>
            <a:r>
              <a:rPr lang="en-US" altLang="en-US"/>
              <a:t>The main risk with the single buyer model is that government can still impose noncommercial practices on the market by manipulating the single buyer. An additional risk is that government’s commitment to full reform may weaken to avoid politically controversial consequences of introducing more privatization and competition </a:t>
            </a:r>
          </a:p>
        </p:txBody>
      </p:sp>
    </p:spTree>
    <p:extLst>
      <p:ext uri="{BB962C8B-B14F-4D97-AF65-F5344CB8AC3E}">
        <p14:creationId xmlns:p14="http://schemas.microsoft.com/office/powerpoint/2010/main" val="1866665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US" altLang="en-US"/>
              <a:t> Load Factor, Capacity Factor, Availability Factor</a:t>
            </a:r>
          </a:p>
        </p:txBody>
      </p:sp>
      <p:sp>
        <p:nvSpPr>
          <p:cNvPr id="9219" name="Content Placeholder 2"/>
          <p:cNvSpPr>
            <a:spLocks noGrp="1"/>
          </p:cNvSpPr>
          <p:nvPr>
            <p:ph idx="1"/>
          </p:nvPr>
        </p:nvSpPr>
        <p:spPr/>
        <p:txBody>
          <a:bodyPr/>
          <a:lstStyle/>
          <a:p>
            <a:r>
              <a:rPr lang="en-US" altLang="en-US"/>
              <a:t>Load Factor</a:t>
            </a:r>
          </a:p>
          <a:p>
            <a:pPr lvl="1"/>
            <a:r>
              <a:rPr lang="en-US" altLang="en-US"/>
              <a:t>Average Demand/Peak Demand</a:t>
            </a:r>
          </a:p>
          <a:p>
            <a:pPr lvl="1"/>
            <a:r>
              <a:rPr lang="en-US" altLang="en-US"/>
              <a:t>Annual Energy/8760/Peak Demand</a:t>
            </a:r>
          </a:p>
          <a:p>
            <a:r>
              <a:rPr lang="en-US" altLang="en-US"/>
              <a:t>Capacity Factor for Plant </a:t>
            </a:r>
          </a:p>
          <a:p>
            <a:pPr lvl="1"/>
            <a:r>
              <a:rPr lang="en-US" altLang="en-US"/>
              <a:t>Average Generation/Possible Generation</a:t>
            </a:r>
          </a:p>
          <a:p>
            <a:pPr lvl="1"/>
            <a:r>
              <a:rPr lang="en-US" altLang="en-US"/>
              <a:t>Annual Generation/8760/Capacity</a:t>
            </a:r>
          </a:p>
          <a:p>
            <a:r>
              <a:rPr lang="en-US" altLang="en-US"/>
              <a:t>Availability Factor</a:t>
            </a:r>
          </a:p>
          <a:p>
            <a:pPr lvl="1"/>
            <a:r>
              <a:rPr lang="en-US" altLang="en-US"/>
              <a:t>Hours Available/Total Hours</a:t>
            </a:r>
          </a:p>
        </p:txBody>
      </p:sp>
    </p:spTree>
    <p:extLst>
      <p:ext uri="{BB962C8B-B14F-4D97-AF65-F5344CB8AC3E}">
        <p14:creationId xmlns:p14="http://schemas.microsoft.com/office/powerpoint/2010/main" val="2085162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a:t>IPP Financial Failures and Success</a:t>
            </a:r>
          </a:p>
        </p:txBody>
      </p:sp>
      <p:sp>
        <p:nvSpPr>
          <p:cNvPr id="35843" name="Content Placeholder 2"/>
          <p:cNvSpPr>
            <a:spLocks noGrp="1"/>
          </p:cNvSpPr>
          <p:nvPr>
            <p:ph idx="1"/>
          </p:nvPr>
        </p:nvSpPr>
        <p:spPr/>
        <p:txBody>
          <a:bodyPr/>
          <a:lstStyle/>
          <a:p>
            <a:r>
              <a:rPr lang="en-US" altLang="en-US"/>
              <a:t>Cases in which IPPs defaulted</a:t>
            </a:r>
          </a:p>
          <a:p>
            <a:pPr lvl="1"/>
            <a:r>
              <a:rPr lang="en-US" altLang="en-US"/>
              <a:t>Dabhol Plant in India</a:t>
            </a:r>
          </a:p>
          <a:p>
            <a:pPr lvl="1"/>
            <a:r>
              <a:rPr lang="en-US" altLang="en-US"/>
              <a:t>Hub Project in Pakistan</a:t>
            </a:r>
          </a:p>
          <a:p>
            <a:pPr lvl="1"/>
            <a:r>
              <a:rPr lang="en-US" altLang="en-US"/>
              <a:t>CalEnergy’s Dieng and Patuha projects in Indonesia, </a:t>
            </a:r>
          </a:p>
          <a:p>
            <a:pPr lvl="1"/>
            <a:r>
              <a:rPr lang="en-US" altLang="en-US"/>
              <a:t>Florida Light &amp; Power’s Karaha Bodas projects in Indonesia</a:t>
            </a:r>
          </a:p>
          <a:p>
            <a:r>
              <a:rPr lang="en-US" altLang="en-US"/>
              <a:t>Successes</a:t>
            </a:r>
          </a:p>
          <a:p>
            <a:pPr lvl="1"/>
            <a:r>
              <a:rPr lang="en-US" altLang="en-US"/>
              <a:t>Egypt</a:t>
            </a:r>
          </a:p>
          <a:p>
            <a:pPr lvl="1"/>
            <a:r>
              <a:rPr lang="en-US" altLang="en-US"/>
              <a:t>Thailand</a:t>
            </a:r>
          </a:p>
        </p:txBody>
      </p:sp>
    </p:spTree>
    <p:extLst>
      <p:ext uri="{BB962C8B-B14F-4D97-AF65-F5344CB8AC3E}">
        <p14:creationId xmlns:p14="http://schemas.microsoft.com/office/powerpoint/2010/main" val="1243746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r>
              <a:rPr lang="en-US" altLang="en-US"/>
              <a:t>Single Buyer Model and the Asian Financial Crisis</a:t>
            </a:r>
          </a:p>
        </p:txBody>
      </p:sp>
      <p:sp>
        <p:nvSpPr>
          <p:cNvPr id="36867" name="Content Placeholder 2"/>
          <p:cNvSpPr>
            <a:spLocks noGrp="1"/>
          </p:cNvSpPr>
          <p:nvPr>
            <p:ph idx="1"/>
          </p:nvPr>
        </p:nvSpPr>
        <p:spPr/>
        <p:txBody>
          <a:bodyPr/>
          <a:lstStyle/>
          <a:p>
            <a:r>
              <a:rPr lang="en-US" altLang="en-US"/>
              <a:t>This optimism ended with the Asian financial crisis; itself brought on by a lack of sound investment policies, in particular, in relation to government guaranteed power purchasing agreements. </a:t>
            </a:r>
          </a:p>
          <a:p>
            <a:r>
              <a:rPr lang="en-US" altLang="en-US"/>
              <a:t>The power purchasing agreements had inadvertently converted a shortage of power supply into an oversupply, secured by take-or-pay guarantees. The result of the crisis has been a sharp contraction in private sector investment and a significant exposure of government and private sector investors to contingent liabilities. </a:t>
            </a:r>
          </a:p>
          <a:p>
            <a:r>
              <a:rPr lang="en-US" altLang="en-US"/>
              <a:t>This contraction not only limits the capacity of governments to stimulate economic growth but also has led to the deterioration or stagnation of many partially completed and privately financed public infrastructure projects. </a:t>
            </a:r>
          </a:p>
        </p:txBody>
      </p:sp>
    </p:spTree>
    <p:extLst>
      <p:ext uri="{BB962C8B-B14F-4D97-AF65-F5344CB8AC3E}">
        <p14:creationId xmlns:p14="http://schemas.microsoft.com/office/powerpoint/2010/main" val="1596678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altLang="en-US"/>
              <a:t>Economic Ideas and History of Independent Power</a:t>
            </a:r>
          </a:p>
        </p:txBody>
      </p:sp>
      <p:sp>
        <p:nvSpPr>
          <p:cNvPr id="37891" name="Content Placeholder 2"/>
          <p:cNvSpPr>
            <a:spLocks noGrp="1"/>
          </p:cNvSpPr>
          <p:nvPr>
            <p:ph idx="1"/>
          </p:nvPr>
        </p:nvSpPr>
        <p:spPr/>
        <p:txBody>
          <a:bodyPr/>
          <a:lstStyle/>
          <a:p>
            <a:r>
              <a:rPr lang="en-US" altLang="en-US"/>
              <a:t>Natural Monopoly and Economies of Scale</a:t>
            </a:r>
          </a:p>
          <a:p>
            <a:r>
              <a:rPr lang="en-US" altLang="en-US"/>
              <a:t>PURPA Demonstrated that Independent Power could Work</a:t>
            </a:r>
          </a:p>
          <a:p>
            <a:r>
              <a:rPr lang="en-US" altLang="en-US"/>
              <a:t>Allocate Risks to IPPs Related to Controllable Risks</a:t>
            </a:r>
          </a:p>
          <a:p>
            <a:r>
              <a:rPr lang="en-US" altLang="en-US"/>
              <a:t>Demand Risk, Fuel Price Risk and Capacity Mix Risk in Merchant Plants</a:t>
            </a:r>
          </a:p>
          <a:p>
            <a:endParaRPr lang="en-US" altLang="en-US"/>
          </a:p>
        </p:txBody>
      </p:sp>
    </p:spTree>
    <p:extLst>
      <p:ext uri="{BB962C8B-B14F-4D97-AF65-F5344CB8AC3E}">
        <p14:creationId xmlns:p14="http://schemas.microsoft.com/office/powerpoint/2010/main" val="4215342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a:t>Independent Power Production</a:t>
            </a:r>
          </a:p>
        </p:txBody>
      </p:sp>
      <p:sp>
        <p:nvSpPr>
          <p:cNvPr id="38915" name="Content Placeholder 2"/>
          <p:cNvSpPr>
            <a:spLocks noGrp="1"/>
          </p:cNvSpPr>
          <p:nvPr>
            <p:ph idx="1"/>
          </p:nvPr>
        </p:nvSpPr>
        <p:spPr/>
        <p:txBody>
          <a:bodyPr/>
          <a:lstStyle/>
          <a:p>
            <a:r>
              <a:rPr lang="en-US" altLang="en-US"/>
              <a:t>The term "independent power producer" has been used to refer to several types of enterprises.  In general, "IPP" refers to a privately developed power plant that sells electricity to a public electricity grid, often under long term contract with a state utility. </a:t>
            </a:r>
          </a:p>
          <a:p>
            <a:r>
              <a:rPr lang="en-US" altLang="en-US"/>
              <a:t>The lead actors in every IPP are private investors. The classic foreign-sponsored, project-financed IPP has taken root in more than fifty emerging countries that display wide variation in economic, political and social environments. </a:t>
            </a:r>
          </a:p>
          <a:p>
            <a:r>
              <a:rPr lang="en-US" altLang="en-US"/>
              <a:t>Where IPPs sign long term PPAs, they generally accepted construction and operating risks. IPPs are generally insulated under the terms of their PPAs against demand risk, dispatch risk, price risk, and exchange rate risk.</a:t>
            </a:r>
          </a:p>
          <a:p>
            <a:endParaRPr lang="en-US" altLang="en-US"/>
          </a:p>
        </p:txBody>
      </p:sp>
    </p:spTree>
    <p:extLst>
      <p:ext uri="{BB962C8B-B14F-4D97-AF65-F5344CB8AC3E}">
        <p14:creationId xmlns:p14="http://schemas.microsoft.com/office/powerpoint/2010/main" val="424108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fontScale="90000"/>
          </a:bodyPr>
          <a:lstStyle/>
          <a:p>
            <a:r>
              <a:rPr lang="en-US" altLang="en-US"/>
              <a:t>Monthly Electricity and Gas Prices – Higher Correlation</a:t>
            </a:r>
          </a:p>
        </p:txBody>
      </p:sp>
      <p:sp>
        <p:nvSpPr>
          <p:cNvPr id="49155" name="Footer Placeholder 4"/>
          <p:cNvSpPr>
            <a:spLocks noGrp="1"/>
          </p:cNvSpPr>
          <p:nvPr>
            <p:ph type="ftr" sz="quarter" idx="4294967295"/>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r>
              <a:rPr lang="en-US" altLang="en-US"/>
              <a:t>www.edbodmer.com</a:t>
            </a:r>
          </a:p>
        </p:txBody>
      </p:sp>
      <p:graphicFrame>
        <p:nvGraphicFramePr>
          <p:cNvPr id="7" name="Content Placeholder 6"/>
          <p:cNvGraphicFramePr>
            <a:graphicFrameLocks noGrp="1"/>
          </p:cNvGraphicFramePr>
          <p:nvPr>
            <p:ph idx="1"/>
          </p:nvPr>
        </p:nvGraphicFramePr>
        <p:xfrm>
          <a:off x="685800" y="1600200"/>
          <a:ext cx="7924800" cy="4221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8899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a:t>Historic Loads and Load Forecast</a:t>
            </a:r>
          </a:p>
        </p:txBody>
      </p:sp>
      <p:pic>
        <p:nvPicPr>
          <p:cNvPr id="573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6388" y="1295400"/>
            <a:ext cx="8069262" cy="5105400"/>
          </a:xfrm>
        </p:spPr>
      </p:pic>
    </p:spTree>
    <p:extLst>
      <p:ext uri="{BB962C8B-B14F-4D97-AF65-F5344CB8AC3E}">
        <p14:creationId xmlns:p14="http://schemas.microsoft.com/office/powerpoint/2010/main" val="924323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a:t>Comparative Plant Costs for Natural Gas </a:t>
            </a:r>
          </a:p>
        </p:txBody>
      </p:sp>
      <p:pic>
        <p:nvPicPr>
          <p:cNvPr id="6041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49600" y="1295400"/>
            <a:ext cx="2921000" cy="5105400"/>
          </a:xfrm>
        </p:spPr>
      </p:pic>
    </p:spTree>
    <p:extLst>
      <p:ext uri="{BB962C8B-B14F-4D97-AF65-F5344CB8AC3E}">
        <p14:creationId xmlns:p14="http://schemas.microsoft.com/office/powerpoint/2010/main" val="340147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a:t>U.S. Nuclear Plants</a:t>
            </a:r>
          </a:p>
        </p:txBody>
      </p:sp>
      <p:sp>
        <p:nvSpPr>
          <p:cNvPr id="61443" name="Content Placeholder 2"/>
          <p:cNvSpPr>
            <a:spLocks noGrp="1"/>
          </p:cNvSpPr>
          <p:nvPr>
            <p:ph idx="1"/>
          </p:nvPr>
        </p:nvSpPr>
        <p:spPr/>
        <p:txBody>
          <a:bodyPr/>
          <a:lstStyle/>
          <a:p>
            <a:r>
              <a:rPr lang="en-US" altLang="en-US"/>
              <a:t>Cost of Plants </a:t>
            </a:r>
          </a:p>
          <a:p>
            <a:pPr lvl="1"/>
            <a:r>
              <a:rPr lang="en-US" altLang="en-US"/>
              <a:t>Early 1970’s Approximately US$ 500/kW</a:t>
            </a:r>
          </a:p>
          <a:p>
            <a:pPr lvl="1"/>
            <a:r>
              <a:rPr lang="en-US" altLang="en-US"/>
              <a:t>Early 1980’s Approximately US$ 4,000/kW</a:t>
            </a:r>
          </a:p>
          <a:p>
            <a:r>
              <a:rPr lang="en-US" altLang="en-US"/>
              <a:t>Case of Seabrook Plant</a:t>
            </a:r>
          </a:p>
          <a:p>
            <a:pPr lvl="1"/>
            <a:r>
              <a:rPr lang="en-US" altLang="en-US"/>
              <a:t>Bankruptcy of Public Service New Hampshire</a:t>
            </a:r>
          </a:p>
          <a:p>
            <a:pPr lvl="1"/>
            <a:r>
              <a:rPr lang="en-US" altLang="en-US"/>
              <a:t>Escalating Costs</a:t>
            </a:r>
          </a:p>
          <a:p>
            <a:pPr lvl="1"/>
            <a:r>
              <a:rPr lang="en-US" altLang="en-US"/>
              <a:t>Declining Plant Value</a:t>
            </a:r>
          </a:p>
          <a:p>
            <a:pPr lvl="1"/>
            <a:r>
              <a:rPr lang="en-US" altLang="en-US"/>
              <a:t>Increasing Fixed O&amp;M Expenses</a:t>
            </a:r>
          </a:p>
          <a:p>
            <a:pPr lvl="1"/>
            <a:r>
              <a:rPr lang="en-US" altLang="en-US"/>
              <a:t>Worse than Expected Capacity Factors</a:t>
            </a:r>
          </a:p>
        </p:txBody>
      </p:sp>
    </p:spTree>
    <p:extLst>
      <p:ext uri="{BB962C8B-B14F-4D97-AF65-F5344CB8AC3E}">
        <p14:creationId xmlns:p14="http://schemas.microsoft.com/office/powerpoint/2010/main" val="337732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ltLang="en-US"/>
              <a:t>Long-run versus Short-run Marginal Cost</a:t>
            </a:r>
          </a:p>
        </p:txBody>
      </p:sp>
      <p:sp>
        <p:nvSpPr>
          <p:cNvPr id="96259" name="Content Placeholder 2"/>
          <p:cNvSpPr>
            <a:spLocks noGrp="1"/>
          </p:cNvSpPr>
          <p:nvPr>
            <p:ph idx="1"/>
          </p:nvPr>
        </p:nvSpPr>
        <p:spPr/>
        <p:txBody>
          <a:bodyPr/>
          <a:lstStyle/>
          <a:p>
            <a:r>
              <a:rPr lang="en-US" altLang="en-US"/>
              <a:t>Short-run costs assume all facilities are in place</a:t>
            </a:r>
          </a:p>
          <a:p>
            <a:r>
              <a:rPr lang="en-US" altLang="en-US"/>
              <a:t>Long-run costs account for the addition of new facilities</a:t>
            </a:r>
          </a:p>
          <a:p>
            <a:r>
              <a:rPr lang="en-US" altLang="en-US"/>
              <a:t>Prices should reflect long-run marginal costs</a:t>
            </a:r>
          </a:p>
          <a:p>
            <a:pPr lvl="1"/>
            <a:r>
              <a:rPr lang="en-US" altLang="en-US"/>
              <a:t>Price spikes</a:t>
            </a:r>
          </a:p>
          <a:p>
            <a:pPr lvl="1"/>
            <a:r>
              <a:rPr lang="en-US" altLang="en-US"/>
              <a:t>Capacity prices</a:t>
            </a:r>
          </a:p>
          <a:p>
            <a:r>
              <a:rPr lang="en-US" altLang="en-US"/>
              <a:t>Long-run marginal costs include hypothetical costs of renting new equipment</a:t>
            </a:r>
          </a:p>
        </p:txBody>
      </p:sp>
    </p:spTree>
    <p:extLst>
      <p:ext uri="{BB962C8B-B14F-4D97-AF65-F5344CB8AC3E}">
        <p14:creationId xmlns:p14="http://schemas.microsoft.com/office/powerpoint/2010/main" val="1860229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en-US"/>
              <a:t>Philosophy of Marginal Cost</a:t>
            </a:r>
          </a:p>
        </p:txBody>
      </p:sp>
      <p:sp>
        <p:nvSpPr>
          <p:cNvPr id="151555" name="Rectangle 3"/>
          <p:cNvSpPr>
            <a:spLocks noGrp="1" noChangeArrowheads="1"/>
          </p:cNvSpPr>
          <p:nvPr>
            <p:ph type="body" idx="1"/>
          </p:nvPr>
        </p:nvSpPr>
        <p:spPr/>
        <p:txBody>
          <a:bodyPr/>
          <a:lstStyle/>
          <a:p>
            <a:r>
              <a:rPr lang="en-US" altLang="en-US"/>
              <a:t>The argument for marginal cost depends on the price elasticity of demand.</a:t>
            </a:r>
          </a:p>
          <a:p>
            <a:pPr lvl="1"/>
            <a:r>
              <a:rPr lang="en-US" altLang="en-US"/>
              <a:t>If people do not change their electricity usage when prices change, then nothing will change in the way the system operates and there can be no change in efficiency.</a:t>
            </a:r>
          </a:p>
          <a:p>
            <a:pPr lvl="1"/>
            <a:r>
              <a:rPr lang="en-US" altLang="en-US"/>
              <a:t>Example of factory and imports of electricity price.  If the price is below import price and factory will shut down with high electricity prices, then the factory should change the way it operates.</a:t>
            </a:r>
          </a:p>
          <a:p>
            <a:pPr lvl="1"/>
            <a:r>
              <a:rPr lang="en-US" altLang="en-US"/>
              <a:t>If there is no price elasticity in demand then there is no argument for marginal cost.</a:t>
            </a:r>
          </a:p>
        </p:txBody>
      </p:sp>
    </p:spTree>
    <p:extLst>
      <p:ext uri="{BB962C8B-B14F-4D97-AF65-F5344CB8AC3E}">
        <p14:creationId xmlns:p14="http://schemas.microsoft.com/office/powerpoint/2010/main" val="3385277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a:t>Regulatory Policy Frameworks</a:t>
            </a:r>
          </a:p>
        </p:txBody>
      </p:sp>
      <p:sp>
        <p:nvSpPr>
          <p:cNvPr id="12291" name="Content Placeholder 2"/>
          <p:cNvSpPr>
            <a:spLocks noGrp="1"/>
          </p:cNvSpPr>
          <p:nvPr>
            <p:ph idx="1"/>
          </p:nvPr>
        </p:nvSpPr>
        <p:spPr/>
        <p:txBody>
          <a:bodyPr/>
          <a:lstStyle/>
          <a:p>
            <a:pPr lvl="1">
              <a:buFont typeface="Wingdings" panose="05000000000000000000" pitchFamily="2" charset="2"/>
              <a:buNone/>
            </a:pPr>
            <a:r>
              <a:rPr lang="en-US" altLang="en-US"/>
              <a:t>Alternative Frameworks for Pricing of Electricity</a:t>
            </a:r>
          </a:p>
          <a:p>
            <a:pPr lvl="2"/>
            <a:r>
              <a:rPr lang="en-US" altLang="en-US"/>
              <a:t>Regulated Rates</a:t>
            </a:r>
          </a:p>
          <a:p>
            <a:pPr lvl="2"/>
            <a:r>
              <a:rPr lang="en-US" altLang="en-US"/>
              <a:t>Competitive Generation</a:t>
            </a:r>
          </a:p>
          <a:p>
            <a:pPr lvl="2"/>
            <a:r>
              <a:rPr lang="en-US" altLang="en-US"/>
              <a:t>IPP/PPA and Single Buyer Model</a:t>
            </a:r>
          </a:p>
          <a:p>
            <a:pPr lvl="2"/>
            <a:r>
              <a:rPr lang="en-US" altLang="en-US"/>
              <a:t>Government Ownership</a:t>
            </a:r>
          </a:p>
          <a:p>
            <a:pPr lvl="1"/>
            <a:r>
              <a:rPr lang="en-US" altLang="en-US"/>
              <a:t>No System is Perfect</a:t>
            </a:r>
          </a:p>
          <a:p>
            <a:pPr lvl="1"/>
            <a:r>
              <a:rPr lang="en-US" altLang="en-US"/>
              <a:t>Costs and Benefits of Each System</a:t>
            </a:r>
          </a:p>
        </p:txBody>
      </p:sp>
    </p:spTree>
    <p:extLst>
      <p:ext uri="{BB962C8B-B14F-4D97-AF65-F5344CB8AC3E}">
        <p14:creationId xmlns:p14="http://schemas.microsoft.com/office/powerpoint/2010/main" val="1114075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ltLang="en-US"/>
              <a:t>Computation of Marginal Cost</a:t>
            </a:r>
          </a:p>
        </p:txBody>
      </p:sp>
      <p:sp>
        <p:nvSpPr>
          <p:cNvPr id="101379" name="Content Placeholder 2"/>
          <p:cNvSpPr>
            <a:spLocks noGrp="1"/>
          </p:cNvSpPr>
          <p:nvPr>
            <p:ph idx="1"/>
          </p:nvPr>
        </p:nvSpPr>
        <p:spPr/>
        <p:txBody>
          <a:bodyPr/>
          <a:lstStyle/>
          <a:p>
            <a:r>
              <a:rPr lang="en-US" altLang="en-US"/>
              <a:t>Basic Idea</a:t>
            </a:r>
          </a:p>
          <a:p>
            <a:pPr lvl="1"/>
            <a:r>
              <a:rPr lang="en-US" altLang="en-US"/>
              <a:t>Think about the costs that would have to be incurred to clear a market</a:t>
            </a:r>
          </a:p>
          <a:p>
            <a:pPr lvl="1"/>
            <a:r>
              <a:rPr lang="en-US" altLang="en-US"/>
              <a:t>Generation Costs</a:t>
            </a:r>
          </a:p>
          <a:p>
            <a:pPr lvl="2"/>
            <a:r>
              <a:rPr lang="en-US" altLang="en-US"/>
              <a:t>Cost to clear a market in energy is the cost of the most expensive generating unit running on a system.</a:t>
            </a:r>
          </a:p>
          <a:p>
            <a:pPr lvl="2"/>
            <a:r>
              <a:rPr lang="en-US" altLang="en-US"/>
              <a:t>Cost to back-up energy is the lowest cost of capacity that can be purchased at current costs</a:t>
            </a:r>
          </a:p>
          <a:p>
            <a:pPr lvl="1"/>
            <a:r>
              <a:rPr lang="en-US" altLang="en-US"/>
              <a:t>Note the use current costs instead of actual costs</a:t>
            </a:r>
          </a:p>
          <a:p>
            <a:pPr lvl="1"/>
            <a:r>
              <a:rPr lang="en-US" altLang="en-US"/>
              <a:t>The total marginal costs do not equal actual costs</a:t>
            </a:r>
          </a:p>
        </p:txBody>
      </p:sp>
    </p:spTree>
    <p:extLst>
      <p:ext uri="{BB962C8B-B14F-4D97-AF65-F5344CB8AC3E}">
        <p14:creationId xmlns:p14="http://schemas.microsoft.com/office/powerpoint/2010/main" val="171809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Drivers and Cost of Electricity – Slide 1</a:t>
            </a:r>
          </a:p>
        </p:txBody>
      </p:sp>
      <p:sp>
        <p:nvSpPr>
          <p:cNvPr id="6" name="Content Placeholder 5"/>
          <p:cNvSpPr>
            <a:spLocks noGrp="1"/>
          </p:cNvSpPr>
          <p:nvPr>
            <p:ph idx="1"/>
          </p:nvPr>
        </p:nvSpPr>
        <p:spPr/>
        <p:txBody>
          <a:bodyPr>
            <a:normAutofit/>
          </a:bodyPr>
          <a:lstStyle/>
          <a:p>
            <a:r>
              <a:rPr lang="en-US" dirty="0"/>
              <a:t>Plant Cost and Construction Delay (€/kW or € million/MW or €/W) </a:t>
            </a:r>
          </a:p>
          <a:p>
            <a:r>
              <a:rPr lang="en-US" dirty="0"/>
              <a:t>Carrying Charge Rate (% of total cost recovered in a year)</a:t>
            </a:r>
          </a:p>
          <a:p>
            <a:r>
              <a:rPr lang="en-US" dirty="0"/>
              <a:t>Annual Capital Cost Recovery: Plant Cost x Carrying Charge or</a:t>
            </a:r>
          </a:p>
          <a:p>
            <a:pPr marL="1139825" lvl="1" indent="-457200"/>
            <a:r>
              <a:rPr lang="en-US" dirty="0"/>
              <a:t>Annual Charge per year</a:t>
            </a:r>
          </a:p>
          <a:p>
            <a:pPr marL="1139825" lvl="1" indent="-457200"/>
            <a:r>
              <a:rPr lang="en-US" dirty="0"/>
              <a:t>€/kW-year = €/kW x Carrying Charge Rate</a:t>
            </a:r>
          </a:p>
          <a:p>
            <a:r>
              <a:rPr lang="en-US" dirty="0"/>
              <a:t>Capacity Factor (% of Time (hours per year plant is running)</a:t>
            </a:r>
          </a:p>
          <a:p>
            <a:pPr lvl="1"/>
            <a:r>
              <a:rPr lang="en-US" dirty="0"/>
              <a:t>Annual Charge per hour</a:t>
            </a:r>
          </a:p>
          <a:p>
            <a:pPr lvl="1"/>
            <a:r>
              <a:rPr lang="en-US" dirty="0"/>
              <a:t>Generation = kW x hours operated</a:t>
            </a:r>
          </a:p>
          <a:p>
            <a:pPr lvl="1"/>
            <a:r>
              <a:rPr lang="en-US" dirty="0"/>
              <a:t>Generation = KW x 8766 hours per year x capacity factor</a:t>
            </a:r>
          </a:p>
          <a:p>
            <a:pPr lvl="1"/>
            <a:r>
              <a:rPr lang="en-US" dirty="0"/>
              <a:t>Annual Charge per Hour = Annual Charge per year/hours operated</a:t>
            </a:r>
          </a:p>
          <a:p>
            <a:pPr lvl="1"/>
            <a:r>
              <a:rPr lang="en-US" dirty="0"/>
              <a:t>€/MW-year = €/kW x Carrying Charge Rate x 1000/Generation</a:t>
            </a:r>
          </a:p>
          <a:p>
            <a:endParaRPr lang="en-US" dirty="0"/>
          </a:p>
        </p:txBody>
      </p:sp>
    </p:spTree>
    <p:extLst>
      <p:ext uri="{BB962C8B-B14F-4D97-AF65-F5344CB8AC3E}">
        <p14:creationId xmlns:p14="http://schemas.microsoft.com/office/powerpoint/2010/main" val="4210744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Plant Efficiency</a:t>
            </a:r>
          </a:p>
        </p:txBody>
      </p:sp>
      <p:sp>
        <p:nvSpPr>
          <p:cNvPr id="4" name="Rectangle 3"/>
          <p:cNvSpPr/>
          <p:nvPr/>
        </p:nvSpPr>
        <p:spPr bwMode="auto">
          <a:xfrm>
            <a:off x="3302358" y="1752600"/>
            <a:ext cx="2362200" cy="13335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5400" b="0" i="0" u="none" strike="noStrike" cap="none" normalizeH="0" baseline="0" dirty="0">
                <a:ln>
                  <a:noFill/>
                </a:ln>
                <a:solidFill>
                  <a:schemeClr val="tx1"/>
                </a:solidFill>
                <a:effectLst/>
                <a:latin typeface="Arial" pitchFamily="34" charset="0"/>
              </a:rPr>
              <a:t>Plant</a:t>
            </a:r>
          </a:p>
        </p:txBody>
      </p:sp>
      <p:sp>
        <p:nvSpPr>
          <p:cNvPr id="5" name="Oval 4"/>
          <p:cNvSpPr/>
          <p:nvPr/>
        </p:nvSpPr>
        <p:spPr bwMode="auto">
          <a:xfrm>
            <a:off x="406758" y="1943100"/>
            <a:ext cx="1905000" cy="9906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rPr>
              <a:t>Energy</a:t>
            </a:r>
          </a:p>
        </p:txBody>
      </p:sp>
      <p:cxnSp>
        <p:nvCxnSpPr>
          <p:cNvPr id="7" name="Straight Arrow Connector 6"/>
          <p:cNvCxnSpPr>
            <a:stCxn id="5" idx="6"/>
          </p:cNvCxnSpPr>
          <p:nvPr/>
        </p:nvCxnSpPr>
        <p:spPr bwMode="auto">
          <a:xfrm>
            <a:off x="2311758" y="2438400"/>
            <a:ext cx="914400" cy="0"/>
          </a:xfrm>
          <a:prstGeom prst="straightConnector1">
            <a:avLst/>
          </a:prstGeom>
          <a:solidFill>
            <a:schemeClr val="accent1"/>
          </a:solidFill>
          <a:ln w="47625" cap="flat" cmpd="sng" algn="ctr">
            <a:solidFill>
              <a:schemeClr val="tx1"/>
            </a:solidFill>
            <a:prstDash val="solid"/>
            <a:round/>
            <a:headEnd type="none" w="sm" len="sm"/>
            <a:tailEnd type="triangle"/>
          </a:ln>
          <a:effectLst/>
        </p:spPr>
      </p:cxnSp>
      <p:cxnSp>
        <p:nvCxnSpPr>
          <p:cNvPr id="8" name="Straight Arrow Connector 7"/>
          <p:cNvCxnSpPr/>
          <p:nvPr/>
        </p:nvCxnSpPr>
        <p:spPr bwMode="auto">
          <a:xfrm>
            <a:off x="5816958" y="2324100"/>
            <a:ext cx="914400" cy="0"/>
          </a:xfrm>
          <a:prstGeom prst="straightConnector1">
            <a:avLst/>
          </a:prstGeom>
          <a:solidFill>
            <a:schemeClr val="accent1"/>
          </a:solidFill>
          <a:ln w="47625" cap="flat" cmpd="sng" algn="ctr">
            <a:solidFill>
              <a:schemeClr val="tx1"/>
            </a:solidFill>
            <a:prstDash val="solid"/>
            <a:round/>
            <a:headEnd type="none" w="sm" len="sm"/>
            <a:tailEnd type="triangle"/>
          </a:ln>
          <a:effectLst/>
        </p:spPr>
      </p:cxnSp>
      <p:sp>
        <p:nvSpPr>
          <p:cNvPr id="9" name="Oval 8"/>
          <p:cNvSpPr/>
          <p:nvPr/>
        </p:nvSpPr>
        <p:spPr bwMode="auto">
          <a:xfrm>
            <a:off x="6731358" y="1943100"/>
            <a:ext cx="2209800" cy="9906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rPr>
              <a:t>Electricity</a:t>
            </a:r>
          </a:p>
        </p:txBody>
      </p:sp>
      <p:sp>
        <p:nvSpPr>
          <p:cNvPr id="10" name="TextBox 9"/>
          <p:cNvSpPr txBox="1"/>
          <p:nvPr/>
        </p:nvSpPr>
        <p:spPr>
          <a:xfrm>
            <a:off x="406758" y="3573558"/>
            <a:ext cx="2209800" cy="2308324"/>
          </a:xfrm>
          <a:prstGeom prst="rect">
            <a:avLst/>
          </a:prstGeom>
          <a:noFill/>
        </p:spPr>
        <p:txBody>
          <a:bodyPr wrap="square" rtlCol="0">
            <a:spAutoFit/>
          </a:bodyPr>
          <a:lstStyle/>
          <a:p>
            <a:r>
              <a:rPr lang="en-US" sz="1600" dirty="0"/>
              <a:t>Measure of Input</a:t>
            </a:r>
          </a:p>
          <a:p>
            <a:endParaRPr lang="en-US" sz="1600" dirty="0"/>
          </a:p>
          <a:p>
            <a:r>
              <a:rPr lang="en-US" sz="1600" dirty="0"/>
              <a:t>BTU</a:t>
            </a:r>
          </a:p>
          <a:p>
            <a:r>
              <a:rPr lang="en-US" sz="1600" dirty="0"/>
              <a:t>kJ</a:t>
            </a:r>
          </a:p>
          <a:p>
            <a:r>
              <a:rPr lang="en-US" sz="1600" dirty="0"/>
              <a:t>Kcal</a:t>
            </a:r>
          </a:p>
          <a:p>
            <a:r>
              <a:rPr lang="en-US" sz="1600" dirty="0"/>
              <a:t>Sunlight – kWh</a:t>
            </a:r>
          </a:p>
          <a:p>
            <a:r>
              <a:rPr lang="en-US" sz="1600" dirty="0"/>
              <a:t>Wind – m/sec</a:t>
            </a:r>
          </a:p>
          <a:p>
            <a:r>
              <a:rPr lang="en-US" sz="1600" dirty="0"/>
              <a:t>Water – m3/sec</a:t>
            </a:r>
          </a:p>
          <a:p>
            <a:r>
              <a:rPr lang="en-US" sz="1600" dirty="0"/>
              <a:t>kWh</a:t>
            </a:r>
          </a:p>
        </p:txBody>
      </p:sp>
      <p:sp>
        <p:nvSpPr>
          <p:cNvPr id="11" name="TextBox 10"/>
          <p:cNvSpPr txBox="1"/>
          <p:nvPr/>
        </p:nvSpPr>
        <p:spPr>
          <a:xfrm>
            <a:off x="6578958" y="3573558"/>
            <a:ext cx="2209800" cy="1323439"/>
          </a:xfrm>
          <a:prstGeom prst="rect">
            <a:avLst/>
          </a:prstGeom>
          <a:noFill/>
        </p:spPr>
        <p:txBody>
          <a:bodyPr wrap="square" rtlCol="0">
            <a:spAutoFit/>
          </a:bodyPr>
          <a:lstStyle/>
          <a:p>
            <a:r>
              <a:rPr lang="en-US" sz="1600" dirty="0"/>
              <a:t>Measure of Output</a:t>
            </a:r>
          </a:p>
          <a:p>
            <a:endParaRPr lang="en-US" sz="1600" dirty="0"/>
          </a:p>
          <a:p>
            <a:r>
              <a:rPr lang="en-US" sz="1600" dirty="0"/>
              <a:t>kWh</a:t>
            </a:r>
          </a:p>
          <a:p>
            <a:r>
              <a:rPr lang="en-US" sz="1600" dirty="0" err="1"/>
              <a:t>MWh</a:t>
            </a:r>
            <a:endParaRPr lang="en-US" sz="1600" dirty="0"/>
          </a:p>
          <a:p>
            <a:r>
              <a:rPr lang="en-US" sz="1600" dirty="0" err="1"/>
              <a:t>Wh</a:t>
            </a:r>
            <a:endParaRPr lang="en-US" sz="1600" dirty="0"/>
          </a:p>
        </p:txBody>
      </p:sp>
      <p:sp>
        <p:nvSpPr>
          <p:cNvPr id="12" name="TextBox 11"/>
          <p:cNvSpPr txBox="1"/>
          <p:nvPr/>
        </p:nvSpPr>
        <p:spPr>
          <a:xfrm>
            <a:off x="3492858" y="3496614"/>
            <a:ext cx="2209800" cy="2308324"/>
          </a:xfrm>
          <a:prstGeom prst="rect">
            <a:avLst/>
          </a:prstGeom>
          <a:noFill/>
        </p:spPr>
        <p:txBody>
          <a:bodyPr wrap="square" rtlCol="0">
            <a:spAutoFit/>
          </a:bodyPr>
          <a:lstStyle/>
          <a:p>
            <a:r>
              <a:rPr lang="en-US" sz="1600" dirty="0"/>
              <a:t>Measure of Efficiency</a:t>
            </a:r>
          </a:p>
          <a:p>
            <a:endParaRPr lang="en-US" sz="1600" dirty="0"/>
          </a:p>
          <a:p>
            <a:r>
              <a:rPr lang="en-US" sz="1600" dirty="0"/>
              <a:t>Heat Rate – Thermal</a:t>
            </a:r>
          </a:p>
          <a:p>
            <a:endParaRPr lang="en-US" sz="1600" dirty="0"/>
          </a:p>
          <a:p>
            <a:r>
              <a:rPr lang="en-US" sz="1600" dirty="0"/>
              <a:t>Efficiency – Solar, Hydro</a:t>
            </a:r>
          </a:p>
          <a:p>
            <a:endParaRPr lang="en-US" sz="1600" dirty="0"/>
          </a:p>
          <a:p>
            <a:r>
              <a:rPr lang="en-US" sz="1600" dirty="0"/>
              <a:t>Power Curve – Wind</a:t>
            </a:r>
          </a:p>
          <a:p>
            <a:endParaRPr lang="en-US" sz="1600" dirty="0"/>
          </a:p>
        </p:txBody>
      </p:sp>
    </p:spTree>
    <p:extLst>
      <p:ext uri="{BB962C8B-B14F-4D97-AF65-F5344CB8AC3E}">
        <p14:creationId xmlns:p14="http://schemas.microsoft.com/office/powerpoint/2010/main" val="2153215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 Rate Discussion</a:t>
            </a:r>
          </a:p>
        </p:txBody>
      </p:sp>
      <p:sp>
        <p:nvSpPr>
          <p:cNvPr id="3" name="Content Placeholder 2"/>
          <p:cNvSpPr>
            <a:spLocks noGrp="1"/>
          </p:cNvSpPr>
          <p:nvPr>
            <p:ph idx="1"/>
          </p:nvPr>
        </p:nvSpPr>
        <p:spPr>
          <a:xfrm>
            <a:off x="533400" y="1143000"/>
            <a:ext cx="7848600" cy="4648200"/>
          </a:xfrm>
        </p:spPr>
        <p:txBody>
          <a:bodyPr>
            <a:normAutofit lnSpcReduction="10000"/>
          </a:bodyPr>
          <a:lstStyle/>
          <a:p>
            <a:r>
              <a:rPr lang="en-US" dirty="0"/>
              <a:t>In theory, the fuel charge covers the fuel cost.  The fuel cost depends on the efficiency of the plant as well as the cost of fuel.</a:t>
            </a:r>
          </a:p>
          <a:p>
            <a:r>
              <a:rPr lang="en-US" dirty="0"/>
              <a:t>The efficiency of a plant is defined as the input of the plant that can be measured in BTU, </a:t>
            </a:r>
            <a:r>
              <a:rPr lang="en-US" dirty="0" err="1"/>
              <a:t>kCal</a:t>
            </a:r>
            <a:r>
              <a:rPr lang="en-US" dirty="0"/>
              <a:t>, kJ or kWh.  </a:t>
            </a:r>
          </a:p>
          <a:p>
            <a:r>
              <a:rPr lang="en-US" dirty="0"/>
              <a:t>The output of the plant is measured in kWh or </a:t>
            </a:r>
            <a:r>
              <a:rPr lang="en-US" dirty="0" err="1"/>
              <a:t>MWh</a:t>
            </a:r>
            <a:r>
              <a:rPr lang="en-US" dirty="0"/>
              <a:t>.</a:t>
            </a:r>
          </a:p>
          <a:p>
            <a:r>
              <a:rPr lang="en-US" dirty="0"/>
              <a:t>Conversion of input to output can be BTU/kWh, kJ/kWh or kWh/kWh</a:t>
            </a:r>
          </a:p>
          <a:p>
            <a:r>
              <a:rPr lang="en-US" dirty="0"/>
              <a:t>BTU   </a:t>
            </a:r>
            <a:r>
              <a:rPr lang="en-US" dirty="0">
                <a:sym typeface="Wingdings" panose="05000000000000000000" pitchFamily="2" charset="2"/>
              </a:rPr>
              <a:t> ELECTRICITY PLANT  kWh</a:t>
            </a:r>
            <a:r>
              <a:rPr lang="en-US" dirty="0"/>
              <a:t> </a:t>
            </a:r>
          </a:p>
          <a:p>
            <a:r>
              <a:rPr lang="en-US" dirty="0"/>
              <a:t>(1 BTU = 1.05 kJ, 1 BTU=kWh/3412) </a:t>
            </a:r>
            <a:r>
              <a:rPr lang="en-US" dirty="0">
                <a:sym typeface="Wingdings" panose="05000000000000000000" pitchFamily="2" charset="2"/>
              </a:rPr>
              <a:t> PLANT  kWh</a:t>
            </a:r>
          </a:p>
          <a:p>
            <a:r>
              <a:rPr lang="en-US" dirty="0">
                <a:sym typeface="Wingdings" panose="05000000000000000000" pitchFamily="2" charset="2"/>
              </a:rPr>
              <a:t>Example</a:t>
            </a:r>
            <a:r>
              <a:rPr lang="en-US" dirty="0"/>
              <a:t>, 6800 BTU produces 1 kWh </a:t>
            </a:r>
            <a:r>
              <a:rPr lang="en-US" dirty="0">
                <a:sym typeface="Wingdings" panose="05000000000000000000" pitchFamily="2" charset="2"/>
              </a:rPr>
              <a:t> Heat Rate is 6800 BTU/kWh</a:t>
            </a:r>
          </a:p>
          <a:p>
            <a:pPr lvl="1"/>
            <a:r>
              <a:rPr lang="en-US" sz="1600" dirty="0">
                <a:sym typeface="Wingdings" panose="05000000000000000000" pitchFamily="2" charset="2"/>
              </a:rPr>
              <a:t>6800 </a:t>
            </a:r>
            <a:r>
              <a:rPr lang="en-US" sz="1600" dirty="0" err="1">
                <a:sym typeface="Wingdings" panose="05000000000000000000" pitchFamily="2" charset="2"/>
              </a:rPr>
              <a:t>kBTU</a:t>
            </a:r>
            <a:r>
              <a:rPr lang="en-US" sz="1600" dirty="0">
                <a:sym typeface="Wingdings" panose="05000000000000000000" pitchFamily="2" charset="2"/>
              </a:rPr>
              <a:t>/MWH or 6.8 MMBTU to make MWH or (6.8 MMBTU/MWH). Alternatively: 6800/1.05 = 6476 kJ/kWh</a:t>
            </a:r>
          </a:p>
          <a:p>
            <a:pPr lvl="1"/>
            <a:r>
              <a:rPr lang="en-US" sz="1600" dirty="0">
                <a:sym typeface="Wingdings" panose="05000000000000000000" pitchFamily="2" charset="2"/>
              </a:rPr>
              <a:t>As 1 BTU is 1/3412 kWh, 6,800/3412 kWh in/kWh out or the efficiency is 1.99 input kWh for 1 output kWh. The efficiency is 1/1.99 or 50.25%</a:t>
            </a:r>
          </a:p>
          <a:p>
            <a:endParaRPr lang="en-US" dirty="0"/>
          </a:p>
        </p:txBody>
      </p:sp>
    </p:spTree>
    <p:extLst>
      <p:ext uri="{BB962C8B-B14F-4D97-AF65-F5344CB8AC3E}">
        <p14:creationId xmlns:p14="http://schemas.microsoft.com/office/powerpoint/2010/main" val="4156286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Drivers and Cost of Electricity – Slide 2</a:t>
            </a:r>
          </a:p>
        </p:txBody>
      </p:sp>
      <p:sp>
        <p:nvSpPr>
          <p:cNvPr id="6" name="Content Placeholder 5"/>
          <p:cNvSpPr>
            <a:spLocks noGrp="1"/>
          </p:cNvSpPr>
          <p:nvPr>
            <p:ph idx="1"/>
          </p:nvPr>
        </p:nvSpPr>
        <p:spPr/>
        <p:txBody>
          <a:bodyPr>
            <a:normAutofit fontScale="92500" lnSpcReduction="20000"/>
          </a:bodyPr>
          <a:lstStyle/>
          <a:p>
            <a:r>
              <a:rPr lang="en-US" dirty="0"/>
              <a:t>Efficiency (Heat Rate)</a:t>
            </a:r>
          </a:p>
          <a:p>
            <a:pPr lvl="1"/>
            <a:r>
              <a:rPr lang="en-US" dirty="0" err="1"/>
              <a:t>Kj</a:t>
            </a:r>
            <a:r>
              <a:rPr lang="en-US" dirty="0"/>
              <a:t>/kWh, BTU/MWH, </a:t>
            </a:r>
            <a:r>
              <a:rPr lang="en-US" dirty="0" err="1"/>
              <a:t>kBTU</a:t>
            </a:r>
            <a:r>
              <a:rPr lang="en-US" dirty="0"/>
              <a:t>/MWH, MMBTU/MWH, kWh/kWh</a:t>
            </a:r>
          </a:p>
          <a:p>
            <a:pPr lvl="1"/>
            <a:r>
              <a:rPr lang="en-US" dirty="0"/>
              <a:t>Fuel Use or Resource Use = HR x Generation</a:t>
            </a:r>
          </a:p>
          <a:p>
            <a:pPr lvl="1"/>
            <a:r>
              <a:rPr lang="en-US" dirty="0"/>
              <a:t>MMBTU = HR x Generation</a:t>
            </a:r>
          </a:p>
          <a:p>
            <a:pPr lvl="1"/>
            <a:r>
              <a:rPr lang="en-US" dirty="0"/>
              <a:t>MMBTU = (MMBTU/kWh) x </a:t>
            </a:r>
            <a:r>
              <a:rPr lang="en-US" dirty="0" err="1"/>
              <a:t>MWh</a:t>
            </a:r>
            <a:endParaRPr lang="en-US" dirty="0"/>
          </a:p>
          <a:p>
            <a:r>
              <a:rPr lang="en-US" dirty="0"/>
              <a:t>Fuel Price</a:t>
            </a:r>
          </a:p>
          <a:p>
            <a:pPr lvl="1"/>
            <a:r>
              <a:rPr lang="en-US" dirty="0"/>
              <a:t>Measured in €/MMBTU, €/kJ, €/kWh</a:t>
            </a:r>
          </a:p>
          <a:p>
            <a:pPr lvl="1"/>
            <a:r>
              <a:rPr lang="en-US" dirty="0"/>
              <a:t>Fuel Cost = Fuel Price x Fuel Price</a:t>
            </a:r>
          </a:p>
          <a:p>
            <a:pPr lvl="1"/>
            <a:r>
              <a:rPr lang="en-US" dirty="0"/>
              <a:t>Fuel Cost/MWH = Fuel Cost/Generation</a:t>
            </a:r>
          </a:p>
          <a:p>
            <a:pPr lvl="1"/>
            <a:r>
              <a:rPr lang="en-US" dirty="0"/>
              <a:t>Fuel Cost/MWH = HR x Generation x Fuel Price/Generation = HR x Fuel Cost</a:t>
            </a:r>
          </a:p>
          <a:p>
            <a:pPr lvl="1"/>
            <a:r>
              <a:rPr lang="en-US" dirty="0"/>
              <a:t>Fuel Cost/MWH = HR x Fuel Price = kJ/MWH x €/kJ (kJ cancels)</a:t>
            </a:r>
          </a:p>
          <a:p>
            <a:r>
              <a:rPr lang="en-US" dirty="0"/>
              <a:t>Variable O&amp;M Expense</a:t>
            </a:r>
          </a:p>
          <a:p>
            <a:pPr lvl="1"/>
            <a:r>
              <a:rPr lang="en-US" dirty="0"/>
              <a:t>Cost that depends on running the plant  - €/MWH</a:t>
            </a:r>
          </a:p>
          <a:p>
            <a:r>
              <a:rPr lang="en-US" dirty="0"/>
              <a:t>Fixed O&amp;M Expense</a:t>
            </a:r>
          </a:p>
          <a:p>
            <a:pPr lvl="1"/>
            <a:r>
              <a:rPr lang="en-US" dirty="0"/>
              <a:t>Cost independent of running the plant €/kW -year</a:t>
            </a:r>
          </a:p>
          <a:p>
            <a:pPr marL="566738" lvl="1" indent="0">
              <a:buNone/>
            </a:pPr>
            <a:endParaRPr lang="en-US" dirty="0"/>
          </a:p>
          <a:p>
            <a:endParaRPr lang="en-US" dirty="0"/>
          </a:p>
        </p:txBody>
      </p:sp>
    </p:spTree>
    <p:extLst>
      <p:ext uri="{BB962C8B-B14F-4D97-AF65-F5344CB8AC3E}">
        <p14:creationId xmlns:p14="http://schemas.microsoft.com/office/powerpoint/2010/main" val="16979261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Drivers and Profit and Loss Statement - </a:t>
            </a:r>
            <a:r>
              <a:rPr lang="en-US" dirty="0" err="1"/>
              <a:t>Dispatchable</a:t>
            </a:r>
            <a:endParaRPr lang="en-US" dirty="0"/>
          </a:p>
        </p:txBody>
      </p:sp>
      <p:sp>
        <p:nvSpPr>
          <p:cNvPr id="4" name="Content Placeholder 3"/>
          <p:cNvSpPr>
            <a:spLocks noGrp="1"/>
          </p:cNvSpPr>
          <p:nvPr>
            <p:ph sz="half" idx="1"/>
          </p:nvPr>
        </p:nvSpPr>
        <p:spPr/>
        <p:txBody>
          <a:bodyPr>
            <a:normAutofit fontScale="85000" lnSpcReduction="20000"/>
          </a:bodyPr>
          <a:lstStyle/>
          <a:p>
            <a:r>
              <a:rPr lang="en-US" dirty="0"/>
              <a:t>Cost Driver</a:t>
            </a:r>
          </a:p>
          <a:p>
            <a:r>
              <a:rPr lang="en-US" dirty="0"/>
              <a:t>Cost x Carrying Charge + Fuel Cost + Variable O&amp;M + Fixed O&amp;M</a:t>
            </a:r>
          </a:p>
          <a:p>
            <a:endParaRPr lang="en-US" dirty="0"/>
          </a:p>
          <a:p>
            <a:r>
              <a:rPr lang="en-US" dirty="0"/>
              <a:t>Fuel Cost – HR x Gen x Fuel </a:t>
            </a:r>
            <a:r>
              <a:rPr lang="en-US" dirty="0" err="1"/>
              <a:t>Pr</a:t>
            </a:r>
            <a:endParaRPr lang="en-US" dirty="0"/>
          </a:p>
          <a:p>
            <a:endParaRPr lang="en-US" dirty="0"/>
          </a:p>
          <a:p>
            <a:r>
              <a:rPr lang="en-US" dirty="0"/>
              <a:t>Variable and Fixed O&amp;M</a:t>
            </a:r>
          </a:p>
          <a:p>
            <a:endParaRPr lang="en-US" dirty="0"/>
          </a:p>
          <a:p>
            <a:r>
              <a:rPr lang="en-US" dirty="0"/>
              <a:t>Capacity Charge Revenue (€/kW-year x kW)</a:t>
            </a:r>
          </a:p>
          <a:p>
            <a:endParaRPr lang="en-US" dirty="0"/>
          </a:p>
          <a:p>
            <a:r>
              <a:rPr lang="en-US" dirty="0"/>
              <a:t>Portion of Capacity Charge</a:t>
            </a:r>
          </a:p>
          <a:p>
            <a:r>
              <a:rPr lang="en-US" dirty="0"/>
              <a:t>Portion of Capacity Charge</a:t>
            </a:r>
          </a:p>
          <a:p>
            <a:r>
              <a:rPr lang="en-US" dirty="0"/>
              <a:t>Portion of Capacity Charge</a:t>
            </a:r>
          </a:p>
          <a:p>
            <a:endParaRPr lang="en-US" dirty="0"/>
          </a:p>
          <a:p>
            <a:r>
              <a:rPr lang="en-US" dirty="0"/>
              <a:t>Portion of Capacity Charge</a:t>
            </a:r>
          </a:p>
        </p:txBody>
      </p:sp>
      <p:sp>
        <p:nvSpPr>
          <p:cNvPr id="5" name="Content Placeholder 4"/>
          <p:cNvSpPr>
            <a:spLocks noGrp="1"/>
          </p:cNvSpPr>
          <p:nvPr>
            <p:ph sz="half" idx="2"/>
          </p:nvPr>
        </p:nvSpPr>
        <p:spPr/>
        <p:txBody>
          <a:bodyPr>
            <a:normAutofit fontScale="85000" lnSpcReduction="20000"/>
          </a:bodyPr>
          <a:lstStyle/>
          <a:p>
            <a:r>
              <a:rPr lang="en-US" dirty="0"/>
              <a:t>Profit and Loss Account</a:t>
            </a:r>
          </a:p>
          <a:p>
            <a:r>
              <a:rPr lang="en-US" dirty="0"/>
              <a:t>Total Revenue from Four Part Tariff </a:t>
            </a:r>
          </a:p>
          <a:p>
            <a:endParaRPr lang="en-US" dirty="0"/>
          </a:p>
          <a:p>
            <a:r>
              <a:rPr lang="en-US" dirty="0"/>
              <a:t>Fuel Expense</a:t>
            </a:r>
          </a:p>
          <a:p>
            <a:endParaRPr lang="en-US" dirty="0"/>
          </a:p>
          <a:p>
            <a:r>
              <a:rPr lang="en-US" dirty="0"/>
              <a:t>Fixed and Variable O&amp;M Expense</a:t>
            </a:r>
          </a:p>
          <a:p>
            <a:endParaRPr lang="en-US" dirty="0"/>
          </a:p>
          <a:p>
            <a:endParaRPr lang="en-US" dirty="0"/>
          </a:p>
          <a:p>
            <a:r>
              <a:rPr lang="en-US" dirty="0"/>
              <a:t>EBITDA (Operating Margin)</a:t>
            </a:r>
          </a:p>
          <a:p>
            <a:endParaRPr lang="en-US" dirty="0"/>
          </a:p>
          <a:p>
            <a:r>
              <a:rPr lang="en-US" dirty="0"/>
              <a:t>Depreciation</a:t>
            </a:r>
          </a:p>
          <a:p>
            <a:r>
              <a:rPr lang="en-US" dirty="0"/>
              <a:t>Taxes</a:t>
            </a:r>
          </a:p>
          <a:p>
            <a:r>
              <a:rPr lang="en-US" dirty="0"/>
              <a:t>Interest</a:t>
            </a:r>
          </a:p>
          <a:p>
            <a:endParaRPr lang="en-US" dirty="0"/>
          </a:p>
          <a:p>
            <a:r>
              <a:rPr lang="en-US" dirty="0"/>
              <a:t>Net Income</a:t>
            </a:r>
          </a:p>
          <a:p>
            <a:endParaRPr lang="en-US" dirty="0"/>
          </a:p>
          <a:p>
            <a:endParaRPr lang="en-US" dirty="0"/>
          </a:p>
        </p:txBody>
      </p:sp>
    </p:spTree>
    <p:extLst>
      <p:ext uri="{BB962C8B-B14F-4D97-AF65-F5344CB8AC3E}">
        <p14:creationId xmlns:p14="http://schemas.microsoft.com/office/powerpoint/2010/main" val="4179313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Drivers and Cash Flow Statement - </a:t>
            </a:r>
            <a:r>
              <a:rPr lang="en-US" dirty="0" err="1"/>
              <a:t>Dispatchable</a:t>
            </a:r>
            <a:endParaRPr lang="en-US" dirty="0"/>
          </a:p>
        </p:txBody>
      </p:sp>
      <p:sp>
        <p:nvSpPr>
          <p:cNvPr id="4" name="Content Placeholder 3"/>
          <p:cNvSpPr>
            <a:spLocks noGrp="1"/>
          </p:cNvSpPr>
          <p:nvPr>
            <p:ph sz="half" idx="1"/>
          </p:nvPr>
        </p:nvSpPr>
        <p:spPr/>
        <p:txBody>
          <a:bodyPr>
            <a:normAutofit fontScale="85000" lnSpcReduction="20000"/>
          </a:bodyPr>
          <a:lstStyle/>
          <a:p>
            <a:r>
              <a:rPr lang="en-US" dirty="0"/>
              <a:t>Cost Driver</a:t>
            </a:r>
          </a:p>
          <a:p>
            <a:r>
              <a:rPr lang="en-US" dirty="0"/>
              <a:t>Cost x Carrying Charge + Fuel Cost + Variable O&amp;M + Fixed O&amp;M</a:t>
            </a:r>
          </a:p>
          <a:p>
            <a:endParaRPr lang="en-US" dirty="0"/>
          </a:p>
          <a:p>
            <a:r>
              <a:rPr lang="en-US" dirty="0"/>
              <a:t>Fuel Cost – HR x Gen x Fuel </a:t>
            </a:r>
            <a:r>
              <a:rPr lang="en-US" dirty="0" err="1"/>
              <a:t>Pr</a:t>
            </a:r>
            <a:endParaRPr lang="en-US" dirty="0"/>
          </a:p>
          <a:p>
            <a:endParaRPr lang="en-US" dirty="0"/>
          </a:p>
          <a:p>
            <a:r>
              <a:rPr lang="en-US" dirty="0"/>
              <a:t>Variable and Fixed O&amp;M</a:t>
            </a:r>
          </a:p>
          <a:p>
            <a:endParaRPr lang="en-US" dirty="0"/>
          </a:p>
          <a:p>
            <a:r>
              <a:rPr lang="en-US" dirty="0"/>
              <a:t>Capacity Charge Revenue (€/kW-year x kW)</a:t>
            </a:r>
          </a:p>
          <a:p>
            <a:endParaRPr lang="en-US" dirty="0"/>
          </a:p>
          <a:p>
            <a:r>
              <a:rPr lang="en-US" dirty="0"/>
              <a:t>Portion of Capacity Charge</a:t>
            </a:r>
          </a:p>
          <a:p>
            <a:r>
              <a:rPr lang="en-US" dirty="0"/>
              <a:t>Portion of Capacity Charge</a:t>
            </a:r>
          </a:p>
          <a:p>
            <a:r>
              <a:rPr lang="en-US" dirty="0"/>
              <a:t>Portion of Capacity Charge</a:t>
            </a:r>
          </a:p>
          <a:p>
            <a:endParaRPr lang="en-US" dirty="0"/>
          </a:p>
          <a:p>
            <a:r>
              <a:rPr lang="en-US" dirty="0"/>
              <a:t>Portion of Capacity Charge</a:t>
            </a:r>
          </a:p>
        </p:txBody>
      </p:sp>
      <p:sp>
        <p:nvSpPr>
          <p:cNvPr id="5" name="Content Placeholder 4"/>
          <p:cNvSpPr>
            <a:spLocks noGrp="1"/>
          </p:cNvSpPr>
          <p:nvPr>
            <p:ph sz="half" idx="2"/>
          </p:nvPr>
        </p:nvSpPr>
        <p:spPr/>
        <p:txBody>
          <a:bodyPr>
            <a:normAutofit fontScale="85000" lnSpcReduction="20000"/>
          </a:bodyPr>
          <a:lstStyle/>
          <a:p>
            <a:r>
              <a:rPr lang="en-US" dirty="0"/>
              <a:t>Profit and Loss Account</a:t>
            </a:r>
          </a:p>
          <a:p>
            <a:r>
              <a:rPr lang="en-US" dirty="0"/>
              <a:t>Total Revenue from Four Part Tariff </a:t>
            </a:r>
          </a:p>
          <a:p>
            <a:endParaRPr lang="en-US" dirty="0"/>
          </a:p>
          <a:p>
            <a:r>
              <a:rPr lang="en-US" dirty="0"/>
              <a:t>Fuel Expense</a:t>
            </a:r>
          </a:p>
          <a:p>
            <a:endParaRPr lang="en-US" dirty="0"/>
          </a:p>
          <a:p>
            <a:r>
              <a:rPr lang="en-US" dirty="0"/>
              <a:t>Fixed and Variable O&amp;M Expense</a:t>
            </a:r>
          </a:p>
          <a:p>
            <a:endParaRPr lang="en-US" dirty="0"/>
          </a:p>
          <a:p>
            <a:endParaRPr lang="en-US" dirty="0"/>
          </a:p>
          <a:p>
            <a:r>
              <a:rPr lang="en-US" dirty="0"/>
              <a:t>EBITDA (Operating Margin)</a:t>
            </a:r>
          </a:p>
          <a:p>
            <a:endParaRPr lang="en-US" dirty="0"/>
          </a:p>
          <a:p>
            <a:r>
              <a:rPr lang="en-US" dirty="0"/>
              <a:t>Taxes</a:t>
            </a:r>
          </a:p>
          <a:p>
            <a:r>
              <a:rPr lang="en-US" dirty="0"/>
              <a:t>Debt Repayment</a:t>
            </a:r>
          </a:p>
          <a:p>
            <a:r>
              <a:rPr lang="en-US" dirty="0"/>
              <a:t>Interest</a:t>
            </a:r>
          </a:p>
          <a:p>
            <a:endParaRPr lang="en-US" dirty="0"/>
          </a:p>
          <a:p>
            <a:r>
              <a:rPr lang="en-US" dirty="0"/>
              <a:t>Net Income</a:t>
            </a:r>
          </a:p>
          <a:p>
            <a:endParaRPr lang="en-US" dirty="0"/>
          </a:p>
          <a:p>
            <a:endParaRPr lang="en-US" dirty="0"/>
          </a:p>
        </p:txBody>
      </p:sp>
    </p:spTree>
    <p:extLst>
      <p:ext uri="{BB962C8B-B14F-4D97-AF65-F5344CB8AC3E}">
        <p14:creationId xmlns:p14="http://schemas.microsoft.com/office/powerpoint/2010/main" val="3307037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Drivers and Contracts - </a:t>
            </a:r>
            <a:r>
              <a:rPr lang="en-US" dirty="0" err="1"/>
              <a:t>Dispatchable</a:t>
            </a:r>
            <a:endParaRPr lang="en-US" dirty="0"/>
          </a:p>
        </p:txBody>
      </p:sp>
      <p:sp>
        <p:nvSpPr>
          <p:cNvPr id="4" name="Content Placeholder 3"/>
          <p:cNvSpPr>
            <a:spLocks noGrp="1"/>
          </p:cNvSpPr>
          <p:nvPr>
            <p:ph sz="half" idx="1"/>
          </p:nvPr>
        </p:nvSpPr>
        <p:spPr/>
        <p:txBody>
          <a:bodyPr>
            <a:normAutofit/>
          </a:bodyPr>
          <a:lstStyle/>
          <a:p>
            <a:r>
              <a:rPr lang="en-US" dirty="0"/>
              <a:t>IPP Risks</a:t>
            </a:r>
          </a:p>
          <a:p>
            <a:r>
              <a:rPr lang="en-US" dirty="0"/>
              <a:t>Cost of Project, Time Delay and Technology Parameters</a:t>
            </a:r>
          </a:p>
          <a:p>
            <a:r>
              <a:rPr lang="en-US" dirty="0"/>
              <a:t>Availability Penalty</a:t>
            </a:r>
          </a:p>
          <a:p>
            <a:r>
              <a:rPr lang="en-US" dirty="0"/>
              <a:t>Heat Rate Risk (Adjusted)</a:t>
            </a:r>
          </a:p>
          <a:p>
            <a:r>
              <a:rPr lang="en-US" dirty="0"/>
              <a:t>O&amp;M Risk</a:t>
            </a:r>
          </a:p>
          <a:p>
            <a:r>
              <a:rPr lang="en-US" dirty="0"/>
              <a:t>Interest Rate Fluctuation</a:t>
            </a:r>
          </a:p>
        </p:txBody>
      </p:sp>
      <p:sp>
        <p:nvSpPr>
          <p:cNvPr id="5" name="Content Placeholder 4"/>
          <p:cNvSpPr>
            <a:spLocks noGrp="1"/>
          </p:cNvSpPr>
          <p:nvPr>
            <p:ph sz="half" idx="2"/>
          </p:nvPr>
        </p:nvSpPr>
        <p:spPr/>
        <p:txBody>
          <a:bodyPr>
            <a:normAutofit/>
          </a:bodyPr>
          <a:lstStyle/>
          <a:p>
            <a:r>
              <a:rPr lang="en-US" dirty="0"/>
              <a:t>Risk Mitigation</a:t>
            </a:r>
          </a:p>
          <a:p>
            <a:r>
              <a:rPr lang="en-US" dirty="0"/>
              <a:t>EPC Contract with Fixed Price and LD (LSTK)</a:t>
            </a:r>
          </a:p>
          <a:p>
            <a:r>
              <a:rPr lang="en-US" dirty="0"/>
              <a:t>O&amp;M Contract</a:t>
            </a:r>
          </a:p>
          <a:p>
            <a:r>
              <a:rPr lang="en-US" dirty="0"/>
              <a:t>O&amp;M Contract with LD Provision</a:t>
            </a:r>
          </a:p>
          <a:p>
            <a:r>
              <a:rPr lang="en-US" dirty="0"/>
              <a:t>O&amp;M Contract</a:t>
            </a:r>
          </a:p>
          <a:p>
            <a:r>
              <a:rPr lang="en-US" dirty="0"/>
              <a:t>Interest Rate Contract (Fix Rates)</a:t>
            </a:r>
          </a:p>
        </p:txBody>
      </p:sp>
    </p:spTree>
    <p:extLst>
      <p:ext uri="{BB962C8B-B14F-4D97-AF65-F5344CB8AC3E}">
        <p14:creationId xmlns:p14="http://schemas.microsoft.com/office/powerpoint/2010/main" val="11758750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Drivers and Contracts - Renewable</a:t>
            </a:r>
          </a:p>
        </p:txBody>
      </p:sp>
      <p:sp>
        <p:nvSpPr>
          <p:cNvPr id="4" name="Content Placeholder 3"/>
          <p:cNvSpPr>
            <a:spLocks noGrp="1"/>
          </p:cNvSpPr>
          <p:nvPr>
            <p:ph sz="half" idx="1"/>
          </p:nvPr>
        </p:nvSpPr>
        <p:spPr/>
        <p:txBody>
          <a:bodyPr>
            <a:normAutofit/>
          </a:bodyPr>
          <a:lstStyle/>
          <a:p>
            <a:r>
              <a:rPr lang="en-US" dirty="0"/>
              <a:t>IPP Risks</a:t>
            </a:r>
          </a:p>
          <a:p>
            <a:r>
              <a:rPr lang="en-US" dirty="0"/>
              <a:t>Cost of Project, Time Delay and Technology Parameters</a:t>
            </a:r>
          </a:p>
          <a:p>
            <a:r>
              <a:rPr lang="en-US" dirty="0"/>
              <a:t>Capacity Factor Risk </a:t>
            </a:r>
          </a:p>
          <a:p>
            <a:r>
              <a:rPr lang="en-US" dirty="0"/>
              <a:t>O&amp;M Risk</a:t>
            </a:r>
          </a:p>
          <a:p>
            <a:r>
              <a:rPr lang="en-US" dirty="0"/>
              <a:t>Interest Rate Fluctuation</a:t>
            </a:r>
          </a:p>
        </p:txBody>
      </p:sp>
      <p:sp>
        <p:nvSpPr>
          <p:cNvPr id="5" name="Content Placeholder 4"/>
          <p:cNvSpPr>
            <a:spLocks noGrp="1"/>
          </p:cNvSpPr>
          <p:nvPr>
            <p:ph sz="half" idx="2"/>
          </p:nvPr>
        </p:nvSpPr>
        <p:spPr/>
        <p:txBody>
          <a:bodyPr>
            <a:normAutofit/>
          </a:bodyPr>
          <a:lstStyle/>
          <a:p>
            <a:r>
              <a:rPr lang="en-US" dirty="0"/>
              <a:t>Risk Mitigation</a:t>
            </a:r>
          </a:p>
          <a:p>
            <a:r>
              <a:rPr lang="en-US" dirty="0"/>
              <a:t>EPC Contract with Fixed Price and LD (LSTK)</a:t>
            </a:r>
          </a:p>
          <a:p>
            <a:r>
              <a:rPr lang="en-US" dirty="0"/>
              <a:t>NONE !!!</a:t>
            </a:r>
          </a:p>
          <a:p>
            <a:r>
              <a:rPr lang="en-US" dirty="0"/>
              <a:t>O&amp;M Contract</a:t>
            </a:r>
          </a:p>
          <a:p>
            <a:r>
              <a:rPr lang="en-US" dirty="0"/>
              <a:t>Interest Rate Contract (Fix Rates)</a:t>
            </a:r>
          </a:p>
        </p:txBody>
      </p:sp>
    </p:spTree>
    <p:extLst>
      <p:ext uri="{BB962C8B-B14F-4D97-AF65-F5344CB8AC3E}">
        <p14:creationId xmlns:p14="http://schemas.microsoft.com/office/powerpoint/2010/main" val="12836706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Seven Drivers and Nuances</a:t>
            </a:r>
          </a:p>
        </p:txBody>
      </p:sp>
      <p:sp>
        <p:nvSpPr>
          <p:cNvPr id="9" name="Content Placeholder 4"/>
          <p:cNvSpPr txBox="1">
            <a:spLocks/>
          </p:cNvSpPr>
          <p:nvPr/>
        </p:nvSpPr>
        <p:spPr bwMode="auto">
          <a:xfrm>
            <a:off x="381000" y="1752600"/>
            <a:ext cx="4040188"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fontScale="77500" lnSpcReduction="20000"/>
          </a:bodyPr>
          <a:lstStyle>
            <a:lvl1pPr marL="231775" indent="-173038" algn="l" rtl="0" eaLnBrk="0" fontAlgn="base" hangingPunct="0">
              <a:spcBef>
                <a:spcPct val="20000"/>
              </a:spcBef>
              <a:spcAft>
                <a:spcPct val="50000"/>
              </a:spcAft>
              <a:buChar char="•"/>
              <a:defRPr sz="2800">
                <a:solidFill>
                  <a:schemeClr val="tx1"/>
                </a:solidFill>
                <a:latin typeface="+mn-lt"/>
                <a:ea typeface="+mn-ea"/>
                <a:cs typeface="+mn-cs"/>
              </a:defRPr>
            </a:lvl1pPr>
            <a:lvl2pPr marL="855663" indent="-288925" algn="l" rtl="0" eaLnBrk="0" fontAlgn="base" hangingPunct="0">
              <a:spcBef>
                <a:spcPct val="20000"/>
              </a:spcBef>
              <a:spcAft>
                <a:spcPct val="50000"/>
              </a:spcAft>
              <a:buFont typeface="Wingdings" pitchFamily="2" charset="2"/>
              <a:buChar char="ü"/>
              <a:defRPr sz="2400">
                <a:solidFill>
                  <a:schemeClr val="tx1"/>
                </a:solidFill>
                <a:latin typeface="+mn-lt"/>
              </a:defRPr>
            </a:lvl2pPr>
            <a:lvl3pPr marL="1371600" indent="-228600" algn="l" rtl="0" eaLnBrk="0" fontAlgn="base" hangingPunct="0">
              <a:spcBef>
                <a:spcPct val="20000"/>
              </a:spcBef>
              <a:spcAft>
                <a:spcPct val="50000"/>
              </a:spcAft>
              <a:buFont typeface="Wingdings" pitchFamily="2" charset="2"/>
              <a:buChar char="Ø"/>
              <a:defRPr sz="2000">
                <a:solidFill>
                  <a:schemeClr val="tx1"/>
                </a:solidFill>
                <a:latin typeface="+mn-lt"/>
              </a:defRPr>
            </a:lvl3pPr>
            <a:lvl4pPr marL="1790700" indent="-228600" algn="l" rtl="0" eaLnBrk="0" fontAlgn="base" hangingPunct="0">
              <a:spcBef>
                <a:spcPct val="20000"/>
              </a:spcBef>
              <a:spcAft>
                <a:spcPct val="0"/>
              </a:spcAft>
              <a:buFont typeface="Wingdings" pitchFamily="2" charset="2"/>
              <a:buChar char="Ø"/>
              <a:defRPr sz="1800">
                <a:solidFill>
                  <a:schemeClr val="tx1"/>
                </a:solidFill>
                <a:latin typeface="+mn-lt"/>
              </a:defRPr>
            </a:lvl4pPr>
            <a:lvl5pPr marL="2209800" indent="-228600" algn="l" rtl="0" eaLnBrk="0" fontAlgn="base" hangingPunct="0">
              <a:spcBef>
                <a:spcPct val="20000"/>
              </a:spcBef>
              <a:spcAft>
                <a:spcPct val="0"/>
              </a:spcAft>
              <a:buFont typeface="Wingdings" pitchFamily="2" charset="2"/>
              <a:buChar char="Ø"/>
              <a:defRPr sz="1800">
                <a:solidFill>
                  <a:schemeClr val="tx1"/>
                </a:solidFill>
                <a:latin typeface="+mn-lt"/>
              </a:defRPr>
            </a:lvl5pPr>
            <a:lvl6pPr marL="2667000" indent="-228600" algn="l" rtl="0" eaLnBrk="0" fontAlgn="base" hangingPunct="0">
              <a:spcBef>
                <a:spcPct val="20000"/>
              </a:spcBef>
              <a:spcAft>
                <a:spcPct val="0"/>
              </a:spcAft>
              <a:buFont typeface="Wingdings" pitchFamily="2" charset="2"/>
              <a:buChar char="Ø"/>
              <a:defRPr sz="1800">
                <a:solidFill>
                  <a:schemeClr val="tx1"/>
                </a:solidFill>
                <a:latin typeface="+mn-lt"/>
              </a:defRPr>
            </a:lvl6pPr>
            <a:lvl7pPr marL="3124200" indent="-228600" algn="l" rtl="0" eaLnBrk="0" fontAlgn="base" hangingPunct="0">
              <a:spcBef>
                <a:spcPct val="20000"/>
              </a:spcBef>
              <a:spcAft>
                <a:spcPct val="0"/>
              </a:spcAft>
              <a:buFont typeface="Wingdings" pitchFamily="2" charset="2"/>
              <a:buChar char="Ø"/>
              <a:defRPr sz="1800">
                <a:solidFill>
                  <a:schemeClr val="tx1"/>
                </a:solidFill>
                <a:latin typeface="+mn-lt"/>
              </a:defRPr>
            </a:lvl7pPr>
            <a:lvl8pPr marL="3581400" indent="-228600" algn="l" rtl="0" eaLnBrk="0" fontAlgn="base" hangingPunct="0">
              <a:spcBef>
                <a:spcPct val="20000"/>
              </a:spcBef>
              <a:spcAft>
                <a:spcPct val="0"/>
              </a:spcAft>
              <a:buFont typeface="Wingdings" pitchFamily="2" charset="2"/>
              <a:buChar char="Ø"/>
              <a:defRPr sz="1800">
                <a:solidFill>
                  <a:schemeClr val="tx1"/>
                </a:solidFill>
                <a:latin typeface="+mn-lt"/>
              </a:defRPr>
            </a:lvl8pPr>
            <a:lvl9pPr marL="4038600" indent="-228600" algn="l" rtl="0" eaLnBrk="0" fontAlgn="base" hangingPunct="0">
              <a:spcBef>
                <a:spcPct val="20000"/>
              </a:spcBef>
              <a:spcAft>
                <a:spcPct val="0"/>
              </a:spcAft>
              <a:buFont typeface="Wingdings" pitchFamily="2" charset="2"/>
              <a:buChar char="Ø"/>
              <a:defRPr sz="1800">
                <a:solidFill>
                  <a:schemeClr val="tx1"/>
                </a:solidFill>
                <a:latin typeface="+mn-lt"/>
              </a:defRPr>
            </a:lvl9pPr>
          </a:lstStyle>
          <a:p>
            <a:pPr marL="515937" indent="-457200">
              <a:buFont typeface="+mj-lt"/>
              <a:buAutoNum type="arabicPeriod"/>
            </a:pPr>
            <a:r>
              <a:rPr lang="en-US" kern="0" dirty="0"/>
              <a:t>Plant Cost and Construction Delay</a:t>
            </a:r>
          </a:p>
          <a:p>
            <a:pPr marL="515937" indent="-457200">
              <a:buFont typeface="+mj-lt"/>
              <a:buAutoNum type="arabicPeriod"/>
            </a:pPr>
            <a:r>
              <a:rPr lang="en-US" kern="0" dirty="0"/>
              <a:t>Efficiency (Heat Rate)</a:t>
            </a:r>
          </a:p>
          <a:p>
            <a:pPr marL="515937" indent="-457200">
              <a:buFont typeface="+mj-lt"/>
              <a:buAutoNum type="arabicPeriod"/>
            </a:pPr>
            <a:r>
              <a:rPr lang="en-US" kern="0" dirty="0"/>
              <a:t>Fuel Price</a:t>
            </a:r>
          </a:p>
          <a:p>
            <a:pPr marL="515937" indent="-457200">
              <a:buFont typeface="+mj-lt"/>
              <a:buAutoNum type="arabicPeriod"/>
            </a:pPr>
            <a:r>
              <a:rPr lang="en-US" kern="0" dirty="0"/>
              <a:t>Capacity Factor (Availability)</a:t>
            </a:r>
          </a:p>
          <a:p>
            <a:pPr marL="515937" indent="-457200">
              <a:buFont typeface="+mj-lt"/>
              <a:buAutoNum type="arabicPeriod"/>
            </a:pPr>
            <a:r>
              <a:rPr lang="en-US" kern="0" dirty="0"/>
              <a:t>Variable O&amp;M Expense</a:t>
            </a:r>
          </a:p>
          <a:p>
            <a:pPr marL="515937" indent="-457200">
              <a:buFont typeface="+mj-lt"/>
              <a:buAutoNum type="arabicPeriod"/>
            </a:pPr>
            <a:r>
              <a:rPr lang="en-US" kern="0" dirty="0"/>
              <a:t>Fixed O&amp;M Expense</a:t>
            </a:r>
          </a:p>
          <a:p>
            <a:pPr marL="515937" indent="-457200">
              <a:buFont typeface="+mj-lt"/>
              <a:buAutoNum type="arabicPeriod"/>
            </a:pPr>
            <a:r>
              <a:rPr lang="en-US" kern="0" dirty="0"/>
              <a:t>Carrying Charge Rate</a:t>
            </a:r>
          </a:p>
          <a:p>
            <a:pPr marL="515937" indent="-457200">
              <a:buFont typeface="+mj-lt"/>
              <a:buAutoNum type="arabicPeriod"/>
            </a:pPr>
            <a:endParaRPr lang="en-US" kern="0" dirty="0"/>
          </a:p>
          <a:p>
            <a:pPr marL="515937" indent="-457200">
              <a:buFont typeface="+mj-lt"/>
              <a:buAutoNum type="arabicPeriod"/>
            </a:pPr>
            <a:endParaRPr lang="en-US" kern="0" dirty="0"/>
          </a:p>
          <a:p>
            <a:endParaRPr lang="en-US" kern="0" dirty="0"/>
          </a:p>
          <a:p>
            <a:endParaRPr lang="en-US" kern="0" dirty="0"/>
          </a:p>
          <a:p>
            <a:endParaRPr lang="en-US" kern="0" dirty="0"/>
          </a:p>
        </p:txBody>
      </p:sp>
      <p:sp>
        <p:nvSpPr>
          <p:cNvPr id="10" name="Content Placeholder 4"/>
          <p:cNvSpPr txBox="1">
            <a:spLocks noGrp="1"/>
          </p:cNvSpPr>
          <p:nvPr>
            <p:ph sz="half" idx="2"/>
          </p:nvPr>
        </p:nvSpPr>
        <p:spPr bwMode="auto">
          <a:xfrm>
            <a:off x="4648200" y="16764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fontScale="92500" lnSpcReduction="10000"/>
          </a:bodyPr>
          <a:lstStyle>
            <a:lvl1pPr marL="231775" indent="-173038" algn="l" rtl="0" eaLnBrk="0" fontAlgn="base" hangingPunct="0">
              <a:spcBef>
                <a:spcPct val="20000"/>
              </a:spcBef>
              <a:spcAft>
                <a:spcPct val="50000"/>
              </a:spcAft>
              <a:buChar char="•"/>
              <a:defRPr sz="2800">
                <a:solidFill>
                  <a:schemeClr val="tx1"/>
                </a:solidFill>
                <a:latin typeface="+mn-lt"/>
                <a:ea typeface="+mn-ea"/>
                <a:cs typeface="+mn-cs"/>
              </a:defRPr>
            </a:lvl1pPr>
            <a:lvl2pPr marL="855663" indent="-288925" algn="l" rtl="0" eaLnBrk="0" fontAlgn="base" hangingPunct="0">
              <a:spcBef>
                <a:spcPct val="20000"/>
              </a:spcBef>
              <a:spcAft>
                <a:spcPct val="50000"/>
              </a:spcAft>
              <a:buFont typeface="Wingdings" pitchFamily="2" charset="2"/>
              <a:buChar char="ü"/>
              <a:defRPr sz="2400">
                <a:solidFill>
                  <a:schemeClr val="tx1"/>
                </a:solidFill>
                <a:latin typeface="+mn-lt"/>
              </a:defRPr>
            </a:lvl2pPr>
            <a:lvl3pPr marL="1371600" indent="-228600" algn="l" rtl="0" eaLnBrk="0" fontAlgn="base" hangingPunct="0">
              <a:spcBef>
                <a:spcPct val="20000"/>
              </a:spcBef>
              <a:spcAft>
                <a:spcPct val="50000"/>
              </a:spcAft>
              <a:buFont typeface="Wingdings" pitchFamily="2" charset="2"/>
              <a:buChar char="Ø"/>
              <a:defRPr sz="2000">
                <a:solidFill>
                  <a:schemeClr val="tx1"/>
                </a:solidFill>
                <a:latin typeface="+mn-lt"/>
              </a:defRPr>
            </a:lvl3pPr>
            <a:lvl4pPr marL="1790700" indent="-228600" algn="l" rtl="0" eaLnBrk="0" fontAlgn="base" hangingPunct="0">
              <a:spcBef>
                <a:spcPct val="20000"/>
              </a:spcBef>
              <a:spcAft>
                <a:spcPct val="0"/>
              </a:spcAft>
              <a:buFont typeface="Wingdings" pitchFamily="2" charset="2"/>
              <a:buChar char="Ø"/>
              <a:defRPr sz="1800">
                <a:solidFill>
                  <a:schemeClr val="tx1"/>
                </a:solidFill>
                <a:latin typeface="+mn-lt"/>
              </a:defRPr>
            </a:lvl4pPr>
            <a:lvl5pPr marL="2209800" indent="-228600" algn="l" rtl="0" eaLnBrk="0" fontAlgn="base" hangingPunct="0">
              <a:spcBef>
                <a:spcPct val="20000"/>
              </a:spcBef>
              <a:spcAft>
                <a:spcPct val="0"/>
              </a:spcAft>
              <a:buFont typeface="Wingdings" pitchFamily="2" charset="2"/>
              <a:buChar char="Ø"/>
              <a:defRPr sz="1800">
                <a:solidFill>
                  <a:schemeClr val="tx1"/>
                </a:solidFill>
                <a:latin typeface="+mn-lt"/>
              </a:defRPr>
            </a:lvl5pPr>
            <a:lvl6pPr marL="2667000" indent="-228600" algn="l" rtl="0" eaLnBrk="0" fontAlgn="base" hangingPunct="0">
              <a:spcBef>
                <a:spcPct val="20000"/>
              </a:spcBef>
              <a:spcAft>
                <a:spcPct val="0"/>
              </a:spcAft>
              <a:buFont typeface="Wingdings" pitchFamily="2" charset="2"/>
              <a:buChar char="Ø"/>
              <a:defRPr sz="1800">
                <a:solidFill>
                  <a:schemeClr val="tx1"/>
                </a:solidFill>
                <a:latin typeface="+mn-lt"/>
              </a:defRPr>
            </a:lvl6pPr>
            <a:lvl7pPr marL="3124200" indent="-228600" algn="l" rtl="0" eaLnBrk="0" fontAlgn="base" hangingPunct="0">
              <a:spcBef>
                <a:spcPct val="20000"/>
              </a:spcBef>
              <a:spcAft>
                <a:spcPct val="0"/>
              </a:spcAft>
              <a:buFont typeface="Wingdings" pitchFamily="2" charset="2"/>
              <a:buChar char="Ø"/>
              <a:defRPr sz="1800">
                <a:solidFill>
                  <a:schemeClr val="tx1"/>
                </a:solidFill>
                <a:latin typeface="+mn-lt"/>
              </a:defRPr>
            </a:lvl7pPr>
            <a:lvl8pPr marL="3581400" indent="-228600" algn="l" rtl="0" eaLnBrk="0" fontAlgn="base" hangingPunct="0">
              <a:spcBef>
                <a:spcPct val="20000"/>
              </a:spcBef>
              <a:spcAft>
                <a:spcPct val="0"/>
              </a:spcAft>
              <a:buFont typeface="Wingdings" pitchFamily="2" charset="2"/>
              <a:buChar char="Ø"/>
              <a:defRPr sz="1800">
                <a:solidFill>
                  <a:schemeClr val="tx1"/>
                </a:solidFill>
                <a:latin typeface="+mn-lt"/>
              </a:defRPr>
            </a:lvl8pPr>
            <a:lvl9pPr marL="4038600" indent="-228600" algn="l" rtl="0" eaLnBrk="0" fontAlgn="base" hangingPunct="0">
              <a:spcBef>
                <a:spcPct val="20000"/>
              </a:spcBef>
              <a:spcAft>
                <a:spcPct val="0"/>
              </a:spcAft>
              <a:buFont typeface="Wingdings" pitchFamily="2" charset="2"/>
              <a:buChar char="Ø"/>
              <a:defRPr sz="1800">
                <a:solidFill>
                  <a:schemeClr val="tx1"/>
                </a:solidFill>
                <a:latin typeface="+mn-lt"/>
              </a:defRPr>
            </a:lvl9pPr>
          </a:lstStyle>
          <a:p>
            <a:pPr marL="515937" indent="-457200">
              <a:buFont typeface="+mj-lt"/>
              <a:buAutoNum type="arabicPeriod"/>
            </a:pPr>
            <a:r>
              <a:rPr lang="en-US" kern="0" dirty="0"/>
              <a:t>How to Set Delay LD</a:t>
            </a:r>
          </a:p>
          <a:p>
            <a:pPr marL="515937" indent="-457200">
              <a:buFont typeface="+mj-lt"/>
              <a:buAutoNum type="arabicPeriod"/>
            </a:pPr>
            <a:r>
              <a:rPr lang="en-US" dirty="0"/>
              <a:t>Heat Rate Curve</a:t>
            </a:r>
            <a:endParaRPr lang="en-US" kern="0" dirty="0"/>
          </a:p>
          <a:p>
            <a:pPr marL="515937" indent="-457200">
              <a:buFont typeface="+mj-lt"/>
              <a:buAutoNum type="arabicPeriod"/>
            </a:pPr>
            <a:r>
              <a:rPr lang="en-US" kern="0" dirty="0"/>
              <a:t>Fuel Price Indexing</a:t>
            </a:r>
          </a:p>
          <a:p>
            <a:pPr marL="515937" indent="-457200">
              <a:buFont typeface="+mj-lt"/>
              <a:buAutoNum type="arabicPeriod"/>
            </a:pPr>
            <a:r>
              <a:rPr lang="en-US" kern="0" dirty="0"/>
              <a:t>Availability</a:t>
            </a:r>
            <a:r>
              <a:rPr lang="en-US" dirty="0"/>
              <a:t> Penalties</a:t>
            </a:r>
            <a:endParaRPr lang="en-US" kern="0" dirty="0"/>
          </a:p>
          <a:p>
            <a:pPr marL="515937" indent="-457200">
              <a:buFont typeface="+mj-lt"/>
              <a:buAutoNum type="arabicPeriod"/>
            </a:pPr>
            <a:r>
              <a:rPr lang="en-US" dirty="0"/>
              <a:t>Starts and Stops</a:t>
            </a:r>
            <a:endParaRPr lang="en-US" kern="0" dirty="0"/>
          </a:p>
          <a:p>
            <a:pPr marL="515937" indent="-457200">
              <a:buFont typeface="+mj-lt"/>
              <a:buAutoNum type="arabicPeriod"/>
            </a:pPr>
            <a:r>
              <a:rPr lang="en-US" dirty="0"/>
              <a:t>Other</a:t>
            </a:r>
            <a:endParaRPr lang="en-US" kern="0" dirty="0"/>
          </a:p>
          <a:p>
            <a:pPr marL="515937" indent="-457200">
              <a:buFont typeface="+mj-lt"/>
              <a:buAutoNum type="arabicPeriod"/>
            </a:pPr>
            <a:r>
              <a:rPr lang="en-US" dirty="0"/>
              <a:t>Price Indexing</a:t>
            </a:r>
            <a:endParaRPr lang="en-US" kern="0" dirty="0"/>
          </a:p>
          <a:p>
            <a:pPr marL="515937" indent="-457200">
              <a:buFont typeface="+mj-lt"/>
              <a:buAutoNum type="arabicPeriod"/>
            </a:pPr>
            <a:endParaRPr lang="en-US" kern="0" dirty="0"/>
          </a:p>
          <a:p>
            <a:pPr marL="515937" indent="-457200">
              <a:buFont typeface="+mj-lt"/>
              <a:buAutoNum type="arabicPeriod"/>
            </a:pPr>
            <a:endParaRPr lang="en-US" kern="0" dirty="0"/>
          </a:p>
          <a:p>
            <a:endParaRPr lang="en-US" kern="0" dirty="0"/>
          </a:p>
          <a:p>
            <a:endParaRPr lang="en-US" kern="0" dirty="0"/>
          </a:p>
          <a:p>
            <a:endParaRPr lang="en-US" kern="0" dirty="0"/>
          </a:p>
        </p:txBody>
      </p:sp>
    </p:spTree>
    <p:extLst>
      <p:ext uri="{BB962C8B-B14F-4D97-AF65-F5344CB8AC3E}">
        <p14:creationId xmlns:p14="http://schemas.microsoft.com/office/powerpoint/2010/main" val="2472761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a:t>Regulated Monopoly Systems</a:t>
            </a:r>
          </a:p>
        </p:txBody>
      </p:sp>
      <p:sp>
        <p:nvSpPr>
          <p:cNvPr id="13315" name="Content Placeholder 2"/>
          <p:cNvSpPr>
            <a:spLocks noGrp="1"/>
          </p:cNvSpPr>
          <p:nvPr>
            <p:ph idx="1"/>
          </p:nvPr>
        </p:nvSpPr>
        <p:spPr/>
        <p:txBody>
          <a:bodyPr/>
          <a:lstStyle/>
          <a:p>
            <a:pPr lvl="1"/>
            <a:r>
              <a:rPr lang="en-US" altLang="en-US" sz="2200"/>
              <a:t>U.S. Model since 1920’s</a:t>
            </a:r>
          </a:p>
          <a:p>
            <a:pPr lvl="1"/>
            <a:r>
              <a:rPr lang="en-US" altLang="en-US" sz="2200"/>
              <a:t>Founded from Natural Monopoly Idea</a:t>
            </a:r>
          </a:p>
          <a:p>
            <a:pPr lvl="1"/>
            <a:r>
              <a:rPr lang="en-US" altLang="en-US" sz="2200"/>
              <a:t>Resulted in Gold Plating and Poor Investment Choices</a:t>
            </a:r>
          </a:p>
          <a:p>
            <a:pPr lvl="1"/>
            <a:r>
              <a:rPr lang="en-US" altLang="en-US" sz="2200"/>
              <a:t>High administrative costs with multiple cases</a:t>
            </a:r>
          </a:p>
          <a:p>
            <a:pPr lvl="3"/>
            <a:r>
              <a:rPr lang="en-US" altLang="en-US" sz="2000"/>
              <a:t>Time for rate case is about a year</a:t>
            </a:r>
          </a:p>
          <a:p>
            <a:pPr lvl="3"/>
            <a:r>
              <a:rPr lang="en-US" altLang="en-US" sz="2000"/>
              <a:t>Intevernors and Government Agencies</a:t>
            </a:r>
          </a:p>
          <a:p>
            <a:pPr lvl="1"/>
            <a:r>
              <a:rPr lang="en-US" altLang="en-US" sz="2200"/>
              <a:t>Alternative regulatory programs</a:t>
            </a:r>
          </a:p>
          <a:p>
            <a:endParaRPr lang="en-US" altLang="en-US" sz="2400"/>
          </a:p>
        </p:txBody>
      </p:sp>
    </p:spTree>
    <p:extLst>
      <p:ext uri="{BB962C8B-B14F-4D97-AF65-F5344CB8AC3E}">
        <p14:creationId xmlns:p14="http://schemas.microsoft.com/office/powerpoint/2010/main" val="469567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of Fuel Charge</a:t>
            </a:r>
          </a:p>
        </p:txBody>
      </p:sp>
      <p:sp>
        <p:nvSpPr>
          <p:cNvPr id="3" name="Content Placeholder 2"/>
          <p:cNvSpPr>
            <a:spLocks noGrp="1"/>
          </p:cNvSpPr>
          <p:nvPr>
            <p:ph idx="1"/>
          </p:nvPr>
        </p:nvSpPr>
        <p:spPr/>
        <p:txBody>
          <a:bodyPr/>
          <a:lstStyle/>
          <a:p>
            <a:r>
              <a:rPr lang="en-US" dirty="0"/>
              <a:t>The fuel charge is expressed as $/MWH</a:t>
            </a:r>
          </a:p>
          <a:p>
            <a:r>
              <a:rPr lang="en-US" dirty="0"/>
              <a:t>This is divided into two components:</a:t>
            </a:r>
          </a:p>
          <a:p>
            <a:pPr lvl="1"/>
            <a:r>
              <a:rPr lang="en-US" dirty="0"/>
              <a:t>$/MMBTU </a:t>
            </a:r>
            <a:r>
              <a:rPr lang="en-US" dirty="0">
                <a:sym typeface="Wingdings" panose="05000000000000000000" pitchFamily="2" charset="2"/>
              </a:rPr>
              <a:t> Cost of Fuel</a:t>
            </a:r>
          </a:p>
          <a:p>
            <a:pPr lvl="1"/>
            <a:r>
              <a:rPr lang="en-US" dirty="0">
                <a:sym typeface="Wingdings" panose="05000000000000000000" pitchFamily="2" charset="2"/>
              </a:rPr>
              <a:t>MMBTU/MWH  Heat Rate</a:t>
            </a:r>
          </a:p>
          <a:p>
            <a:r>
              <a:rPr lang="en-US" dirty="0">
                <a:sym typeface="Wingdings" panose="05000000000000000000" pitchFamily="2" charset="2"/>
              </a:rPr>
              <a:t>The total charge is the fuel cost x heat rate, or:</a:t>
            </a:r>
          </a:p>
          <a:p>
            <a:pPr lvl="1"/>
            <a:r>
              <a:rPr lang="en-US" dirty="0">
                <a:sym typeface="Wingdings" panose="05000000000000000000" pitchFamily="2" charset="2"/>
              </a:rPr>
              <a:t>Fuel Cost ($/MWH) = $/MMBTU x MMBTU/MWH</a:t>
            </a:r>
          </a:p>
          <a:p>
            <a:pPr lvl="1"/>
            <a:r>
              <a:rPr lang="en-US" dirty="0">
                <a:sym typeface="Wingdings" panose="05000000000000000000" pitchFamily="2" charset="2"/>
              </a:rPr>
              <a:t>The MMBTU cancel and you get $/MWH</a:t>
            </a:r>
          </a:p>
        </p:txBody>
      </p:sp>
    </p:spTree>
    <p:extLst>
      <p:ext uri="{BB962C8B-B14F-4D97-AF65-F5344CB8AC3E}">
        <p14:creationId xmlns:p14="http://schemas.microsoft.com/office/powerpoint/2010/main" val="680855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 Build-up and LCOE</a:t>
            </a:r>
          </a:p>
        </p:txBody>
      </p:sp>
      <p:sp>
        <p:nvSpPr>
          <p:cNvPr id="3" name="Content Placeholder 2"/>
          <p:cNvSpPr>
            <a:spLocks noGrp="1"/>
          </p:cNvSpPr>
          <p:nvPr>
            <p:ph idx="1"/>
          </p:nvPr>
        </p:nvSpPr>
        <p:spPr/>
        <p:txBody>
          <a:bodyPr/>
          <a:lstStyle/>
          <a:p>
            <a:r>
              <a:rPr lang="en-US" dirty="0"/>
              <a:t>LCOE is the levelized or weighted average price of electricity over the lifetime of a project</a:t>
            </a:r>
          </a:p>
          <a:p>
            <a:r>
              <a:rPr lang="en-US" dirty="0"/>
              <a:t>Cost of electricity is Revenue/MWH</a:t>
            </a:r>
          </a:p>
          <a:p>
            <a:r>
              <a:rPr lang="en-US" dirty="0"/>
              <a:t>LCOE is weighted Revenue/MWH over the lifetime of a plant</a:t>
            </a:r>
          </a:p>
          <a:p>
            <a:r>
              <a:rPr lang="en-US" dirty="0"/>
              <a:t>Weighting</a:t>
            </a:r>
          </a:p>
          <a:p>
            <a:pPr lvl="1"/>
            <a:r>
              <a:rPr lang="en-US" dirty="0"/>
              <a:t>Cost of capital so future revenues have lower weight than current revenues</a:t>
            </a:r>
          </a:p>
          <a:p>
            <a:pPr lvl="1"/>
            <a:r>
              <a:rPr lang="en-US" dirty="0"/>
              <a:t>Amount of generation so periods with more generation have more weight</a:t>
            </a:r>
          </a:p>
          <a:p>
            <a:r>
              <a:rPr lang="en-US" dirty="0"/>
              <a:t>Instead of detailed weighted average could use NPV formula where </a:t>
            </a:r>
          </a:p>
          <a:p>
            <a:r>
              <a:rPr lang="en-US" sz="2400" b="1" dirty="0"/>
              <a:t>LCOE = NPV of Revenues/NPV of Generation</a:t>
            </a:r>
          </a:p>
        </p:txBody>
      </p:sp>
    </p:spTree>
    <p:extLst>
      <p:ext uri="{BB962C8B-B14F-4D97-AF65-F5344CB8AC3E}">
        <p14:creationId xmlns:p14="http://schemas.microsoft.com/office/powerpoint/2010/main" val="4629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LCOE</a:t>
            </a:r>
          </a:p>
        </p:txBody>
      </p:sp>
      <p:sp>
        <p:nvSpPr>
          <p:cNvPr id="3" name="Content Placeholder 2"/>
          <p:cNvSpPr>
            <a:spLocks noGrp="1"/>
          </p:cNvSpPr>
          <p:nvPr>
            <p:ph sz="half" idx="1"/>
          </p:nvPr>
        </p:nvSpPr>
        <p:spPr/>
        <p:txBody>
          <a:bodyPr/>
          <a:lstStyle/>
          <a:p>
            <a:r>
              <a:rPr lang="en-US" sz="1800" dirty="0"/>
              <a:t>Prices</a:t>
            </a:r>
          </a:p>
          <a:p>
            <a:pPr lvl="1"/>
            <a:r>
              <a:rPr lang="en-US" sz="1600" dirty="0"/>
              <a:t>Price in Year 1 is 100</a:t>
            </a:r>
          </a:p>
          <a:p>
            <a:pPr lvl="1"/>
            <a:r>
              <a:rPr lang="en-US" sz="1600" dirty="0"/>
              <a:t>Price in Year 2 is 200</a:t>
            </a:r>
          </a:p>
          <a:p>
            <a:r>
              <a:rPr lang="en-US" sz="1800" dirty="0"/>
              <a:t>Generation</a:t>
            </a:r>
          </a:p>
          <a:p>
            <a:pPr lvl="1"/>
            <a:r>
              <a:rPr lang="en-US" sz="1600" dirty="0"/>
              <a:t>Generation is 500 in year 1</a:t>
            </a:r>
          </a:p>
          <a:p>
            <a:pPr lvl="1"/>
            <a:r>
              <a:rPr lang="en-US" sz="1600" dirty="0"/>
              <a:t>Generation is 1000 in year 2</a:t>
            </a:r>
          </a:p>
          <a:p>
            <a:r>
              <a:rPr lang="en-US" sz="1800" dirty="0"/>
              <a:t>Discount Rate is 10%</a:t>
            </a:r>
          </a:p>
          <a:p>
            <a:pPr lvl="1"/>
            <a:r>
              <a:rPr lang="en-US" sz="1600" dirty="0"/>
              <a:t>PV Factor is 1/1.1 = .909 in year 1</a:t>
            </a:r>
          </a:p>
          <a:p>
            <a:pPr lvl="1"/>
            <a:r>
              <a:rPr lang="en-US" sz="1600" dirty="0"/>
              <a:t>PV Factor is 1/1.21 = .826 in year 2</a:t>
            </a:r>
          </a:p>
        </p:txBody>
      </p:sp>
      <p:sp>
        <p:nvSpPr>
          <p:cNvPr id="6" name="Content Placeholder 5"/>
          <p:cNvSpPr>
            <a:spLocks noGrp="1"/>
          </p:cNvSpPr>
          <p:nvPr>
            <p:ph sz="half" idx="2"/>
          </p:nvPr>
        </p:nvSpPr>
        <p:spPr/>
        <p:txBody>
          <a:bodyPr/>
          <a:lstStyle/>
          <a:p>
            <a:r>
              <a:rPr lang="en-US" sz="1800" dirty="0"/>
              <a:t>Average price is 150</a:t>
            </a:r>
          </a:p>
          <a:p>
            <a:r>
              <a:rPr lang="en-US" sz="1800" dirty="0"/>
              <a:t>Weighted average price for Generation is: 33 x 100 + .67 x 200 = 33 + 134 = 167. This can be computed as (100 x 500+200 x 100)/1,500 or 167.  This is sum of revenue/sum of generation</a:t>
            </a:r>
          </a:p>
          <a:p>
            <a:r>
              <a:rPr lang="en-US" sz="1800" dirty="0"/>
              <a:t>Weighted average price for discounting is .909 x 100 + .826 x 200 divided by (.909 + .826)</a:t>
            </a:r>
          </a:p>
          <a:p>
            <a:r>
              <a:rPr lang="en-US" sz="1800" dirty="0"/>
              <a:t>LCOE Combines weightings</a:t>
            </a:r>
          </a:p>
        </p:txBody>
      </p:sp>
    </p:spTree>
    <p:extLst>
      <p:ext uri="{BB962C8B-B14F-4D97-AF65-F5344CB8AC3E}">
        <p14:creationId xmlns:p14="http://schemas.microsoft.com/office/powerpoint/2010/main" val="22082002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62000" y="533400"/>
            <a:ext cx="7086600" cy="762000"/>
          </a:xfrm>
        </p:spPr>
        <p:txBody>
          <a:bodyPr>
            <a:normAutofit fontScale="90000"/>
          </a:bodyPr>
          <a:lstStyle/>
          <a:p>
            <a:r>
              <a:rPr lang="en-US" altLang="en-US" dirty="0"/>
              <a:t>History and Definition of Independent Power Production</a:t>
            </a:r>
          </a:p>
        </p:txBody>
      </p:sp>
      <p:sp>
        <p:nvSpPr>
          <p:cNvPr id="10243" name="Content Placeholder 2"/>
          <p:cNvSpPr>
            <a:spLocks noGrp="1"/>
          </p:cNvSpPr>
          <p:nvPr>
            <p:ph idx="1"/>
          </p:nvPr>
        </p:nvSpPr>
        <p:spPr>
          <a:xfrm>
            <a:off x="533400" y="1371600"/>
            <a:ext cx="7620000" cy="4572000"/>
          </a:xfrm>
        </p:spPr>
        <p:txBody>
          <a:bodyPr/>
          <a:lstStyle/>
          <a:p>
            <a:r>
              <a:rPr lang="en-US" altLang="en-US" sz="1600" dirty="0"/>
              <a:t>PURPA Law (1978)</a:t>
            </a:r>
          </a:p>
          <a:p>
            <a:pPr lvl="1"/>
            <a:r>
              <a:rPr lang="en-US" altLang="en-US" sz="1600" dirty="0"/>
              <a:t>Avoided Cost</a:t>
            </a:r>
          </a:p>
          <a:p>
            <a:pPr lvl="1"/>
            <a:r>
              <a:rPr lang="en-US" altLang="en-US" sz="1600" dirty="0"/>
              <a:t>Bidding</a:t>
            </a:r>
          </a:p>
          <a:p>
            <a:r>
              <a:rPr lang="en-US" altLang="en-US" sz="1600" dirty="0"/>
              <a:t>Chile 1982</a:t>
            </a:r>
          </a:p>
          <a:p>
            <a:pPr lvl="1"/>
            <a:r>
              <a:rPr lang="en-US" altLang="en-US" sz="1600" dirty="0"/>
              <a:t>Power Prices from Marginal Cost</a:t>
            </a:r>
          </a:p>
          <a:p>
            <a:r>
              <a:rPr lang="en-US" altLang="en-US" sz="1600" dirty="0"/>
              <a:t>Asia 1990’s until East Asian Crisis</a:t>
            </a:r>
          </a:p>
          <a:p>
            <a:pPr lvl="1"/>
            <a:r>
              <a:rPr lang="en-US" altLang="en-US" sz="1600" dirty="0"/>
              <a:t>Use of IPPs with PPA contracts to Finance Power Expansion</a:t>
            </a:r>
          </a:p>
          <a:p>
            <a:pPr lvl="2"/>
            <a:r>
              <a:rPr lang="en-US" altLang="en-US" dirty="0"/>
              <a:t>Philippines</a:t>
            </a:r>
          </a:p>
          <a:p>
            <a:pPr lvl="2"/>
            <a:r>
              <a:rPr lang="en-US" altLang="en-US" dirty="0"/>
              <a:t>Indonesia</a:t>
            </a:r>
          </a:p>
          <a:p>
            <a:pPr lvl="2"/>
            <a:r>
              <a:rPr lang="en-US" altLang="en-US" dirty="0"/>
              <a:t>Malaysia</a:t>
            </a:r>
          </a:p>
          <a:p>
            <a:r>
              <a:rPr lang="en-US" altLang="en-US" sz="1600" dirty="0"/>
              <a:t>Boom period for developing countries 1992-1997</a:t>
            </a:r>
          </a:p>
        </p:txBody>
      </p:sp>
    </p:spTree>
    <p:extLst>
      <p:ext uri="{BB962C8B-B14F-4D97-AF65-F5344CB8AC3E}">
        <p14:creationId xmlns:p14="http://schemas.microsoft.com/office/powerpoint/2010/main" val="2149640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t>IPP and Technical Changes</a:t>
            </a:r>
          </a:p>
        </p:txBody>
      </p:sp>
      <p:sp>
        <p:nvSpPr>
          <p:cNvPr id="11267" name="Content Placeholder 2"/>
          <p:cNvSpPr>
            <a:spLocks noGrp="1"/>
          </p:cNvSpPr>
          <p:nvPr>
            <p:ph idx="1"/>
          </p:nvPr>
        </p:nvSpPr>
        <p:spPr/>
        <p:txBody>
          <a:bodyPr/>
          <a:lstStyle/>
          <a:p>
            <a:r>
              <a:rPr lang="en-US" altLang="en-US" dirty="0"/>
              <a:t>Economies of scale in generation occurred at individual plants, meaning it was more efficient to build big plants.  Somewhere around the 1970’s this changed and it was clear that small plants could be efficient.</a:t>
            </a:r>
          </a:p>
          <a:p>
            <a:r>
              <a:rPr lang="en-US" altLang="en-US" dirty="0"/>
              <a:t>Long lead times and high capital intensity for construction plants such as nuclear plants require stability of regulation or government ownership.</a:t>
            </a:r>
          </a:p>
          <a:p>
            <a:r>
              <a:rPr lang="en-US" altLang="en-US" dirty="0"/>
              <a:t>In the 1980’s natural gas plants became much more efficient (the heat rates declined by 30%).  With relatively low oil and natural gas prices, the natural gas combined cycle plants were more efficient than other plants at a range of capacity factors.</a:t>
            </a:r>
          </a:p>
          <a:p>
            <a:r>
              <a:rPr lang="en-US" altLang="en-US" dirty="0"/>
              <a:t>The natural gas plants are less capital intensive than other plants meaning the relative deployment of capital is less.</a:t>
            </a:r>
          </a:p>
        </p:txBody>
      </p:sp>
    </p:spTree>
    <p:extLst>
      <p:ext uri="{BB962C8B-B14F-4D97-AF65-F5344CB8AC3E}">
        <p14:creationId xmlns:p14="http://schemas.microsoft.com/office/powerpoint/2010/main" val="18910040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US" altLang="en-US" dirty="0"/>
              <a:t>Economic Ideas and History of Independent Power</a:t>
            </a:r>
          </a:p>
        </p:txBody>
      </p:sp>
      <p:sp>
        <p:nvSpPr>
          <p:cNvPr id="12291" name="Content Placeholder 2"/>
          <p:cNvSpPr>
            <a:spLocks noGrp="1"/>
          </p:cNvSpPr>
          <p:nvPr>
            <p:ph idx="1"/>
          </p:nvPr>
        </p:nvSpPr>
        <p:spPr/>
        <p:txBody>
          <a:bodyPr/>
          <a:lstStyle/>
          <a:p>
            <a:r>
              <a:rPr lang="en-US" altLang="en-US" dirty="0"/>
              <a:t>Natural Monopoly and Economies of Scale do not Exist in Generation</a:t>
            </a:r>
          </a:p>
          <a:p>
            <a:r>
              <a:rPr lang="en-US" altLang="en-US" dirty="0"/>
              <a:t>PURPA Demonstrated that Independent Power could Work</a:t>
            </a:r>
          </a:p>
          <a:p>
            <a:r>
              <a:rPr lang="en-US" altLang="en-US" dirty="0"/>
              <a:t>Allocate Risks to IPPs Related to Controllable Risks to Provide Incentives</a:t>
            </a:r>
          </a:p>
          <a:p>
            <a:r>
              <a:rPr lang="en-US" altLang="en-US" dirty="0"/>
              <a:t>Demand Risk, Fuel Price Risk and Capacity Mix Risk in Merchant Plants</a:t>
            </a:r>
          </a:p>
          <a:p>
            <a:endParaRPr lang="en-US" altLang="en-US" dirty="0"/>
          </a:p>
        </p:txBody>
      </p:sp>
    </p:spTree>
    <p:extLst>
      <p:ext uri="{BB962C8B-B14F-4D97-AF65-F5344CB8AC3E}">
        <p14:creationId xmlns:p14="http://schemas.microsoft.com/office/powerpoint/2010/main" val="1330923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Risks for Coal and Gas Plant – Heat Rate</a:t>
            </a:r>
          </a:p>
        </p:txBody>
      </p:sp>
      <p:pic>
        <p:nvPicPr>
          <p:cNvPr id="286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4562277" cy="5015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5644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Risks for Coal and Gas Plant - Availability</a:t>
            </a:r>
          </a:p>
        </p:txBody>
      </p:sp>
      <p:pic>
        <p:nvPicPr>
          <p:cNvPr id="287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27090"/>
            <a:ext cx="4591050" cy="5031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62708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r>
              <a:rPr lang="en-US" altLang="en-US"/>
              <a:t>Sources of Risk in Market Prices of Electricity and Merchant Power</a:t>
            </a:r>
          </a:p>
        </p:txBody>
      </p:sp>
      <p:sp>
        <p:nvSpPr>
          <p:cNvPr id="27651" name="Content Placeholder 2"/>
          <p:cNvSpPr>
            <a:spLocks noGrp="1"/>
          </p:cNvSpPr>
          <p:nvPr>
            <p:ph idx="1"/>
          </p:nvPr>
        </p:nvSpPr>
        <p:spPr/>
        <p:txBody>
          <a:bodyPr/>
          <a:lstStyle/>
          <a:p>
            <a:r>
              <a:rPr lang="en-US" altLang="en-US"/>
              <a:t>Demand Volatility</a:t>
            </a:r>
          </a:p>
          <a:p>
            <a:r>
              <a:rPr lang="en-US" altLang="en-US"/>
              <a:t>Variation in Hydro and Other Renewable Resources</a:t>
            </a:r>
          </a:p>
          <a:p>
            <a:r>
              <a:rPr lang="en-US" altLang="en-US"/>
              <a:t>Changes in New Supply</a:t>
            </a:r>
          </a:p>
          <a:p>
            <a:r>
              <a:rPr lang="en-US" altLang="en-US"/>
              <a:t>Uncertainty in Fuel Supply Costs</a:t>
            </a:r>
          </a:p>
          <a:p>
            <a:r>
              <a:rPr lang="en-US" altLang="en-US"/>
              <a:t>Inefficiencies and Market Power</a:t>
            </a:r>
          </a:p>
          <a:p>
            <a:r>
              <a:rPr lang="en-US" altLang="en-US"/>
              <a:t>Changes in Technology</a:t>
            </a:r>
          </a:p>
        </p:txBody>
      </p:sp>
    </p:spTree>
    <p:extLst>
      <p:ext uri="{BB962C8B-B14F-4D97-AF65-F5344CB8AC3E}">
        <p14:creationId xmlns:p14="http://schemas.microsoft.com/office/powerpoint/2010/main" val="40545296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ctrTitle"/>
          </p:nvPr>
        </p:nvSpPr>
        <p:spPr>
          <a:xfrm>
            <a:off x="703868" y="2260076"/>
            <a:ext cx="7772400" cy="1470025"/>
          </a:xfrm>
          <a:ln>
            <a:miter lim="800000"/>
            <a:headEnd/>
            <a:tailEnd/>
          </a:ln>
        </p:spPr>
        <p:txBody>
          <a:bodyPr/>
          <a:lstStyle/>
          <a:p>
            <a:r>
              <a:rPr lang="en-US" altLang="en-US" dirty="0"/>
              <a:t>Demand Risk</a:t>
            </a:r>
          </a:p>
        </p:txBody>
      </p:sp>
    </p:spTree>
    <p:extLst>
      <p:ext uri="{BB962C8B-B14F-4D97-AF65-F5344CB8AC3E}">
        <p14:creationId xmlns:p14="http://schemas.microsoft.com/office/powerpoint/2010/main" val="2492274464"/>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Process in Regulated Utility Model</a:t>
            </a:r>
          </a:p>
        </p:txBody>
      </p:sp>
      <p:sp>
        <p:nvSpPr>
          <p:cNvPr id="14339" name="Content Placeholder 2"/>
          <p:cNvSpPr>
            <a:spLocks noGrp="1"/>
          </p:cNvSpPr>
          <p:nvPr>
            <p:ph idx="1"/>
          </p:nvPr>
        </p:nvSpPr>
        <p:spPr/>
        <p:txBody>
          <a:bodyPr/>
          <a:lstStyle/>
          <a:p>
            <a:r>
              <a:rPr lang="en-US" altLang="en-US"/>
              <a:t>Step 1: Determine Revenue Requirements from Accounting Data </a:t>
            </a:r>
          </a:p>
          <a:p>
            <a:r>
              <a:rPr lang="en-US" altLang="en-US"/>
              <a:t>Step 2: Determination of Rate Classes (e.g. domestic, business and street lights)</a:t>
            </a:r>
          </a:p>
          <a:p>
            <a:r>
              <a:rPr lang="en-US" altLang="en-US"/>
              <a:t>Step 3: Compute the Cost of Service for Each Class of Service</a:t>
            </a:r>
          </a:p>
          <a:p>
            <a:r>
              <a:rPr lang="en-US" altLang="en-US"/>
              <a:t>Step 4: Compute Individual Rates in the Rate Design Process</a:t>
            </a:r>
          </a:p>
          <a:p>
            <a:endParaRPr lang="en-US" altLang="en-US"/>
          </a:p>
        </p:txBody>
      </p:sp>
    </p:spTree>
    <p:extLst>
      <p:ext uri="{BB962C8B-B14F-4D97-AF65-F5344CB8AC3E}">
        <p14:creationId xmlns:p14="http://schemas.microsoft.com/office/powerpoint/2010/main" val="16059688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a:t>Historic Loads and Load Forecast</a:t>
            </a:r>
          </a:p>
        </p:txBody>
      </p:sp>
      <p:pic>
        <p:nvPicPr>
          <p:cNvPr id="3584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6388" y="1295400"/>
            <a:ext cx="8069262" cy="5105400"/>
          </a:xfrm>
        </p:spPr>
      </p:pic>
    </p:spTree>
    <p:extLst>
      <p:ext uri="{BB962C8B-B14F-4D97-AF65-F5344CB8AC3E}">
        <p14:creationId xmlns:p14="http://schemas.microsoft.com/office/powerpoint/2010/main" val="31515969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a:t>Example of Changes in Demand</a:t>
            </a:r>
          </a:p>
        </p:txBody>
      </p:sp>
      <p:pic>
        <p:nvPicPr>
          <p:cNvPr id="36867"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04800" y="1981200"/>
            <a:ext cx="4038600" cy="3048000"/>
          </a:xfrm>
        </p:spPr>
      </p:pic>
      <p:pic>
        <p:nvPicPr>
          <p:cNvPr id="3686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2057400"/>
            <a:ext cx="4114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050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altLang="en-US"/>
              <a:t>Errors in Demand Forecast From Using Historic Trends</a:t>
            </a:r>
          </a:p>
        </p:txBody>
      </p:sp>
      <p:pic>
        <p:nvPicPr>
          <p:cNvPr id="37891"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220788" y="1524000"/>
            <a:ext cx="6702425" cy="4572000"/>
          </a:xfrm>
        </p:spPr>
      </p:pic>
    </p:spTree>
    <p:extLst>
      <p:ext uri="{BB962C8B-B14F-4D97-AF65-F5344CB8AC3E}">
        <p14:creationId xmlns:p14="http://schemas.microsoft.com/office/powerpoint/2010/main" val="32210408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a:t>Industrial Comparison</a:t>
            </a:r>
          </a:p>
        </p:txBody>
      </p:sp>
      <p:pic>
        <p:nvPicPr>
          <p:cNvPr id="3891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1295400"/>
            <a:ext cx="6705600" cy="4876800"/>
          </a:xfrm>
        </p:spPr>
      </p:pic>
    </p:spTree>
    <p:extLst>
      <p:ext uri="{BB962C8B-B14F-4D97-AF65-F5344CB8AC3E}">
        <p14:creationId xmlns:p14="http://schemas.microsoft.com/office/powerpoint/2010/main" val="14907177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ctrTitle"/>
          </p:nvPr>
        </p:nvSpPr>
        <p:spPr>
          <a:xfrm>
            <a:off x="779282" y="1864150"/>
            <a:ext cx="7772400" cy="1470025"/>
          </a:xfrm>
          <a:ln>
            <a:miter lim="800000"/>
            <a:headEnd/>
            <a:tailEnd/>
          </a:ln>
        </p:spPr>
        <p:txBody>
          <a:bodyPr/>
          <a:lstStyle/>
          <a:p>
            <a:r>
              <a:rPr lang="en-US" altLang="en-US" dirty="0"/>
              <a:t>Supply and Demand Balance Risk</a:t>
            </a:r>
          </a:p>
        </p:txBody>
      </p:sp>
    </p:spTree>
    <p:extLst>
      <p:ext uri="{BB962C8B-B14F-4D97-AF65-F5344CB8AC3E}">
        <p14:creationId xmlns:p14="http://schemas.microsoft.com/office/powerpoint/2010/main" val="2515683680"/>
      </p:ext>
    </p:extLst>
  </p:cSld>
  <p:clrMapOvr>
    <a:masterClrMapping/>
  </p:clrMapOvr>
  <p:transition>
    <p:zo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a:t>Surplus Capacity Risk</a:t>
            </a:r>
          </a:p>
        </p:txBody>
      </p:sp>
      <p:pic>
        <p:nvPicPr>
          <p:cNvPr id="409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1054100"/>
            <a:ext cx="6934200" cy="5224463"/>
          </a:xfrm>
        </p:spPr>
      </p:pic>
    </p:spTree>
    <p:extLst>
      <p:ext uri="{BB962C8B-B14F-4D97-AF65-F5344CB8AC3E}">
        <p14:creationId xmlns:p14="http://schemas.microsoft.com/office/powerpoint/2010/main" val="21484127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a:t>UK Oversupply in Merchant Market</a:t>
            </a:r>
          </a:p>
        </p:txBody>
      </p:sp>
      <p:pic>
        <p:nvPicPr>
          <p:cNvPr id="4198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63881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1203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r>
              <a:rPr lang="en-US" altLang="en-US"/>
              <a:t>Volatility in Energy Value  for NGCC – PJM Market</a:t>
            </a:r>
          </a:p>
        </p:txBody>
      </p:sp>
      <p:pic>
        <p:nvPicPr>
          <p:cNvPr id="430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27163" y="1524000"/>
            <a:ext cx="6289675" cy="4572000"/>
          </a:xfrm>
          <a:noFill/>
        </p:spPr>
      </p:pic>
    </p:spTree>
    <p:extLst>
      <p:ext uri="{BB962C8B-B14F-4D97-AF65-F5344CB8AC3E}">
        <p14:creationId xmlns:p14="http://schemas.microsoft.com/office/powerpoint/2010/main" val="23701380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r>
              <a:rPr lang="en-US" altLang="en-US"/>
              <a:t>Comments on Risks Associated with Surplus Supply</a:t>
            </a:r>
          </a:p>
        </p:txBody>
      </p:sp>
      <p:sp>
        <p:nvSpPr>
          <p:cNvPr id="44035" name="Content Placeholder 3"/>
          <p:cNvSpPr>
            <a:spLocks noGrp="1"/>
          </p:cNvSpPr>
          <p:nvPr>
            <p:ph idx="1"/>
          </p:nvPr>
        </p:nvSpPr>
        <p:spPr/>
        <p:txBody>
          <a:bodyPr/>
          <a:lstStyle/>
          <a:p>
            <a:r>
              <a:rPr lang="en-US" altLang="en-US"/>
              <a:t>A destructive consequence of operating in a fragmented industry with low barriers to entry is a susceptibility to “book-bust” cycles, not unlike mining, chemical, and pulp and paper industries.  </a:t>
            </a:r>
          </a:p>
          <a:p>
            <a:r>
              <a:rPr lang="en-US" altLang="en-US"/>
              <a:t>The lumpiness with which new generation enters the market and its longevity may threaten extended time frames at the bottom of the merchant business cycle.  </a:t>
            </a:r>
          </a:p>
          <a:p>
            <a:r>
              <a:rPr lang="en-US" altLang="en-US"/>
              <a:t>As merchant power industry appears to be reaching the end of a build-out period, energy merchants will likely have to confront surplus reserve margins for years to come. </a:t>
            </a:r>
          </a:p>
        </p:txBody>
      </p:sp>
    </p:spTree>
    <p:extLst>
      <p:ext uri="{BB962C8B-B14F-4D97-AF65-F5344CB8AC3E}">
        <p14:creationId xmlns:p14="http://schemas.microsoft.com/office/powerpoint/2010/main" val="35148032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ctrTitle"/>
          </p:nvPr>
        </p:nvSpPr>
        <p:spPr>
          <a:xfrm>
            <a:off x="703868" y="1722748"/>
            <a:ext cx="7772400" cy="1470025"/>
          </a:xfrm>
          <a:ln>
            <a:miter lim="800000"/>
            <a:headEnd/>
            <a:tailEnd/>
          </a:ln>
        </p:spPr>
        <p:txBody>
          <a:bodyPr/>
          <a:lstStyle/>
          <a:p>
            <a:r>
              <a:rPr lang="en-US" altLang="en-US" dirty="0"/>
              <a:t>Fuel Price Risk</a:t>
            </a:r>
          </a:p>
        </p:txBody>
      </p:sp>
    </p:spTree>
    <p:extLst>
      <p:ext uri="{BB962C8B-B14F-4D97-AF65-F5344CB8AC3E}">
        <p14:creationId xmlns:p14="http://schemas.microsoft.com/office/powerpoint/2010/main" val="2206173210"/>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t>Regulated Private Ownership Model</a:t>
            </a:r>
          </a:p>
        </p:txBody>
      </p:sp>
      <p:sp>
        <p:nvSpPr>
          <p:cNvPr id="15363" name="Content Placeholder 2"/>
          <p:cNvSpPr>
            <a:spLocks noGrp="1"/>
          </p:cNvSpPr>
          <p:nvPr>
            <p:ph idx="1"/>
          </p:nvPr>
        </p:nvSpPr>
        <p:spPr/>
        <p:txBody>
          <a:bodyPr/>
          <a:lstStyle/>
          <a:p>
            <a:r>
              <a:rPr lang="en-US" altLang="en-US"/>
              <a:t>This model is used in the U.S. where monopoly companies are allowed to own generation, but their rates are subject to regulatory authorities.</a:t>
            </a:r>
          </a:p>
          <a:p>
            <a:r>
              <a:rPr lang="en-US" altLang="en-US"/>
              <a:t>Benefits</a:t>
            </a:r>
          </a:p>
          <a:p>
            <a:pPr lvl="1"/>
            <a:r>
              <a:rPr lang="en-US" altLang="en-US"/>
              <a:t>Private companies may have more incentive to be efficient than state owned systems</a:t>
            </a:r>
          </a:p>
          <a:p>
            <a:pPr lvl="1"/>
            <a:r>
              <a:rPr lang="en-US" altLang="en-US"/>
              <a:t>Regulatory authorities can disallow costs that are not prudent</a:t>
            </a:r>
          </a:p>
          <a:p>
            <a:pPr lvl="1"/>
            <a:r>
              <a:rPr lang="en-US" altLang="en-US"/>
              <a:t>The process of setting rates and evaluating decisions can be transparent.</a:t>
            </a:r>
          </a:p>
          <a:p>
            <a:pPr lvl="1"/>
            <a:r>
              <a:rPr lang="en-US" altLang="en-US"/>
              <a:t>Stability of regulatory system creates relatively low cost of capital</a:t>
            </a:r>
          </a:p>
          <a:p>
            <a:pPr lvl="1"/>
            <a:r>
              <a:rPr lang="en-US" altLang="en-US"/>
              <a:t>Incentive regulation can be used to encourage efficient behavior.</a:t>
            </a:r>
          </a:p>
          <a:p>
            <a:pPr lvl="1"/>
            <a:endParaRPr lang="en-US" altLang="en-US"/>
          </a:p>
        </p:txBody>
      </p:sp>
    </p:spTree>
    <p:extLst>
      <p:ext uri="{BB962C8B-B14F-4D97-AF65-F5344CB8AC3E}">
        <p14:creationId xmlns:p14="http://schemas.microsoft.com/office/powerpoint/2010/main" val="15029537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a:t>Alternative PPA Provisions</a:t>
            </a:r>
          </a:p>
        </p:txBody>
      </p:sp>
      <p:sp>
        <p:nvSpPr>
          <p:cNvPr id="46083" name="Content Placeholder 2"/>
          <p:cNvSpPr>
            <a:spLocks noGrp="1"/>
          </p:cNvSpPr>
          <p:nvPr>
            <p:ph idx="1"/>
          </p:nvPr>
        </p:nvSpPr>
        <p:spPr/>
        <p:txBody>
          <a:bodyPr/>
          <a:lstStyle/>
          <a:p>
            <a:r>
              <a:rPr lang="en-US" altLang="en-US"/>
              <a:t>Utility of Government Provides Fuel Supply to IPP </a:t>
            </a:r>
          </a:p>
          <a:p>
            <a:pPr lvl="1"/>
            <a:r>
              <a:rPr lang="en-US" altLang="en-US"/>
              <a:t>Energy Conversion Agreement (ECA)</a:t>
            </a:r>
          </a:p>
          <a:p>
            <a:r>
              <a:rPr lang="en-US" altLang="en-US"/>
              <a:t>IPP Provides an Approved Fuel Plan</a:t>
            </a:r>
          </a:p>
          <a:p>
            <a:r>
              <a:rPr lang="en-US" altLang="en-US"/>
              <a:t>Fuel Price from Published Index</a:t>
            </a:r>
          </a:p>
          <a:p>
            <a:r>
              <a:rPr lang="en-US" altLang="en-US"/>
              <a:t>Gas Price from Weighted Average Gas Price of Utility Plants</a:t>
            </a:r>
          </a:p>
          <a:p>
            <a:endParaRPr lang="en-US" altLang="en-US"/>
          </a:p>
          <a:p>
            <a:endParaRPr lang="en-US" altLang="en-US"/>
          </a:p>
        </p:txBody>
      </p:sp>
    </p:spTree>
    <p:extLst>
      <p:ext uri="{BB962C8B-B14F-4D97-AF65-F5344CB8AC3E}">
        <p14:creationId xmlns:p14="http://schemas.microsoft.com/office/powerpoint/2010/main" val="6790957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a:t>Fuel Supply Contracts and Matching Costs</a:t>
            </a:r>
          </a:p>
        </p:txBody>
      </p:sp>
      <p:sp>
        <p:nvSpPr>
          <p:cNvPr id="47107" name="Content Placeholder 2"/>
          <p:cNvSpPr>
            <a:spLocks noGrp="1"/>
          </p:cNvSpPr>
          <p:nvPr>
            <p:ph idx="1"/>
          </p:nvPr>
        </p:nvSpPr>
        <p:spPr/>
        <p:txBody>
          <a:bodyPr/>
          <a:lstStyle/>
          <a:p>
            <a:r>
              <a:rPr lang="en-US" altLang="en-US"/>
              <a:t> Gas supply contracts provide 100% of the expected gas requirements of the plant. The gas price components of the gas supply agreements are priced at market based indices and are structured to provide matching changes in energy payments under the PPA. </a:t>
            </a:r>
          </a:p>
          <a:p>
            <a:r>
              <a:rPr lang="en-US" altLang="en-US"/>
              <a:t>A number of events negatively impacted the business and prospects of the gas supplier resulting in downgrades in the credit ratings to non-investment grade by each of the major rating agencies. </a:t>
            </a:r>
          </a:p>
          <a:p>
            <a:r>
              <a:rPr lang="en-US" altLang="en-US"/>
              <a:t>A failure to perform under the gas supply contracts may have a material adverse effect on the SPV. While management believes that alternative natural gas supplies at market-based prices can be obtained so as to ensure against interruption, no assurance can be given that the replacement arrangements would have terms commercially equivalent to the contracts. </a:t>
            </a:r>
          </a:p>
          <a:p>
            <a:endParaRPr lang="en-US" altLang="en-US"/>
          </a:p>
          <a:p>
            <a:endParaRPr lang="en-US" altLang="en-US"/>
          </a:p>
        </p:txBody>
      </p:sp>
    </p:spTree>
    <p:extLst>
      <p:ext uri="{BB962C8B-B14F-4D97-AF65-F5344CB8AC3E}">
        <p14:creationId xmlns:p14="http://schemas.microsoft.com/office/powerpoint/2010/main" val="22771190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r>
              <a:rPr lang="en-US" altLang="en-US"/>
              <a:t>Volatility in Fuel Prices – Source World Bank Site</a:t>
            </a:r>
          </a:p>
        </p:txBody>
      </p:sp>
      <p:pic>
        <p:nvPicPr>
          <p:cNvPr id="4813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09688"/>
            <a:ext cx="66294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38200" y="6324600"/>
            <a:ext cx="7772400" cy="461963"/>
          </a:xfrm>
          <a:prstGeom prst="rect">
            <a:avLst/>
          </a:prstGeom>
          <a:solidFill>
            <a:schemeClr val="accent1">
              <a:lumMod val="20000"/>
              <a:lumOff val="80000"/>
            </a:schemeClr>
          </a:solidFill>
        </p:spPr>
        <p:txBody>
          <a:bodyPr>
            <a:spAutoFit/>
          </a:bodyPr>
          <a:lstStyle/>
          <a:p>
            <a:pPr algn="ctr" eaLnBrk="0" hangingPunct="0">
              <a:defRPr/>
            </a:pPr>
            <a:r>
              <a:rPr lang="en-US" dirty="0">
                <a:cs typeface="+mn-cs"/>
              </a:rPr>
              <a:t>http://siteresources.worldbank.org/INTPROSPECTS/Resources/334934-1304428586133/PINK_DATA.xlsx</a:t>
            </a:r>
          </a:p>
          <a:p>
            <a:pPr algn="ctr" eaLnBrk="0" hangingPunct="0">
              <a:defRPr/>
            </a:pPr>
            <a:endParaRPr lang="en-US" dirty="0">
              <a:cs typeface="+mn-cs"/>
            </a:endParaRPr>
          </a:p>
        </p:txBody>
      </p:sp>
    </p:spTree>
    <p:extLst>
      <p:ext uri="{BB962C8B-B14F-4D97-AF65-F5344CB8AC3E}">
        <p14:creationId xmlns:p14="http://schemas.microsoft.com/office/powerpoint/2010/main" val="13215153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title"/>
          </p:nvPr>
        </p:nvSpPr>
        <p:spPr/>
        <p:txBody>
          <a:bodyPr/>
          <a:lstStyle/>
          <a:p>
            <a:r>
              <a:rPr lang="en-US" altLang="en-US"/>
              <a:t>Oil Price Errors from EIA</a:t>
            </a:r>
          </a:p>
        </p:txBody>
      </p:sp>
      <p:pic>
        <p:nvPicPr>
          <p:cNvPr id="4915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295400"/>
            <a:ext cx="6986588" cy="4757738"/>
          </a:xfrm>
        </p:spPr>
      </p:pic>
    </p:spTree>
    <p:extLst>
      <p:ext uri="{BB962C8B-B14F-4D97-AF65-F5344CB8AC3E}">
        <p14:creationId xmlns:p14="http://schemas.microsoft.com/office/powerpoint/2010/main" val="18260100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fontScale="90000"/>
          </a:bodyPr>
          <a:lstStyle/>
          <a:p>
            <a:r>
              <a:rPr lang="en-US" altLang="en-US"/>
              <a:t>Monthly Electricity and Gas Prices – Higher Correlation</a:t>
            </a:r>
          </a:p>
        </p:txBody>
      </p:sp>
      <p:sp>
        <p:nvSpPr>
          <p:cNvPr id="50179" name="Footer Placeholder 4"/>
          <p:cNvSpPr>
            <a:spLocks noGrp="1"/>
          </p:cNvSpPr>
          <p:nvPr>
            <p:ph type="ftr" sz="quarter" idx="4294967295"/>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a:r>
              <a:rPr lang="en-US" altLang="en-US"/>
              <a:t>www.edbodmer.com</a:t>
            </a:r>
          </a:p>
        </p:txBody>
      </p:sp>
      <p:graphicFrame>
        <p:nvGraphicFramePr>
          <p:cNvPr id="7" name="Content Placeholder 6"/>
          <p:cNvGraphicFramePr>
            <a:graphicFrameLocks noGrp="1"/>
          </p:cNvGraphicFramePr>
          <p:nvPr>
            <p:ph idx="1"/>
          </p:nvPr>
        </p:nvGraphicFramePr>
        <p:xfrm>
          <a:off x="685800" y="1600200"/>
          <a:ext cx="7924800" cy="4221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9223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a:t>General Discussion</a:t>
            </a:r>
          </a:p>
        </p:txBody>
      </p:sp>
      <p:sp>
        <p:nvSpPr>
          <p:cNvPr id="51203" name="Content Placeholder 2"/>
          <p:cNvSpPr>
            <a:spLocks noGrp="1"/>
          </p:cNvSpPr>
          <p:nvPr>
            <p:ph idx="1"/>
          </p:nvPr>
        </p:nvSpPr>
        <p:spPr/>
        <p:txBody>
          <a:bodyPr/>
          <a:lstStyle/>
          <a:p>
            <a:r>
              <a:rPr lang="en-US" altLang="en-US"/>
              <a:t>For many areas of the world, plants on the margin are often natural gas plants</a:t>
            </a:r>
          </a:p>
          <a:p>
            <a:r>
              <a:rPr lang="en-US" altLang="en-US"/>
              <a:t>Gas plants can be less exposed to risk</a:t>
            </a:r>
          </a:p>
          <a:p>
            <a:r>
              <a:rPr lang="en-US" altLang="en-US"/>
              <a:t>Total generation cost is less sensitive to natural gas prices</a:t>
            </a:r>
          </a:p>
          <a:p>
            <a:r>
              <a:rPr lang="en-US" altLang="en-US"/>
              <a:t>Correlation between various fuel prices</a:t>
            </a:r>
          </a:p>
          <a:p>
            <a:r>
              <a:rPr lang="en-US" altLang="en-US"/>
              <a:t>Efficiency in Purchasing Fuel</a:t>
            </a:r>
          </a:p>
        </p:txBody>
      </p:sp>
    </p:spTree>
    <p:extLst>
      <p:ext uri="{BB962C8B-B14F-4D97-AF65-F5344CB8AC3E}">
        <p14:creationId xmlns:p14="http://schemas.microsoft.com/office/powerpoint/2010/main" val="4277130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a:t>Efficiency in Fuel Contracting</a:t>
            </a:r>
          </a:p>
        </p:txBody>
      </p:sp>
      <p:sp>
        <p:nvSpPr>
          <p:cNvPr id="53251" name="Content Placeholder 2"/>
          <p:cNvSpPr>
            <a:spLocks noGrp="1"/>
          </p:cNvSpPr>
          <p:nvPr>
            <p:ph idx="1"/>
          </p:nvPr>
        </p:nvSpPr>
        <p:spPr/>
        <p:txBody>
          <a:bodyPr/>
          <a:lstStyle/>
          <a:p>
            <a:r>
              <a:rPr lang="en-US" altLang="en-US"/>
              <a:t>Negotiating Fuel Prices in Long-term Contracts</a:t>
            </a:r>
          </a:p>
          <a:p>
            <a:r>
              <a:rPr lang="en-US" altLang="en-US"/>
              <a:t>Predicting Long-term Prices</a:t>
            </a:r>
          </a:p>
          <a:p>
            <a:r>
              <a:rPr lang="en-US" altLang="en-US"/>
              <a:t>Contracting Fuel Transport Prices</a:t>
            </a:r>
          </a:p>
          <a:p>
            <a:r>
              <a:rPr lang="en-US" altLang="en-US"/>
              <a:t>Hedging Strategy of Fuel Prices</a:t>
            </a:r>
          </a:p>
          <a:p>
            <a:r>
              <a:rPr lang="en-US" altLang="en-US"/>
              <a:t>Appropriate Risk Allocation</a:t>
            </a:r>
          </a:p>
          <a:p>
            <a:pPr lvl="1"/>
            <a:r>
              <a:rPr lang="en-US" altLang="en-US"/>
              <a:t>Not as simple as fuel price allocation to off-taker</a:t>
            </a:r>
          </a:p>
        </p:txBody>
      </p:sp>
    </p:spTree>
    <p:extLst>
      <p:ext uri="{BB962C8B-B14F-4D97-AF65-F5344CB8AC3E}">
        <p14:creationId xmlns:p14="http://schemas.microsoft.com/office/powerpoint/2010/main" val="38622799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ctrTitle"/>
          </p:nvPr>
        </p:nvSpPr>
        <p:spPr>
          <a:xfrm>
            <a:off x="732148" y="1854723"/>
            <a:ext cx="7772400" cy="1470025"/>
          </a:xfrm>
          <a:ln>
            <a:miter lim="800000"/>
            <a:headEnd/>
            <a:tailEnd/>
          </a:ln>
        </p:spPr>
        <p:txBody>
          <a:bodyPr/>
          <a:lstStyle/>
          <a:p>
            <a:r>
              <a:rPr lang="en-US" altLang="en-US" dirty="0"/>
              <a:t>Capacity Factor Risk – Renewable and Thermal</a:t>
            </a:r>
          </a:p>
        </p:txBody>
      </p:sp>
    </p:spTree>
    <p:extLst>
      <p:ext uri="{BB962C8B-B14F-4D97-AF65-F5344CB8AC3E}">
        <p14:creationId xmlns:p14="http://schemas.microsoft.com/office/powerpoint/2010/main" val="1531087230"/>
      </p:ext>
    </p:extLst>
  </p:cSld>
  <p:clrMapOvr>
    <a:masterClrMapping/>
  </p:clrMapOvr>
  <p:transition>
    <p:zo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a:t>Capacity Factor</a:t>
            </a:r>
          </a:p>
        </p:txBody>
      </p:sp>
      <p:sp>
        <p:nvSpPr>
          <p:cNvPr id="56323" name="Content Placeholder 2"/>
          <p:cNvSpPr>
            <a:spLocks noGrp="1"/>
          </p:cNvSpPr>
          <p:nvPr>
            <p:ph idx="1"/>
          </p:nvPr>
        </p:nvSpPr>
        <p:spPr/>
        <p:txBody>
          <a:bodyPr/>
          <a:lstStyle/>
          <a:p>
            <a:r>
              <a:rPr lang="en-US" altLang="en-US"/>
              <a:t>Definition – Capacity Factor versus Load Factor</a:t>
            </a:r>
          </a:p>
          <a:p>
            <a:pPr lvl="1"/>
            <a:r>
              <a:rPr lang="en-US" altLang="en-US"/>
              <a:t>Average Generation over Time Period Divided by Maximum Potential Generation</a:t>
            </a:r>
          </a:p>
          <a:p>
            <a:r>
              <a:rPr lang="en-US" altLang="en-US"/>
              <a:t>Cause for Capacity Factor Variation</a:t>
            </a:r>
          </a:p>
          <a:p>
            <a:pPr lvl="1"/>
            <a:r>
              <a:rPr lang="en-US" altLang="en-US"/>
              <a:t>Changes in Load</a:t>
            </a:r>
          </a:p>
          <a:p>
            <a:pPr lvl="1"/>
            <a:r>
              <a:rPr lang="en-US" altLang="en-US"/>
              <a:t>Changes in Renewable Resources</a:t>
            </a:r>
          </a:p>
          <a:p>
            <a:pPr lvl="1"/>
            <a:r>
              <a:rPr lang="en-US" altLang="en-US"/>
              <a:t>Changes in Scheduled Outage of Other Units</a:t>
            </a:r>
          </a:p>
          <a:p>
            <a:pPr lvl="1"/>
            <a:r>
              <a:rPr lang="en-US" altLang="en-US"/>
              <a:t>Changes in Random Outages</a:t>
            </a:r>
          </a:p>
          <a:p>
            <a:pPr lvl="1"/>
            <a:r>
              <a:rPr lang="en-US" altLang="en-US"/>
              <a:t>Changes in Fuel Cost</a:t>
            </a:r>
          </a:p>
          <a:p>
            <a:pPr lvl="1"/>
            <a:r>
              <a:rPr lang="en-US" altLang="en-US"/>
              <a:t>Other</a:t>
            </a:r>
          </a:p>
        </p:txBody>
      </p:sp>
    </p:spTree>
    <p:extLst>
      <p:ext uri="{BB962C8B-B14F-4D97-AF65-F5344CB8AC3E}">
        <p14:creationId xmlns:p14="http://schemas.microsoft.com/office/powerpoint/2010/main" val="42002906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rmAutofit fontScale="90000"/>
          </a:bodyPr>
          <a:lstStyle/>
          <a:p>
            <a:r>
              <a:rPr lang="en-US" altLang="en-US"/>
              <a:t>Example of Variation in Hydro Capacity Factor – Applies to Wind, Solar and Tidal</a:t>
            </a:r>
          </a:p>
        </p:txBody>
      </p:sp>
      <p:pic>
        <p:nvPicPr>
          <p:cNvPr id="573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27163" y="1524000"/>
            <a:ext cx="6289675" cy="4572000"/>
          </a:xfrm>
        </p:spPr>
      </p:pic>
      <p:sp>
        <p:nvSpPr>
          <p:cNvPr id="57348" name="TextBox 3"/>
          <p:cNvSpPr txBox="1">
            <a:spLocks noChangeArrowheads="1"/>
          </p:cNvSpPr>
          <p:nvPr/>
        </p:nvSpPr>
        <p:spPr bwMode="auto">
          <a:xfrm>
            <a:off x="7162800" y="1295400"/>
            <a:ext cx="1828800" cy="8302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just"/>
            <a:r>
              <a:rPr lang="en-US" altLang="en-US"/>
              <a:t>Finding Data on DVD and downloading directly to excel using </a:t>
            </a:r>
          </a:p>
          <a:p>
            <a:pPr algn="just"/>
            <a:r>
              <a:rPr lang="en-US" altLang="en-US"/>
              <a:t>WORKBOOKS.OPEN</a:t>
            </a:r>
          </a:p>
        </p:txBody>
      </p:sp>
    </p:spTree>
    <p:extLst>
      <p:ext uri="{BB962C8B-B14F-4D97-AF65-F5344CB8AC3E}">
        <p14:creationId xmlns:p14="http://schemas.microsoft.com/office/powerpoint/2010/main" val="4071513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US" altLang="en-US"/>
              <a:t>Rates in Regulated and De-regulated Markets</a:t>
            </a:r>
          </a:p>
        </p:txBody>
      </p:sp>
      <p:pic>
        <p:nvPicPr>
          <p:cNvPr id="1638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52488" y="1524000"/>
            <a:ext cx="7439025" cy="4572000"/>
          </a:xfrm>
        </p:spPr>
      </p:pic>
    </p:spTree>
    <p:extLst>
      <p:ext uri="{BB962C8B-B14F-4D97-AF65-F5344CB8AC3E}">
        <p14:creationId xmlns:p14="http://schemas.microsoft.com/office/powerpoint/2010/main" val="4826078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a:t>Scheduling and Dispatch of IPPs</a:t>
            </a:r>
          </a:p>
        </p:txBody>
      </p:sp>
      <p:sp>
        <p:nvSpPr>
          <p:cNvPr id="58371" name="Content Placeholder 2"/>
          <p:cNvSpPr>
            <a:spLocks noGrp="1"/>
          </p:cNvSpPr>
          <p:nvPr>
            <p:ph idx="1"/>
          </p:nvPr>
        </p:nvSpPr>
        <p:spPr/>
        <p:txBody>
          <a:bodyPr/>
          <a:lstStyle/>
          <a:p>
            <a:r>
              <a:rPr lang="en-US" altLang="en-US"/>
              <a:t>General Problem of Scheduling and Dispatch</a:t>
            </a:r>
          </a:p>
          <a:p>
            <a:r>
              <a:rPr lang="en-US" altLang="en-US"/>
              <a:t>Because of Minimums, Start-up Costs, Ramp-up Rates and Heat Rate Curves, units must be scheduled a day in advance</a:t>
            </a:r>
          </a:p>
          <a:p>
            <a:r>
              <a:rPr lang="en-US" altLang="en-US"/>
              <a:t>PPA agreements should specify how units a scheduled a day ahead</a:t>
            </a:r>
          </a:p>
        </p:txBody>
      </p:sp>
    </p:spTree>
    <p:extLst>
      <p:ext uri="{BB962C8B-B14F-4D97-AF65-F5344CB8AC3E}">
        <p14:creationId xmlns:p14="http://schemas.microsoft.com/office/powerpoint/2010/main" val="42828350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fontScale="90000"/>
          </a:bodyPr>
          <a:lstStyle/>
          <a:p>
            <a:r>
              <a:rPr lang="en-US" altLang="en-US"/>
              <a:t>Variability in Hydro and Thermal Generation – Georgia Example</a:t>
            </a:r>
          </a:p>
        </p:txBody>
      </p:sp>
      <p:pic>
        <p:nvPicPr>
          <p:cNvPr id="59395"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35100" y="1524000"/>
            <a:ext cx="6273800" cy="4572000"/>
          </a:xfrm>
          <a:noFill/>
        </p:spPr>
      </p:pic>
    </p:spTree>
    <p:extLst>
      <p:ext uri="{BB962C8B-B14F-4D97-AF65-F5344CB8AC3E}">
        <p14:creationId xmlns:p14="http://schemas.microsoft.com/office/powerpoint/2010/main" val="42518668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ctrTitle"/>
          </p:nvPr>
        </p:nvSpPr>
        <p:spPr>
          <a:xfrm>
            <a:off x="1014952" y="2043259"/>
            <a:ext cx="7772400" cy="1470025"/>
          </a:xfrm>
          <a:ln>
            <a:miter lim="800000"/>
            <a:headEnd/>
            <a:tailEnd/>
          </a:ln>
        </p:spPr>
        <p:txBody>
          <a:bodyPr/>
          <a:lstStyle/>
          <a:p>
            <a:r>
              <a:rPr lang="en-US" altLang="en-US" dirty="0"/>
              <a:t>Availability Risk</a:t>
            </a:r>
          </a:p>
        </p:txBody>
      </p:sp>
    </p:spTree>
    <p:extLst>
      <p:ext uri="{BB962C8B-B14F-4D97-AF65-F5344CB8AC3E}">
        <p14:creationId xmlns:p14="http://schemas.microsoft.com/office/powerpoint/2010/main" val="235037083"/>
      </p:ext>
    </p:extLst>
  </p:cSld>
  <p:clrMapOvr>
    <a:masterClrMapping/>
  </p:clrMapOvr>
  <p:transition>
    <p:zo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a:t>Causes of Variation in Availability</a:t>
            </a:r>
          </a:p>
        </p:txBody>
      </p:sp>
      <p:sp>
        <p:nvSpPr>
          <p:cNvPr id="62467" name="Content Placeholder 2"/>
          <p:cNvSpPr>
            <a:spLocks noGrp="1"/>
          </p:cNvSpPr>
          <p:nvPr>
            <p:ph idx="1"/>
          </p:nvPr>
        </p:nvSpPr>
        <p:spPr/>
        <p:txBody>
          <a:bodyPr/>
          <a:lstStyle/>
          <a:p>
            <a:r>
              <a:rPr lang="en-US" altLang="en-US"/>
              <a:t>Random or Forced Outage</a:t>
            </a:r>
          </a:p>
          <a:p>
            <a:r>
              <a:rPr lang="en-US" altLang="en-US"/>
              <a:t>Scheduled Maintenance Outage</a:t>
            </a:r>
          </a:p>
          <a:p>
            <a:pPr lvl="1"/>
            <a:r>
              <a:rPr lang="en-US" altLang="en-US"/>
              <a:t>Submit schedule for approval from off-taker</a:t>
            </a:r>
          </a:p>
          <a:p>
            <a:pPr lvl="1"/>
            <a:r>
              <a:rPr lang="en-US" altLang="en-US"/>
              <a:t>Coordination with other plants</a:t>
            </a:r>
          </a:p>
          <a:p>
            <a:pPr lvl="1"/>
            <a:r>
              <a:rPr lang="en-US" altLang="en-US"/>
              <a:t>Calculation of optimal maintenance period</a:t>
            </a:r>
          </a:p>
          <a:p>
            <a:pPr lvl="1"/>
            <a:r>
              <a:rPr lang="en-US" altLang="en-US"/>
              <a:t>Requirements for maintenance outage</a:t>
            </a:r>
          </a:p>
          <a:p>
            <a:pPr lvl="1"/>
            <a:r>
              <a:rPr lang="en-US" altLang="en-US"/>
              <a:t>Penalties can be imposed for maintenance during peak periods</a:t>
            </a:r>
          </a:p>
          <a:p>
            <a:r>
              <a:rPr lang="en-US" altLang="en-US"/>
              <a:t>Problems with Preventative Maintenance</a:t>
            </a:r>
          </a:p>
          <a:p>
            <a:r>
              <a:rPr lang="en-US" altLang="en-US"/>
              <a:t>Poor Operations</a:t>
            </a:r>
          </a:p>
        </p:txBody>
      </p:sp>
    </p:spTree>
    <p:extLst>
      <p:ext uri="{BB962C8B-B14F-4D97-AF65-F5344CB8AC3E}">
        <p14:creationId xmlns:p14="http://schemas.microsoft.com/office/powerpoint/2010/main" val="16406741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a:t>Definition of Forced Outage</a:t>
            </a:r>
          </a:p>
        </p:txBody>
      </p:sp>
      <p:sp>
        <p:nvSpPr>
          <p:cNvPr id="63491" name="Content Placeholder 2"/>
          <p:cNvSpPr>
            <a:spLocks noGrp="1"/>
          </p:cNvSpPr>
          <p:nvPr>
            <p:ph idx="1"/>
          </p:nvPr>
        </p:nvSpPr>
        <p:spPr/>
        <p:txBody>
          <a:bodyPr/>
          <a:lstStyle/>
          <a:p>
            <a:r>
              <a:rPr lang="en-US" altLang="en-US"/>
              <a:t>"Total Forced Outage" - during periods other than Planned Outages or Maintenance Outages, the Facility is unable to engage in Dispatch Operation, or the Facility is declared by Seller to be in a Total Forced Outage for what would otherwise be a Partial Forced Outage. </a:t>
            </a:r>
          </a:p>
          <a:p>
            <a:r>
              <a:rPr lang="en-US" altLang="en-US"/>
              <a:t>"Partial Forced Outage" - during periods other than Planned Outages or Maintenance Outages, the Facility is partially able to engage in Dispatch Operation, and has not been declared by Seller to be in a Total Forced Outage</a:t>
            </a:r>
          </a:p>
        </p:txBody>
      </p:sp>
    </p:spTree>
    <p:extLst>
      <p:ext uri="{BB962C8B-B14F-4D97-AF65-F5344CB8AC3E}">
        <p14:creationId xmlns:p14="http://schemas.microsoft.com/office/powerpoint/2010/main" val="30980517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a:t>Valuation of Outages</a:t>
            </a:r>
          </a:p>
        </p:txBody>
      </p:sp>
      <p:sp>
        <p:nvSpPr>
          <p:cNvPr id="72707" name="Content Placeholder 2"/>
          <p:cNvSpPr>
            <a:spLocks noGrp="1"/>
          </p:cNvSpPr>
          <p:nvPr>
            <p:ph idx="1"/>
          </p:nvPr>
        </p:nvSpPr>
        <p:spPr/>
        <p:txBody>
          <a:bodyPr/>
          <a:lstStyle/>
          <a:p>
            <a:r>
              <a:rPr lang="en-US" altLang="en-US"/>
              <a:t>Theory: Marginal Value of Energy and Outage During Hour of Outage</a:t>
            </a:r>
          </a:p>
          <a:p>
            <a:r>
              <a:rPr lang="en-US" altLang="en-US"/>
              <a:t>Similar to Problem of Valuing Capacity</a:t>
            </a:r>
          </a:p>
          <a:p>
            <a:pPr lvl="1"/>
            <a:r>
              <a:rPr lang="en-US" altLang="en-US"/>
              <a:t>Valuation approaches:</a:t>
            </a:r>
          </a:p>
          <a:p>
            <a:pPr lvl="2"/>
            <a:r>
              <a:rPr lang="en-US" altLang="en-US"/>
              <a:t>Peaker Method</a:t>
            </a:r>
          </a:p>
          <a:p>
            <a:pPr lvl="2"/>
            <a:r>
              <a:rPr lang="en-US" altLang="en-US"/>
              <a:t>Value of Lost Supply</a:t>
            </a:r>
          </a:p>
          <a:p>
            <a:r>
              <a:rPr lang="en-US" altLang="en-US"/>
              <a:t>Depends on Supply Curve</a:t>
            </a:r>
          </a:p>
          <a:p>
            <a:r>
              <a:rPr lang="en-US" altLang="en-US"/>
              <a:t>Depends on Season of Year</a:t>
            </a:r>
          </a:p>
          <a:p>
            <a:r>
              <a:rPr lang="en-US" altLang="en-US"/>
              <a:t>Depends on Hydro Availability</a:t>
            </a:r>
          </a:p>
          <a:p>
            <a:r>
              <a:rPr lang="en-US" altLang="en-US"/>
              <a:t>Depends on amount of Surplus Capacity</a:t>
            </a:r>
          </a:p>
        </p:txBody>
      </p:sp>
    </p:spTree>
    <p:extLst>
      <p:ext uri="{BB962C8B-B14F-4D97-AF65-F5344CB8AC3E}">
        <p14:creationId xmlns:p14="http://schemas.microsoft.com/office/powerpoint/2010/main" val="24223014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Tradeoff Between Cost and Availablitity</a:t>
            </a:r>
          </a:p>
        </p:txBody>
      </p:sp>
      <p:pic>
        <p:nvPicPr>
          <p:cNvPr id="288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923" y="1643450"/>
            <a:ext cx="7030173" cy="42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95984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Optimisation and Minimum Cost</a:t>
            </a:r>
          </a:p>
        </p:txBody>
      </p:sp>
      <p:pic>
        <p:nvPicPr>
          <p:cNvPr id="289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368166"/>
            <a:ext cx="5182143" cy="3113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9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4419600" cy="2655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86400" y="914400"/>
            <a:ext cx="3200400" cy="1938992"/>
          </a:xfrm>
          <a:prstGeom prst="rect">
            <a:avLst/>
          </a:prstGeom>
          <a:noFill/>
        </p:spPr>
        <p:txBody>
          <a:bodyPr wrap="square" rtlCol="0">
            <a:spAutoFit/>
          </a:bodyPr>
          <a:lstStyle/>
          <a:p>
            <a:r>
              <a:rPr lang="en-US" sz="2400"/>
              <a:t>In Theory, Minimum is where replacement cost change = maintenance cost change</a:t>
            </a:r>
          </a:p>
        </p:txBody>
      </p:sp>
      <p:cxnSp>
        <p:nvCxnSpPr>
          <p:cNvPr id="6" name="Straight Arrow Connector 5"/>
          <p:cNvCxnSpPr/>
          <p:nvPr/>
        </p:nvCxnSpPr>
        <p:spPr bwMode="auto">
          <a:xfrm flipH="1">
            <a:off x="1524000" y="1524000"/>
            <a:ext cx="3962400" cy="13716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8" name="Straight Arrow Connector 7"/>
          <p:cNvCxnSpPr/>
          <p:nvPr/>
        </p:nvCxnSpPr>
        <p:spPr bwMode="auto">
          <a:xfrm flipH="1">
            <a:off x="5943600" y="2667000"/>
            <a:ext cx="76200" cy="24384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35029996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Theory of Cost Minimisation</a:t>
            </a:r>
          </a:p>
        </p:txBody>
      </p:sp>
      <p:sp>
        <p:nvSpPr>
          <p:cNvPr id="3" name="Content Placeholder 2"/>
          <p:cNvSpPr>
            <a:spLocks noGrp="1"/>
          </p:cNvSpPr>
          <p:nvPr>
            <p:ph idx="1"/>
          </p:nvPr>
        </p:nvSpPr>
        <p:spPr/>
        <p:txBody>
          <a:bodyPr/>
          <a:lstStyle/>
          <a:p>
            <a:r>
              <a:rPr lang="en-US" sz="2400"/>
              <a:t>IPP should not have incentive to do too much or too little maintenance</a:t>
            </a:r>
          </a:p>
          <a:p>
            <a:r>
              <a:rPr lang="en-US" sz="2400"/>
              <a:t>If penality is higher than the cost then will do too much maintenance</a:t>
            </a:r>
          </a:p>
          <a:p>
            <a:r>
              <a:rPr lang="en-US" sz="2400"/>
              <a:t>If penalty is lower than the replacment cost than will do too little mainenance</a:t>
            </a:r>
          </a:p>
        </p:txBody>
      </p:sp>
    </p:spTree>
    <p:extLst>
      <p:ext uri="{BB962C8B-B14F-4D97-AF65-F5344CB8AC3E}">
        <p14:creationId xmlns:p14="http://schemas.microsoft.com/office/powerpoint/2010/main" val="41496615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Theoretical Formula for Penalty</a:t>
            </a:r>
          </a:p>
        </p:txBody>
      </p:sp>
      <p:sp>
        <p:nvSpPr>
          <p:cNvPr id="3" name="Content Placeholder 2"/>
          <p:cNvSpPr>
            <a:spLocks noGrp="1"/>
          </p:cNvSpPr>
          <p:nvPr>
            <p:ph idx="1"/>
          </p:nvPr>
        </p:nvSpPr>
        <p:spPr/>
        <p:txBody>
          <a:bodyPr/>
          <a:lstStyle/>
          <a:p>
            <a:r>
              <a:rPr lang="en-US" sz="2400"/>
              <a:t>Penalty for replacement power should be:</a:t>
            </a:r>
          </a:p>
          <a:p>
            <a:pPr lvl="1"/>
            <a:r>
              <a:rPr lang="en-US" sz="2400"/>
              <a:t>Penalty/MWH = (Replacement – Fuel)</a:t>
            </a:r>
          </a:p>
          <a:p>
            <a:pPr lvl="1"/>
            <a:r>
              <a:rPr lang="en-US" sz="2400"/>
              <a:t>Penalty/kW-year =</a:t>
            </a:r>
          </a:p>
          <a:p>
            <a:pPr lvl="2"/>
            <a:r>
              <a:rPr lang="en-US" sz="2200"/>
              <a:t>Penalty/MWH x 8760/1000</a:t>
            </a:r>
          </a:p>
        </p:txBody>
      </p:sp>
    </p:spTree>
    <p:extLst>
      <p:ext uri="{BB962C8B-B14F-4D97-AF65-F5344CB8AC3E}">
        <p14:creationId xmlns:p14="http://schemas.microsoft.com/office/powerpoint/2010/main" val="1810906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a:t>U.S. Nuclear Capacity Factor</a:t>
            </a:r>
          </a:p>
        </p:txBody>
      </p:sp>
      <p:pic>
        <p:nvPicPr>
          <p:cNvPr id="174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27163" y="1524000"/>
            <a:ext cx="6289675" cy="4572000"/>
          </a:xfrm>
        </p:spPr>
      </p:pic>
      <p:sp>
        <p:nvSpPr>
          <p:cNvPr id="17412" name="TextBox 1"/>
          <p:cNvSpPr txBox="1">
            <a:spLocks noChangeArrowheads="1"/>
          </p:cNvSpPr>
          <p:nvPr/>
        </p:nvSpPr>
        <p:spPr bwMode="auto">
          <a:xfrm>
            <a:off x="6781800" y="914400"/>
            <a:ext cx="1905000" cy="4619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r>
              <a:rPr lang="en-US" altLang="en-US"/>
              <a:t>Find Data on Disk and Upload Data</a:t>
            </a:r>
          </a:p>
        </p:txBody>
      </p:sp>
    </p:spTree>
    <p:extLst>
      <p:ext uri="{BB962C8B-B14F-4D97-AF65-F5344CB8AC3E}">
        <p14:creationId xmlns:p14="http://schemas.microsoft.com/office/powerpoint/2010/main" val="5958564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Example of Replacement Cost and Capacity Penalty</a:t>
            </a:r>
          </a:p>
        </p:txBody>
      </p:sp>
      <p:pic>
        <p:nvPicPr>
          <p:cNvPr id="185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03504"/>
            <a:ext cx="4876799" cy="4629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29221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3"/>
          <p:cNvSpPr>
            <a:spLocks noGrp="1"/>
          </p:cNvSpPr>
          <p:nvPr>
            <p:ph type="ctrTitle"/>
          </p:nvPr>
        </p:nvSpPr>
        <p:spPr>
          <a:xfrm>
            <a:off x="675588" y="2373198"/>
            <a:ext cx="7772400" cy="1470025"/>
          </a:xfrm>
          <a:ln>
            <a:miter lim="800000"/>
            <a:headEnd/>
            <a:tailEnd/>
          </a:ln>
        </p:spPr>
        <p:txBody>
          <a:bodyPr/>
          <a:lstStyle/>
          <a:p>
            <a:r>
              <a:rPr lang="en-US" altLang="en-US" dirty="0"/>
              <a:t>Capacity Factor Risk and Heat Rates</a:t>
            </a:r>
          </a:p>
        </p:txBody>
      </p:sp>
    </p:spTree>
    <p:extLst>
      <p:ext uri="{BB962C8B-B14F-4D97-AF65-F5344CB8AC3E}">
        <p14:creationId xmlns:p14="http://schemas.microsoft.com/office/powerpoint/2010/main" val="2995417610"/>
      </p:ext>
    </p:extLst>
  </p:cSld>
  <p:clrMapOvr>
    <a:masterClrMapping/>
  </p:clrMapOvr>
  <p:transition>
    <p:zoom/>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 and Heat Rate</a:t>
            </a:r>
          </a:p>
        </p:txBody>
      </p:sp>
      <p:pic>
        <p:nvPicPr>
          <p:cNvPr id="4" name="Content Placeholder 3"/>
          <p:cNvPicPr>
            <a:picLocks noGrp="1"/>
          </p:cNvPicPr>
          <p:nvPr>
            <p:ph idx="1"/>
          </p:nvPr>
        </p:nvPicPr>
        <p:blipFill>
          <a:blip r:embed="rId2"/>
          <a:stretch>
            <a:fillRect/>
          </a:stretch>
        </p:blipFill>
        <p:spPr>
          <a:xfrm>
            <a:off x="762000" y="990600"/>
            <a:ext cx="7620000" cy="4038303"/>
          </a:xfrm>
          <a:prstGeom prst="rect">
            <a:avLst/>
          </a:prstGeom>
        </p:spPr>
      </p:pic>
      <p:pic>
        <p:nvPicPr>
          <p:cNvPr id="5" name="Picture 4"/>
          <p:cNvPicPr/>
          <p:nvPr/>
        </p:nvPicPr>
        <p:blipFill>
          <a:blip r:embed="rId3"/>
          <a:stretch>
            <a:fillRect/>
          </a:stretch>
        </p:blipFill>
        <p:spPr>
          <a:xfrm>
            <a:off x="2133600" y="4419600"/>
            <a:ext cx="5181600" cy="1684020"/>
          </a:xfrm>
          <a:prstGeom prst="rect">
            <a:avLst/>
          </a:prstGeom>
        </p:spPr>
      </p:pic>
    </p:spTree>
    <p:extLst>
      <p:ext uri="{BB962C8B-B14F-4D97-AF65-F5344CB8AC3E}">
        <p14:creationId xmlns:p14="http://schemas.microsoft.com/office/powerpoint/2010/main" val="12795143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Heat Rate Conversions</a:t>
            </a:r>
          </a:p>
        </p:txBody>
      </p:sp>
      <p:pic>
        <p:nvPicPr>
          <p:cNvPr id="290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6" y="2057400"/>
            <a:ext cx="8915399" cy="3503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12372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normAutofit fontScale="90000"/>
          </a:bodyPr>
          <a:lstStyle/>
          <a:p>
            <a:r>
              <a:rPr lang="en-US" altLang="en-US"/>
              <a:t>Different Capacity Factor Incentives for Different Types of Plants</a:t>
            </a:r>
          </a:p>
        </p:txBody>
      </p:sp>
      <p:sp>
        <p:nvSpPr>
          <p:cNvPr id="74755" name="Content Placeholder 2"/>
          <p:cNvSpPr>
            <a:spLocks noGrp="1"/>
          </p:cNvSpPr>
          <p:nvPr>
            <p:ph idx="1"/>
          </p:nvPr>
        </p:nvSpPr>
        <p:spPr/>
        <p:txBody>
          <a:bodyPr/>
          <a:lstStyle/>
          <a:p>
            <a:r>
              <a:rPr lang="en-US" altLang="en-US"/>
              <a:t>Dispatchable Plants</a:t>
            </a:r>
          </a:p>
          <a:p>
            <a:pPr lvl="1"/>
            <a:r>
              <a:rPr lang="en-US" altLang="en-US"/>
              <a:t>Capacity Factor out of control of the SPV</a:t>
            </a:r>
          </a:p>
          <a:p>
            <a:pPr lvl="1"/>
            <a:r>
              <a:rPr lang="en-US" altLang="en-US"/>
              <a:t>Should be available when called for dispatch</a:t>
            </a:r>
          </a:p>
          <a:p>
            <a:r>
              <a:rPr lang="en-US" altLang="en-US"/>
              <a:t>Renewable Energy</a:t>
            </a:r>
          </a:p>
          <a:p>
            <a:pPr lvl="1"/>
            <a:r>
              <a:rPr lang="en-US" altLang="en-US"/>
              <a:t>Not Dispatchable</a:t>
            </a:r>
          </a:p>
          <a:p>
            <a:pPr lvl="1"/>
            <a:r>
              <a:rPr lang="en-US" altLang="en-US"/>
              <a:t>Incentive to Locate Plants near best Resource</a:t>
            </a:r>
          </a:p>
          <a:p>
            <a:r>
              <a:rPr lang="en-US" altLang="en-US"/>
              <a:t>Differences in SPV Risk with and with Capacity Factor Risk</a:t>
            </a:r>
          </a:p>
        </p:txBody>
      </p:sp>
    </p:spTree>
    <p:extLst>
      <p:ext uri="{BB962C8B-B14F-4D97-AF65-F5344CB8AC3E}">
        <p14:creationId xmlns:p14="http://schemas.microsoft.com/office/powerpoint/2010/main" val="24982838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a:t>Heat Rate Terms</a:t>
            </a:r>
          </a:p>
        </p:txBody>
      </p:sp>
      <p:sp>
        <p:nvSpPr>
          <p:cNvPr id="75779" name="Content Placeholder 2"/>
          <p:cNvSpPr>
            <a:spLocks noGrp="1"/>
          </p:cNvSpPr>
          <p:nvPr>
            <p:ph idx="1"/>
          </p:nvPr>
        </p:nvSpPr>
        <p:spPr/>
        <p:txBody>
          <a:bodyPr/>
          <a:lstStyle/>
          <a:p>
            <a:r>
              <a:rPr lang="en-US" altLang="en-US"/>
              <a:t>Heat Rates</a:t>
            </a:r>
          </a:p>
          <a:p>
            <a:pPr lvl="1"/>
            <a:r>
              <a:rPr lang="en-US" altLang="en-US"/>
              <a:t>Billing Heat Rate</a:t>
            </a:r>
          </a:p>
          <a:p>
            <a:pPr lvl="1"/>
            <a:r>
              <a:rPr lang="en-US" altLang="en-US"/>
              <a:t>Tested Heat Rate</a:t>
            </a:r>
          </a:p>
          <a:p>
            <a:pPr lvl="1"/>
            <a:r>
              <a:rPr lang="en-US" altLang="en-US"/>
              <a:t>Average Heat Rate</a:t>
            </a:r>
          </a:p>
          <a:p>
            <a:pPr lvl="1"/>
            <a:r>
              <a:rPr lang="en-US" altLang="en-US"/>
              <a:t>Incremental Heat Rate</a:t>
            </a:r>
          </a:p>
          <a:p>
            <a:pPr lvl="1"/>
            <a:r>
              <a:rPr lang="en-US" altLang="en-US"/>
              <a:t>Guaranteed Heat Rate</a:t>
            </a:r>
          </a:p>
          <a:p>
            <a:pPr lvl="1"/>
            <a:r>
              <a:rPr lang="en-US" altLang="en-US"/>
              <a:t>Effective Heat Rate</a:t>
            </a:r>
          </a:p>
          <a:p>
            <a:pPr lvl="1"/>
            <a:r>
              <a:rPr lang="en-US" altLang="en-US"/>
              <a:t>Low Heating Value Heat Rate</a:t>
            </a:r>
          </a:p>
          <a:p>
            <a:pPr lvl="1"/>
            <a:r>
              <a:rPr lang="en-US" altLang="en-US"/>
              <a:t>High Heating Value Heat Rate</a:t>
            </a:r>
          </a:p>
        </p:txBody>
      </p:sp>
    </p:spTree>
    <p:extLst>
      <p:ext uri="{BB962C8B-B14F-4D97-AF65-F5344CB8AC3E}">
        <p14:creationId xmlns:p14="http://schemas.microsoft.com/office/powerpoint/2010/main" val="942361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a:t>Fuel Quality and Heat Rate</a:t>
            </a:r>
          </a:p>
        </p:txBody>
      </p:sp>
      <p:sp>
        <p:nvSpPr>
          <p:cNvPr id="76803" name="Content Placeholder 2"/>
          <p:cNvSpPr>
            <a:spLocks noGrp="1"/>
          </p:cNvSpPr>
          <p:nvPr>
            <p:ph idx="1"/>
          </p:nvPr>
        </p:nvSpPr>
        <p:spPr/>
        <p:txBody>
          <a:bodyPr/>
          <a:lstStyle/>
          <a:p>
            <a:r>
              <a:rPr lang="en-US" altLang="en-US"/>
              <a:t>Differences in fuel quality can affect the heat rate</a:t>
            </a:r>
          </a:p>
          <a:p>
            <a:r>
              <a:rPr lang="en-US" altLang="en-US"/>
              <a:t>Fuel can have different heating value</a:t>
            </a:r>
          </a:p>
          <a:p>
            <a:r>
              <a:rPr lang="en-US" altLang="en-US"/>
              <a:t>Fuel quality should be defined in the fuel supply agreement</a:t>
            </a:r>
          </a:p>
          <a:p>
            <a:endParaRPr lang="en-US" altLang="en-US"/>
          </a:p>
        </p:txBody>
      </p:sp>
    </p:spTree>
    <p:extLst>
      <p:ext uri="{BB962C8B-B14F-4D97-AF65-F5344CB8AC3E}">
        <p14:creationId xmlns:p14="http://schemas.microsoft.com/office/powerpoint/2010/main" val="10304716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a:t>Example of Heat Rate Curves</a:t>
            </a:r>
          </a:p>
        </p:txBody>
      </p:sp>
      <p:sp>
        <p:nvSpPr>
          <p:cNvPr id="77827" name="Content Placeholder 2"/>
          <p:cNvSpPr>
            <a:spLocks noGrp="1"/>
          </p:cNvSpPr>
          <p:nvPr>
            <p:ph idx="1"/>
          </p:nvPr>
        </p:nvSpPr>
        <p:spPr/>
        <p:txBody>
          <a:bodyPr/>
          <a:lstStyle/>
          <a:p>
            <a:r>
              <a:rPr lang="en-US" altLang="en-US"/>
              <a:t>If the plant is dispatched at different levels, the target heat rate should change</a:t>
            </a:r>
          </a:p>
        </p:txBody>
      </p:sp>
      <p:pic>
        <p:nvPicPr>
          <p:cNvPr id="778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0"/>
            <a:ext cx="55213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9578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normAutofit fontScale="90000"/>
          </a:bodyPr>
          <a:lstStyle/>
          <a:p>
            <a:r>
              <a:rPr lang="en-US" altLang="en-US"/>
              <a:t>Compensation from Marginal and Average Heat Rate</a:t>
            </a:r>
          </a:p>
        </p:txBody>
      </p:sp>
      <p:sp>
        <p:nvSpPr>
          <p:cNvPr id="78851" name="Content Placeholder 2"/>
          <p:cNvSpPr>
            <a:spLocks noGrp="1"/>
          </p:cNvSpPr>
          <p:nvPr>
            <p:ph idx="1"/>
          </p:nvPr>
        </p:nvSpPr>
        <p:spPr/>
        <p:txBody>
          <a:bodyPr/>
          <a:lstStyle/>
          <a:p>
            <a:r>
              <a:rPr lang="en-US" altLang="en-US"/>
              <a:t>Efficient dispatch should reflect the marginal heat rate:</a:t>
            </a:r>
          </a:p>
          <a:p>
            <a:pPr lvl="1"/>
            <a:r>
              <a:rPr lang="en-US" altLang="en-US"/>
              <a:t>Measures the additional fuel used when additional energy is produced</a:t>
            </a:r>
          </a:p>
          <a:p>
            <a:pPr lvl="1"/>
            <a:r>
              <a:rPr lang="en-US" altLang="en-US"/>
              <a:t>Plants should be dispatched on a portfolio basis after they are committed</a:t>
            </a:r>
          </a:p>
          <a:p>
            <a:pPr lvl="1"/>
            <a:r>
              <a:rPr lang="en-US" altLang="en-US"/>
              <a:t>Plant with lowest marginal heat rate should be dispatched first</a:t>
            </a:r>
          </a:p>
          <a:p>
            <a:r>
              <a:rPr lang="en-US" altLang="en-US"/>
              <a:t>Compensation should be on the basis of average heat rates</a:t>
            </a:r>
          </a:p>
          <a:p>
            <a:pPr lvl="1"/>
            <a:r>
              <a:rPr lang="en-US" altLang="en-US"/>
              <a:t>The average heat rate measures the total fuel used relative to the total energy produced</a:t>
            </a:r>
          </a:p>
          <a:p>
            <a:pPr lvl="1"/>
            <a:r>
              <a:rPr lang="en-US" altLang="en-US"/>
              <a:t>If compensation is based on the marginal heat rate, added revenues should be collected through the capacity payment</a:t>
            </a:r>
          </a:p>
        </p:txBody>
      </p:sp>
    </p:spTree>
    <p:extLst>
      <p:ext uri="{BB962C8B-B14F-4D97-AF65-F5344CB8AC3E}">
        <p14:creationId xmlns:p14="http://schemas.microsoft.com/office/powerpoint/2010/main" val="23639525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r>
              <a:rPr lang="en-US" altLang="en-US"/>
              <a:t>Computation of Incremental and Average Heat Rate</a:t>
            </a:r>
          </a:p>
        </p:txBody>
      </p:sp>
      <p:pic>
        <p:nvPicPr>
          <p:cNvPr id="798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70000" y="1524000"/>
            <a:ext cx="6604000" cy="4572000"/>
          </a:xfrm>
          <a:noFill/>
        </p:spPr>
      </p:pic>
    </p:spTree>
    <p:extLst>
      <p:ext uri="{BB962C8B-B14F-4D97-AF65-F5344CB8AC3E}">
        <p14:creationId xmlns:p14="http://schemas.microsoft.com/office/powerpoint/2010/main" val="3825562611"/>
      </p:ext>
    </p:extLst>
  </p:cSld>
  <p:clrMapOvr>
    <a:masterClrMapping/>
  </p:clrMapOvr>
</p:sld>
</file>

<file path=ppt/theme/theme1.xml><?xml version="1.0" encoding="utf-8"?>
<a:theme xmlns:a="http://schemas.openxmlformats.org/drawingml/2006/main" name="Office Theme">
  <a:themeElements>
    <a:clrScheme name="ELS Palette">
      <a:dk1>
        <a:sysClr val="windowText" lastClr="000000"/>
      </a:dk1>
      <a:lt1>
        <a:sysClr val="window" lastClr="FFFFFF"/>
      </a:lt1>
      <a:dk2>
        <a:srgbClr val="44546A"/>
      </a:dk2>
      <a:lt2>
        <a:srgbClr val="E7E6E6"/>
      </a:lt2>
      <a:accent1>
        <a:srgbClr val="A1B3C2"/>
      </a:accent1>
      <a:accent2>
        <a:srgbClr val="728EA3"/>
      </a:accent2>
      <a:accent3>
        <a:srgbClr val="436885"/>
      </a:accent3>
      <a:accent4>
        <a:srgbClr val="144266"/>
      </a:accent4>
      <a:accent5>
        <a:srgbClr val="3D3D3D"/>
      </a:accent5>
      <a:accent6>
        <a:srgbClr val="000000"/>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S template [Read-Only]" id="{501EECA9-1BAB-40A0-A6A1-A6FBE7D287A3}" vid="{229609EE-7778-4710-9168-6B0D43A4AB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ELS template 2017</Template>
  <TotalTime>321</TotalTime>
  <Words>5539</Words>
  <Application>Microsoft Office PowerPoint</Application>
  <PresentationFormat>On-screen Show (4:3)</PresentationFormat>
  <Paragraphs>646</Paragraphs>
  <Slides>112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112</vt:i4>
      </vt:variant>
    </vt:vector>
  </HeadingPairs>
  <TitlesOfParts>
    <vt:vector size="119" baseType="lpstr">
      <vt:lpstr>MS PGothic</vt:lpstr>
      <vt:lpstr>Arial</vt:lpstr>
      <vt:lpstr>Calibri</vt:lpstr>
      <vt:lpstr>Calibri Light</vt:lpstr>
      <vt:lpstr>Wingdings</vt:lpstr>
      <vt:lpstr>Wingdings 3</vt:lpstr>
      <vt:lpstr>Office Theme</vt:lpstr>
      <vt:lpstr>Merchant Power, Marginal Cost and Valuation</vt:lpstr>
      <vt:lpstr>Terms</vt:lpstr>
      <vt:lpstr> Load Factor, Capacity Factor, Availability Factor</vt:lpstr>
      <vt:lpstr>Regulatory Policy Frameworks</vt:lpstr>
      <vt:lpstr>Regulated Monopoly Systems</vt:lpstr>
      <vt:lpstr>Process in Regulated Utility Model</vt:lpstr>
      <vt:lpstr>Regulated Private Ownership Model</vt:lpstr>
      <vt:lpstr>Rates in Regulated and De-regulated Markets</vt:lpstr>
      <vt:lpstr>U.S. Nuclear Capacity Factor</vt:lpstr>
      <vt:lpstr>Changes in Capacity Factor</vt:lpstr>
      <vt:lpstr>State Ownership Model</vt:lpstr>
      <vt:lpstr>State Ownership Model</vt:lpstr>
      <vt:lpstr>Study of Costs Associated with State Ownership </vt:lpstr>
      <vt:lpstr>Plant Availability</vt:lpstr>
      <vt:lpstr>Changes in Availability in Nigeria</vt:lpstr>
      <vt:lpstr>Regulated Private Ownership Model</vt:lpstr>
      <vt:lpstr>Competition at the Retail Level without Long-term Contracts</vt:lpstr>
      <vt:lpstr>Full Competition - Benefits</vt:lpstr>
      <vt:lpstr>Full Competition - Problems</vt:lpstr>
      <vt:lpstr>Implementation of PURPA in California</vt:lpstr>
      <vt:lpstr>General Policy Objectives for Electricity</vt:lpstr>
      <vt:lpstr>History and Definition of Independent Power Production</vt:lpstr>
      <vt:lpstr>Single Buyer Model with IPPs and PPAs – General  Discussion</vt:lpstr>
      <vt:lpstr>Generation Cost Analysis</vt:lpstr>
      <vt:lpstr>Pricing at Marginal Cost versus Average Cost</vt:lpstr>
      <vt:lpstr>Illustration of Variation in Generation Cost versus Variation in Market Prices</vt:lpstr>
      <vt:lpstr>Single Buyer PPA Model – Benefits and Problems</vt:lpstr>
      <vt:lpstr>Single Buyer PPA Model – Benefits and Problems</vt:lpstr>
      <vt:lpstr>Problems with Single Buyer or IPP Model</vt:lpstr>
      <vt:lpstr>IPP Financial Failures and Success</vt:lpstr>
      <vt:lpstr>Single Buyer Model and the Asian Financial Crisis</vt:lpstr>
      <vt:lpstr>Economic Ideas and History of Independent Power</vt:lpstr>
      <vt:lpstr>Independent Power Production</vt:lpstr>
      <vt:lpstr>Monthly Electricity and Gas Prices – Higher Correlation</vt:lpstr>
      <vt:lpstr>Historic Loads and Load Forecast</vt:lpstr>
      <vt:lpstr>Comparative Plant Costs for Natural Gas </vt:lpstr>
      <vt:lpstr>U.S. Nuclear Plants</vt:lpstr>
      <vt:lpstr>Long-run versus Short-run Marginal Cost</vt:lpstr>
      <vt:lpstr>Philosophy of Marginal Cost</vt:lpstr>
      <vt:lpstr>Computation of Marginal Cost</vt:lpstr>
      <vt:lpstr>Drivers and Cost of Electricity – Slide 1</vt:lpstr>
      <vt:lpstr>Plant Efficiency</vt:lpstr>
      <vt:lpstr>Heat Rate Discussion</vt:lpstr>
      <vt:lpstr>Drivers and Cost of Electricity – Slide 2</vt:lpstr>
      <vt:lpstr>Drivers and Profit and Loss Statement - Dispatchable</vt:lpstr>
      <vt:lpstr>Drivers and Cash Flow Statement - Dispatchable</vt:lpstr>
      <vt:lpstr>Drivers and Contracts - Dispatchable</vt:lpstr>
      <vt:lpstr>Drivers and Contracts - Renewable</vt:lpstr>
      <vt:lpstr>Seven Drivers and Nuances</vt:lpstr>
      <vt:lpstr>Application of Fuel Charge</vt:lpstr>
      <vt:lpstr>Revenue Build-up and LCOE</vt:lpstr>
      <vt:lpstr>Example of LCOE</vt:lpstr>
      <vt:lpstr>History and Definition of Independent Power Production</vt:lpstr>
      <vt:lpstr>IPP and Technical Changes</vt:lpstr>
      <vt:lpstr>Economic Ideas and History of Independent Power</vt:lpstr>
      <vt:lpstr>Risks for Coal and Gas Plant – Heat Rate</vt:lpstr>
      <vt:lpstr>Risks for Coal and Gas Plant - Availability</vt:lpstr>
      <vt:lpstr>Sources of Risk in Market Prices of Electricity and Merchant Power</vt:lpstr>
      <vt:lpstr>Demand Risk</vt:lpstr>
      <vt:lpstr>Historic Loads and Load Forecast</vt:lpstr>
      <vt:lpstr>Example of Changes in Demand</vt:lpstr>
      <vt:lpstr>Errors in Demand Forecast From Using Historic Trends</vt:lpstr>
      <vt:lpstr>Industrial Comparison</vt:lpstr>
      <vt:lpstr>Supply and Demand Balance Risk</vt:lpstr>
      <vt:lpstr>Surplus Capacity Risk</vt:lpstr>
      <vt:lpstr>UK Oversupply in Merchant Market</vt:lpstr>
      <vt:lpstr>Volatility in Energy Value  for NGCC – PJM Market</vt:lpstr>
      <vt:lpstr>Comments on Risks Associated with Surplus Supply</vt:lpstr>
      <vt:lpstr>Fuel Price Risk</vt:lpstr>
      <vt:lpstr>Alternative PPA Provisions</vt:lpstr>
      <vt:lpstr>Fuel Supply Contracts and Matching Costs</vt:lpstr>
      <vt:lpstr>Volatility in Fuel Prices – Source World Bank Site</vt:lpstr>
      <vt:lpstr>Oil Price Errors from EIA</vt:lpstr>
      <vt:lpstr>Monthly Electricity and Gas Prices – Higher Correlation</vt:lpstr>
      <vt:lpstr>General Discussion</vt:lpstr>
      <vt:lpstr>Efficiency in Fuel Contracting</vt:lpstr>
      <vt:lpstr>Capacity Factor Risk – Renewable and Thermal</vt:lpstr>
      <vt:lpstr>Capacity Factor</vt:lpstr>
      <vt:lpstr>Example of Variation in Hydro Capacity Factor – Applies to Wind, Solar and Tidal</vt:lpstr>
      <vt:lpstr>Scheduling and Dispatch of IPPs</vt:lpstr>
      <vt:lpstr>Variability in Hydro and Thermal Generation – Georgia Example</vt:lpstr>
      <vt:lpstr>Availability Risk</vt:lpstr>
      <vt:lpstr>Causes of Variation in Availability</vt:lpstr>
      <vt:lpstr>Definition of Forced Outage</vt:lpstr>
      <vt:lpstr>Valuation of Outages</vt:lpstr>
      <vt:lpstr>Tradeoff Between Cost and Availablitity</vt:lpstr>
      <vt:lpstr>Optimisation and Minimum Cost</vt:lpstr>
      <vt:lpstr>Theory of Cost Minimisation</vt:lpstr>
      <vt:lpstr>Theoretical Formula for Penalty</vt:lpstr>
      <vt:lpstr>Example of Replacement Cost and Capacity Penalty</vt:lpstr>
      <vt:lpstr>Capacity Factor Risk and Heat Rates</vt:lpstr>
      <vt:lpstr>Efficiency and Heat Rate</vt:lpstr>
      <vt:lpstr>Heat Rate Conversions</vt:lpstr>
      <vt:lpstr>Different Capacity Factor Incentives for Different Types of Plants</vt:lpstr>
      <vt:lpstr>Heat Rate Terms</vt:lpstr>
      <vt:lpstr>Fuel Quality and Heat Rate</vt:lpstr>
      <vt:lpstr>Example of Heat Rate Curves</vt:lpstr>
      <vt:lpstr>Compensation from Marginal and Average Heat Rate</vt:lpstr>
      <vt:lpstr>Computation of Incremental and Average Heat Rate</vt:lpstr>
      <vt:lpstr>Example of Heat Rate Degradation</vt:lpstr>
      <vt:lpstr>Target Heat Rate Mechanics</vt:lpstr>
      <vt:lpstr>Target Heat Rate Formula</vt:lpstr>
      <vt:lpstr>Inefficiencies from Using Target Data Rather than Actual Data</vt:lpstr>
      <vt:lpstr>Construction Cost and Operations and Maintenance Cost Risk</vt:lpstr>
      <vt:lpstr>Cost of Risk Allocation </vt:lpstr>
      <vt:lpstr>Capital and Operation Cost Breakdown for Alternative Plants</vt:lpstr>
      <vt:lpstr>Long-run Marginal Cost</vt:lpstr>
      <vt:lpstr>Cost Trends in Natural Gas Plants</vt:lpstr>
      <vt:lpstr>Computation of Required Prices for Different Plants</vt:lpstr>
      <vt:lpstr>Capacity Costs from the EIA</vt:lpstr>
      <vt:lpstr>Peaker Method</vt:lpstr>
      <vt:lpstr>Project Finance Analysis and Screening Curves</vt:lpstr>
    </vt:vector>
  </TitlesOfParts>
  <Company>Euromoney Investor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 Project Finance in the Context of General Finance</dc:title>
  <dc:creator>Monika Lewenski</dc:creator>
  <cp:lastModifiedBy>Elvis Presley</cp:lastModifiedBy>
  <cp:revision>25</cp:revision>
  <cp:lastPrinted>2016-07-04T11:35:44Z</cp:lastPrinted>
  <dcterms:created xsi:type="dcterms:W3CDTF">2017-01-05T16:06:53Z</dcterms:created>
  <dcterms:modified xsi:type="dcterms:W3CDTF">2017-03-31T10:08:17Z</dcterms:modified>
</cp:coreProperties>
</file>