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0"/>
  </p:notesMasterIdLst>
  <p:handoutMasterIdLst>
    <p:handoutMasterId r:id="rId231"/>
  </p:handoutMasterIdLst>
  <p:sldIdLst>
    <p:sldId id="974" r:id="rId2"/>
    <p:sldId id="1146" r:id="rId3"/>
    <p:sldId id="816" r:id="rId4"/>
    <p:sldId id="337" r:id="rId5"/>
    <p:sldId id="981" r:id="rId6"/>
    <p:sldId id="1172" r:id="rId7"/>
    <p:sldId id="1173" r:id="rId8"/>
    <p:sldId id="1069" r:id="rId9"/>
    <p:sldId id="1150" r:id="rId10"/>
    <p:sldId id="1154" r:id="rId11"/>
    <p:sldId id="1070" r:id="rId12"/>
    <p:sldId id="1147" r:id="rId13"/>
    <p:sldId id="1071" r:id="rId14"/>
    <p:sldId id="983" r:id="rId15"/>
    <p:sldId id="1151" r:id="rId16"/>
    <p:sldId id="950" r:id="rId17"/>
    <p:sldId id="1017" r:id="rId18"/>
    <p:sldId id="1174" r:id="rId19"/>
    <p:sldId id="1175" r:id="rId20"/>
    <p:sldId id="340" r:id="rId21"/>
    <p:sldId id="338" r:id="rId22"/>
    <p:sldId id="1153" r:id="rId23"/>
    <p:sldId id="805" r:id="rId24"/>
    <p:sldId id="1062" r:id="rId25"/>
    <p:sldId id="980" r:id="rId26"/>
    <p:sldId id="1136" r:id="rId27"/>
    <p:sldId id="1075" r:id="rId28"/>
    <p:sldId id="1076" r:id="rId29"/>
    <p:sldId id="1133" r:id="rId30"/>
    <p:sldId id="1077" r:id="rId31"/>
    <p:sldId id="891" r:id="rId32"/>
    <p:sldId id="838" r:id="rId33"/>
    <p:sldId id="831" r:id="rId34"/>
    <p:sldId id="795" r:id="rId35"/>
    <p:sldId id="1132" r:id="rId36"/>
    <p:sldId id="1134" r:id="rId37"/>
    <p:sldId id="1157" r:id="rId38"/>
    <p:sldId id="1156" r:id="rId39"/>
    <p:sldId id="1158" r:id="rId40"/>
    <p:sldId id="1159" r:id="rId41"/>
    <p:sldId id="1160" r:id="rId42"/>
    <p:sldId id="1161" r:id="rId43"/>
    <p:sldId id="1162" r:id="rId44"/>
    <p:sldId id="1163" r:id="rId45"/>
    <p:sldId id="1164" r:id="rId46"/>
    <p:sldId id="1165" r:id="rId47"/>
    <p:sldId id="1166" r:id="rId48"/>
    <p:sldId id="1167" r:id="rId49"/>
    <p:sldId id="1170" r:id="rId50"/>
    <p:sldId id="840" r:id="rId51"/>
    <p:sldId id="841" r:id="rId52"/>
    <p:sldId id="842" r:id="rId53"/>
    <p:sldId id="1065" r:id="rId54"/>
    <p:sldId id="1168" r:id="rId55"/>
    <p:sldId id="919" r:id="rId56"/>
    <p:sldId id="982" r:id="rId57"/>
    <p:sldId id="853" r:id="rId58"/>
    <p:sldId id="920" r:id="rId59"/>
    <p:sldId id="1138" r:id="rId60"/>
    <p:sldId id="895" r:id="rId61"/>
    <p:sldId id="1052" r:id="rId62"/>
    <p:sldId id="964" r:id="rId63"/>
    <p:sldId id="921" r:id="rId64"/>
    <p:sldId id="1025" r:id="rId65"/>
    <p:sldId id="922" r:id="rId66"/>
    <p:sldId id="1026" r:id="rId67"/>
    <p:sldId id="1000" r:id="rId68"/>
    <p:sldId id="1137" r:id="rId69"/>
    <p:sldId id="1063" r:id="rId70"/>
    <p:sldId id="1149" r:id="rId71"/>
    <p:sldId id="1064" r:id="rId72"/>
    <p:sldId id="1171" r:id="rId73"/>
    <p:sldId id="1169" r:id="rId74"/>
    <p:sldId id="926" r:id="rId75"/>
    <p:sldId id="928" r:id="rId76"/>
    <p:sldId id="929" r:id="rId77"/>
    <p:sldId id="930" r:id="rId78"/>
    <p:sldId id="1018" r:id="rId79"/>
    <p:sldId id="1001" r:id="rId80"/>
    <p:sldId id="1131" r:id="rId81"/>
    <p:sldId id="1002" r:id="rId82"/>
    <p:sldId id="931" r:id="rId83"/>
    <p:sldId id="1003" r:id="rId84"/>
    <p:sldId id="1067" r:id="rId85"/>
    <p:sldId id="1139" r:id="rId86"/>
    <p:sldId id="713" r:id="rId87"/>
    <p:sldId id="979" r:id="rId88"/>
    <p:sldId id="1005" r:id="rId89"/>
    <p:sldId id="978" r:id="rId90"/>
    <p:sldId id="714" r:id="rId91"/>
    <p:sldId id="737" r:id="rId92"/>
    <p:sldId id="811" r:id="rId93"/>
    <p:sldId id="833" r:id="rId94"/>
    <p:sldId id="738" r:id="rId95"/>
    <p:sldId id="739" r:id="rId96"/>
    <p:sldId id="740" r:id="rId97"/>
    <p:sldId id="741" r:id="rId98"/>
    <p:sldId id="824" r:id="rId99"/>
    <p:sldId id="829" r:id="rId100"/>
    <p:sldId id="830" r:id="rId101"/>
    <p:sldId id="832" r:id="rId102"/>
    <p:sldId id="834" r:id="rId103"/>
    <p:sldId id="1068" r:id="rId104"/>
    <p:sldId id="835" r:id="rId105"/>
    <p:sldId id="1072" r:id="rId106"/>
    <p:sldId id="812" r:id="rId107"/>
    <p:sldId id="820" r:id="rId108"/>
    <p:sldId id="1073" r:id="rId109"/>
    <p:sldId id="1079" r:id="rId110"/>
    <p:sldId id="1080" r:id="rId111"/>
    <p:sldId id="1081" r:id="rId112"/>
    <p:sldId id="1141" r:id="rId113"/>
    <p:sldId id="1142" r:id="rId114"/>
    <p:sldId id="1082" r:id="rId115"/>
    <p:sldId id="1083" r:id="rId116"/>
    <p:sldId id="1084" r:id="rId117"/>
    <p:sldId id="1085" r:id="rId118"/>
    <p:sldId id="1086" r:id="rId119"/>
    <p:sldId id="1087" r:id="rId120"/>
    <p:sldId id="1143" r:id="rId121"/>
    <p:sldId id="1091" r:id="rId122"/>
    <p:sldId id="1092" r:id="rId123"/>
    <p:sldId id="1140" r:id="rId124"/>
    <p:sldId id="1088" r:id="rId125"/>
    <p:sldId id="1089" r:id="rId126"/>
    <p:sldId id="1090" r:id="rId127"/>
    <p:sldId id="1144" r:id="rId128"/>
    <p:sldId id="1093" r:id="rId129"/>
    <p:sldId id="1094" r:id="rId130"/>
    <p:sldId id="1095" r:id="rId131"/>
    <p:sldId id="1096" r:id="rId132"/>
    <p:sldId id="1097" r:id="rId133"/>
    <p:sldId id="1098" r:id="rId134"/>
    <p:sldId id="1099" r:id="rId135"/>
    <p:sldId id="1100" r:id="rId136"/>
    <p:sldId id="1145" r:id="rId137"/>
    <p:sldId id="1101" r:id="rId138"/>
    <p:sldId id="1102" r:id="rId139"/>
    <p:sldId id="1103" r:id="rId140"/>
    <p:sldId id="1104" r:id="rId141"/>
    <p:sldId id="1105" r:id="rId142"/>
    <p:sldId id="1106" r:id="rId143"/>
    <p:sldId id="1107" r:id="rId144"/>
    <p:sldId id="1108" r:id="rId145"/>
    <p:sldId id="1109" r:id="rId146"/>
    <p:sldId id="1110" r:id="rId147"/>
    <p:sldId id="1129" r:id="rId148"/>
    <p:sldId id="1111" r:id="rId149"/>
    <p:sldId id="1112" r:id="rId150"/>
    <p:sldId id="1113" r:id="rId151"/>
    <p:sldId id="1114" r:id="rId152"/>
    <p:sldId id="1115" r:id="rId153"/>
    <p:sldId id="1116" r:id="rId154"/>
    <p:sldId id="1117" r:id="rId155"/>
    <p:sldId id="1118" r:id="rId156"/>
    <p:sldId id="1119" r:id="rId157"/>
    <p:sldId id="1120" r:id="rId158"/>
    <p:sldId id="1121" r:id="rId159"/>
    <p:sldId id="1122" r:id="rId160"/>
    <p:sldId id="1123" r:id="rId161"/>
    <p:sldId id="1128" r:id="rId162"/>
    <p:sldId id="1124" r:id="rId163"/>
    <p:sldId id="1125" r:id="rId164"/>
    <p:sldId id="1126" r:id="rId165"/>
    <p:sldId id="1127" r:id="rId166"/>
    <p:sldId id="1034" r:id="rId167"/>
    <p:sldId id="1035" r:id="rId168"/>
    <p:sldId id="1061" r:id="rId169"/>
    <p:sldId id="1054" r:id="rId170"/>
    <p:sldId id="1055" r:id="rId171"/>
    <p:sldId id="1056" r:id="rId172"/>
    <p:sldId id="1057" r:id="rId173"/>
    <p:sldId id="1058" r:id="rId174"/>
    <p:sldId id="1059" r:id="rId175"/>
    <p:sldId id="1060" r:id="rId176"/>
    <p:sldId id="428" r:id="rId177"/>
    <p:sldId id="874" r:id="rId178"/>
    <p:sldId id="431" r:id="rId179"/>
    <p:sldId id="1053" r:id="rId180"/>
    <p:sldId id="875" r:id="rId181"/>
    <p:sldId id="1049" r:id="rId182"/>
    <p:sldId id="1050" r:id="rId183"/>
    <p:sldId id="1051" r:id="rId184"/>
    <p:sldId id="951" r:id="rId185"/>
    <p:sldId id="952" r:id="rId186"/>
    <p:sldId id="876" r:id="rId187"/>
    <p:sldId id="877" r:id="rId188"/>
    <p:sldId id="878" r:id="rId189"/>
    <p:sldId id="879" r:id="rId190"/>
    <p:sldId id="881" r:id="rId191"/>
    <p:sldId id="882" r:id="rId192"/>
    <p:sldId id="883" r:id="rId193"/>
    <p:sldId id="884" r:id="rId194"/>
    <p:sldId id="885" r:id="rId195"/>
    <p:sldId id="886" r:id="rId196"/>
    <p:sldId id="887" r:id="rId197"/>
    <p:sldId id="888" r:id="rId198"/>
    <p:sldId id="889" r:id="rId199"/>
    <p:sldId id="892" r:id="rId200"/>
    <p:sldId id="900" r:id="rId201"/>
    <p:sldId id="902" r:id="rId202"/>
    <p:sldId id="915" r:id="rId203"/>
    <p:sldId id="1010" r:id="rId204"/>
    <p:sldId id="1011" r:id="rId205"/>
    <p:sldId id="1012" r:id="rId206"/>
    <p:sldId id="1027" r:id="rId207"/>
    <p:sldId id="1028" r:id="rId208"/>
    <p:sldId id="1019" r:id="rId209"/>
    <p:sldId id="1020" r:id="rId210"/>
    <p:sldId id="1021" r:id="rId211"/>
    <p:sldId id="1022" r:id="rId212"/>
    <p:sldId id="1023" r:id="rId213"/>
    <p:sldId id="1038" r:id="rId214"/>
    <p:sldId id="1039" r:id="rId215"/>
    <p:sldId id="1040" r:id="rId216"/>
    <p:sldId id="1041" r:id="rId217"/>
    <p:sldId id="1042" r:id="rId218"/>
    <p:sldId id="1043" r:id="rId219"/>
    <p:sldId id="1045" r:id="rId220"/>
    <p:sldId id="1046" r:id="rId221"/>
    <p:sldId id="1047" r:id="rId222"/>
    <p:sldId id="1048" r:id="rId223"/>
    <p:sldId id="1029" r:id="rId224"/>
    <p:sldId id="1030" r:id="rId225"/>
    <p:sldId id="1031" r:id="rId226"/>
    <p:sldId id="1032" r:id="rId227"/>
    <p:sldId id="1033" r:id="rId228"/>
    <p:sldId id="913" r:id="rId229"/>
  </p:sldIdLst>
  <p:sldSz cx="9144000" cy="6858000" type="screen4x3"/>
  <p:notesSz cx="6858000" cy="9144000"/>
  <p:defaultTextStyle>
    <a:defPPr>
      <a:defRPr lang="en-GB"/>
    </a:defPPr>
    <a:lvl1pPr algn="ctr" rtl="0" eaLnBrk="0" fontAlgn="base" hangingPunct="0">
      <a:spcBef>
        <a:spcPct val="0"/>
      </a:spcBef>
      <a:spcAft>
        <a:spcPct val="0"/>
      </a:spcAft>
      <a:defRPr sz="1200" kern="1200">
        <a:solidFill>
          <a:schemeClr val="tx1"/>
        </a:solidFill>
        <a:latin typeface="Arial" charset="0"/>
        <a:ea typeface="+mn-ea"/>
        <a:cs typeface="+mn-cs"/>
      </a:defRPr>
    </a:lvl1pPr>
    <a:lvl2pPr marL="457200" algn="ctr" rtl="0" eaLnBrk="0" fontAlgn="base" hangingPunct="0">
      <a:spcBef>
        <a:spcPct val="0"/>
      </a:spcBef>
      <a:spcAft>
        <a:spcPct val="0"/>
      </a:spcAft>
      <a:defRPr sz="1200" kern="1200">
        <a:solidFill>
          <a:schemeClr val="tx1"/>
        </a:solidFill>
        <a:latin typeface="Arial" charset="0"/>
        <a:ea typeface="+mn-ea"/>
        <a:cs typeface="+mn-cs"/>
      </a:defRPr>
    </a:lvl2pPr>
    <a:lvl3pPr marL="914400" algn="ctr" rtl="0" eaLnBrk="0" fontAlgn="base" hangingPunct="0">
      <a:spcBef>
        <a:spcPct val="0"/>
      </a:spcBef>
      <a:spcAft>
        <a:spcPct val="0"/>
      </a:spcAft>
      <a:defRPr sz="1200" kern="1200">
        <a:solidFill>
          <a:schemeClr val="tx1"/>
        </a:solidFill>
        <a:latin typeface="Arial" charset="0"/>
        <a:ea typeface="+mn-ea"/>
        <a:cs typeface="+mn-cs"/>
      </a:defRPr>
    </a:lvl3pPr>
    <a:lvl4pPr marL="1371600" algn="ctr" rtl="0" eaLnBrk="0" fontAlgn="base" hangingPunct="0">
      <a:spcBef>
        <a:spcPct val="0"/>
      </a:spcBef>
      <a:spcAft>
        <a:spcPct val="0"/>
      </a:spcAft>
      <a:defRPr sz="1200" kern="1200">
        <a:solidFill>
          <a:schemeClr val="tx1"/>
        </a:solidFill>
        <a:latin typeface="Arial" charset="0"/>
        <a:ea typeface="+mn-ea"/>
        <a:cs typeface="+mn-cs"/>
      </a:defRPr>
    </a:lvl4pPr>
    <a:lvl5pPr marL="1828800" algn="ctr"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6CC8"/>
    <a:srgbClr val="0561B5"/>
    <a:srgbClr val="0377B7"/>
    <a:srgbClr val="6600FF"/>
    <a:srgbClr val="3366CC"/>
    <a:srgbClr val="0066CC"/>
    <a:srgbClr val="FF9933"/>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5" autoAdjust="0"/>
    <p:restoredTop sz="94624" autoAdjust="0"/>
  </p:normalViewPr>
  <p:slideViewPr>
    <p:cSldViewPr>
      <p:cViewPr varScale="1">
        <p:scale>
          <a:sx n="62" d="100"/>
          <a:sy n="62" d="100"/>
        </p:scale>
        <p:origin x="1320" y="58"/>
      </p:cViewPr>
      <p:guideLst>
        <p:guide orient="horz"/>
        <p:guide pos="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522"/>
    </p:cViewPr>
  </p:sorterViewPr>
  <p:notesViewPr>
    <p:cSldViewPr>
      <p:cViewPr varScale="1">
        <p:scale>
          <a:sx n="52" d="100"/>
          <a:sy n="52" d="100"/>
        </p:scale>
        <p:origin x="-288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handoutMaster" Target="handoutMasters/handout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viewProps" Target="view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tableStyles" Target="tableStyle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Philippines Exchange Rate and Inflation Rate</a:t>
            </a:r>
          </a:p>
        </c:rich>
      </c:tx>
      <c:overlay val="0"/>
    </c:title>
    <c:autoTitleDeleted val="0"/>
    <c:plotArea>
      <c:layout/>
      <c:lineChart>
        <c:grouping val="standard"/>
        <c:varyColors val="0"/>
        <c:ser>
          <c:idx val="0"/>
          <c:order val="0"/>
          <c:tx>
            <c:strRef>
              <c:f>Sheet1!$C$15:$E$15</c:f>
              <c:strCache>
                <c:ptCount val="1"/>
                <c:pt idx="0">
                  <c:v>Infllation Rate</c:v>
                </c:pt>
              </c:strCache>
            </c:strRef>
          </c:tx>
          <c:cat>
            <c:strRef>
              <c:f>Sheet1!$F$14:$BB$14</c:f>
              <c:strCache>
                <c:ptCount val="49"/>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strCache>
            </c:strRef>
          </c:cat>
          <c:val>
            <c:numRef>
              <c:f>Sheet1!$F$15:$BB$15</c:f>
              <c:numCache>
                <c:formatCode>0.00%</c:formatCode>
                <c:ptCount val="49"/>
                <c:pt idx="0">
                  <c:v>3.0441178586329783E-2</c:v>
                </c:pt>
                <c:pt idx="1">
                  <c:v>6.7904210654301342E-2</c:v>
                </c:pt>
                <c:pt idx="2">
                  <c:v>8.5670833372204727E-2</c:v>
                </c:pt>
                <c:pt idx="3">
                  <c:v>4.5109879316275067E-2</c:v>
                </c:pt>
                <c:pt idx="4">
                  <c:v>3.976509985483756E-2</c:v>
                </c:pt>
                <c:pt idx="5">
                  <c:v>5.3347931703012476E-2</c:v>
                </c:pt>
                <c:pt idx="6">
                  <c:v>1.9633893351198809E-2</c:v>
                </c:pt>
                <c:pt idx="7">
                  <c:v>6.4081443797917137E-2</c:v>
                </c:pt>
                <c:pt idx="8">
                  <c:v>5.8857359655921919E-2</c:v>
                </c:pt>
                <c:pt idx="9">
                  <c:v>0.15155504222964411</c:v>
                </c:pt>
                <c:pt idx="10">
                  <c:v>0.14399215937252419</c:v>
                </c:pt>
                <c:pt idx="11">
                  <c:v>6.5117415059925202E-2</c:v>
                </c:pt>
                <c:pt idx="12">
                  <c:v>0.16871340047461728</c:v>
                </c:pt>
                <c:pt idx="13">
                  <c:v>0.32599741423734974</c:v>
                </c:pt>
                <c:pt idx="14">
                  <c:v>9.3158274843499242E-2</c:v>
                </c:pt>
                <c:pt idx="15">
                  <c:v>8.304539047122525E-2</c:v>
                </c:pt>
                <c:pt idx="16">
                  <c:v>8.2728759982790848E-2</c:v>
                </c:pt>
                <c:pt idx="17">
                  <c:v>9.3317397865057244E-2</c:v>
                </c:pt>
                <c:pt idx="18">
                  <c:v>0.14839543586705786</c:v>
                </c:pt>
                <c:pt idx="19">
                  <c:v>0.14249949091481717</c:v>
                </c:pt>
                <c:pt idx="20">
                  <c:v>0.11703138933900048</c:v>
                </c:pt>
                <c:pt idx="21">
                  <c:v>8.7012243556852858E-2</c:v>
                </c:pt>
                <c:pt idx="22">
                  <c:v>0.14221881058236377</c:v>
                </c:pt>
                <c:pt idx="23">
                  <c:v>0.53335957602125816</c:v>
                </c:pt>
                <c:pt idx="24">
                  <c:v>0.17632859912942581</c:v>
                </c:pt>
                <c:pt idx="25">
                  <c:v>2.9528780585131198E-2</c:v>
                </c:pt>
                <c:pt idx="26">
                  <c:v>7.4981920996818496E-2</c:v>
                </c:pt>
                <c:pt idx="27">
                  <c:v>9.64702287710347E-2</c:v>
                </c:pt>
                <c:pt idx="28">
                  <c:v>9.0330635662777145E-2</c:v>
                </c:pt>
                <c:pt idx="29">
                  <c:v>0.12971281273645371</c:v>
                </c:pt>
                <c:pt idx="30">
                  <c:v>0.16526879899901925</c:v>
                </c:pt>
                <c:pt idx="31">
                  <c:v>7.9326583261468492E-2</c:v>
                </c:pt>
                <c:pt idx="32">
                  <c:v>6.8321581286208424E-2</c:v>
                </c:pt>
                <c:pt idx="33">
                  <c:v>9.9913145992404265E-2</c:v>
                </c:pt>
                <c:pt idx="34">
                  <c:v>7.5508702384999626E-2</c:v>
                </c:pt>
                <c:pt idx="35">
                  <c:v>7.6610378381361866E-2</c:v>
                </c:pt>
                <c:pt idx="36">
                  <c:v>6.224392022314184E-2</c:v>
                </c:pt>
                <c:pt idx="37">
                  <c:v>0.10457479375286804</c:v>
                </c:pt>
                <c:pt idx="38">
                  <c:v>8.0320411432483224E-2</c:v>
                </c:pt>
                <c:pt idx="39">
                  <c:v>6.3446364966901134E-2</c:v>
                </c:pt>
                <c:pt idx="40">
                  <c:v>6.3817480518150893E-2</c:v>
                </c:pt>
                <c:pt idx="41">
                  <c:v>4.5034680913112107E-2</c:v>
                </c:pt>
                <c:pt idx="42">
                  <c:v>3.7776436627900416E-2</c:v>
                </c:pt>
                <c:pt idx="43">
                  <c:v>6.0932197731945026E-2</c:v>
                </c:pt>
                <c:pt idx="44">
                  <c:v>6.4788868974095901E-2</c:v>
                </c:pt>
                <c:pt idx="45">
                  <c:v>5.1677117877709566E-2</c:v>
                </c:pt>
                <c:pt idx="46">
                  <c:v>2.9810950711391091E-2</c:v>
                </c:pt>
                <c:pt idx="47">
                  <c:v>7.4310477465146477E-2</c:v>
                </c:pt>
                <c:pt idx="48">
                  <c:v>2.5503860148463717E-2</c:v>
                </c:pt>
              </c:numCache>
            </c:numRef>
          </c:val>
          <c:smooth val="0"/>
        </c:ser>
        <c:dLbls>
          <c:showLegendKey val="0"/>
          <c:showVal val="0"/>
          <c:showCatName val="0"/>
          <c:showSerName val="0"/>
          <c:showPercent val="0"/>
          <c:showBubbleSize val="0"/>
        </c:dLbls>
        <c:marker val="1"/>
        <c:smooth val="0"/>
        <c:axId val="-84914592"/>
        <c:axId val="-84914048"/>
      </c:lineChart>
      <c:lineChart>
        <c:grouping val="standard"/>
        <c:varyColors val="0"/>
        <c:ser>
          <c:idx val="1"/>
          <c:order val="1"/>
          <c:tx>
            <c:strRef>
              <c:f>Sheet1!$C$16:$E$16</c:f>
              <c:strCache>
                <c:ptCount val="1"/>
                <c:pt idx="0">
                  <c:v>Exchange Rate</c:v>
                </c:pt>
              </c:strCache>
            </c:strRef>
          </c:tx>
          <c:cat>
            <c:strRef>
              <c:f>Sheet1!$F$14:$BB$14</c:f>
              <c:strCache>
                <c:ptCount val="49"/>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strCache>
            </c:strRef>
          </c:cat>
          <c:val>
            <c:numRef>
              <c:f>Sheet1!$F$16:$BB$16</c:f>
              <c:numCache>
                <c:formatCode>#,##0.00</c:formatCode>
                <c:ptCount val="49"/>
                <c:pt idx="0">
                  <c:v>2.0251775073390164</c:v>
                </c:pt>
                <c:pt idx="1">
                  <c:v>3.7374107002487609</c:v>
                </c:pt>
                <c:pt idx="2">
                  <c:v>3.9204496464964342</c:v>
                </c:pt>
                <c:pt idx="3">
                  <c:v>3.9200328372456421</c:v>
                </c:pt>
                <c:pt idx="4">
                  <c:v>3.9100000858306867</c:v>
                </c:pt>
                <c:pt idx="5">
                  <c:v>3.904583215713501</c:v>
                </c:pt>
                <c:pt idx="6">
                  <c:v>3.9237499237060547</c:v>
                </c:pt>
                <c:pt idx="7">
                  <c:v>3.9300000667572021</c:v>
                </c:pt>
                <c:pt idx="8">
                  <c:v>3.9320833683013916</c:v>
                </c:pt>
                <c:pt idx="9">
                  <c:v>5.9076833724975586</c:v>
                </c:pt>
                <c:pt idx="10">
                  <c:v>6.4317083358764853</c:v>
                </c:pt>
                <c:pt idx="11">
                  <c:v>6.6748418807983398</c:v>
                </c:pt>
                <c:pt idx="12">
                  <c:v>6.756283283233679</c:v>
                </c:pt>
                <c:pt idx="13">
                  <c:v>6.7878751754760742</c:v>
                </c:pt>
                <c:pt idx="14">
                  <c:v>7.2479000091552646</c:v>
                </c:pt>
                <c:pt idx="15">
                  <c:v>7.4402585029602104</c:v>
                </c:pt>
                <c:pt idx="16">
                  <c:v>7.4028248786926261</c:v>
                </c:pt>
                <c:pt idx="17">
                  <c:v>7.3657584190368661</c:v>
                </c:pt>
                <c:pt idx="18">
                  <c:v>7.3775501251220712</c:v>
                </c:pt>
                <c:pt idx="19">
                  <c:v>7.5114331245422434</c:v>
                </c:pt>
                <c:pt idx="20">
                  <c:v>7.8996500968933114</c:v>
                </c:pt>
                <c:pt idx="21">
                  <c:v>8.5399999618530185</c:v>
                </c:pt>
                <c:pt idx="22">
                  <c:v>11.112716674804732</c:v>
                </c:pt>
                <c:pt idx="23">
                  <c:v>16.698707580566271</c:v>
                </c:pt>
                <c:pt idx="24">
                  <c:v>18.607341766357511</c:v>
                </c:pt>
                <c:pt idx="25">
                  <c:v>20.385683059692383</c:v>
                </c:pt>
                <c:pt idx="26">
                  <c:v>20.56767463684082</c:v>
                </c:pt>
                <c:pt idx="27">
                  <c:v>21.094675064086935</c:v>
                </c:pt>
                <c:pt idx="28">
                  <c:v>21.736682891845689</c:v>
                </c:pt>
                <c:pt idx="29">
                  <c:v>24.31049919128419</c:v>
                </c:pt>
                <c:pt idx="30">
                  <c:v>27.478633880615085</c:v>
                </c:pt>
                <c:pt idx="31">
                  <c:v>25.512491226196293</c:v>
                </c:pt>
                <c:pt idx="32">
                  <c:v>27.119850158691595</c:v>
                </c:pt>
                <c:pt idx="33">
                  <c:v>26.417165756225664</c:v>
                </c:pt>
                <c:pt idx="34">
                  <c:v>25.714441299438491</c:v>
                </c:pt>
                <c:pt idx="35">
                  <c:v>26.215682983398427</c:v>
                </c:pt>
                <c:pt idx="36">
                  <c:v>29.470659255981325</c:v>
                </c:pt>
                <c:pt idx="37">
                  <c:v>40.893001556396193</c:v>
                </c:pt>
                <c:pt idx="38">
                  <c:v>39.089000701904297</c:v>
                </c:pt>
                <c:pt idx="39">
                  <c:v>44.192001342773608</c:v>
                </c:pt>
                <c:pt idx="40">
                  <c:v>50.992649078369141</c:v>
                </c:pt>
                <c:pt idx="41">
                  <c:v>51.603565216064453</c:v>
                </c:pt>
                <c:pt idx="42">
                  <c:v>54.203300476074212</c:v>
                </c:pt>
                <c:pt idx="43">
                  <c:v>56.039901733398395</c:v>
                </c:pt>
                <c:pt idx="44">
                  <c:v>55.08850000000001</c:v>
                </c:pt>
                <c:pt idx="45">
                  <c:v>51.314299999999996</c:v>
                </c:pt>
                <c:pt idx="46">
                  <c:v>46.148400000000009</c:v>
                </c:pt>
                <c:pt idx="47">
                  <c:v>44.474600000000002</c:v>
                </c:pt>
                <c:pt idx="48">
                  <c:v>47.6372</c:v>
                </c:pt>
              </c:numCache>
            </c:numRef>
          </c:val>
          <c:smooth val="0"/>
        </c:ser>
        <c:dLbls>
          <c:showLegendKey val="0"/>
          <c:showVal val="0"/>
          <c:showCatName val="0"/>
          <c:showSerName val="0"/>
          <c:showPercent val="0"/>
          <c:showBubbleSize val="0"/>
        </c:dLbls>
        <c:marker val="1"/>
        <c:smooth val="0"/>
        <c:axId val="-84912960"/>
        <c:axId val="-84913504"/>
      </c:lineChart>
      <c:catAx>
        <c:axId val="-84914592"/>
        <c:scaling>
          <c:orientation val="minMax"/>
        </c:scaling>
        <c:delete val="0"/>
        <c:axPos val="b"/>
        <c:numFmt formatCode="General" sourceLinked="0"/>
        <c:majorTickMark val="out"/>
        <c:minorTickMark val="none"/>
        <c:tickLblPos val="nextTo"/>
        <c:crossAx val="-84914048"/>
        <c:crosses val="autoZero"/>
        <c:auto val="1"/>
        <c:lblAlgn val="ctr"/>
        <c:lblOffset val="100"/>
        <c:noMultiLvlLbl val="0"/>
      </c:catAx>
      <c:valAx>
        <c:axId val="-84914048"/>
        <c:scaling>
          <c:orientation val="minMax"/>
        </c:scaling>
        <c:delete val="0"/>
        <c:axPos val="l"/>
        <c:majorGridlines/>
        <c:numFmt formatCode="0.00%" sourceLinked="1"/>
        <c:majorTickMark val="out"/>
        <c:minorTickMark val="none"/>
        <c:tickLblPos val="nextTo"/>
        <c:crossAx val="-84914592"/>
        <c:crosses val="autoZero"/>
        <c:crossBetween val="between"/>
      </c:valAx>
      <c:valAx>
        <c:axId val="-84913504"/>
        <c:scaling>
          <c:orientation val="minMax"/>
        </c:scaling>
        <c:delete val="0"/>
        <c:axPos val="r"/>
        <c:numFmt formatCode="#,##0.00" sourceLinked="1"/>
        <c:majorTickMark val="out"/>
        <c:minorTickMark val="none"/>
        <c:tickLblPos val="nextTo"/>
        <c:crossAx val="-84912960"/>
        <c:crosses val="max"/>
        <c:crossBetween val="between"/>
      </c:valAx>
      <c:catAx>
        <c:axId val="-84912960"/>
        <c:scaling>
          <c:orientation val="minMax"/>
        </c:scaling>
        <c:delete val="1"/>
        <c:axPos val="b"/>
        <c:numFmt formatCode="General" sourceLinked="1"/>
        <c:majorTickMark val="out"/>
        <c:minorTickMark val="none"/>
        <c:tickLblPos val="none"/>
        <c:crossAx val="-84913504"/>
        <c:crosses val="autoZero"/>
        <c:auto val="1"/>
        <c:lblAlgn val="ctr"/>
        <c:lblOffset val="100"/>
        <c:noMultiLvlLbl val="0"/>
      </c:catAx>
    </c:plotArea>
    <c:legend>
      <c:legendPos val="r"/>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Price Comparison from Wikipedia</a:t>
            </a:r>
          </a:p>
        </c:rich>
      </c:tx>
      <c:overlay val="0"/>
    </c:title>
    <c:autoTitleDeleted val="0"/>
    <c:plotArea>
      <c:layout/>
      <c:barChart>
        <c:barDir val="col"/>
        <c:grouping val="clustered"/>
        <c:varyColors val="0"/>
        <c:ser>
          <c:idx val="0"/>
          <c:order val="0"/>
          <c:tx>
            <c:strRef>
              <c:f>'Rates from Wikipedia'!$D$39</c:f>
              <c:strCache>
                <c:ptCount val="1"/>
                <c:pt idx="0">
                  <c:v>US cents/1kWh</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'Rates from Wikipedia'!$C$40:$C$51</c:f>
              <c:strCache>
                <c:ptCount val="12"/>
                <c:pt idx="0">
                  <c:v>Philippines</c:v>
                </c:pt>
                <c:pt idx="1">
                  <c:v>Singapore</c:v>
                </c:pt>
                <c:pt idx="2">
                  <c:v>HK - Island</c:v>
                </c:pt>
                <c:pt idx="3">
                  <c:v>HK - Kolowoon</c:v>
                </c:pt>
                <c:pt idx="4">
                  <c:v>Iceland</c:v>
                </c:pt>
                <c:pt idx="5">
                  <c:v>Perú</c:v>
                </c:pt>
                <c:pt idx="6">
                  <c:v>South Africa</c:v>
                </c:pt>
                <c:pt idx="7">
                  <c:v>USA</c:v>
                </c:pt>
                <c:pt idx="8">
                  <c:v>Malaysia</c:v>
                </c:pt>
                <c:pt idx="9">
                  <c:v>Australia</c:v>
                </c:pt>
                <c:pt idx="10">
                  <c:v>Finland</c:v>
                </c:pt>
                <c:pt idx="11">
                  <c:v>Canada</c:v>
                </c:pt>
              </c:strCache>
            </c:strRef>
          </c:cat>
          <c:val>
            <c:numRef>
              <c:f>'Rates from Wikipedia'!$D$40:$D$51</c:f>
              <c:numCache>
                <c:formatCode>#,##0.00</c:formatCode>
                <c:ptCount val="12"/>
                <c:pt idx="0">
                  <c:v>28.8</c:v>
                </c:pt>
                <c:pt idx="1">
                  <c:v>15.31</c:v>
                </c:pt>
                <c:pt idx="2">
                  <c:v>12.3</c:v>
                </c:pt>
                <c:pt idx="3">
                  <c:v>11.8</c:v>
                </c:pt>
                <c:pt idx="4">
                  <c:v>11.61</c:v>
                </c:pt>
                <c:pt idx="5">
                  <c:v>10.44</c:v>
                </c:pt>
                <c:pt idx="6">
                  <c:v>10.15</c:v>
                </c:pt>
                <c:pt idx="7">
                  <c:v>9.2800000000000011</c:v>
                </c:pt>
                <c:pt idx="8">
                  <c:v>7.42</c:v>
                </c:pt>
                <c:pt idx="9">
                  <c:v>7.1099999999999985</c:v>
                </c:pt>
                <c:pt idx="10">
                  <c:v>6.95</c:v>
                </c:pt>
                <c:pt idx="11">
                  <c:v>6.18</c:v>
                </c:pt>
              </c:numCache>
            </c:numRef>
          </c:val>
        </c:ser>
        <c:dLbls>
          <c:showLegendKey val="0"/>
          <c:showVal val="0"/>
          <c:showCatName val="0"/>
          <c:showSerName val="0"/>
          <c:showPercent val="0"/>
          <c:showBubbleSize val="0"/>
        </c:dLbls>
        <c:gapWidth val="150"/>
        <c:axId val="-84911328"/>
        <c:axId val="-84927648"/>
      </c:barChart>
      <c:catAx>
        <c:axId val="-84911328"/>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84927648"/>
        <c:crosses val="autoZero"/>
        <c:auto val="1"/>
        <c:lblAlgn val="ctr"/>
        <c:lblOffset val="100"/>
        <c:noMultiLvlLbl val="0"/>
      </c:catAx>
      <c:valAx>
        <c:axId val="-84927648"/>
        <c:scaling>
          <c:orientation val="minMax"/>
        </c:scaling>
        <c:delete val="0"/>
        <c:axPos val="l"/>
        <c:majorGridlines/>
        <c:title>
          <c:tx>
            <c:rich>
              <a:bodyPr rot="0" vert="wordArtVert"/>
              <a:lstStyle/>
              <a:p>
                <a:pPr>
                  <a:defRPr/>
                </a:pPr>
                <a:r>
                  <a:rPr lang="en-US"/>
                  <a:t>Cents per kWh in USD</a:t>
                </a:r>
              </a:p>
            </c:rich>
          </c:tx>
          <c:overlay val="0"/>
        </c:title>
        <c:numFmt formatCode="#,##0.00" sourceLinked="1"/>
        <c:majorTickMark val="out"/>
        <c:minorTickMark val="none"/>
        <c:tickLblPos val="nextTo"/>
        <c:crossAx val="-84911328"/>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2BE920BC-0B44-4B8B-A016-EA41C296C292}" type="datetimeFigureOut">
              <a:rPr lang="en-US"/>
              <a:pPr>
                <a:defRPr/>
              </a:pPr>
              <a:t>6/19/2016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EF147221-3406-422A-80EF-F19CE3A75BB6}" type="slidenum">
              <a:rPr lang="en-US"/>
              <a:pPr>
                <a:defRPr/>
              </a:pPr>
              <a:t>‹#›</a:t>
            </a:fld>
            <a:endParaRPr lang="en-US"/>
          </a:p>
        </p:txBody>
      </p:sp>
    </p:spTree>
    <p:extLst>
      <p:ext uri="{BB962C8B-B14F-4D97-AF65-F5344CB8AC3E}">
        <p14:creationId xmlns:p14="http://schemas.microsoft.com/office/powerpoint/2010/main" val="1035103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662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11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1994088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bwMode="auto">
          <a:xfrm>
            <a:off x="1144588" y="684213"/>
            <a:ext cx="4572000" cy="3429000"/>
          </a:xfrm>
          <a:prstGeom prst="rect">
            <a:avLst/>
          </a:prstGeom>
          <a:solidFill>
            <a:srgbClr val="FFFFFF"/>
          </a:solidFill>
          <a:ln>
            <a:solidFill>
              <a:srgbClr val="000000"/>
            </a:solidFill>
            <a:miter lim="800000"/>
            <a:headEnd/>
            <a:tailEnd/>
          </a:ln>
        </p:spPr>
      </p:sp>
      <p:sp>
        <p:nvSpPr>
          <p:cNvPr id="230403" name="Rectangle 3"/>
          <p:cNvSpPr>
            <a:spLocks noGrp="1" noChangeArrowheads="1"/>
          </p:cNvSpPr>
          <p:nvPr>
            <p:ph type="body" idx="1"/>
          </p:nvPr>
        </p:nvSpPr>
        <p:spPr bwMode="auto">
          <a:xfrm>
            <a:off x="685800" y="4343400"/>
            <a:ext cx="5486400" cy="4116388"/>
          </a:xfrm>
          <a:prstGeom prst="rect">
            <a:avLst/>
          </a:prstGeom>
          <a:solidFill>
            <a:srgbClr val="FFFFFF"/>
          </a:solidFill>
          <a:ln>
            <a:solidFill>
              <a:srgbClr val="000000"/>
            </a:solidFill>
            <a:miter lim="800000"/>
            <a:headEnd/>
            <a:tailEnd/>
          </a:ln>
        </p:spPr>
        <p:txBody>
          <a:bodyPr lIns="86493" tIns="43247" rIns="86493" bIns="43247"/>
          <a:lstStyle/>
          <a:p>
            <a:endParaRPr lang="en-US" smtClean="0"/>
          </a:p>
        </p:txBody>
      </p:sp>
    </p:spTree>
    <p:extLst>
      <p:ext uri="{BB962C8B-B14F-4D97-AF65-F5344CB8AC3E}">
        <p14:creationId xmlns:p14="http://schemas.microsoft.com/office/powerpoint/2010/main" val="983121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14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2367604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2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1664863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bwMode="auto">
          <a:xfrm>
            <a:off x="1144588" y="684213"/>
            <a:ext cx="4572000" cy="3429000"/>
          </a:xfrm>
          <a:prstGeom prst="rect">
            <a:avLst/>
          </a:prstGeom>
          <a:solidFill>
            <a:srgbClr val="FFFFFF"/>
          </a:solidFill>
          <a:ln>
            <a:solidFill>
              <a:srgbClr val="000000"/>
            </a:solidFill>
            <a:miter lim="800000"/>
            <a:headEnd/>
            <a:tailEnd/>
          </a:ln>
        </p:spPr>
      </p:sp>
      <p:sp>
        <p:nvSpPr>
          <p:cNvPr id="233475" name="Rectangle 3"/>
          <p:cNvSpPr>
            <a:spLocks noGrp="1" noChangeArrowheads="1"/>
          </p:cNvSpPr>
          <p:nvPr>
            <p:ph type="body" idx="1"/>
          </p:nvPr>
        </p:nvSpPr>
        <p:spPr bwMode="auto">
          <a:xfrm>
            <a:off x="685800" y="4343400"/>
            <a:ext cx="5486400" cy="4116388"/>
          </a:xfrm>
          <a:prstGeom prst="rect">
            <a:avLst/>
          </a:prstGeom>
          <a:solidFill>
            <a:srgbClr val="FFFFFF"/>
          </a:solidFill>
          <a:ln>
            <a:solidFill>
              <a:srgbClr val="000000"/>
            </a:solidFill>
            <a:miter lim="800000"/>
            <a:headEnd/>
            <a:tailEnd/>
          </a:ln>
        </p:spPr>
        <p:txBody>
          <a:bodyPr lIns="86493" tIns="43247" rIns="86493" bIns="43247"/>
          <a:lstStyle/>
          <a:p>
            <a:r>
              <a:rPr lang="en-US" smtClean="0"/>
              <a:t>No one model, no cookie cutter approach to PF. Properly structured, each deal is likely to be unique.</a:t>
            </a:r>
          </a:p>
          <a:p>
            <a:endParaRPr lang="en-US" smtClean="0"/>
          </a:p>
          <a:p>
            <a:r>
              <a:rPr lang="en-US" smtClean="0"/>
              <a:t>Evidence indicates that PF can lower not only default rates  (emphasis on cash flow) but also loss given default (remedies, recourse to security package, step-in rights).</a:t>
            </a:r>
          </a:p>
        </p:txBody>
      </p:sp>
    </p:spTree>
    <p:extLst>
      <p:ext uri="{BB962C8B-B14F-4D97-AF65-F5344CB8AC3E}">
        <p14:creationId xmlns:p14="http://schemas.microsoft.com/office/powerpoint/2010/main" val="1513092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44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3406177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bwMode="auto">
          <a:xfrm>
            <a:off x="1144588" y="684213"/>
            <a:ext cx="4572000" cy="3429000"/>
          </a:xfrm>
          <a:prstGeom prst="rect">
            <a:avLst/>
          </a:prstGeom>
          <a:solidFill>
            <a:srgbClr val="FFFFFF"/>
          </a:solidFill>
          <a:ln>
            <a:solidFill>
              <a:srgbClr val="000000"/>
            </a:solidFill>
            <a:miter lim="800000"/>
            <a:headEnd/>
            <a:tailEnd/>
          </a:ln>
        </p:spPr>
      </p:sp>
      <p:sp>
        <p:nvSpPr>
          <p:cNvPr id="235523" name="Rectangle 3"/>
          <p:cNvSpPr>
            <a:spLocks noGrp="1" noChangeArrowheads="1"/>
          </p:cNvSpPr>
          <p:nvPr>
            <p:ph type="body" idx="1"/>
          </p:nvPr>
        </p:nvSpPr>
        <p:spPr bwMode="auto">
          <a:xfrm>
            <a:off x="685800" y="4343400"/>
            <a:ext cx="5486400" cy="4116388"/>
          </a:xfrm>
          <a:prstGeom prst="rect">
            <a:avLst/>
          </a:prstGeom>
          <a:solidFill>
            <a:srgbClr val="FFFFFF"/>
          </a:solidFill>
          <a:ln>
            <a:solidFill>
              <a:srgbClr val="000000"/>
            </a:solidFill>
            <a:miter lim="800000"/>
            <a:headEnd/>
            <a:tailEnd/>
          </a:ln>
        </p:spPr>
        <p:txBody>
          <a:bodyPr lIns="86493" tIns="43247" rIns="86493" bIns="43247"/>
          <a:lstStyle/>
          <a:p>
            <a:endParaRPr lang="en-US" smtClean="0"/>
          </a:p>
        </p:txBody>
      </p:sp>
    </p:spTree>
    <p:extLst>
      <p:ext uri="{BB962C8B-B14F-4D97-AF65-F5344CB8AC3E}">
        <p14:creationId xmlns:p14="http://schemas.microsoft.com/office/powerpoint/2010/main" val="3548994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65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1845121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75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1812737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85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3607534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bwMode="auto">
          <a:xfrm>
            <a:off x="1144588" y="684213"/>
            <a:ext cx="4572000" cy="3429000"/>
          </a:xfrm>
          <a:prstGeom prst="rect">
            <a:avLst/>
          </a:prstGeom>
          <a:solidFill>
            <a:srgbClr val="FFFFFF"/>
          </a:solidFill>
          <a:ln>
            <a:solidFill>
              <a:srgbClr val="000000"/>
            </a:solidFill>
            <a:miter lim="800000"/>
            <a:headEnd/>
            <a:tailEnd/>
          </a:ln>
        </p:spPr>
      </p:sp>
      <p:sp>
        <p:nvSpPr>
          <p:cNvPr id="239619" name="Rectangle 3"/>
          <p:cNvSpPr>
            <a:spLocks noGrp="1" noChangeArrowheads="1"/>
          </p:cNvSpPr>
          <p:nvPr>
            <p:ph type="body" idx="1"/>
          </p:nvPr>
        </p:nvSpPr>
        <p:spPr bwMode="auto">
          <a:xfrm>
            <a:off x="685800" y="4343400"/>
            <a:ext cx="5486400" cy="4116388"/>
          </a:xfrm>
          <a:prstGeom prst="rect">
            <a:avLst/>
          </a:prstGeom>
          <a:solidFill>
            <a:srgbClr val="FFFFFF"/>
          </a:solidFill>
          <a:ln>
            <a:solidFill>
              <a:srgbClr val="000000"/>
            </a:solidFill>
            <a:miter lim="800000"/>
            <a:headEnd/>
            <a:tailEnd/>
          </a:ln>
        </p:spPr>
        <p:txBody>
          <a:bodyPr lIns="86493" tIns="43247" rIns="86493" bIns="43247"/>
          <a:lstStyle/>
          <a:p>
            <a:endParaRPr lang="en-US" smtClean="0"/>
          </a:p>
        </p:txBody>
      </p:sp>
    </p:spTree>
    <p:extLst>
      <p:ext uri="{BB962C8B-B14F-4D97-AF65-F5344CB8AC3E}">
        <p14:creationId xmlns:p14="http://schemas.microsoft.com/office/powerpoint/2010/main" val="1740812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22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4041388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240643" name="Rectangle 3"/>
          <p:cNvSpPr>
            <a:spLocks noGrp="1" noChangeArrowheads="1"/>
          </p:cNvSpPr>
          <p:nvPr>
            <p:ph type="body" idx="1"/>
          </p:nvPr>
        </p:nvSpPr>
        <p:spPr bwMode="auto">
          <a:xfrm>
            <a:off x="911225" y="4346575"/>
            <a:ext cx="5030788" cy="3844925"/>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2926567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16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1228593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242691" name="Rectangle 3"/>
          <p:cNvSpPr>
            <a:spLocks noGrp="1" noChangeArrowheads="1"/>
          </p:cNvSpPr>
          <p:nvPr>
            <p:ph type="body" idx="1"/>
          </p:nvPr>
        </p:nvSpPr>
        <p:spPr bwMode="auto">
          <a:xfrm>
            <a:off x="911225" y="4346575"/>
            <a:ext cx="5030788" cy="3844925"/>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1026998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5"/>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033CE7E9-1099-4A7E-ABEB-BA55365A13A9}" type="slidenum">
              <a:rPr lang="en-AU"/>
              <a:pPr/>
              <a:t>137</a:t>
            </a:fld>
            <a:endParaRPr lang="en-AU"/>
          </a:p>
        </p:txBody>
      </p:sp>
      <p:sp>
        <p:nvSpPr>
          <p:cNvPr id="243715" name="Rectangle 2"/>
          <p:cNvSpPr>
            <a:spLocks noGrp="1" noRot="1" noChangeAspect="1" noChangeArrowheads="1" noTextEdit="1"/>
          </p:cNvSpPr>
          <p:nvPr>
            <p:ph type="sldImg"/>
          </p:nvPr>
        </p:nvSpPr>
        <p:spPr bwMode="auto">
          <a:xfrm>
            <a:off x="1293813" y="796925"/>
            <a:ext cx="4270375" cy="3203575"/>
          </a:xfrm>
          <a:prstGeom prst="rect">
            <a:avLst/>
          </a:prstGeom>
          <a:noFill/>
          <a:ln>
            <a:miter lim="800000"/>
            <a:headEnd/>
            <a:tailEnd/>
          </a:ln>
        </p:spPr>
      </p:sp>
      <p:sp>
        <p:nvSpPr>
          <p:cNvPr id="243716"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extLst>
      <p:ext uri="{BB962C8B-B14F-4D97-AF65-F5344CB8AC3E}">
        <p14:creationId xmlns:p14="http://schemas.microsoft.com/office/powerpoint/2010/main" val="2888208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bwMode="auto">
          <a:xfrm>
            <a:off x="1293813" y="796925"/>
            <a:ext cx="4271962" cy="3203575"/>
          </a:xfrm>
          <a:prstGeom prst="rect">
            <a:avLst/>
          </a:prstGeom>
          <a:noFill/>
          <a:ln w="12700">
            <a:solidFill>
              <a:schemeClr val="tx1"/>
            </a:solidFill>
            <a:miter lim="800000"/>
            <a:headEnd/>
            <a:tailEnd/>
          </a:ln>
        </p:spPr>
      </p:sp>
      <p:sp>
        <p:nvSpPr>
          <p:cNvPr id="244739" name="Rectangle 3"/>
          <p:cNvSpPr>
            <a:spLocks noGrp="1" noChangeArrowheads="1"/>
          </p:cNvSpPr>
          <p:nvPr>
            <p:ph type="body" idx="1"/>
          </p:nvPr>
        </p:nvSpPr>
        <p:spPr bwMode="auto">
          <a:xfrm>
            <a:off x="914400" y="4344988"/>
            <a:ext cx="5029200" cy="3851275"/>
          </a:xfrm>
          <a:prstGeom prst="rect">
            <a:avLst/>
          </a:prstGeom>
          <a:noFill/>
          <a:ln>
            <a:miter lim="800000"/>
            <a:headEnd/>
            <a:tailEnd/>
          </a:ln>
        </p:spPr>
        <p:txBody>
          <a:bodyPr lIns="90488" tIns="44450" rIns="90488" bIns="44450"/>
          <a:lstStyle/>
          <a:p>
            <a:endParaRPr lang="en-US" smtClean="0"/>
          </a:p>
        </p:txBody>
      </p:sp>
    </p:spTree>
    <p:extLst>
      <p:ext uri="{BB962C8B-B14F-4D97-AF65-F5344CB8AC3E}">
        <p14:creationId xmlns:p14="http://schemas.microsoft.com/office/powerpoint/2010/main" val="3509045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57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1068380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67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2130615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FD399D25-F441-4D09-BF74-B199CA2B629C}" type="slidenum">
              <a:rPr lang="zh-TW" altLang="en-US"/>
              <a:pPr/>
              <a:t>146</a:t>
            </a:fld>
            <a:endParaRPr lang="en-US" altLang="zh-TW"/>
          </a:p>
        </p:txBody>
      </p:sp>
      <p:sp>
        <p:nvSpPr>
          <p:cNvPr id="247811" name="Rectangle 2"/>
          <p:cNvSpPr>
            <a:spLocks noGrp="1" noRot="1" noChangeAspect="1" noChangeArrowheads="1" noTextEdit="1"/>
          </p:cNvSpPr>
          <p:nvPr>
            <p:ph type="sldImg"/>
          </p:nvPr>
        </p:nvSpPr>
        <p:spPr bwMode="auto">
          <a:xfrm>
            <a:off x="1143000" y="685800"/>
            <a:ext cx="4572000" cy="3429000"/>
          </a:xfrm>
          <a:prstGeom prst="rect">
            <a:avLst/>
          </a:prstGeom>
          <a:noFill/>
          <a:ln>
            <a:miter lim="800000"/>
            <a:headEnd/>
            <a:tailEnd/>
          </a:ln>
        </p:spPr>
      </p:sp>
      <p:sp>
        <p:nvSpPr>
          <p:cNvPr id="247812"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AU" smtClean="0"/>
          </a:p>
        </p:txBody>
      </p:sp>
    </p:spTree>
    <p:extLst>
      <p:ext uri="{BB962C8B-B14F-4D97-AF65-F5344CB8AC3E}">
        <p14:creationId xmlns:p14="http://schemas.microsoft.com/office/powerpoint/2010/main" val="3207237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248835" name="Rectangle 3"/>
          <p:cNvSpPr>
            <a:spLocks noGrp="1" noChangeArrowheads="1"/>
          </p:cNvSpPr>
          <p:nvPr>
            <p:ph type="body" idx="1"/>
          </p:nvPr>
        </p:nvSpPr>
        <p:spPr bwMode="auto">
          <a:xfrm>
            <a:off x="911225" y="4346575"/>
            <a:ext cx="5030788" cy="3844925"/>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2070054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98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1111808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63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944886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08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2570836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19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19725189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bwMode="auto">
          <a:xfrm>
            <a:off x="1150938" y="692150"/>
            <a:ext cx="4554537" cy="3416300"/>
          </a:xfrm>
          <a:prstGeom prst="rect">
            <a:avLst/>
          </a:prstGeom>
          <a:solidFill>
            <a:srgbClr val="FFFFFF"/>
          </a:solidFill>
          <a:ln>
            <a:solidFill>
              <a:srgbClr val="000000"/>
            </a:solidFill>
            <a:miter lim="800000"/>
            <a:headEnd/>
            <a:tailEnd/>
          </a:ln>
        </p:spPr>
      </p:sp>
      <p:sp>
        <p:nvSpPr>
          <p:cNvPr id="252931" name="Rectangle 3"/>
          <p:cNvSpPr>
            <a:spLocks noGrp="1" noChangeArrowheads="1"/>
          </p:cNvSpPr>
          <p:nvPr>
            <p:ph type="body" idx="1"/>
          </p:nvPr>
        </p:nvSpPr>
        <p:spPr bwMode="auto">
          <a:xfrm>
            <a:off x="911225" y="4346575"/>
            <a:ext cx="5030788" cy="3844925"/>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3381573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bwMode="auto">
          <a:xfrm>
            <a:off x="1146175" y="687388"/>
            <a:ext cx="4567238" cy="3425825"/>
          </a:xfrm>
          <a:prstGeom prst="rect">
            <a:avLst/>
          </a:prstGeom>
          <a:solidFill>
            <a:srgbClr val="FFFFFF"/>
          </a:solidFill>
          <a:ln>
            <a:solidFill>
              <a:srgbClr val="000000"/>
            </a:solidFill>
            <a:miter lim="800000"/>
            <a:headEnd/>
            <a:tailEnd/>
          </a:ln>
        </p:spPr>
      </p:sp>
      <p:sp>
        <p:nvSpPr>
          <p:cNvPr id="253955" name="Rectangle 3"/>
          <p:cNvSpPr>
            <a:spLocks noGrp="1" noChangeArrowheads="1"/>
          </p:cNvSpPr>
          <p:nvPr>
            <p:ph type="body" idx="1"/>
          </p:nvPr>
        </p:nvSpPr>
        <p:spPr bwMode="auto">
          <a:xfrm>
            <a:off x="914400" y="4348163"/>
            <a:ext cx="5029200" cy="3849687"/>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11809127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49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30209865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60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23322532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70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23744375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80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8910826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90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39102147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00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496768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73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15000618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1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16509785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2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39065651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31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35423617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41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11260217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52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6075697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6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13586387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72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4023609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82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36722836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93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1086316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83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3175353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bwMode="auto">
          <a:xfrm>
            <a:off x="1144588" y="684213"/>
            <a:ext cx="4572000" cy="3429000"/>
          </a:xfrm>
          <a:prstGeom prst="rect">
            <a:avLst/>
          </a:prstGeom>
          <a:solidFill>
            <a:srgbClr val="FFFFFF"/>
          </a:solidFill>
          <a:ln>
            <a:solidFill>
              <a:srgbClr val="000000"/>
            </a:solidFill>
            <a:miter lim="800000"/>
            <a:headEnd/>
            <a:tailEnd/>
          </a:ln>
        </p:spPr>
      </p:sp>
      <p:sp>
        <p:nvSpPr>
          <p:cNvPr id="229379" name="Rectangle 3"/>
          <p:cNvSpPr>
            <a:spLocks noGrp="1" noChangeArrowheads="1"/>
          </p:cNvSpPr>
          <p:nvPr>
            <p:ph type="body" idx="1"/>
          </p:nvPr>
        </p:nvSpPr>
        <p:spPr bwMode="auto">
          <a:xfrm>
            <a:off x="685800" y="4343400"/>
            <a:ext cx="5486400" cy="4116388"/>
          </a:xfrm>
          <a:prstGeom prst="rect">
            <a:avLst/>
          </a:prstGeom>
          <a:solidFill>
            <a:srgbClr val="FFFFFF"/>
          </a:solidFill>
          <a:ln>
            <a:solidFill>
              <a:srgbClr val="000000"/>
            </a:solidFill>
            <a:miter lim="800000"/>
            <a:headEnd/>
            <a:tailEnd/>
          </a:ln>
        </p:spPr>
        <p:txBody>
          <a:bodyPr lIns="86493" tIns="43247" rIns="86493" bIns="43247"/>
          <a:lstStyle/>
          <a:p>
            <a:endParaRPr lang="en-US" smtClean="0"/>
          </a:p>
        </p:txBody>
      </p:sp>
    </p:spTree>
    <p:extLst>
      <p:ext uri="{BB962C8B-B14F-4D97-AF65-F5344CB8AC3E}">
        <p14:creationId xmlns:p14="http://schemas.microsoft.com/office/powerpoint/2010/main" val="1690432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32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2987909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bwMode="auto">
          <a:xfrm>
            <a:off x="1144588" y="684213"/>
            <a:ext cx="4572000" cy="3429000"/>
          </a:xfrm>
          <a:prstGeom prst="rect">
            <a:avLst/>
          </a:prstGeom>
          <a:solidFill>
            <a:srgbClr val="FFFFFF"/>
          </a:solidFill>
          <a:ln>
            <a:solidFill>
              <a:srgbClr val="000000"/>
            </a:solidFill>
            <a:miter lim="800000"/>
            <a:headEnd/>
            <a:tailEnd/>
          </a:ln>
        </p:spPr>
      </p:sp>
      <p:sp>
        <p:nvSpPr>
          <p:cNvPr id="224259" name="Rectangle 3"/>
          <p:cNvSpPr>
            <a:spLocks noGrp="1" noChangeArrowheads="1"/>
          </p:cNvSpPr>
          <p:nvPr>
            <p:ph type="body" idx="1"/>
          </p:nvPr>
        </p:nvSpPr>
        <p:spPr bwMode="auto">
          <a:xfrm>
            <a:off x="685800" y="4343400"/>
            <a:ext cx="5486400" cy="4116388"/>
          </a:xfrm>
          <a:prstGeom prst="rect">
            <a:avLst/>
          </a:prstGeom>
          <a:solidFill>
            <a:srgbClr val="FFFFFF"/>
          </a:solidFill>
          <a:ln>
            <a:solidFill>
              <a:srgbClr val="000000"/>
            </a:solidFill>
            <a:miter lim="800000"/>
            <a:headEnd/>
            <a:tailEnd/>
          </a:ln>
        </p:spPr>
        <p:txBody>
          <a:bodyPr lIns="86493" tIns="43247" rIns="86493" bIns="43247"/>
          <a:lstStyle/>
          <a:p>
            <a:r>
              <a:rPr lang="en-US" smtClean="0"/>
              <a:t>Similar to chart on Chap. 8</a:t>
            </a:r>
          </a:p>
        </p:txBody>
      </p:sp>
    </p:spTree>
    <p:extLst>
      <p:ext uri="{BB962C8B-B14F-4D97-AF65-F5344CB8AC3E}">
        <p14:creationId xmlns:p14="http://schemas.microsoft.com/office/powerpoint/2010/main" val="2850054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bwMode="auto">
          <a:xfrm>
            <a:off x="1143000" y="685800"/>
            <a:ext cx="4572000" cy="3429000"/>
          </a:xfrm>
          <a:prstGeom prst="rect">
            <a:avLst/>
          </a:prstGeom>
          <a:noFill/>
          <a:ln w="12700">
            <a:solidFill>
              <a:schemeClr val="tx1"/>
            </a:solidFill>
            <a:miter lim="800000"/>
            <a:headEnd/>
            <a:tailEnd/>
          </a:ln>
        </p:spPr>
      </p:sp>
      <p:sp>
        <p:nvSpPr>
          <p:cNvPr id="225283"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88892" tIns="42858" rIns="88892" bIns="42858"/>
          <a:lstStyle/>
          <a:p>
            <a:endParaRPr lang="en-US" smtClean="0"/>
          </a:p>
        </p:txBody>
      </p:sp>
    </p:spTree>
    <p:extLst>
      <p:ext uri="{BB962C8B-B14F-4D97-AF65-F5344CB8AC3E}">
        <p14:creationId xmlns:p14="http://schemas.microsoft.com/office/powerpoint/2010/main" val="2186036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9144000" cy="6858000"/>
            <a:chOff x="0" y="0"/>
            <a:chExt cx="5760" cy="4320"/>
          </a:xfrm>
        </p:grpSpPr>
        <p:sp>
          <p:nvSpPr>
            <p:cNvPr id="4" name="Rectangle 3"/>
            <p:cNvSpPr>
              <a:spLocks noChangeArrowheads="1"/>
            </p:cNvSpPr>
            <p:nvPr/>
          </p:nvSpPr>
          <p:spPr bwMode="auto">
            <a:xfrm>
              <a:off x="0" y="0"/>
              <a:ext cx="5760" cy="4320"/>
            </a:xfrm>
            <a:prstGeom prst="rect">
              <a:avLst/>
            </a:prstGeom>
            <a:noFill/>
            <a:ln w="12700">
              <a:noFill/>
              <a:miter lim="800000"/>
              <a:headEnd type="none" w="sm" len="sm"/>
              <a:tailEnd type="none" w="sm" len="sm"/>
            </a:ln>
            <a:effectLst/>
          </p:spPr>
          <p:txBody>
            <a:bodyPr wrap="none" anchor="ctr"/>
            <a:lstStyle/>
            <a:p>
              <a:pPr>
                <a:defRPr/>
              </a:pPr>
              <a:endParaRPr lang="en-US"/>
            </a:p>
          </p:txBody>
        </p:sp>
        <p:sp>
          <p:nvSpPr>
            <p:cNvPr id="5" name="Rectangle 4"/>
            <p:cNvSpPr>
              <a:spLocks noChangeArrowheads="1"/>
            </p:cNvSpPr>
            <p:nvPr/>
          </p:nvSpPr>
          <p:spPr bwMode="auto">
            <a:xfrm>
              <a:off x="144" y="178"/>
              <a:ext cx="5424" cy="3854"/>
            </a:xfrm>
            <a:prstGeom prst="rect">
              <a:avLst/>
            </a:prstGeom>
            <a:noFill/>
            <a:ln w="12700">
              <a:noFill/>
              <a:miter lim="800000"/>
              <a:headEnd type="none" w="sm" len="sm"/>
              <a:tailEnd type="none" w="sm" len="sm"/>
            </a:ln>
            <a:effectLst/>
          </p:spPr>
          <p:txBody>
            <a:bodyPr wrap="none" anchor="ctr"/>
            <a:lstStyle/>
            <a:p>
              <a:pPr>
                <a:defRPr/>
              </a:pPr>
              <a:endParaRPr lang="en-US"/>
            </a:p>
          </p:txBody>
        </p:sp>
      </p:grpSp>
      <p:sp>
        <p:nvSpPr>
          <p:cNvPr id="6" name="Line 7"/>
          <p:cNvSpPr>
            <a:spLocks noChangeShapeType="1"/>
          </p:cNvSpPr>
          <p:nvPr/>
        </p:nvSpPr>
        <p:spPr bwMode="auto">
          <a:xfrm>
            <a:off x="533400" y="6048375"/>
            <a:ext cx="80010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7" name="Text Box 8"/>
          <p:cNvSpPr txBox="1">
            <a:spLocks noChangeArrowheads="1"/>
          </p:cNvSpPr>
          <p:nvPr/>
        </p:nvSpPr>
        <p:spPr bwMode="auto">
          <a:xfrm>
            <a:off x="609600" y="6324600"/>
            <a:ext cx="1676400" cy="274638"/>
          </a:xfrm>
          <a:prstGeom prst="rect">
            <a:avLst/>
          </a:prstGeom>
          <a:noFill/>
          <a:ln w="12700">
            <a:noFill/>
            <a:miter lim="800000"/>
            <a:headEnd type="none" w="sm" len="sm"/>
            <a:tailEnd type="none" w="sm" len="sm"/>
          </a:ln>
          <a:effectLst/>
        </p:spPr>
        <p:txBody>
          <a:bodyPr wrap="none">
            <a:spAutoFit/>
          </a:bodyPr>
          <a:lstStyle/>
          <a:p>
            <a:pPr algn="l">
              <a:defRPr/>
            </a:pPr>
            <a:r>
              <a:rPr lang="en-GB" b="1"/>
              <a:t>www.edbodmer.com</a:t>
            </a:r>
          </a:p>
        </p:txBody>
      </p:sp>
      <p:sp>
        <p:nvSpPr>
          <p:cNvPr id="8" name="Text Box 9"/>
          <p:cNvSpPr txBox="1">
            <a:spLocks noChangeArrowheads="1"/>
          </p:cNvSpPr>
          <p:nvPr/>
        </p:nvSpPr>
        <p:spPr bwMode="auto">
          <a:xfrm>
            <a:off x="7316788" y="6324600"/>
            <a:ext cx="1046162" cy="274638"/>
          </a:xfrm>
          <a:prstGeom prst="rect">
            <a:avLst/>
          </a:prstGeom>
          <a:noFill/>
          <a:ln w="12700">
            <a:noFill/>
            <a:miter lim="800000"/>
            <a:headEnd type="none" w="sm" len="sm"/>
            <a:tailEnd type="none" w="sm" len="sm"/>
          </a:ln>
          <a:effectLst/>
        </p:spPr>
        <p:txBody>
          <a:bodyPr wrap="none">
            <a:spAutoFit/>
          </a:bodyPr>
          <a:lstStyle/>
          <a:p>
            <a:pPr algn="r">
              <a:defRPr/>
            </a:pPr>
            <a:fld id="{8291B340-8F6B-42F5-B662-A085E02681E0}" type="datetime6">
              <a:rPr lang="en-US" b="1"/>
              <a:pPr algn="r">
                <a:defRPr/>
              </a:pPr>
              <a:t>June 16</a:t>
            </a:fld>
            <a:endParaRPr lang="en-US" b="1"/>
          </a:p>
        </p:txBody>
      </p:sp>
      <p:sp>
        <p:nvSpPr>
          <p:cNvPr id="9" name="Text Box 10">
            <a:hlinkClick r:id="" action="ppaction://noaction"/>
            <a:hlinkHover r:id="" action="ppaction://noaction" endSnd="1"/>
          </p:cNvPr>
          <p:cNvSpPr txBox="1">
            <a:spLocks noChangeArrowheads="1"/>
          </p:cNvSpPr>
          <p:nvPr/>
        </p:nvSpPr>
        <p:spPr bwMode="auto">
          <a:xfrm>
            <a:off x="7010400" y="6324600"/>
            <a:ext cx="369888" cy="274638"/>
          </a:xfrm>
          <a:prstGeom prst="rect">
            <a:avLst/>
          </a:prstGeom>
          <a:noFill/>
          <a:ln w="12700">
            <a:noFill/>
            <a:miter lim="800000"/>
            <a:headEnd type="none" w="sm" len="sm"/>
            <a:tailEnd type="none" w="sm" len="sm"/>
          </a:ln>
          <a:effectLst/>
        </p:spPr>
        <p:txBody>
          <a:bodyPr wrap="none">
            <a:spAutoFit/>
          </a:bodyPr>
          <a:lstStyle/>
          <a:p>
            <a:pPr algn="l">
              <a:defRPr/>
            </a:pPr>
            <a:fld id="{8BD5B972-8C4F-4871-BF50-D5235D9923A5}" type="slidenum">
              <a:rPr lang="en-GB" b="1"/>
              <a:pPr algn="l">
                <a:defRPr/>
              </a:pPr>
              <a:t>‹#›</a:t>
            </a:fld>
            <a:endParaRPr lang="en-GB" b="1"/>
          </a:p>
        </p:txBody>
      </p:sp>
      <p:sp>
        <p:nvSpPr>
          <p:cNvPr id="10" name="AutoShape 11">
            <a:hlinkClick r:id="" action="ppaction://hlinkshowjump?jump=nextslide" highlightClick="1"/>
          </p:cNvPr>
          <p:cNvSpPr>
            <a:spLocks noChangeArrowheads="1"/>
          </p:cNvSpPr>
          <p:nvPr/>
        </p:nvSpPr>
        <p:spPr bwMode="auto">
          <a:xfrm rot="5400000">
            <a:off x="8641557" y="6522243"/>
            <a:ext cx="158750" cy="176213"/>
          </a:xfrm>
          <a:prstGeom prst="triangle">
            <a:avLst>
              <a:gd name="adj" fmla="val 50000"/>
            </a:avLst>
          </a:prstGeom>
          <a:noFill/>
          <a:ln w="6350">
            <a:solidFill>
              <a:schemeClr val="bg1"/>
            </a:solidFill>
            <a:miter lim="800000"/>
            <a:headEnd type="none" w="sm" len="sm"/>
            <a:tailEnd type="none" w="sm" len="sm"/>
          </a:ln>
          <a:effectLst/>
        </p:spPr>
        <p:txBody>
          <a:bodyPr wrap="none" anchor="ctr"/>
          <a:lstStyle/>
          <a:p>
            <a:pPr>
              <a:defRPr/>
            </a:pPr>
            <a:endParaRPr lang="en-US"/>
          </a:p>
        </p:txBody>
      </p:sp>
      <p:sp>
        <p:nvSpPr>
          <p:cNvPr id="11" name="AutoShape 12">
            <a:hlinkClick r:id="" action="ppaction://hlinkshowjump?jump=previousslide" highlightClick="1"/>
          </p:cNvPr>
          <p:cNvSpPr>
            <a:spLocks noChangeArrowheads="1"/>
          </p:cNvSpPr>
          <p:nvPr/>
        </p:nvSpPr>
        <p:spPr bwMode="auto">
          <a:xfrm rot="16200000" flipH="1">
            <a:off x="8363744" y="6520657"/>
            <a:ext cx="158750" cy="176212"/>
          </a:xfrm>
          <a:prstGeom prst="triangle">
            <a:avLst>
              <a:gd name="adj" fmla="val 50000"/>
            </a:avLst>
          </a:prstGeom>
          <a:noFill/>
          <a:ln w="6350">
            <a:solidFill>
              <a:schemeClr val="bg1"/>
            </a:solidFill>
            <a:miter lim="800000"/>
            <a:headEnd type="none" w="sm" len="sm"/>
            <a:tailEnd type="none" w="sm" len="sm"/>
          </a:ln>
          <a:effectLst/>
        </p:spPr>
        <p:txBody>
          <a:bodyPr wrap="none" anchor="ctr"/>
          <a:lstStyle/>
          <a:p>
            <a:pPr>
              <a:defRPr/>
            </a:pPr>
            <a:endParaRPr lang="en-US"/>
          </a:p>
        </p:txBody>
      </p:sp>
      <p:sp>
        <p:nvSpPr>
          <p:cNvPr id="218117" name="Rectangle 5"/>
          <p:cNvSpPr>
            <a:spLocks noGrp="1" noChangeArrowheads="1"/>
          </p:cNvSpPr>
          <p:nvPr>
            <p:ph type="ctrTitle"/>
          </p:nvPr>
        </p:nvSpPr>
        <p:spPr>
          <a:xfrm>
            <a:off x="609600" y="4343400"/>
            <a:ext cx="7772400" cy="1470025"/>
          </a:xfrm>
          <a:solidFill>
            <a:srgbClr val="3366FF"/>
          </a:solidFill>
          <a:ln>
            <a:solidFill>
              <a:schemeClr val="bg1"/>
            </a:solidFill>
          </a:ln>
        </p:spPr>
        <p:txBody>
          <a:bodyPr/>
          <a:lstStyle>
            <a:lvl1pPr algn="ctr">
              <a:defRPr sz="2800">
                <a:solidFill>
                  <a:schemeClr val="bg1"/>
                </a:solidFill>
              </a:defRPr>
            </a:lvl1pPr>
          </a:lstStyle>
          <a:p>
            <a:r>
              <a:rPr lang="en-US"/>
              <a:t>Click to edit Master title style</a:t>
            </a:r>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09600"/>
            <a:ext cx="5562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086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524000"/>
            <a:ext cx="37338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7338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838200" y="381000"/>
            <a:ext cx="7086600" cy="762000"/>
          </a:xfrm>
          <a:prstGeom prst="rect">
            <a:avLst/>
          </a:prstGeom>
        </p:spPr>
        <p:txBody>
          <a:bodyPr lIns="92075" tIns="46038" rIns="92075" bIns="46038"/>
          <a:lstStyle/>
          <a:p>
            <a:pPr algn="l">
              <a:defRPr/>
            </a:pPr>
            <a:endParaRPr lang="en-US" sz="2000" b="1">
              <a:solidFill>
                <a:schemeClr val="tx2"/>
              </a:solidFill>
            </a:endParaRPr>
          </a:p>
        </p:txBody>
      </p:sp>
      <p:sp>
        <p:nvSpPr>
          <p:cNvPr id="3" name="Rectangle 3"/>
          <p:cNvSpPr>
            <a:spLocks noGrp="1" noChangeArrowheads="1"/>
          </p:cNvSpPr>
          <p:nvPr/>
        </p:nvSpPr>
        <p:spPr bwMode="auto">
          <a:xfrm>
            <a:off x="762000" y="1295400"/>
            <a:ext cx="7696200" cy="5105400"/>
          </a:xfrm>
          <a:prstGeom prst="rect">
            <a:avLst/>
          </a:prstGeom>
        </p:spPr>
        <p:txBody>
          <a:bodyPr lIns="92075" tIns="46038" rIns="92075" bIns="46038"/>
          <a:lstStyle/>
          <a:p>
            <a:pPr marL="406400" indent="-406400" algn="l">
              <a:spcBef>
                <a:spcPct val="20000"/>
              </a:spcBef>
              <a:spcAft>
                <a:spcPct val="50000"/>
              </a:spcAft>
              <a:buFontTx/>
              <a:buChar char="•"/>
              <a:defRPr/>
            </a:pPr>
            <a:endParaRPr lang="en-US" sz="2000"/>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524000"/>
            <a:ext cx="3733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733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9"/>
          <p:cNvGrpSpPr>
            <a:grpSpLocks/>
          </p:cNvGrpSpPr>
          <p:nvPr/>
        </p:nvGrpSpPr>
        <p:grpSpPr bwMode="auto">
          <a:xfrm>
            <a:off x="0" y="0"/>
            <a:ext cx="9144000" cy="6858000"/>
            <a:chOff x="0" y="0"/>
            <a:chExt cx="5760" cy="4320"/>
          </a:xfrm>
        </p:grpSpPr>
        <p:sp>
          <p:nvSpPr>
            <p:cNvPr id="1032" name="Rectangle 8"/>
            <p:cNvSpPr>
              <a:spLocks noChangeArrowheads="1"/>
            </p:cNvSpPr>
            <p:nvPr/>
          </p:nvSpPr>
          <p:spPr bwMode="auto">
            <a:xfrm>
              <a:off x="0" y="0"/>
              <a:ext cx="5760" cy="4320"/>
            </a:xfrm>
            <a:prstGeom prst="rect">
              <a:avLst/>
            </a:prstGeom>
            <a:noFill/>
            <a:ln w="12700">
              <a:noFill/>
              <a:miter lim="800000"/>
              <a:headEnd type="none" w="sm" len="sm"/>
              <a:tailEnd type="none" w="sm" len="sm"/>
            </a:ln>
            <a:effectLst/>
          </p:spPr>
          <p:txBody>
            <a:bodyPr wrap="none" anchor="ctr"/>
            <a:lstStyle/>
            <a:p>
              <a:pPr>
                <a:defRPr/>
              </a:pPr>
              <a:endParaRPr lang="en-US"/>
            </a:p>
          </p:txBody>
        </p:sp>
        <p:sp>
          <p:nvSpPr>
            <p:cNvPr id="1031" name="Rectangle 7"/>
            <p:cNvSpPr>
              <a:spLocks noChangeArrowheads="1"/>
            </p:cNvSpPr>
            <p:nvPr/>
          </p:nvSpPr>
          <p:spPr bwMode="auto">
            <a:xfrm>
              <a:off x="144" y="178"/>
              <a:ext cx="5424" cy="3854"/>
            </a:xfrm>
            <a:prstGeom prst="rect">
              <a:avLst/>
            </a:prstGeom>
            <a:noFill/>
            <a:ln w="12700">
              <a:noFill/>
              <a:miter lim="800000"/>
              <a:headEnd type="none" w="sm" len="sm"/>
              <a:tailEnd type="none" w="sm" len="sm"/>
            </a:ln>
            <a:effectLst/>
          </p:spPr>
          <p:txBody>
            <a:bodyPr wrap="none" anchor="ctr"/>
            <a:lstStyle/>
            <a:p>
              <a:pPr>
                <a:defRPr/>
              </a:pPr>
              <a:endParaRPr lang="en-US"/>
            </a:p>
          </p:txBody>
        </p:sp>
      </p:grpSp>
      <p:sp>
        <p:nvSpPr>
          <p:cNvPr id="8195" name="Rectangle 2"/>
          <p:cNvSpPr>
            <a:spLocks noGrp="1" noChangeArrowheads="1"/>
          </p:cNvSpPr>
          <p:nvPr>
            <p:ph type="title"/>
          </p:nvPr>
        </p:nvSpPr>
        <p:spPr bwMode="auto">
          <a:xfrm>
            <a:off x="762000" y="609600"/>
            <a:ext cx="7086600" cy="762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smtClean="0"/>
              <a:t>Click to edit Master title style</a:t>
            </a:r>
          </a:p>
        </p:txBody>
      </p:sp>
      <p:sp>
        <p:nvSpPr>
          <p:cNvPr id="8196" name="Rectangle 3"/>
          <p:cNvSpPr>
            <a:spLocks noGrp="1" noChangeArrowheads="1"/>
          </p:cNvSpPr>
          <p:nvPr>
            <p:ph type="body" idx="1"/>
          </p:nvPr>
        </p:nvSpPr>
        <p:spPr bwMode="auto">
          <a:xfrm>
            <a:off x="762000" y="1524000"/>
            <a:ext cx="7620000" cy="4572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5" name="Line 11"/>
          <p:cNvSpPr>
            <a:spLocks noChangeShapeType="1"/>
          </p:cNvSpPr>
          <p:nvPr/>
        </p:nvSpPr>
        <p:spPr bwMode="auto">
          <a:xfrm>
            <a:off x="609600" y="6248400"/>
            <a:ext cx="80010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1037" name="Text Box 13"/>
          <p:cNvSpPr txBox="1">
            <a:spLocks noChangeArrowheads="1"/>
          </p:cNvSpPr>
          <p:nvPr/>
        </p:nvSpPr>
        <p:spPr bwMode="auto">
          <a:xfrm>
            <a:off x="685800" y="6400800"/>
            <a:ext cx="1676400" cy="274638"/>
          </a:xfrm>
          <a:prstGeom prst="rect">
            <a:avLst/>
          </a:prstGeom>
          <a:noFill/>
          <a:ln w="12700">
            <a:noFill/>
            <a:miter lim="800000"/>
            <a:headEnd type="none" w="sm" len="sm"/>
            <a:tailEnd type="none" w="sm" len="sm"/>
          </a:ln>
          <a:effectLst/>
        </p:spPr>
        <p:txBody>
          <a:bodyPr wrap="none">
            <a:spAutoFit/>
          </a:bodyPr>
          <a:lstStyle/>
          <a:p>
            <a:pPr algn="l">
              <a:defRPr/>
            </a:pPr>
            <a:r>
              <a:rPr lang="en-GB" b="1"/>
              <a:t>www.edbodmer.com</a:t>
            </a:r>
          </a:p>
        </p:txBody>
      </p:sp>
      <p:sp>
        <p:nvSpPr>
          <p:cNvPr id="1038" name="Text Box 14"/>
          <p:cNvSpPr txBox="1">
            <a:spLocks noChangeArrowheads="1"/>
          </p:cNvSpPr>
          <p:nvPr/>
        </p:nvSpPr>
        <p:spPr bwMode="auto">
          <a:xfrm>
            <a:off x="6553200" y="6400800"/>
            <a:ext cx="1046163" cy="274638"/>
          </a:xfrm>
          <a:prstGeom prst="rect">
            <a:avLst/>
          </a:prstGeom>
          <a:noFill/>
          <a:ln w="12700">
            <a:noFill/>
            <a:miter lim="800000"/>
            <a:headEnd type="none" w="sm" len="sm"/>
            <a:tailEnd type="none" w="sm" len="sm"/>
          </a:ln>
          <a:effectLst/>
        </p:spPr>
        <p:txBody>
          <a:bodyPr wrap="none">
            <a:spAutoFit/>
          </a:bodyPr>
          <a:lstStyle/>
          <a:p>
            <a:pPr algn="r">
              <a:defRPr/>
            </a:pPr>
            <a:fld id="{8CA19221-A1AE-4B09-A2E4-5F9B70673930}" type="datetime6">
              <a:rPr lang="en-US" b="1"/>
              <a:pPr algn="r">
                <a:defRPr/>
              </a:pPr>
              <a:t>June 16</a:t>
            </a:fld>
            <a:endParaRPr lang="en-US" b="1"/>
          </a:p>
        </p:txBody>
      </p:sp>
      <p:sp>
        <p:nvSpPr>
          <p:cNvPr id="1040" name="Text Box 16">
            <a:hlinkClick r:id="rId15" action="ppaction://hlinksldjump"/>
            <a:hlinkHover r:id="" action="ppaction://noaction" endSnd="1"/>
          </p:cNvPr>
          <p:cNvSpPr txBox="1">
            <a:spLocks noChangeArrowheads="1"/>
          </p:cNvSpPr>
          <p:nvPr/>
        </p:nvSpPr>
        <p:spPr bwMode="auto">
          <a:xfrm>
            <a:off x="7848600" y="6400800"/>
            <a:ext cx="369888" cy="274638"/>
          </a:xfrm>
          <a:prstGeom prst="rect">
            <a:avLst/>
          </a:prstGeom>
          <a:noFill/>
          <a:ln w="12700">
            <a:noFill/>
            <a:miter lim="800000"/>
            <a:headEnd type="none" w="sm" len="sm"/>
            <a:tailEnd type="none" w="sm" len="sm"/>
          </a:ln>
          <a:effectLst/>
        </p:spPr>
        <p:txBody>
          <a:bodyPr wrap="none">
            <a:spAutoFit/>
          </a:bodyPr>
          <a:lstStyle/>
          <a:p>
            <a:pPr algn="l">
              <a:defRPr/>
            </a:pPr>
            <a:fld id="{F7C9CB75-1794-41CB-A0BF-59AEE254B405}" type="slidenum">
              <a:rPr lang="en-GB" b="1"/>
              <a:pPr algn="l">
                <a:defRPr/>
              </a:pPr>
              <a:t>‹#›</a:t>
            </a:fld>
            <a:endParaRPr lang="en-GB" b="1"/>
          </a:p>
        </p:txBody>
      </p:sp>
      <p:sp>
        <p:nvSpPr>
          <p:cNvPr id="1054" name="AutoShape 30">
            <a:hlinkClick r:id="" action="ppaction://hlinkshowjump?jump=nextslide" highlightClick="1"/>
          </p:cNvPr>
          <p:cNvSpPr>
            <a:spLocks noChangeArrowheads="1"/>
          </p:cNvSpPr>
          <p:nvPr/>
        </p:nvSpPr>
        <p:spPr bwMode="auto">
          <a:xfrm rot="5400000">
            <a:off x="8641557" y="6522243"/>
            <a:ext cx="158750" cy="176213"/>
          </a:xfrm>
          <a:prstGeom prst="triangle">
            <a:avLst>
              <a:gd name="adj" fmla="val 50000"/>
            </a:avLst>
          </a:prstGeom>
          <a:noFill/>
          <a:ln w="6350">
            <a:solidFill>
              <a:schemeClr val="bg1"/>
            </a:solidFill>
            <a:miter lim="800000"/>
            <a:headEnd type="none" w="sm" len="sm"/>
            <a:tailEnd type="none" w="sm" len="sm"/>
          </a:ln>
          <a:effectLst/>
        </p:spPr>
        <p:txBody>
          <a:bodyPr wrap="none" anchor="ctr"/>
          <a:lstStyle/>
          <a:p>
            <a:pPr>
              <a:defRPr/>
            </a:pPr>
            <a:endParaRPr lang="en-US"/>
          </a:p>
        </p:txBody>
      </p:sp>
      <p:sp>
        <p:nvSpPr>
          <p:cNvPr id="1055" name="AutoShape 31">
            <a:hlinkClick r:id="" action="ppaction://hlinkshowjump?jump=previousslide" highlightClick="1"/>
          </p:cNvPr>
          <p:cNvSpPr>
            <a:spLocks noChangeArrowheads="1"/>
          </p:cNvSpPr>
          <p:nvPr/>
        </p:nvSpPr>
        <p:spPr bwMode="auto">
          <a:xfrm rot="16200000" flipH="1">
            <a:off x="8363744" y="6520657"/>
            <a:ext cx="158750" cy="176212"/>
          </a:xfrm>
          <a:prstGeom prst="triangle">
            <a:avLst>
              <a:gd name="adj" fmla="val 50000"/>
            </a:avLst>
          </a:prstGeom>
          <a:noFill/>
          <a:ln w="6350">
            <a:solidFill>
              <a:schemeClr val="bg1"/>
            </a:solidFill>
            <a:miter lim="800000"/>
            <a:headEnd type="none" w="sm" len="sm"/>
            <a:tailEnd type="none" w="sm" len="sm"/>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95"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6" r:id="rId13"/>
  </p:sldLayoutIdLst>
  <p:transition>
    <p:zoom/>
  </p:transition>
  <p:txStyles>
    <p:titleStyle>
      <a:lvl1pPr algn="l" rtl="0" eaLnBrk="0" fontAlgn="base" hangingPunct="0">
        <a:spcBef>
          <a:spcPct val="0"/>
        </a:spcBef>
        <a:spcAft>
          <a:spcPct val="0"/>
        </a:spcAft>
        <a:defRPr sz="20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defRPr>
      </a:lvl2pPr>
      <a:lvl3pPr algn="l" rtl="0" eaLnBrk="0" fontAlgn="base" hangingPunct="0">
        <a:spcBef>
          <a:spcPct val="0"/>
        </a:spcBef>
        <a:spcAft>
          <a:spcPct val="0"/>
        </a:spcAft>
        <a:defRPr sz="2000" b="1">
          <a:solidFill>
            <a:schemeClr val="tx2"/>
          </a:solidFill>
          <a:latin typeface="Arial" charset="0"/>
        </a:defRPr>
      </a:lvl3pPr>
      <a:lvl4pPr algn="l" rtl="0" eaLnBrk="0" fontAlgn="base" hangingPunct="0">
        <a:spcBef>
          <a:spcPct val="0"/>
        </a:spcBef>
        <a:spcAft>
          <a:spcPct val="0"/>
        </a:spcAft>
        <a:defRPr sz="2000" b="1">
          <a:solidFill>
            <a:schemeClr val="tx2"/>
          </a:solidFill>
          <a:latin typeface="Arial" charset="0"/>
        </a:defRPr>
      </a:lvl4pPr>
      <a:lvl5pPr algn="l" rtl="0" eaLnBrk="0" fontAlgn="base" hangingPunct="0">
        <a:spcBef>
          <a:spcPct val="0"/>
        </a:spcBef>
        <a:spcAft>
          <a:spcPct val="0"/>
        </a:spcAft>
        <a:defRPr sz="2000" b="1">
          <a:solidFill>
            <a:schemeClr val="tx2"/>
          </a:solidFill>
          <a:latin typeface="Arial" charset="0"/>
        </a:defRPr>
      </a:lvl5pPr>
      <a:lvl6pPr marL="457200" algn="l" rtl="0" eaLnBrk="0" fontAlgn="base" hangingPunct="0">
        <a:spcBef>
          <a:spcPct val="0"/>
        </a:spcBef>
        <a:spcAft>
          <a:spcPct val="0"/>
        </a:spcAft>
        <a:defRPr sz="2000" b="1">
          <a:solidFill>
            <a:schemeClr val="tx2"/>
          </a:solidFill>
          <a:latin typeface="Arial" charset="0"/>
        </a:defRPr>
      </a:lvl6pPr>
      <a:lvl7pPr marL="914400" algn="l" rtl="0" eaLnBrk="0" fontAlgn="base" hangingPunct="0">
        <a:spcBef>
          <a:spcPct val="0"/>
        </a:spcBef>
        <a:spcAft>
          <a:spcPct val="0"/>
        </a:spcAft>
        <a:defRPr sz="2000" b="1">
          <a:solidFill>
            <a:schemeClr val="tx2"/>
          </a:solidFill>
          <a:latin typeface="Arial" charset="0"/>
        </a:defRPr>
      </a:lvl7pPr>
      <a:lvl8pPr marL="1371600" algn="l" rtl="0" eaLnBrk="0" fontAlgn="base" hangingPunct="0">
        <a:spcBef>
          <a:spcPct val="0"/>
        </a:spcBef>
        <a:spcAft>
          <a:spcPct val="0"/>
        </a:spcAft>
        <a:defRPr sz="2000" b="1">
          <a:solidFill>
            <a:schemeClr val="tx2"/>
          </a:solidFill>
          <a:latin typeface="Arial" charset="0"/>
        </a:defRPr>
      </a:lvl8pPr>
      <a:lvl9pPr marL="1828800" algn="l" rtl="0" eaLnBrk="0" fontAlgn="base" hangingPunct="0">
        <a:spcBef>
          <a:spcPct val="0"/>
        </a:spcBef>
        <a:spcAft>
          <a:spcPct val="0"/>
        </a:spcAft>
        <a:defRPr sz="2000" b="1">
          <a:solidFill>
            <a:schemeClr val="tx2"/>
          </a:solidFill>
          <a:latin typeface="Arial" charset="0"/>
        </a:defRPr>
      </a:lvl9pPr>
    </p:titleStyle>
    <p:bodyStyle>
      <a:lvl1pPr marL="231775" indent="-173038" algn="l" rtl="0" eaLnBrk="0" fontAlgn="base" hangingPunct="0">
        <a:spcBef>
          <a:spcPct val="20000"/>
        </a:spcBef>
        <a:spcAft>
          <a:spcPct val="50000"/>
        </a:spcAft>
        <a:buChar char="•"/>
        <a:defRPr>
          <a:solidFill>
            <a:schemeClr val="tx1"/>
          </a:solidFill>
          <a:latin typeface="+mn-lt"/>
          <a:ea typeface="+mn-ea"/>
          <a:cs typeface="+mn-cs"/>
        </a:defRPr>
      </a:lvl1pPr>
      <a:lvl2pPr marL="855663" indent="-288925" algn="l" rtl="0" eaLnBrk="0" fontAlgn="base" hangingPunct="0">
        <a:spcBef>
          <a:spcPct val="20000"/>
        </a:spcBef>
        <a:spcAft>
          <a:spcPct val="50000"/>
        </a:spcAft>
        <a:buFont typeface="Wingdings" pitchFamily="2" charset="2"/>
        <a:buChar char="ü"/>
        <a:defRPr>
          <a:solidFill>
            <a:schemeClr val="tx1"/>
          </a:solidFill>
          <a:latin typeface="+mn-lt"/>
        </a:defRPr>
      </a:lvl2pPr>
      <a:lvl3pPr marL="1371600" indent="-228600" algn="l" rtl="0" eaLnBrk="0" fontAlgn="base" hangingPunct="0">
        <a:spcBef>
          <a:spcPct val="20000"/>
        </a:spcBef>
        <a:spcAft>
          <a:spcPct val="50000"/>
        </a:spcAft>
        <a:buFont typeface="Wingdings" pitchFamily="2" charset="2"/>
        <a:buChar char="Ø"/>
        <a:defRPr sz="1600">
          <a:solidFill>
            <a:schemeClr val="tx1"/>
          </a:solidFill>
          <a:latin typeface="+mn-lt"/>
        </a:defRPr>
      </a:lvl3pPr>
      <a:lvl4pPr marL="1790700" indent="-228600" algn="l" rtl="0" eaLnBrk="0" fontAlgn="base" hangingPunct="0">
        <a:spcBef>
          <a:spcPct val="20000"/>
        </a:spcBef>
        <a:spcAft>
          <a:spcPct val="0"/>
        </a:spcAft>
        <a:buFont typeface="Wingdings" pitchFamily="2" charset="2"/>
        <a:buChar char="Ø"/>
        <a:defRPr sz="1600">
          <a:solidFill>
            <a:schemeClr val="tx1"/>
          </a:solidFill>
          <a:latin typeface="+mn-lt"/>
        </a:defRPr>
      </a:lvl4pPr>
      <a:lvl5pPr marL="2209800" indent="-228600" algn="l" rtl="0" eaLnBrk="0" fontAlgn="base" hangingPunct="0">
        <a:spcBef>
          <a:spcPct val="20000"/>
        </a:spcBef>
        <a:spcAft>
          <a:spcPct val="0"/>
        </a:spcAft>
        <a:buFont typeface="Wingdings" pitchFamily="2" charset="2"/>
        <a:buChar char="Ø"/>
        <a:defRPr sz="1600">
          <a:solidFill>
            <a:schemeClr val="tx1"/>
          </a:solidFill>
          <a:latin typeface="+mn-lt"/>
        </a:defRPr>
      </a:lvl5pPr>
      <a:lvl6pPr marL="2667000" indent="-228600" algn="l" rtl="0" eaLnBrk="0" fontAlgn="base" hangingPunct="0">
        <a:spcBef>
          <a:spcPct val="20000"/>
        </a:spcBef>
        <a:spcAft>
          <a:spcPct val="0"/>
        </a:spcAft>
        <a:buFont typeface="Wingdings" pitchFamily="2" charset="2"/>
        <a:buChar char="Ø"/>
        <a:defRPr sz="1600">
          <a:solidFill>
            <a:schemeClr val="tx1"/>
          </a:solidFill>
          <a:latin typeface="+mn-lt"/>
        </a:defRPr>
      </a:lvl6pPr>
      <a:lvl7pPr marL="3124200" indent="-228600" algn="l" rtl="0" eaLnBrk="0" fontAlgn="base" hangingPunct="0">
        <a:spcBef>
          <a:spcPct val="20000"/>
        </a:spcBef>
        <a:spcAft>
          <a:spcPct val="0"/>
        </a:spcAft>
        <a:buFont typeface="Wingdings" pitchFamily="2" charset="2"/>
        <a:buChar char="Ø"/>
        <a:defRPr sz="1600">
          <a:solidFill>
            <a:schemeClr val="tx1"/>
          </a:solidFill>
          <a:latin typeface="+mn-lt"/>
        </a:defRPr>
      </a:lvl7pPr>
      <a:lvl8pPr marL="3581400" indent="-228600" algn="l" rtl="0" eaLnBrk="0" fontAlgn="base" hangingPunct="0">
        <a:spcBef>
          <a:spcPct val="20000"/>
        </a:spcBef>
        <a:spcAft>
          <a:spcPct val="0"/>
        </a:spcAft>
        <a:buFont typeface="Wingdings" pitchFamily="2" charset="2"/>
        <a:buChar char="Ø"/>
        <a:defRPr sz="1600">
          <a:solidFill>
            <a:schemeClr val="tx1"/>
          </a:solidFill>
          <a:latin typeface="+mn-lt"/>
        </a:defRPr>
      </a:lvl8pPr>
      <a:lvl9pPr marL="4038600" indent="-228600" algn="l" rtl="0" eaLnBrk="0" fontAlgn="base" hangingPunct="0">
        <a:spcBef>
          <a:spcPct val="20000"/>
        </a:spcBef>
        <a:spcAft>
          <a:spcPct val="0"/>
        </a:spcAft>
        <a:buFont typeface="Wingdings" pitchFamily="2" charset="2"/>
        <a:buChar char="Ø"/>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1.emf"/></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Microsoft_Word_97_-_2003_Document3.doc"/><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22.em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24.jpeg"/><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4.wmf"/><Relationship Id="rId4" Type="http://schemas.openxmlformats.org/officeDocument/2006/relationships/oleObject" Target="../embeddings/Microsoft_Word_97_-_2003_Document4.doc"/></Relationships>
</file>

<file path=ppt/slides/_rels/slide1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5.emf"/><Relationship Id="rId4" Type="http://schemas.openxmlformats.org/officeDocument/2006/relationships/oleObject" Target="../embeddings/Microsoft_Excel_97-2003_Worksheet5.xls"/></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6.emf"/><Relationship Id="rId4" Type="http://schemas.openxmlformats.org/officeDocument/2006/relationships/oleObject" Target="../embeddings/Microsoft_Excel_97-2003_Worksheet6.xls"/></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hyperlink" Target="http://www.opic.gov/finance/sbc/sbc_Products/sbc_ProjectFinancing.htm" TargetMode="Externa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hyperlink" Target="http://www.standardandpoors.com/" TargetMode="External"/><Relationship Id="rId2" Type="http://schemas.openxmlformats.org/officeDocument/2006/relationships/hyperlink" Target="mailto:edbodmer@aol.com" TargetMode="External"/><Relationship Id="rId1" Type="http://schemas.openxmlformats.org/officeDocument/2006/relationships/slideLayout" Target="../slideLayouts/slideLayout2.xml"/><Relationship Id="rId5" Type="http://schemas.openxmlformats.org/officeDocument/2006/relationships/hyperlink" Target="http://www.bondsonline.com/" TargetMode="External"/><Relationship Id="rId4" Type="http://schemas.openxmlformats.org/officeDocument/2006/relationships/hyperlink" Target="http://www.moodys.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Microsoft_Word_97_-_2003_Document1.doc"/></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wsgr.com/PDFSearch/ctp_guide.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www.camelottech.com/cmfiles/docs/uspref_renewable_energy_finance_fundamentals_v21.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p:txBody>
          <a:bodyPr/>
          <a:lstStyle/>
          <a:p>
            <a:r>
              <a:rPr lang="en-US" smtClean="0"/>
              <a:t>Introduction – Project Finance in the Context of General Finance</a:t>
            </a: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Risk Assessment Challenge in Project Finance</a:t>
            </a:r>
            <a:endParaRPr lang="en-US" dirty="0"/>
          </a:p>
        </p:txBody>
      </p:sp>
      <p:sp>
        <p:nvSpPr>
          <p:cNvPr id="9" name="Content Placeholder 8"/>
          <p:cNvSpPr>
            <a:spLocks noGrp="1"/>
          </p:cNvSpPr>
          <p:nvPr>
            <p:ph idx="1"/>
          </p:nvPr>
        </p:nvSpPr>
        <p:spPr/>
        <p:txBody>
          <a:bodyPr/>
          <a:lstStyle/>
          <a:p>
            <a:r>
              <a:rPr lang="en-US" dirty="0" smtClean="0"/>
              <a:t>Basic Problems</a:t>
            </a:r>
          </a:p>
          <a:p>
            <a:pPr lvl="1"/>
            <a:r>
              <a:rPr lang="en-US" dirty="0" smtClean="0"/>
              <a:t>Project has no history</a:t>
            </a:r>
          </a:p>
          <a:p>
            <a:pPr lvl="1"/>
            <a:r>
              <a:rPr lang="en-US" dirty="0" smtClean="0"/>
              <a:t>Long time period for debt to be repaid</a:t>
            </a:r>
          </a:p>
          <a:p>
            <a:pPr lvl="1"/>
            <a:r>
              <a:rPr lang="en-US" dirty="0" smtClean="0"/>
              <a:t>Mitigation techniques – contracts, insurance and hedging -- do not eliminate all of the risk</a:t>
            </a:r>
          </a:p>
          <a:p>
            <a:pPr lvl="1"/>
            <a:r>
              <a:rPr lang="en-US" dirty="0" smtClean="0"/>
              <a:t>Risk Increases with:</a:t>
            </a:r>
          </a:p>
          <a:p>
            <a:pPr lvl="2"/>
            <a:r>
              <a:rPr lang="en-US" dirty="0" smtClean="0"/>
              <a:t>Time</a:t>
            </a:r>
          </a:p>
          <a:p>
            <a:pPr lvl="2"/>
            <a:r>
              <a:rPr lang="en-US" dirty="0" smtClean="0"/>
              <a:t>Technological Complexity</a:t>
            </a:r>
          </a:p>
          <a:p>
            <a:pPr lvl="2"/>
            <a:r>
              <a:rPr lang="en-US" dirty="0" smtClean="0"/>
              <a:t>Number of Players</a:t>
            </a:r>
          </a:p>
          <a:p>
            <a:pPr lvl="2"/>
            <a:r>
              <a:rPr lang="en-US" dirty="0" smtClean="0"/>
              <a:t>Price Sensitivities</a:t>
            </a:r>
            <a:endParaRPr lang="en-US" dirty="0"/>
          </a:p>
        </p:txBody>
      </p:sp>
    </p:spTree>
  </p:cSld>
  <p:clrMapOvr>
    <a:masterClrMapping/>
  </p:clrMapOvr>
  <p:transition>
    <p:zoom/>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mtClean="0"/>
              <a:t>Ras Laffan III Off-takers</a:t>
            </a:r>
          </a:p>
        </p:txBody>
      </p:sp>
      <p:sp>
        <p:nvSpPr>
          <p:cNvPr id="95235" name="Rectangle 5"/>
          <p:cNvSpPr>
            <a:spLocks noChangeArrowheads="1"/>
          </p:cNvSpPr>
          <p:nvPr/>
        </p:nvSpPr>
        <p:spPr bwMode="auto">
          <a:xfrm>
            <a:off x="0" y="-309563"/>
            <a:ext cx="9144000" cy="0"/>
          </a:xfrm>
          <a:prstGeom prst="rect">
            <a:avLst/>
          </a:prstGeom>
          <a:noFill/>
          <a:ln w="12700">
            <a:noFill/>
            <a:miter lim="800000"/>
            <a:headEnd type="none" w="sm" len="sm"/>
            <a:tailEnd type="none" w="sm" len="sm"/>
          </a:ln>
        </p:spPr>
        <p:txBody>
          <a:bodyPr wrap="none" anchor="ctr">
            <a:spAutoFit/>
          </a:bodyPr>
          <a:lstStyle/>
          <a:p>
            <a:endParaRPr lang="en-US"/>
          </a:p>
        </p:txBody>
      </p:sp>
      <p:pic>
        <p:nvPicPr>
          <p:cNvPr id="95236" name="Picture 4" descr="image"/>
          <p:cNvPicPr>
            <a:picLocks noChangeAspect="1" noChangeArrowheads="1"/>
          </p:cNvPicPr>
          <p:nvPr/>
        </p:nvPicPr>
        <p:blipFill>
          <a:blip r:embed="rId2" cstate="print"/>
          <a:srcRect/>
          <a:stretch>
            <a:fillRect/>
          </a:stretch>
        </p:blipFill>
        <p:spPr bwMode="auto">
          <a:xfrm>
            <a:off x="4572000" y="1066800"/>
            <a:ext cx="3384550" cy="5110163"/>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mtClean="0"/>
              <a:t>Ras Laffan 3 Cash Flow Waterfall</a:t>
            </a:r>
          </a:p>
        </p:txBody>
      </p:sp>
      <p:sp>
        <p:nvSpPr>
          <p:cNvPr id="96259" name="Rectangle 3"/>
          <p:cNvSpPr>
            <a:spLocks noGrp="1" noChangeArrowheads="1"/>
          </p:cNvSpPr>
          <p:nvPr>
            <p:ph type="body" sz="half" idx="1"/>
          </p:nvPr>
        </p:nvSpPr>
        <p:spPr>
          <a:xfrm>
            <a:off x="762000" y="1524000"/>
            <a:ext cx="7620000" cy="4648200"/>
          </a:xfrm>
        </p:spPr>
        <p:txBody>
          <a:bodyPr/>
          <a:lstStyle/>
          <a:p>
            <a:r>
              <a:rPr lang="en-US" sz="1600" smtClean="0"/>
              <a:t>The diagram illustrates how the ordering of cash flow works in a cash flow waterfall</a:t>
            </a:r>
          </a:p>
          <a:p>
            <a:endParaRPr lang="en-US" sz="1600" smtClean="0"/>
          </a:p>
        </p:txBody>
      </p:sp>
      <p:pic>
        <p:nvPicPr>
          <p:cNvPr id="96260" name="Picture 4" descr="image"/>
          <p:cNvPicPr>
            <a:picLocks noGrp="1" noChangeAspect="1" noChangeArrowheads="1"/>
          </p:cNvPicPr>
          <p:nvPr>
            <p:ph sz="half" idx="2"/>
          </p:nvPr>
        </p:nvPicPr>
        <p:blipFill>
          <a:blip r:embed="rId2" cstate="print"/>
          <a:srcRect/>
          <a:stretch>
            <a:fillRect/>
          </a:stretch>
        </p:blipFill>
        <p:spPr>
          <a:xfrm>
            <a:off x="1676400" y="2916238"/>
            <a:ext cx="6705600" cy="3209925"/>
          </a:xfrm>
          <a:noFill/>
        </p:spPr>
      </p:pic>
    </p:spTree>
  </p:cSld>
  <p:clrMapOvr>
    <a:masterClrMapping/>
  </p:clrMapOvr>
  <p:transition>
    <p:zo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smtClean="0"/>
              <a:t>Ras Laffan 3 Sources and Uses of Funds</a:t>
            </a:r>
          </a:p>
        </p:txBody>
      </p:sp>
      <p:sp>
        <p:nvSpPr>
          <p:cNvPr id="2052" name="Rectangle 5"/>
          <p:cNvSpPr>
            <a:spLocks noGrp="1" noChangeArrowheads="1"/>
          </p:cNvSpPr>
          <p:nvPr>
            <p:ph type="body" idx="1"/>
          </p:nvPr>
        </p:nvSpPr>
        <p:spPr/>
        <p:txBody>
          <a:bodyPr/>
          <a:lstStyle/>
          <a:p>
            <a:r>
              <a:rPr lang="en-US" smtClean="0"/>
              <a:t>Sources and Uses of Funds are a good way to get a handle on the structure of the project</a:t>
            </a:r>
          </a:p>
        </p:txBody>
      </p:sp>
      <p:graphicFrame>
        <p:nvGraphicFramePr>
          <p:cNvPr id="2050" name="Object 3"/>
          <p:cNvGraphicFramePr>
            <a:graphicFrameLocks noGrp="1" noChangeAspect="1"/>
          </p:cNvGraphicFramePr>
          <p:nvPr>
            <p:ph idx="4294967295"/>
          </p:nvPr>
        </p:nvGraphicFramePr>
        <p:xfrm>
          <a:off x="1143000" y="2408238"/>
          <a:ext cx="6858000" cy="3290887"/>
        </p:xfrm>
        <a:graphic>
          <a:graphicData uri="http://schemas.openxmlformats.org/presentationml/2006/ole">
            <mc:AlternateContent xmlns:mc="http://schemas.openxmlformats.org/markup-compatibility/2006">
              <mc:Choice xmlns:v="urn:schemas-microsoft-com:vml" Requires="v">
                <p:oleObj spid="_x0000_s2060" name="Document" r:id="rId3" imgW="5364960" imgH="2574806" progId="Word.Document.8">
                  <p:embed/>
                </p:oleObj>
              </mc:Choice>
              <mc:Fallback>
                <p:oleObj name="Document" r:id="rId3" imgW="5364960" imgH="2574806"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08238"/>
                        <a:ext cx="6858000" cy="3290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body" idx="1"/>
          </p:nvPr>
        </p:nvSpPr>
        <p:spPr>
          <a:xfrm>
            <a:off x="533400" y="1143000"/>
            <a:ext cx="8382000" cy="5257800"/>
          </a:xfrm>
        </p:spPr>
        <p:txBody>
          <a:bodyPr/>
          <a:lstStyle/>
          <a:p>
            <a:pPr>
              <a:lnSpc>
                <a:spcPct val="80000"/>
              </a:lnSpc>
              <a:buClr>
                <a:srgbClr val="0000FF"/>
              </a:buClr>
              <a:buSzPct val="125000"/>
            </a:pPr>
            <a:r>
              <a:rPr lang="en-US" sz="1200" smtClean="0">
                <a:latin typeface="Trebuchet MS" pitchFamily="34" charset="0"/>
              </a:rPr>
              <a:t>Phase 1 Financial Structuring</a:t>
            </a:r>
          </a:p>
          <a:p>
            <a:pPr lvl="1">
              <a:lnSpc>
                <a:spcPct val="80000"/>
              </a:lnSpc>
              <a:buClr>
                <a:srgbClr val="0000FF"/>
              </a:buClr>
              <a:buSzPct val="125000"/>
              <a:buFontTx/>
              <a:buChar char="•"/>
            </a:pPr>
            <a:r>
              <a:rPr lang="en-US" sz="1200" smtClean="0">
                <a:latin typeface="Trebuchet MS" pitchFamily="34" charset="0"/>
              </a:rPr>
              <a:t>Cash flows from Trains 3-4 to support Phase 1 debt</a:t>
            </a:r>
          </a:p>
          <a:p>
            <a:pPr lvl="1">
              <a:lnSpc>
                <a:spcPct val="80000"/>
              </a:lnSpc>
              <a:buClr>
                <a:srgbClr val="0000FF"/>
              </a:buClr>
              <a:buSzPct val="125000"/>
              <a:buFontTx/>
              <a:buChar char="•"/>
            </a:pPr>
            <a:r>
              <a:rPr lang="en-US" sz="1200" smtClean="0">
                <a:latin typeface="Trebuchet MS" pitchFamily="34" charset="0"/>
              </a:rPr>
              <a:t>Essentially a financing of Trains 3-4 to fund expansion</a:t>
            </a:r>
          </a:p>
          <a:p>
            <a:pPr>
              <a:lnSpc>
                <a:spcPct val="80000"/>
              </a:lnSpc>
              <a:buClr>
                <a:srgbClr val="0000FF"/>
              </a:buClr>
              <a:buSzPct val="125000"/>
              <a:buFontTx/>
              <a:buNone/>
            </a:pPr>
            <a:endParaRPr lang="en-US" sz="1000" smtClean="0">
              <a:latin typeface="Trebuchet MS" pitchFamily="34" charset="0"/>
            </a:endParaRPr>
          </a:p>
          <a:p>
            <a:pPr>
              <a:lnSpc>
                <a:spcPct val="80000"/>
              </a:lnSpc>
              <a:buClr>
                <a:srgbClr val="0000FF"/>
              </a:buClr>
              <a:buSzPct val="125000"/>
            </a:pPr>
            <a:r>
              <a:rPr lang="en-US" sz="1200" smtClean="0">
                <a:latin typeface="Trebuchet MS" pitchFamily="34" charset="0"/>
              </a:rPr>
              <a:t>Phase 1 Financing Key Risks</a:t>
            </a:r>
          </a:p>
          <a:p>
            <a:pPr lvl="1">
              <a:lnSpc>
                <a:spcPct val="80000"/>
              </a:lnSpc>
              <a:buClr>
                <a:srgbClr val="0000FF"/>
              </a:buClr>
              <a:buSzPct val="125000"/>
              <a:buFontTx/>
              <a:buChar char="•"/>
            </a:pPr>
            <a:r>
              <a:rPr lang="en-US" sz="1200" smtClean="0">
                <a:latin typeface="Trebuchet MS" pitchFamily="34" charset="0"/>
              </a:rPr>
              <a:t>Train 3-4 Operations</a:t>
            </a:r>
          </a:p>
          <a:p>
            <a:pPr lvl="1">
              <a:lnSpc>
                <a:spcPct val="80000"/>
              </a:lnSpc>
              <a:buClr>
                <a:srgbClr val="0000FF"/>
              </a:buClr>
              <a:buSzPct val="125000"/>
              <a:buFontTx/>
              <a:buChar char="•"/>
            </a:pPr>
            <a:r>
              <a:rPr lang="en-US" sz="1200" smtClean="0">
                <a:latin typeface="Trebuchet MS" pitchFamily="34" charset="0"/>
              </a:rPr>
              <a:t>Shipping and Access to Markets</a:t>
            </a:r>
          </a:p>
          <a:p>
            <a:pPr lvl="1">
              <a:lnSpc>
                <a:spcPct val="80000"/>
              </a:lnSpc>
              <a:buClr>
                <a:srgbClr val="0000FF"/>
              </a:buClr>
              <a:buSzPct val="125000"/>
              <a:buFontTx/>
              <a:buChar char="•"/>
            </a:pPr>
            <a:r>
              <a:rPr lang="en-US" sz="1200" smtClean="0">
                <a:latin typeface="Trebuchet MS" pitchFamily="34" charset="0"/>
              </a:rPr>
              <a:t>Revenue Risk (Price x Volume)</a:t>
            </a:r>
          </a:p>
          <a:p>
            <a:pPr lvl="1">
              <a:lnSpc>
                <a:spcPct val="80000"/>
              </a:lnSpc>
              <a:buClr>
                <a:srgbClr val="0000FF"/>
              </a:buClr>
              <a:buSzPct val="125000"/>
              <a:buFontTx/>
              <a:buNone/>
            </a:pPr>
            <a:endParaRPr lang="en-US" sz="1200" smtClean="0">
              <a:latin typeface="Trebuchet MS" pitchFamily="34" charset="0"/>
            </a:endParaRPr>
          </a:p>
          <a:p>
            <a:pPr>
              <a:lnSpc>
                <a:spcPct val="80000"/>
              </a:lnSpc>
              <a:buClr>
                <a:srgbClr val="0000FF"/>
              </a:buClr>
              <a:buSzPct val="125000"/>
            </a:pPr>
            <a:r>
              <a:rPr lang="en-US" sz="1200" smtClean="0">
                <a:latin typeface="Trebuchet MS" pitchFamily="34" charset="0"/>
              </a:rPr>
              <a:t>Terms</a:t>
            </a:r>
          </a:p>
          <a:p>
            <a:pPr lvl="1">
              <a:lnSpc>
                <a:spcPct val="80000"/>
              </a:lnSpc>
              <a:buClr>
                <a:srgbClr val="0000FF"/>
              </a:buClr>
              <a:buSzPct val="125000"/>
              <a:buFontTx/>
              <a:buChar char="•"/>
            </a:pPr>
            <a:r>
              <a:rPr lang="en-US" sz="1000" smtClean="0">
                <a:latin typeface="Trebuchet MS" pitchFamily="34" charset="0"/>
              </a:rPr>
              <a:t>Series A Bonds (15-yr): LIBOR + 97 bp</a:t>
            </a:r>
          </a:p>
          <a:p>
            <a:pPr lvl="1">
              <a:lnSpc>
                <a:spcPct val="80000"/>
              </a:lnSpc>
              <a:buClr>
                <a:srgbClr val="0000FF"/>
              </a:buClr>
              <a:buSzPct val="125000"/>
              <a:buFontTx/>
              <a:buChar char="•"/>
            </a:pPr>
            <a:r>
              <a:rPr lang="en-US" sz="1000" smtClean="0">
                <a:latin typeface="Trebuchet MS" pitchFamily="34" charset="0"/>
              </a:rPr>
              <a:t>Series B Bonds (22-yr): LIBOR + 130 bp</a:t>
            </a:r>
          </a:p>
          <a:p>
            <a:pPr lvl="1">
              <a:lnSpc>
                <a:spcPct val="80000"/>
              </a:lnSpc>
              <a:buClr>
                <a:srgbClr val="0000FF"/>
              </a:buClr>
              <a:buSzPct val="125000"/>
              <a:buFontTx/>
              <a:buChar char="•"/>
            </a:pPr>
            <a:r>
              <a:rPr lang="en-US" sz="1000" smtClean="0">
                <a:latin typeface="Trebuchet MS" pitchFamily="34" charset="0"/>
              </a:rPr>
              <a:t>International Banks: LIBOR + 45-65 bp</a:t>
            </a:r>
          </a:p>
          <a:p>
            <a:pPr lvl="2">
              <a:lnSpc>
                <a:spcPct val="80000"/>
              </a:lnSpc>
              <a:buClr>
                <a:srgbClr val="0000FF"/>
              </a:buClr>
              <a:buSzPct val="125000"/>
            </a:pPr>
            <a:r>
              <a:rPr lang="en-US" sz="1000" smtClean="0">
                <a:latin typeface="Trebuchet MS" pitchFamily="34" charset="0"/>
              </a:rPr>
              <a:t>Up-front Fee (Arranger Fee) = 60 bp</a:t>
            </a:r>
          </a:p>
          <a:p>
            <a:pPr lvl="2">
              <a:lnSpc>
                <a:spcPct val="80000"/>
              </a:lnSpc>
              <a:buClr>
                <a:srgbClr val="0000FF"/>
              </a:buClr>
              <a:buSzPct val="125000"/>
            </a:pPr>
            <a:r>
              <a:rPr lang="en-US" sz="1000" smtClean="0">
                <a:latin typeface="Trebuchet MS" pitchFamily="34" charset="0"/>
              </a:rPr>
              <a:t>Commitment Fee = 20 bp p.a.</a:t>
            </a:r>
          </a:p>
          <a:p>
            <a:pPr>
              <a:lnSpc>
                <a:spcPct val="80000"/>
              </a:lnSpc>
              <a:buClr>
                <a:srgbClr val="0000FF"/>
              </a:buClr>
              <a:buSzPct val="125000"/>
            </a:pPr>
            <a:endParaRPr lang="en-US" sz="900" smtClean="0">
              <a:latin typeface="Trebuchet MS" pitchFamily="34" charset="0"/>
            </a:endParaRPr>
          </a:p>
          <a:p>
            <a:pPr>
              <a:lnSpc>
                <a:spcPct val="80000"/>
              </a:lnSpc>
              <a:buClr>
                <a:srgbClr val="0000FF"/>
              </a:buClr>
              <a:buSzPct val="125000"/>
            </a:pPr>
            <a:r>
              <a:rPr lang="en-US" sz="1200" smtClean="0">
                <a:latin typeface="Trebuchet MS" pitchFamily="34" charset="0"/>
              </a:rPr>
              <a:t>Phase 2 Scope: Completion of Train 6 and Fund Construction of Train 7</a:t>
            </a:r>
          </a:p>
          <a:p>
            <a:pPr lvl="1">
              <a:lnSpc>
                <a:spcPct val="80000"/>
              </a:lnSpc>
              <a:buClr>
                <a:srgbClr val="0000FF"/>
              </a:buClr>
              <a:buSzPct val="125000"/>
              <a:buFontTx/>
              <a:buChar char="•"/>
            </a:pPr>
            <a:r>
              <a:rPr lang="en-US" sz="1000" smtClean="0">
                <a:latin typeface="Trebuchet MS" pitchFamily="34" charset="0"/>
              </a:rPr>
              <a:t>Estimated Debt: US$5.4 billion (Will likely require completion guarantees)</a:t>
            </a:r>
          </a:p>
          <a:p>
            <a:pPr lvl="1">
              <a:lnSpc>
                <a:spcPct val="80000"/>
              </a:lnSpc>
              <a:buClr>
                <a:srgbClr val="0000FF"/>
              </a:buClr>
              <a:buSzPct val="125000"/>
              <a:buFontTx/>
              <a:buChar char="•"/>
            </a:pPr>
            <a:endParaRPr lang="en-US" sz="1000" smtClean="0">
              <a:latin typeface="Trebuchet MS" pitchFamily="34" charset="0"/>
            </a:endParaRPr>
          </a:p>
        </p:txBody>
      </p:sp>
      <p:sp>
        <p:nvSpPr>
          <p:cNvPr id="97283" name="AutoShape 4"/>
          <p:cNvSpPr>
            <a:spLocks/>
          </p:cNvSpPr>
          <p:nvPr/>
        </p:nvSpPr>
        <p:spPr bwMode="auto">
          <a:xfrm>
            <a:off x="5486400" y="2438400"/>
            <a:ext cx="3352800" cy="1219200"/>
          </a:xfrm>
          <a:prstGeom prst="borderCallout1">
            <a:avLst>
              <a:gd name="adj1" fmla="val 9375"/>
              <a:gd name="adj2" fmla="val -2273"/>
              <a:gd name="adj3" fmla="val 4690"/>
              <a:gd name="adj4" fmla="val -33190"/>
            </a:avLst>
          </a:prstGeom>
          <a:solidFill>
            <a:srgbClr val="FFFF00"/>
          </a:solidFill>
          <a:ln w="9525">
            <a:solidFill>
              <a:schemeClr val="tx1"/>
            </a:solidFill>
            <a:miter lim="800000"/>
            <a:headEnd/>
            <a:tailEnd/>
          </a:ln>
        </p:spPr>
        <p:txBody>
          <a:bodyPr/>
          <a:lstStyle/>
          <a:p>
            <a:pPr algn="l" eaLnBrk="1" hangingPunct="1">
              <a:buFontTx/>
              <a:buChar char="•"/>
            </a:pPr>
            <a:r>
              <a:rPr lang="en-US" sz="1400">
                <a:latin typeface="Trebuchet MS" pitchFamily="34" charset="0"/>
              </a:rPr>
              <a:t> Track record</a:t>
            </a:r>
          </a:p>
          <a:p>
            <a:pPr algn="l" eaLnBrk="1" hangingPunct="1">
              <a:buFontTx/>
              <a:buChar char="•"/>
            </a:pPr>
            <a:r>
              <a:rPr lang="en-US" sz="1400">
                <a:latin typeface="Trebuchet MS" pitchFamily="34" charset="0"/>
              </a:rPr>
              <a:t> Shipping contracted</a:t>
            </a:r>
          </a:p>
          <a:p>
            <a:pPr algn="l" eaLnBrk="1" hangingPunct="1">
              <a:buFontTx/>
              <a:buChar char="•"/>
            </a:pPr>
            <a:r>
              <a:rPr lang="en-US" sz="1400">
                <a:latin typeface="Trebuchet MS" pitchFamily="34" charset="0"/>
              </a:rPr>
              <a:t> Sale &amp; Purchase Agreements in place with creditworthy counterparties (Petronet, Edison, Endesa)</a:t>
            </a:r>
          </a:p>
          <a:p>
            <a:pPr algn="l" eaLnBrk="1" hangingPunct="1"/>
            <a:endParaRPr lang="en-US" sz="1400">
              <a:latin typeface="Trebuchet MS" pitchFamily="34" charset="0"/>
            </a:endParaRPr>
          </a:p>
        </p:txBody>
      </p:sp>
      <p:sp>
        <p:nvSpPr>
          <p:cNvPr id="97284" name="Rectangle 5"/>
          <p:cNvSpPr>
            <a:spLocks noGrp="1" noChangeArrowheads="1"/>
          </p:cNvSpPr>
          <p:nvPr>
            <p:ph type="title"/>
          </p:nvPr>
        </p:nvSpPr>
        <p:spPr/>
        <p:txBody>
          <a:bodyPr/>
          <a:lstStyle/>
          <a:p>
            <a:r>
              <a:rPr lang="en-US" smtClean="0"/>
              <a:t>Financing Terms and Risks</a:t>
            </a:r>
          </a:p>
        </p:txBody>
      </p:sp>
    </p:spTree>
  </p:cSld>
  <p:clrMapOvr>
    <a:masterClrMapping/>
  </p:clrMapOvr>
  <p:transition>
    <p:zoom/>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smtClean="0"/>
              <a:t>Ras Laffan 3 Debt Amortization Schedule</a:t>
            </a:r>
          </a:p>
        </p:txBody>
      </p:sp>
      <p:sp>
        <p:nvSpPr>
          <p:cNvPr id="3076" name="Rectangle 3"/>
          <p:cNvSpPr>
            <a:spLocks noGrp="1" noChangeArrowheads="1"/>
          </p:cNvSpPr>
          <p:nvPr>
            <p:ph type="body" sz="half" idx="1"/>
          </p:nvPr>
        </p:nvSpPr>
        <p:spPr>
          <a:xfrm>
            <a:off x="762000" y="1524000"/>
            <a:ext cx="7086600" cy="4724400"/>
          </a:xfrm>
        </p:spPr>
        <p:txBody>
          <a:bodyPr/>
          <a:lstStyle/>
          <a:p>
            <a:r>
              <a:rPr lang="en-US" sz="1600" smtClean="0"/>
              <a:t>This chart illustrates the sculpting of debt amortization according to the cash flow of the project.</a:t>
            </a:r>
          </a:p>
          <a:p>
            <a:endParaRPr lang="en-US" sz="1600" smtClean="0"/>
          </a:p>
          <a:p>
            <a:endParaRPr lang="en-US" sz="1600" smtClean="0"/>
          </a:p>
        </p:txBody>
      </p:sp>
      <p:graphicFrame>
        <p:nvGraphicFramePr>
          <p:cNvPr id="3074" name="Object 10" descr="image"/>
          <p:cNvGraphicFramePr>
            <a:graphicFrameLocks noGrp="1" noChangeAspect="1"/>
          </p:cNvGraphicFramePr>
          <p:nvPr>
            <p:ph sz="half" idx="2"/>
          </p:nvPr>
        </p:nvGraphicFramePr>
        <p:xfrm>
          <a:off x="1828800" y="2286000"/>
          <a:ext cx="5105400" cy="3819525"/>
        </p:xfrm>
        <a:graphic>
          <a:graphicData uri="http://schemas.openxmlformats.org/presentationml/2006/ole">
            <mc:AlternateContent xmlns:mc="http://schemas.openxmlformats.org/markup-compatibility/2006">
              <mc:Choice xmlns:v="urn:schemas-microsoft-com:vml" Requires="v">
                <p:oleObj spid="_x0000_s3084" name="Document" r:id="rId3" imgW="5120280" imgH="3827658" progId="Word.Document.8">
                  <p:embed/>
                </p:oleObj>
              </mc:Choice>
              <mc:Fallback>
                <p:oleObj name="Document" r:id="rId3" imgW="5120280" imgH="3827658" progId="Word.Document.8">
                  <p:embed/>
                  <p:pic>
                    <p:nvPicPr>
                      <p:cNvPr id="0" name="Object 10"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286000"/>
                        <a:ext cx="5105400" cy="3819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mtClean="0"/>
              <a:t>Formula for Sculpting Debt</a:t>
            </a:r>
          </a:p>
        </p:txBody>
      </p:sp>
      <p:sp>
        <p:nvSpPr>
          <p:cNvPr id="98307" name="Rectangle 3"/>
          <p:cNvSpPr>
            <a:spLocks noGrp="1" noChangeArrowheads="1"/>
          </p:cNvSpPr>
          <p:nvPr>
            <p:ph type="body" idx="1"/>
          </p:nvPr>
        </p:nvSpPr>
        <p:spPr/>
        <p:txBody>
          <a:bodyPr/>
          <a:lstStyle/>
          <a:p>
            <a:r>
              <a:rPr lang="en-US" smtClean="0"/>
              <a:t>DSCR = Cash Flow/Debt Service</a:t>
            </a:r>
          </a:p>
          <a:p>
            <a:r>
              <a:rPr lang="en-US" smtClean="0"/>
              <a:t>DSCR = Cash Flow/(Interest Expense + Principal Repayment)</a:t>
            </a:r>
          </a:p>
          <a:p>
            <a:r>
              <a:rPr lang="en-US" smtClean="0"/>
              <a:t>(Interest Expense + Principal Repayment) x DSCR = Cash Flow</a:t>
            </a:r>
          </a:p>
          <a:p>
            <a:r>
              <a:rPr lang="en-US" smtClean="0"/>
              <a:t>(Interest Expense + Principal Repayment) = Cash Flow/DSCR</a:t>
            </a:r>
          </a:p>
          <a:p>
            <a:r>
              <a:rPr lang="en-US" smtClean="0"/>
              <a:t>Principal Repayment = Cash Flow/DSCR – Interest Expense</a:t>
            </a:r>
          </a:p>
          <a:p>
            <a:endParaRPr lang="en-US" smtClean="0"/>
          </a:p>
          <a:p>
            <a:r>
              <a:rPr lang="en-US" smtClean="0"/>
              <a:t>Principal Repayment = Cash Flow/Target DSCR – Interest Expense</a:t>
            </a:r>
          </a:p>
        </p:txBody>
      </p:sp>
    </p:spTree>
  </p:cSld>
  <p:clrMapOvr>
    <a:masterClrMapping/>
  </p:clrMapOvr>
  <p:transition>
    <p:zo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mtClean="0"/>
              <a:t>Project Finance Success: Gaza Power Plant</a:t>
            </a:r>
          </a:p>
        </p:txBody>
      </p:sp>
      <p:sp>
        <p:nvSpPr>
          <p:cNvPr id="99331" name="Rectangle 3"/>
          <p:cNvSpPr>
            <a:spLocks noGrp="1" noChangeArrowheads="1"/>
          </p:cNvSpPr>
          <p:nvPr>
            <p:ph type="body" idx="1"/>
          </p:nvPr>
        </p:nvSpPr>
        <p:spPr/>
        <p:txBody>
          <a:bodyPr/>
          <a:lstStyle/>
          <a:p>
            <a:r>
              <a:rPr lang="en-US" smtClean="0"/>
              <a:t>Simple cycle plant constructed by CCC</a:t>
            </a:r>
          </a:p>
          <a:p>
            <a:r>
              <a:rPr lang="en-US" smtClean="0"/>
              <a:t>100 MW more than serves Gaza population</a:t>
            </a:r>
          </a:p>
          <a:p>
            <a:r>
              <a:rPr lang="en-US" smtClean="0"/>
              <a:t>Financed by Arab Bank (60-70 percent debt)</a:t>
            </a:r>
          </a:p>
          <a:p>
            <a:r>
              <a:rPr lang="en-US" smtClean="0"/>
              <a:t>Unable to acquire economic political risk insurance</a:t>
            </a:r>
          </a:p>
          <a:p>
            <a:r>
              <a:rPr lang="en-US" smtClean="0"/>
              <a:t>Surplus electricity sold in Israel</a:t>
            </a:r>
          </a:p>
          <a:p>
            <a:r>
              <a:rPr lang="en-US" smtClean="0"/>
              <a:t>PPA contract that protects equity returns</a:t>
            </a:r>
          </a:p>
          <a:p>
            <a:r>
              <a:rPr lang="en-US" smtClean="0"/>
              <a:t>Not harmed in any way in the past few years</a:t>
            </a:r>
          </a:p>
        </p:txBody>
      </p:sp>
    </p:spTree>
  </p:cSld>
  <p:clrMapOvr>
    <a:masterClrMapping/>
  </p:clrMapOvr>
  <p:transition>
    <p:zo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mtClean="0"/>
              <a:t>Project Finance Risks</a:t>
            </a:r>
          </a:p>
        </p:txBody>
      </p:sp>
      <p:sp>
        <p:nvSpPr>
          <p:cNvPr id="100355" name="Rectangle 3"/>
          <p:cNvSpPr>
            <a:spLocks noGrp="1" noChangeArrowheads="1"/>
          </p:cNvSpPr>
          <p:nvPr>
            <p:ph type="body" idx="1"/>
          </p:nvPr>
        </p:nvSpPr>
        <p:spPr/>
        <p:txBody>
          <a:bodyPr/>
          <a:lstStyle/>
          <a:p>
            <a:r>
              <a:rPr lang="en-US" smtClean="0"/>
              <a:t>Over the last few years episodes of:</a:t>
            </a:r>
          </a:p>
          <a:p>
            <a:pPr lvl="1"/>
            <a:r>
              <a:rPr lang="en-US" smtClean="0"/>
              <a:t> financial turmoil in emerging markets, </a:t>
            </a:r>
          </a:p>
          <a:p>
            <a:pPr lvl="1"/>
            <a:r>
              <a:rPr lang="en-US" smtClean="0"/>
              <a:t>the difficulties encountered by telecommunications sectors </a:t>
            </a:r>
          </a:p>
          <a:p>
            <a:pPr lvl="1"/>
            <a:r>
              <a:rPr lang="en-US" smtClean="0"/>
              <a:t>financial failures of high profile projects (Channel Tunnel, Eurodisney, Dabhol) have led many to rethink the risks involved in project financing.</a:t>
            </a:r>
          </a:p>
        </p:txBody>
      </p:sp>
    </p:spTree>
  </p:cSld>
  <p:clrMapOvr>
    <a:masterClrMapping/>
  </p:clrMapOvr>
  <p:transition>
    <p:zo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a:xfrm>
            <a:off x="914400" y="1600200"/>
            <a:ext cx="7239000" cy="4648200"/>
          </a:xfrm>
          <a:noFill/>
        </p:spPr>
        <p:txBody>
          <a:bodyPr/>
          <a:lstStyle/>
          <a:p>
            <a:pPr>
              <a:lnSpc>
                <a:spcPct val="80000"/>
              </a:lnSpc>
            </a:pPr>
            <a:r>
              <a:rPr lang="en-AU" sz="1600" smtClean="0"/>
              <a:t>BOO, BOOM</a:t>
            </a:r>
          </a:p>
          <a:p>
            <a:pPr>
              <a:lnSpc>
                <a:spcPct val="80000"/>
              </a:lnSpc>
            </a:pPr>
            <a:r>
              <a:rPr lang="en-AU" sz="1600" smtClean="0"/>
              <a:t>BOT, BOOT, BOOST, COT, DBOOT, FBOOT</a:t>
            </a:r>
          </a:p>
          <a:p>
            <a:pPr>
              <a:lnSpc>
                <a:spcPct val="80000"/>
              </a:lnSpc>
            </a:pPr>
            <a:r>
              <a:rPr lang="en-AU" sz="1600" smtClean="0"/>
              <a:t>DBFO, DBOM, DCMF, DBFM, GOCO</a:t>
            </a:r>
          </a:p>
          <a:p>
            <a:pPr lvl="1">
              <a:lnSpc>
                <a:spcPct val="80000"/>
              </a:lnSpc>
            </a:pPr>
            <a:r>
              <a:rPr lang="en-AU" sz="1600" smtClean="0"/>
              <a:t> </a:t>
            </a:r>
            <a:r>
              <a:rPr lang="en-AU" sz="1400" smtClean="0"/>
              <a:t>(Franchising)</a:t>
            </a:r>
          </a:p>
          <a:p>
            <a:pPr>
              <a:lnSpc>
                <a:spcPct val="80000"/>
              </a:lnSpc>
            </a:pPr>
            <a:r>
              <a:rPr lang="en-AU" sz="1600" smtClean="0"/>
              <a:t>RM, DBM, RLM</a:t>
            </a:r>
          </a:p>
          <a:p>
            <a:pPr lvl="1">
              <a:lnSpc>
                <a:spcPct val="80000"/>
              </a:lnSpc>
            </a:pPr>
            <a:r>
              <a:rPr lang="en-AU" sz="1400" smtClean="0"/>
              <a:t>Equipment (Rolling Stock)</a:t>
            </a:r>
          </a:p>
          <a:p>
            <a:pPr>
              <a:lnSpc>
                <a:spcPct val="80000"/>
              </a:lnSpc>
            </a:pPr>
            <a:r>
              <a:rPr lang="en-AU" sz="1600" smtClean="0"/>
              <a:t>BLT, RLT,BOLT</a:t>
            </a:r>
          </a:p>
          <a:p>
            <a:pPr lvl="1">
              <a:lnSpc>
                <a:spcPct val="80000"/>
              </a:lnSpc>
            </a:pPr>
            <a:r>
              <a:rPr lang="en-AU" sz="1400" smtClean="0"/>
              <a:t>Asset Manager</a:t>
            </a:r>
          </a:p>
          <a:p>
            <a:pPr>
              <a:lnSpc>
                <a:spcPct val="80000"/>
              </a:lnSpc>
            </a:pPr>
            <a:r>
              <a:rPr lang="en-AU" sz="1600" smtClean="0"/>
              <a:t>BTO</a:t>
            </a:r>
          </a:p>
          <a:p>
            <a:pPr lvl="1">
              <a:lnSpc>
                <a:spcPct val="80000"/>
              </a:lnSpc>
            </a:pPr>
            <a:r>
              <a:rPr lang="en-AU" sz="1400" smtClean="0"/>
              <a:t>Contract Operator</a:t>
            </a:r>
          </a:p>
        </p:txBody>
      </p:sp>
      <p:sp>
        <p:nvSpPr>
          <p:cNvPr id="101379" name="Rectangle 3"/>
          <p:cNvSpPr>
            <a:spLocks noGrp="1" noChangeArrowheads="1"/>
          </p:cNvSpPr>
          <p:nvPr>
            <p:ph type="title"/>
          </p:nvPr>
        </p:nvSpPr>
        <p:spPr/>
        <p:txBody>
          <a:bodyPr/>
          <a:lstStyle/>
          <a:p>
            <a:r>
              <a:rPr lang="en-US" smtClean="0"/>
              <a:t>Concession Alphabet</a:t>
            </a:r>
          </a:p>
        </p:txBody>
      </p:sp>
    </p:spTree>
  </p:cSld>
  <p:clrMapOvr>
    <a:masterClrMapping/>
  </p:clrMapOvr>
  <p:transition>
    <p:zo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endParaRPr lang="en-US"/>
          </a:p>
        </p:txBody>
      </p:sp>
      <p:sp>
        <p:nvSpPr>
          <p:cNvPr id="4100" name="Text Placeholder 6"/>
          <p:cNvSpPr>
            <a:spLocks noGrp="1"/>
          </p:cNvSpPr>
          <p:nvPr>
            <p:ph type="body" idx="1"/>
          </p:nvPr>
        </p:nvSpPr>
        <p:spPr/>
        <p:txBody>
          <a:bodyPr/>
          <a:lstStyle/>
          <a:p>
            <a:endParaRPr lang="en-US" smtClean="0"/>
          </a:p>
        </p:txBody>
      </p:sp>
      <p:graphicFrame>
        <p:nvGraphicFramePr>
          <p:cNvPr id="4098" name="Object 2"/>
          <p:cNvGraphicFramePr>
            <a:graphicFrameLocks noChangeAspect="1"/>
          </p:cNvGraphicFramePr>
          <p:nvPr/>
        </p:nvGraphicFramePr>
        <p:xfrm>
          <a:off x="609600" y="447675"/>
          <a:ext cx="7620000" cy="5732463"/>
        </p:xfrm>
        <a:graphic>
          <a:graphicData uri="http://schemas.openxmlformats.org/presentationml/2006/ole">
            <mc:AlternateContent xmlns:mc="http://schemas.openxmlformats.org/markup-compatibility/2006">
              <mc:Choice xmlns:v="urn:schemas-microsoft-com:vml" Requires="v">
                <p:oleObj spid="_x0000_s4108" name="Slide" r:id="rId3" imgW="4523601" imgH="3402787" progId="PowerPoint.Slide.8">
                  <p:embed/>
                </p:oleObj>
              </mc:Choice>
              <mc:Fallback>
                <p:oleObj name="Slide" r:id="rId3" imgW="4523601" imgH="3402787"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47675"/>
                        <a:ext cx="7620000" cy="573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1" name="Picture 7" descr="subic_plant.jpg"/>
          <p:cNvPicPr>
            <a:picLocks noChangeAspect="1"/>
          </p:cNvPicPr>
          <p:nvPr/>
        </p:nvPicPr>
        <p:blipFill>
          <a:blip r:embed="rId5" cstate="print"/>
          <a:srcRect/>
          <a:stretch>
            <a:fillRect/>
          </a:stretch>
        </p:blipFill>
        <p:spPr bwMode="auto">
          <a:xfrm>
            <a:off x="6324600" y="2209800"/>
            <a:ext cx="2514600" cy="3357563"/>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DSCR with High and Low Risk</a:t>
            </a:r>
          </a:p>
        </p:txBody>
      </p:sp>
      <p:sp>
        <p:nvSpPr>
          <p:cNvPr id="17411" name="Rectangle 3"/>
          <p:cNvSpPr>
            <a:spLocks noGrp="1" noChangeArrowheads="1"/>
          </p:cNvSpPr>
          <p:nvPr>
            <p:ph type="body" sz="half" idx="1"/>
          </p:nvPr>
        </p:nvSpPr>
        <p:spPr/>
        <p:txBody>
          <a:bodyPr/>
          <a:lstStyle/>
          <a:p>
            <a:pPr marL="406400" indent="-406400"/>
            <a:r>
              <a:rPr lang="en-US" sz="1600" smtClean="0"/>
              <a:t>High Risk Cash Flows</a:t>
            </a:r>
          </a:p>
          <a:p>
            <a:pPr marL="406400" indent="-406400"/>
            <a:endParaRPr lang="en-US" sz="1600" smtClean="0"/>
          </a:p>
        </p:txBody>
      </p:sp>
      <p:sp>
        <p:nvSpPr>
          <p:cNvPr id="17412" name="Rectangle 4"/>
          <p:cNvSpPr>
            <a:spLocks noGrp="1" noChangeArrowheads="1"/>
          </p:cNvSpPr>
          <p:nvPr>
            <p:ph type="body" sz="half" idx="2"/>
          </p:nvPr>
        </p:nvSpPr>
        <p:spPr/>
        <p:txBody>
          <a:bodyPr/>
          <a:lstStyle/>
          <a:p>
            <a:pPr marL="406400" indent="-406400"/>
            <a:r>
              <a:rPr lang="en-US" sz="1600" smtClean="0"/>
              <a:t>Low Risk Cash Flows</a:t>
            </a:r>
          </a:p>
        </p:txBody>
      </p:sp>
      <p:pic>
        <p:nvPicPr>
          <p:cNvPr id="17413" name="Picture 5"/>
          <p:cNvPicPr>
            <a:picLocks noChangeAspect="1" noChangeArrowheads="1"/>
          </p:cNvPicPr>
          <p:nvPr/>
        </p:nvPicPr>
        <p:blipFill>
          <a:blip r:embed="rId2" cstate="print"/>
          <a:srcRect/>
          <a:stretch>
            <a:fillRect/>
          </a:stretch>
        </p:blipFill>
        <p:spPr bwMode="auto">
          <a:xfrm>
            <a:off x="533400" y="2235200"/>
            <a:ext cx="4495800" cy="3073400"/>
          </a:xfrm>
          <a:prstGeom prst="rect">
            <a:avLst/>
          </a:prstGeom>
          <a:noFill/>
          <a:ln w="12700">
            <a:noFill/>
            <a:miter lim="800000"/>
            <a:headEnd type="none" w="sm" len="sm"/>
            <a:tailEnd type="none" w="sm" len="sm"/>
          </a:ln>
        </p:spPr>
      </p:pic>
      <p:pic>
        <p:nvPicPr>
          <p:cNvPr id="17414" name="Picture 6"/>
          <p:cNvPicPr>
            <a:picLocks noChangeAspect="1" noChangeArrowheads="1"/>
          </p:cNvPicPr>
          <p:nvPr/>
        </p:nvPicPr>
        <p:blipFill>
          <a:blip r:embed="rId3" cstate="print"/>
          <a:srcRect/>
          <a:stretch>
            <a:fillRect/>
          </a:stretch>
        </p:blipFill>
        <p:spPr bwMode="auto">
          <a:xfrm>
            <a:off x="4572000" y="2438400"/>
            <a:ext cx="4186238" cy="2862263"/>
          </a:xfrm>
          <a:prstGeom prst="rect">
            <a:avLst/>
          </a:prstGeom>
          <a:noFill/>
          <a:ln w="12700">
            <a:noFill/>
            <a:miter lim="800000"/>
            <a:headEnd type="none" w="sm" len="sm"/>
            <a:tailEnd type="none" w="sm" len="sm"/>
          </a:ln>
        </p:spPr>
      </p:pic>
      <p:sp>
        <p:nvSpPr>
          <p:cNvPr id="17415" name="Text Box 7"/>
          <p:cNvSpPr txBox="1">
            <a:spLocks noChangeArrowheads="1"/>
          </p:cNvSpPr>
          <p:nvPr/>
        </p:nvSpPr>
        <p:spPr bwMode="auto">
          <a:xfrm>
            <a:off x="1143000" y="5562600"/>
            <a:ext cx="6400800" cy="457200"/>
          </a:xfrm>
          <a:prstGeom prst="rect">
            <a:avLst/>
          </a:prstGeom>
          <a:solidFill>
            <a:srgbClr val="FFFF00"/>
          </a:solidFill>
          <a:ln w="12700">
            <a:noFill/>
            <a:miter lim="800000"/>
            <a:headEnd type="none" w="sm" len="sm"/>
            <a:tailEnd type="none" w="sm" len="sm"/>
          </a:ln>
        </p:spPr>
        <p:txBody>
          <a:bodyPr>
            <a:spAutoFit/>
          </a:bodyPr>
          <a:lstStyle/>
          <a:p>
            <a:pPr algn="l">
              <a:spcBef>
                <a:spcPct val="50000"/>
              </a:spcBef>
            </a:pPr>
            <a:r>
              <a:rPr lang="en-US"/>
              <a:t>High Risk Project has higher margin, shorter-term and declining debt service.  Low risk has flat debt service, and longer-term and higher IRR on Equity</a:t>
            </a:r>
          </a:p>
        </p:txBody>
      </p:sp>
      <p:sp>
        <p:nvSpPr>
          <p:cNvPr id="17416" name="Line 8"/>
          <p:cNvSpPr>
            <a:spLocks noChangeShapeType="1"/>
          </p:cNvSpPr>
          <p:nvPr/>
        </p:nvSpPr>
        <p:spPr bwMode="auto">
          <a:xfrm flipV="1">
            <a:off x="1981200" y="2971800"/>
            <a:ext cx="0" cy="914400"/>
          </a:xfrm>
          <a:prstGeom prst="line">
            <a:avLst/>
          </a:prstGeom>
          <a:noFill/>
          <a:ln w="12700">
            <a:solidFill>
              <a:schemeClr val="tx1"/>
            </a:solidFill>
            <a:round/>
            <a:headEnd type="triangle" w="sm" len="sm"/>
            <a:tailEnd type="triangle" w="sm" len="sm"/>
          </a:ln>
        </p:spPr>
        <p:txBody>
          <a:bodyPr/>
          <a:lstStyle/>
          <a:p>
            <a:endParaRPr lang="en-US"/>
          </a:p>
        </p:txBody>
      </p:sp>
      <p:sp>
        <p:nvSpPr>
          <p:cNvPr id="17417" name="Line 9"/>
          <p:cNvSpPr>
            <a:spLocks noChangeShapeType="1"/>
          </p:cNvSpPr>
          <p:nvPr/>
        </p:nvSpPr>
        <p:spPr bwMode="auto">
          <a:xfrm flipV="1">
            <a:off x="6096000" y="3048000"/>
            <a:ext cx="0" cy="457200"/>
          </a:xfrm>
          <a:prstGeom prst="line">
            <a:avLst/>
          </a:prstGeom>
          <a:noFill/>
          <a:ln w="12700">
            <a:solidFill>
              <a:schemeClr val="tx1"/>
            </a:solidFill>
            <a:round/>
            <a:headEnd type="triangle" w="sm" len="sm"/>
            <a:tailEnd type="triangle" w="sm" len="sm"/>
          </a:ln>
        </p:spPr>
        <p:txBody>
          <a:bodyPr/>
          <a:lstStyle/>
          <a:p>
            <a:endParaRPr lang="en-US"/>
          </a:p>
        </p:txBody>
      </p:sp>
    </p:spTree>
  </p:cSld>
  <p:clrMapOvr>
    <a:masterClrMapping/>
  </p:clrMapOvr>
  <p:transition>
    <p:zo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type="body" idx="1"/>
          </p:nvPr>
        </p:nvSpPr>
        <p:spPr/>
        <p:txBody>
          <a:bodyPr/>
          <a:lstStyle/>
          <a:p>
            <a:pPr>
              <a:lnSpc>
                <a:spcPct val="90000"/>
              </a:lnSpc>
            </a:pPr>
            <a:r>
              <a:rPr lang="en-US" sz="1600" smtClean="0"/>
              <a:t>Frequent brown outs ranging from 2 to 12 hrs daily in early 1991.</a:t>
            </a:r>
          </a:p>
          <a:p>
            <a:pPr>
              <a:lnSpc>
                <a:spcPct val="90000"/>
              </a:lnSpc>
            </a:pPr>
            <a:r>
              <a:rPr lang="en-US" sz="1600" smtClean="0"/>
              <a:t>Cancelled Batam Nuclear plant when it was almost complete.</a:t>
            </a:r>
          </a:p>
          <a:p>
            <a:pPr>
              <a:lnSpc>
                <a:spcPct val="90000"/>
              </a:lnSpc>
            </a:pPr>
            <a:r>
              <a:rPr lang="en-US" sz="1600" smtClean="0"/>
              <a:t>Projected growth in electricity demand requires commissioning of new plants and rehabilitation of old plants.</a:t>
            </a:r>
          </a:p>
          <a:p>
            <a:pPr>
              <a:lnSpc>
                <a:spcPct val="90000"/>
              </a:lnSpc>
            </a:pPr>
            <a:r>
              <a:rPr lang="en-US" sz="1600" smtClean="0"/>
              <a:t>State-owned Generating Company was NAPCOR; Approx. 72% of NAPCOR’s capacity is in Luzon.</a:t>
            </a:r>
          </a:p>
          <a:p>
            <a:pPr>
              <a:lnSpc>
                <a:spcPct val="90000"/>
              </a:lnSpc>
            </a:pPr>
            <a:r>
              <a:rPr lang="en-US" sz="1600" smtClean="0"/>
              <a:t>Frequent closure of existing plants due to deterioration of oil based plants.</a:t>
            </a:r>
          </a:p>
          <a:p>
            <a:pPr>
              <a:lnSpc>
                <a:spcPct val="90000"/>
              </a:lnSpc>
            </a:pPr>
            <a:r>
              <a:rPr lang="en-US" sz="1600" smtClean="0"/>
              <a:t>Failure to undertake regular maintenance of certain plants</a:t>
            </a:r>
          </a:p>
          <a:p>
            <a:pPr>
              <a:lnSpc>
                <a:spcPct val="90000"/>
              </a:lnSpc>
            </a:pPr>
            <a:r>
              <a:rPr lang="en-US" sz="1600" smtClean="0"/>
              <a:t>Postponed maintenance due to insufficient power reserve</a:t>
            </a:r>
          </a:p>
          <a:p>
            <a:pPr>
              <a:lnSpc>
                <a:spcPct val="90000"/>
              </a:lnSpc>
            </a:pPr>
            <a:r>
              <a:rPr lang="en-US" sz="1600" smtClean="0"/>
              <a:t>The S&amp;P bond rating for the Philippines was BB</a:t>
            </a:r>
          </a:p>
          <a:p>
            <a:pPr>
              <a:lnSpc>
                <a:spcPct val="90000"/>
              </a:lnSpc>
              <a:buFontTx/>
              <a:buNone/>
            </a:pPr>
            <a:endParaRPr lang="en-US" sz="1600" smtClean="0"/>
          </a:p>
        </p:txBody>
      </p:sp>
      <p:sp>
        <p:nvSpPr>
          <p:cNvPr id="102403" name="Rectangle 6"/>
          <p:cNvSpPr>
            <a:spLocks noGrp="1" noChangeArrowheads="1"/>
          </p:cNvSpPr>
          <p:nvPr>
            <p:ph type="title"/>
          </p:nvPr>
        </p:nvSpPr>
        <p:spPr/>
        <p:txBody>
          <a:bodyPr/>
          <a:lstStyle/>
          <a:p>
            <a:r>
              <a:rPr lang="en-US" smtClean="0"/>
              <a:t>Philippine Power Market - Background</a:t>
            </a:r>
          </a:p>
        </p:txBody>
      </p:sp>
    </p:spTree>
  </p:cSld>
  <p:clrMapOvr>
    <a:masterClrMapping/>
  </p:clrMapOvr>
  <p:transition>
    <p:zo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smtClean="0"/>
              <a:t>Background on Existing State-Owned Utility Company</a:t>
            </a:r>
          </a:p>
        </p:txBody>
      </p:sp>
      <p:sp>
        <p:nvSpPr>
          <p:cNvPr id="103427" name="Content Placeholder 2"/>
          <p:cNvSpPr>
            <a:spLocks noGrp="1"/>
          </p:cNvSpPr>
          <p:nvPr>
            <p:ph idx="1"/>
          </p:nvPr>
        </p:nvSpPr>
        <p:spPr/>
        <p:txBody>
          <a:bodyPr/>
          <a:lstStyle/>
          <a:p>
            <a:r>
              <a:rPr lang="en-US" smtClean="0"/>
              <a:t>Approx. 72% of NAPOCOR’s capacity is in Luzon.</a:t>
            </a:r>
          </a:p>
          <a:p>
            <a:r>
              <a:rPr lang="en-US" smtClean="0"/>
              <a:t>Existing plant capacity exceeds peak demand (est. at 3,473 MW).</a:t>
            </a:r>
          </a:p>
          <a:p>
            <a:r>
              <a:rPr lang="en-US" smtClean="0"/>
              <a:t>NAPOCOR unable to operate its plants at full capacity,  only 2,333 MW (50%) of 4,639 MW total Luzon       capacity.</a:t>
            </a:r>
          </a:p>
          <a:p>
            <a:r>
              <a:rPr lang="en-US" smtClean="0"/>
              <a:t>Frequent closure of existing plants due to deterioration of oil based plants.</a:t>
            </a:r>
          </a:p>
          <a:p>
            <a:r>
              <a:rPr lang="en-US" smtClean="0"/>
              <a:t>Failure to undertake regular maintenance of certain plants</a:t>
            </a:r>
          </a:p>
          <a:p>
            <a:r>
              <a:rPr lang="en-US" smtClean="0"/>
              <a:t>Postponed maintenance due to insufficient power reserve</a:t>
            </a:r>
          </a:p>
          <a:p>
            <a:r>
              <a:rPr lang="en-US" smtClean="0"/>
              <a:t>Fidel Ramos</a:t>
            </a:r>
          </a:p>
          <a:p>
            <a:endParaRPr lang="en-US" smtClean="0"/>
          </a:p>
          <a:p>
            <a:endParaRPr lang="en-US" smtClean="0"/>
          </a:p>
          <a:p>
            <a:endParaRPr lang="en-US" smtClean="0"/>
          </a:p>
        </p:txBody>
      </p:sp>
      <p:pic>
        <p:nvPicPr>
          <p:cNvPr id="103428" name="Picture 6"/>
          <p:cNvPicPr>
            <a:picLocks noChangeAspect="1" noChangeArrowheads="1"/>
          </p:cNvPicPr>
          <p:nvPr/>
        </p:nvPicPr>
        <p:blipFill>
          <a:blip r:embed="rId2" cstate="print"/>
          <a:srcRect/>
          <a:stretch>
            <a:fillRect/>
          </a:stretch>
        </p:blipFill>
        <p:spPr bwMode="auto">
          <a:xfrm>
            <a:off x="457200" y="5181600"/>
            <a:ext cx="8296275" cy="1238250"/>
          </a:xfrm>
          <a:prstGeom prst="rect">
            <a:avLst/>
          </a:prstGeom>
          <a:noFill/>
          <a:ln w="12700">
            <a:noFill/>
            <a:miter lim="800000"/>
            <a:headEnd type="none" w="sm" len="sm"/>
            <a:tailEnd type="none" w="sm" len="sm"/>
          </a:ln>
        </p:spPr>
      </p:pic>
    </p:spTree>
  </p:cSld>
  <p:clrMapOvr>
    <a:masterClrMapping/>
  </p:clrMapOvr>
  <p:transition>
    <p:zo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smtClean="0"/>
              <a:t>Problems with Power in Philippines</a:t>
            </a:r>
          </a:p>
        </p:txBody>
      </p:sp>
      <p:sp>
        <p:nvSpPr>
          <p:cNvPr id="104451" name="Content Placeholder 4"/>
          <p:cNvSpPr>
            <a:spLocks noGrp="1"/>
          </p:cNvSpPr>
          <p:nvPr>
            <p:ph idx="1"/>
          </p:nvPr>
        </p:nvSpPr>
        <p:spPr/>
        <p:txBody>
          <a:bodyPr/>
          <a:lstStyle/>
          <a:p>
            <a:r>
              <a:rPr lang="en-US" sz="1600" smtClean="0"/>
              <a:t>Electric power prices facing Philippine industrial customers were the second highest in Asia after Japan.  </a:t>
            </a:r>
          </a:p>
          <a:p>
            <a:r>
              <a:rPr lang="en-US" sz="1600" smtClean="0"/>
              <a:t>Power supply was also unreliable. The World Bank estimated that power outages in 1990 reduced economic output in Metro Manila alone by $2.4 billion. </a:t>
            </a:r>
          </a:p>
          <a:p>
            <a:r>
              <a:rPr lang="en-US" sz="1600" smtClean="0"/>
              <a:t>Generation capacity remained outdated and precarious, with 40% of the power plants in the Philippines scheduled to be shut down within 10 years.  </a:t>
            </a:r>
          </a:p>
          <a:p>
            <a:r>
              <a:rPr lang="en-US" sz="1600" smtClean="0"/>
              <a:t>Severe power shortages were first felt in hydroelectric-dependent Mindanao in 1991. Later, Luzon began to experience brownouts of 2 hours or more increasing to 10 hours daily in the summer of 1993. </a:t>
            </a:r>
          </a:p>
          <a:p>
            <a:r>
              <a:rPr lang="en-US" sz="1600" smtClean="0"/>
              <a:t>Economic activity was severely hampered, and companies were forced to install generators and lay off thousands of workers. Traffic on the already clogged streets of Manila became impossible as signal lights failed. The festivity — and spending — that characterized Christmas in the Philippines was marred by a full system shutdown three days before Christmas 1994.</a:t>
            </a:r>
          </a:p>
        </p:txBody>
      </p:sp>
    </p:spTree>
  </p:cSld>
  <p:clrMapOvr>
    <a:masterClrMapping/>
  </p:clrMapOvr>
  <p:transition>
    <p:zo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smtClean="0"/>
              <a:t>Attempts to Solve Power Problem</a:t>
            </a:r>
          </a:p>
        </p:txBody>
      </p:sp>
      <p:sp>
        <p:nvSpPr>
          <p:cNvPr id="105475" name="Content Placeholder 2"/>
          <p:cNvSpPr>
            <a:spLocks noGrp="1"/>
          </p:cNvSpPr>
          <p:nvPr>
            <p:ph idx="1"/>
          </p:nvPr>
        </p:nvSpPr>
        <p:spPr/>
        <p:txBody>
          <a:bodyPr/>
          <a:lstStyle/>
          <a:p>
            <a:r>
              <a:rPr lang="en-US" smtClean="0"/>
              <a:t>In 1993, Congress granted Ramos broad emergency powers to combat the electricity problem through the passage of the Electricity Crisis Act.</a:t>
            </a:r>
          </a:p>
          <a:p>
            <a:r>
              <a:rPr lang="en-US" smtClean="0"/>
              <a:t>He appointed Delfin Lazaro, an HBS graduate, as the Secretary of Energy and Chairman of NAPOCOR. </a:t>
            </a:r>
          </a:p>
          <a:p>
            <a:r>
              <a:rPr lang="en-US" smtClean="0"/>
              <a:t>Lazaro’s main goal was to “solve” the immediate power crisis while preparing the industry for increased private sector participation.</a:t>
            </a:r>
          </a:p>
        </p:txBody>
      </p:sp>
    </p:spTree>
  </p:cSld>
  <p:clrMapOvr>
    <a:masterClrMapping/>
  </p:clrMapOvr>
  <p:transition>
    <p:zoom/>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smtClean="0"/>
              <a:t>Context of Power Crisis in Early 1990’s</a:t>
            </a:r>
          </a:p>
        </p:txBody>
      </p:sp>
      <p:sp>
        <p:nvSpPr>
          <p:cNvPr id="106499" name="Content Placeholder 2"/>
          <p:cNvSpPr>
            <a:spLocks noGrp="1"/>
          </p:cNvSpPr>
          <p:nvPr>
            <p:ph idx="1"/>
          </p:nvPr>
        </p:nvSpPr>
        <p:spPr/>
        <p:txBody>
          <a:bodyPr/>
          <a:lstStyle/>
          <a:p>
            <a:r>
              <a:rPr lang="en-US" smtClean="0"/>
              <a:t>To understand the rush to welcome private investment in the early 1990s, it helps to also see the cost of the chronic blackouts of that time. </a:t>
            </a:r>
          </a:p>
          <a:p>
            <a:r>
              <a:rPr lang="en-US" smtClean="0"/>
              <a:t>At the peak of the shortage, the blackouts averaged 12-14 hours per day, 300 days per year. </a:t>
            </a:r>
          </a:p>
          <a:p>
            <a:r>
              <a:rPr lang="en-US" smtClean="0"/>
              <a:t>A World Bank report in 1994 estimated that gross economic cost of the outages was US$0.50/kWh. </a:t>
            </a:r>
          </a:p>
          <a:p>
            <a:r>
              <a:rPr lang="en-US" smtClean="0"/>
              <a:t>Thus, even though IPP-generated electricity (average cost US$0.0652/kWh) at the time was more expensive that NPC-generated electricity (US$0.0637/kWh), the inability of the government to finance rapid expansion of the power sector made private investment extremely attractive.</a:t>
            </a:r>
          </a:p>
        </p:txBody>
      </p:sp>
    </p:spTree>
  </p:cSld>
  <p:clrMapOvr>
    <a:masterClrMapping/>
  </p:clrMapOvr>
  <p:transition>
    <p:zoom/>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smtClean="0"/>
              <a:t>Legislation and the Power Shortage</a:t>
            </a:r>
          </a:p>
        </p:txBody>
      </p:sp>
      <p:sp>
        <p:nvSpPr>
          <p:cNvPr id="107523" name="Content Placeholder 2"/>
          <p:cNvSpPr>
            <a:spLocks noGrp="1"/>
          </p:cNvSpPr>
          <p:nvPr>
            <p:ph idx="1"/>
          </p:nvPr>
        </p:nvSpPr>
        <p:spPr/>
        <p:txBody>
          <a:bodyPr/>
          <a:lstStyle/>
          <a:p>
            <a:r>
              <a:rPr lang="en-US" sz="1700" smtClean="0"/>
              <a:t>The Philippines entered the IPP market early, with a 1988 presidential decree authorizing private investment in the generation sector. Major investment in IPPs occurred in response to a 1991-93 electricity crisis.</a:t>
            </a:r>
          </a:p>
          <a:p>
            <a:r>
              <a:rPr lang="en-US" sz="1700" smtClean="0"/>
              <a:t>The Electric Power Crisis Act passed in 1993 authorized negotiating IPP contracts on a fast track basis. </a:t>
            </a:r>
          </a:p>
          <a:p>
            <a:r>
              <a:rPr lang="en-US" sz="1700" smtClean="0"/>
              <a:t>In terms of addressing the power shortage, this law was a success—several thousand megawatts of generating capacity was installed in the country in the first 18 months. </a:t>
            </a:r>
          </a:p>
          <a:p>
            <a:r>
              <a:rPr lang="en-US" sz="1700" smtClean="0"/>
              <a:t>Most of the generating capacity built during this time was based on combustion turbines or diesel systems—the only generation plants that could be brought to operation within a year—which are characterized by low initial capital costs, but high operating costs. </a:t>
            </a:r>
          </a:p>
          <a:p>
            <a:r>
              <a:rPr lang="en-US" sz="1700" smtClean="0"/>
              <a:t>The fast track authority under this law expired in April 1994.</a:t>
            </a:r>
          </a:p>
        </p:txBody>
      </p:sp>
    </p:spTree>
  </p:cSld>
  <p:clrMapOvr>
    <a:masterClrMapping/>
  </p:clrMapOvr>
  <p:transition>
    <p:zoom/>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smtClean="0"/>
              <a:t>Growth in Electricity Generation from EIA</a:t>
            </a:r>
          </a:p>
        </p:txBody>
      </p:sp>
      <p:sp>
        <p:nvSpPr>
          <p:cNvPr id="108547" name="Content Placeholder 6"/>
          <p:cNvSpPr>
            <a:spLocks noGrp="1"/>
          </p:cNvSpPr>
          <p:nvPr>
            <p:ph idx="1"/>
          </p:nvPr>
        </p:nvSpPr>
        <p:spPr/>
        <p:txBody>
          <a:bodyPr/>
          <a:lstStyle/>
          <a:p>
            <a:endParaRPr lang="en-US" smtClean="0"/>
          </a:p>
        </p:txBody>
      </p:sp>
      <p:pic>
        <p:nvPicPr>
          <p:cNvPr id="108548" name="Picture 3"/>
          <p:cNvPicPr>
            <a:picLocks noChangeAspect="1" noChangeArrowheads="1"/>
          </p:cNvPicPr>
          <p:nvPr/>
        </p:nvPicPr>
        <p:blipFill>
          <a:blip r:embed="rId2" cstate="print"/>
          <a:srcRect/>
          <a:stretch>
            <a:fillRect/>
          </a:stretch>
        </p:blipFill>
        <p:spPr bwMode="auto">
          <a:xfrm>
            <a:off x="223838" y="304800"/>
            <a:ext cx="8696325" cy="6324600"/>
          </a:xfrm>
          <a:prstGeom prst="rect">
            <a:avLst/>
          </a:prstGeom>
          <a:noFill/>
          <a:ln w="12700">
            <a:noFill/>
            <a:miter lim="800000"/>
            <a:headEnd type="none" w="sm" len="sm"/>
            <a:tailEnd type="none" w="sm" len="sm"/>
          </a:ln>
        </p:spPr>
      </p:pic>
      <p:sp>
        <p:nvSpPr>
          <p:cNvPr id="108549" name="TextBox 8"/>
          <p:cNvSpPr txBox="1">
            <a:spLocks noChangeArrowheads="1"/>
          </p:cNvSpPr>
          <p:nvPr/>
        </p:nvSpPr>
        <p:spPr bwMode="auto">
          <a:xfrm>
            <a:off x="5791200" y="5181600"/>
            <a:ext cx="2362200" cy="646113"/>
          </a:xfrm>
          <a:prstGeom prst="rect">
            <a:avLst/>
          </a:prstGeom>
          <a:noFill/>
          <a:ln w="9525">
            <a:noFill/>
            <a:miter lim="800000"/>
            <a:headEnd/>
            <a:tailEnd/>
          </a:ln>
        </p:spPr>
        <p:txBody>
          <a:bodyPr>
            <a:spAutoFit/>
          </a:bodyPr>
          <a:lstStyle/>
          <a:p>
            <a:r>
              <a:rPr lang="en-US" sz="1800"/>
              <a:t>Prediction was for about 9% Growth</a:t>
            </a:r>
          </a:p>
        </p:txBody>
      </p:sp>
    </p:spTree>
  </p:cSld>
  <p:clrMapOvr>
    <a:masterClrMapping/>
  </p:clrMapOvr>
  <p:transition>
    <p:zoom/>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smtClean="0"/>
              <a:t>Fast Track Contracting</a:t>
            </a:r>
          </a:p>
        </p:txBody>
      </p:sp>
      <p:sp>
        <p:nvSpPr>
          <p:cNvPr id="109571" name="Content Placeholder 2"/>
          <p:cNvSpPr>
            <a:spLocks noGrp="1"/>
          </p:cNvSpPr>
          <p:nvPr>
            <p:ph idx="1"/>
          </p:nvPr>
        </p:nvSpPr>
        <p:spPr/>
        <p:txBody>
          <a:bodyPr/>
          <a:lstStyle/>
          <a:p>
            <a:r>
              <a:rPr lang="en-US" smtClean="0"/>
              <a:t>Because of the power crisis, the government had no significant leverage in the negotiations. The unstable political condition created a situation where “economy risks” required a premium placed on project returns.</a:t>
            </a:r>
          </a:p>
          <a:p>
            <a:r>
              <a:rPr lang="en-US" smtClean="0"/>
              <a:t>The entry of some IPPs had to be on a “fast-track” basis and some were contracted through negotiations rather than competitive bidding.</a:t>
            </a:r>
          </a:p>
          <a:p>
            <a:r>
              <a:rPr lang="en-US" smtClean="0"/>
              <a:t>In contrast, Thailand bided out its first batch of IPP capacity during the time when its economic performance was the envy of all ASEAN. As a result, the offers were very competitive (some offers took on the FOREX risk) and represented about ten times more capacity than what EGAT had asked for.</a:t>
            </a:r>
          </a:p>
        </p:txBody>
      </p:sp>
    </p:spTree>
  </p:cSld>
  <p:clrMapOvr>
    <a:masterClrMapping/>
  </p:clrMapOvr>
  <p:transition>
    <p:zoom/>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smtClean="0"/>
              <a:t>Three Rounds of Development</a:t>
            </a:r>
          </a:p>
        </p:txBody>
      </p:sp>
      <p:sp>
        <p:nvSpPr>
          <p:cNvPr id="110595" name="Content Placeholder 2"/>
          <p:cNvSpPr>
            <a:spLocks noGrp="1"/>
          </p:cNvSpPr>
          <p:nvPr>
            <p:ph idx="1"/>
          </p:nvPr>
        </p:nvSpPr>
        <p:spPr/>
        <p:txBody>
          <a:bodyPr/>
          <a:lstStyle/>
          <a:p>
            <a:r>
              <a:rPr lang="en-US" sz="1600" smtClean="0"/>
              <a:t>The IPP sector in the Philippines developed in three main rounds. </a:t>
            </a:r>
          </a:p>
          <a:p>
            <a:pPr lvl="1"/>
            <a:r>
              <a:rPr lang="en-US" sz="1600" smtClean="0"/>
              <a:t>First, the plants contracted in the early 1990s to address the power crisis were largely oil-fired plants with 5-12 year PPAs. These tended to be expensive because: (1) the rapid capital recovery period under short PPAs, (2) the extreme pressure on government negotiators stemming from the grave electricity crisis, and (3) the high fuel cost oil plants were dispatched as baseload facilities during the crisis. </a:t>
            </a:r>
          </a:p>
          <a:p>
            <a:pPr lvl="1"/>
            <a:r>
              <a:rPr lang="en-US" sz="1600" smtClean="0"/>
              <a:t>Second, a wave of large baseload coal plants – most importantly Pagbilao (700MW), Sual (1200MW), and Quezon (originally 440MW, now rated at 460MW). These reached operation between 1996 and 2000 and had longer PPAs (up to 25 years). </a:t>
            </a:r>
          </a:p>
          <a:p>
            <a:pPr lvl="1"/>
            <a:r>
              <a:rPr lang="en-US" sz="1600" smtClean="0"/>
              <a:t>Third, a round of big hydro/irrigation projects and natural gas plants that reached operation from 1998 to 2002, including Casecnan hydro (140MW), San Roque hydro (345MW), CBK hydro (640MW), Ilijan natural gas (1200MW), Santa Rita natural gas (1000MW) and San Lorenzo natural gas (500MW).</a:t>
            </a:r>
          </a:p>
        </p:txBody>
      </p:sp>
    </p:spTree>
  </p:cSld>
  <p:clrMapOvr>
    <a:masterClrMapping/>
  </p:clrMapOvr>
  <p:transition>
    <p:zoom/>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mtClean="0"/>
              <a:t>Philippines Contracts</a:t>
            </a:r>
          </a:p>
        </p:txBody>
      </p:sp>
      <p:pic>
        <p:nvPicPr>
          <p:cNvPr id="111619" name="Picture 3"/>
          <p:cNvPicPr>
            <a:picLocks noGrp="1" noChangeAspect="1" noChangeArrowheads="1"/>
          </p:cNvPicPr>
          <p:nvPr>
            <p:ph idx="1"/>
          </p:nvPr>
        </p:nvPicPr>
        <p:blipFill>
          <a:blip r:embed="rId2" cstate="print"/>
          <a:srcRect/>
          <a:stretch>
            <a:fillRect/>
          </a:stretch>
        </p:blipFill>
        <p:spPr>
          <a:xfrm>
            <a:off x="946150" y="1524000"/>
            <a:ext cx="7251700" cy="4572000"/>
          </a:xfrm>
          <a:noFill/>
        </p:spPr>
      </p:pic>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What Is Project Finance</a:t>
            </a:r>
          </a:p>
        </p:txBody>
      </p:sp>
      <p:sp>
        <p:nvSpPr>
          <p:cNvPr id="18435" name="Rectangle 3"/>
          <p:cNvSpPr>
            <a:spLocks noGrp="1" noChangeArrowheads="1"/>
          </p:cNvSpPr>
          <p:nvPr>
            <p:ph type="body" idx="1"/>
          </p:nvPr>
        </p:nvSpPr>
        <p:spPr>
          <a:xfrm>
            <a:off x="685800" y="1143000"/>
            <a:ext cx="7620000" cy="4572000"/>
          </a:xfrm>
        </p:spPr>
        <p:txBody>
          <a:bodyPr/>
          <a:lstStyle/>
          <a:p>
            <a:r>
              <a:rPr lang="en-US" sz="1600" smtClean="0"/>
              <a:t>Project Finance involves Financing of a Single Asset, </a:t>
            </a:r>
            <a:r>
              <a:rPr lang="en-US" sz="1600" smtClean="0">
                <a:solidFill>
                  <a:srgbClr val="3366CC"/>
                </a:solidFill>
              </a:rPr>
              <a:t>from the cash flow produced by the asset</a:t>
            </a:r>
            <a:r>
              <a:rPr lang="en-US" sz="1600" smtClean="0"/>
              <a:t>.  Full Recourse Projects must meet all of their obligations </a:t>
            </a:r>
            <a:r>
              <a:rPr lang="en-US" sz="1600" smtClean="0">
                <a:solidFill>
                  <a:srgbClr val="0000FF"/>
                </a:solidFill>
              </a:rPr>
              <a:t>without reliance on corporate or parental guarantees.</a:t>
            </a:r>
          </a:p>
          <a:p>
            <a:r>
              <a:rPr lang="en-US" sz="1600" smtClean="0"/>
              <a:t>Project Finance is </a:t>
            </a:r>
            <a:r>
              <a:rPr lang="en-US" sz="1600" smtClean="0">
                <a:solidFill>
                  <a:srgbClr val="0000FF"/>
                </a:solidFill>
              </a:rPr>
              <a:t>highly leveraged at financial close</a:t>
            </a:r>
            <a:r>
              <a:rPr lang="en-US" sz="1600" smtClean="0"/>
              <a:t> because of contracts or because of cost structures that are profitable relative to commodity prices.</a:t>
            </a:r>
          </a:p>
          <a:p>
            <a:r>
              <a:rPr lang="en-US" sz="1600" smtClean="0"/>
              <a:t>Project financing involves a </a:t>
            </a:r>
            <a:r>
              <a:rPr lang="en-US" sz="1600" smtClean="0">
                <a:solidFill>
                  <a:srgbClr val="0000FF"/>
                </a:solidFill>
              </a:rPr>
              <a:t>debt funding structure that relies on future cash flows</a:t>
            </a:r>
            <a:r>
              <a:rPr lang="en-US" sz="1600" smtClean="0"/>
              <a:t> from a specific development as the primary source of repayment, with that development’s assets, rights and interests held as collateral security.</a:t>
            </a:r>
          </a:p>
          <a:p>
            <a:r>
              <a:rPr lang="en-US" sz="1600" smtClean="0"/>
              <a:t>Assets financed are </a:t>
            </a:r>
            <a:r>
              <a:rPr lang="en-US" sz="1600" smtClean="0">
                <a:solidFill>
                  <a:srgbClr val="0000FF"/>
                </a:solidFill>
              </a:rPr>
              <a:t>capital intensive</a:t>
            </a:r>
            <a:r>
              <a:rPr lang="en-US" sz="1600" smtClean="0"/>
              <a:t> – long lives, high capital cost relative to revenues, capital cost important.</a:t>
            </a:r>
          </a:p>
          <a:p>
            <a:r>
              <a:rPr lang="en-US" sz="1600" smtClean="0"/>
              <a:t>Attempt to have debt tailored to the cash flow characteristics of the project as much as possible</a:t>
            </a:r>
          </a:p>
        </p:txBody>
      </p:sp>
      <p:pic>
        <p:nvPicPr>
          <p:cNvPr id="18436" name="Picture 3"/>
          <p:cNvPicPr>
            <a:picLocks noChangeAspect="1" noChangeArrowheads="1"/>
          </p:cNvPicPr>
          <p:nvPr/>
        </p:nvPicPr>
        <p:blipFill>
          <a:blip r:embed="rId2" cstate="print"/>
          <a:srcRect/>
          <a:stretch>
            <a:fillRect/>
          </a:stretch>
        </p:blipFill>
        <p:spPr bwMode="auto">
          <a:xfrm>
            <a:off x="533400" y="4953000"/>
            <a:ext cx="3684588" cy="1303338"/>
          </a:xfrm>
          <a:prstGeom prst="rect">
            <a:avLst/>
          </a:prstGeom>
          <a:noFill/>
          <a:ln w="9525">
            <a:noFill/>
            <a:miter lim="800000"/>
            <a:headEnd/>
            <a:tailEnd/>
          </a:ln>
        </p:spPr>
      </p:pic>
      <p:pic>
        <p:nvPicPr>
          <p:cNvPr id="18437" name="Picture 4"/>
          <p:cNvPicPr>
            <a:picLocks noChangeAspect="1" noChangeArrowheads="1"/>
          </p:cNvPicPr>
          <p:nvPr/>
        </p:nvPicPr>
        <p:blipFill>
          <a:blip r:embed="rId3" cstate="print"/>
          <a:srcRect/>
          <a:stretch>
            <a:fillRect/>
          </a:stretch>
        </p:blipFill>
        <p:spPr bwMode="auto">
          <a:xfrm>
            <a:off x="4724400" y="4903788"/>
            <a:ext cx="3886200" cy="1355725"/>
          </a:xfrm>
          <a:prstGeom prst="rect">
            <a:avLst/>
          </a:prstGeom>
          <a:noFill/>
          <a:ln w="12700">
            <a:noFill/>
            <a:miter lim="800000"/>
            <a:headEnd type="none" w="sm" len="sm"/>
            <a:tailEnd type="none" w="sm" len="sm"/>
          </a:ln>
        </p:spPr>
      </p:pic>
    </p:spTree>
  </p:cSld>
  <p:clrMapOvr>
    <a:masterClrMapping/>
  </p:clrMapOvr>
  <p:transition>
    <p:zoom/>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smtClean="0"/>
              <a:t>Allocation of Risks</a:t>
            </a:r>
          </a:p>
        </p:txBody>
      </p:sp>
      <p:sp>
        <p:nvSpPr>
          <p:cNvPr id="112643" name="Content Placeholder 2"/>
          <p:cNvSpPr>
            <a:spLocks noGrp="1"/>
          </p:cNvSpPr>
          <p:nvPr>
            <p:ph idx="1"/>
          </p:nvPr>
        </p:nvSpPr>
        <p:spPr>
          <a:xfrm>
            <a:off x="762000" y="1143000"/>
            <a:ext cx="7620000" cy="4800600"/>
          </a:xfrm>
        </p:spPr>
        <p:txBody>
          <a:bodyPr/>
          <a:lstStyle/>
          <a:p>
            <a:r>
              <a:rPr lang="en-US" smtClean="0"/>
              <a:t>Given investor concerns about the stability of the Philippine environment, the government encouraged private sector participation by assuming many risks. For example, </a:t>
            </a:r>
          </a:p>
          <a:p>
            <a:pPr lvl="1"/>
            <a:r>
              <a:rPr lang="en-US" smtClean="0"/>
              <a:t>NAPOCOR reduced IPPs foreign exchange rate risk by specifying payments for capacity and power in foreign currency and by providing the fuel requirements of the IPPs. </a:t>
            </a:r>
          </a:p>
          <a:p>
            <a:pPr lvl="1"/>
            <a:r>
              <a:rPr lang="en-US" smtClean="0"/>
              <a:t>NAPOCOR also assumed responsibility in case of any change in law or government related acts of force majeure that changed the terms of the contract. </a:t>
            </a:r>
          </a:p>
          <a:p>
            <a:pPr lvl="1"/>
            <a:r>
              <a:rPr lang="en-US" smtClean="0"/>
              <a:t>Most importantly, all of NAPOCOR’s obligations under the contract were backed by a formal government undertaking “carrying the full faith and credit of the Republic of the Philippines.” </a:t>
            </a:r>
          </a:p>
          <a:p>
            <a:r>
              <a:rPr lang="en-US" smtClean="0"/>
              <a:t>The main risks the IPPs bore were risks associated with lining up financing, costs of construction and some costs of operating plants.</a:t>
            </a:r>
          </a:p>
        </p:txBody>
      </p:sp>
    </p:spTree>
  </p:cSld>
  <p:clrMapOvr>
    <a:masterClrMapping/>
  </p:clrMapOvr>
  <p:transition>
    <p:zoom/>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smtClean="0"/>
              <a:t>Initial Contracts</a:t>
            </a:r>
          </a:p>
        </p:txBody>
      </p:sp>
      <p:sp>
        <p:nvSpPr>
          <p:cNvPr id="113667" name="Content Placeholder 2"/>
          <p:cNvSpPr>
            <a:spLocks noGrp="1"/>
          </p:cNvSpPr>
          <p:nvPr>
            <p:ph idx="1"/>
          </p:nvPr>
        </p:nvSpPr>
        <p:spPr/>
        <p:txBody>
          <a:bodyPr/>
          <a:lstStyle/>
          <a:p>
            <a:r>
              <a:rPr lang="en-US" sz="1600" smtClean="0"/>
              <a:t>The country had its first Build-Operate-Transfer contract in 1987, with Hopewell Holdings Ltd. of Hong Kong tycoon Gordon Wu as the proponent. Hopewell constructed two 100-megawatt gas turbine plants in Luzon. </a:t>
            </a:r>
          </a:p>
          <a:p>
            <a:r>
              <a:rPr lang="en-US" sz="1600" smtClean="0"/>
              <a:t>The venture was deemed so successful that the government was encouraged to enter into more BOT power contracts and even enact the BOT law (Republic Act 7718) that would allow Napocor to tap the private sector more effectively. Past and present government officials agree that the early Hopewell contracts provided the model for all future power deals with the private sector. </a:t>
            </a:r>
          </a:p>
          <a:p>
            <a:r>
              <a:rPr lang="en-US" sz="1600" smtClean="0"/>
              <a:t>But Napocor soon found itself with more IPP contracts, and more power, than it could handle, and what was once thought of as a brilliant solution to the country's power needs have now become problems themselves. At the time it was accumulating IPP contracts, the government had also let the private Manila Electric Co. (Meralco) to build its own power plants, which later exacerbated an energy oversupply. </a:t>
            </a:r>
          </a:p>
          <a:p>
            <a:endParaRPr lang="en-US" sz="1600" smtClean="0"/>
          </a:p>
        </p:txBody>
      </p:sp>
    </p:spTree>
  </p:cSld>
  <p:clrMapOvr>
    <a:masterClrMapping/>
  </p:clrMapOvr>
  <p:transition>
    <p:zoom/>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smtClean="0"/>
              <a:t>Summary of Capacity and Costs</a:t>
            </a:r>
          </a:p>
        </p:txBody>
      </p:sp>
      <p:sp>
        <p:nvSpPr>
          <p:cNvPr id="114691" name="Content Placeholder 2"/>
          <p:cNvSpPr>
            <a:spLocks noGrp="1"/>
          </p:cNvSpPr>
          <p:nvPr>
            <p:ph idx="1"/>
          </p:nvPr>
        </p:nvSpPr>
        <p:spPr>
          <a:xfrm>
            <a:off x="533400" y="1447800"/>
            <a:ext cx="7924800" cy="4724400"/>
          </a:xfrm>
        </p:spPr>
        <p:txBody>
          <a:bodyPr/>
          <a:lstStyle/>
          <a:p>
            <a:r>
              <a:rPr lang="en-US" smtClean="0"/>
              <a:t>By 1998, foreign owned IPPs accounted for US$6 billion of investment and 4800 MW of generating capacity. Over 90% of new capacity installed during the 1990s came from foreign owned IPPs.</a:t>
            </a:r>
          </a:p>
          <a:p>
            <a:r>
              <a:rPr lang="en-US" smtClean="0"/>
              <a:t>Average capital cost of $1,250 per kW.</a:t>
            </a:r>
          </a:p>
          <a:p>
            <a:r>
              <a:rPr lang="en-US" smtClean="0"/>
              <a:t>IPP capacity with PPAs is now 55% of the total capacity.</a:t>
            </a:r>
          </a:p>
          <a:p>
            <a:r>
              <a:rPr lang="en-US" smtClean="0"/>
              <a:t>The first contract was signed in 1988 and more than forty projects have been built in total. IPPs in the Philippines have exhibited a wide variety of  characteristics from fuel choice to the composition of project sponsors and the identity of the offtaker.  IPPs in the Philippines have largely earned healthy returns, even in the wake of economic crises and a highly visible renegotiation of most of the PPAs in the sector. From the country perspective, returns have been mixed. Political instability and poor sector planning have led to expensive electricity.</a:t>
            </a:r>
          </a:p>
          <a:p>
            <a:endParaRPr lang="en-US" smtClean="0"/>
          </a:p>
        </p:txBody>
      </p:sp>
    </p:spTree>
  </p:cSld>
  <p:clrMapOvr>
    <a:masterClrMapping/>
  </p:clrMapOvr>
  <p:transition>
    <p:zoom/>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a:xfrm>
            <a:off x="685800" y="1752600"/>
            <a:ext cx="7920038" cy="4581525"/>
          </a:xfrm>
          <a:noFill/>
        </p:spPr>
        <p:txBody>
          <a:bodyPr/>
          <a:lstStyle/>
          <a:p>
            <a:pPr>
              <a:lnSpc>
                <a:spcPct val="80000"/>
              </a:lnSpc>
            </a:pPr>
            <a:r>
              <a:rPr lang="en-AU" sz="1400" smtClean="0"/>
              <a:t>B	Build</a:t>
            </a:r>
          </a:p>
          <a:p>
            <a:pPr>
              <a:lnSpc>
                <a:spcPct val="80000"/>
              </a:lnSpc>
            </a:pPr>
            <a:r>
              <a:rPr lang="en-AU" sz="1400" smtClean="0"/>
              <a:t>O 	Own or Operate</a:t>
            </a:r>
          </a:p>
          <a:p>
            <a:pPr lvl="2">
              <a:lnSpc>
                <a:spcPct val="80000"/>
              </a:lnSpc>
            </a:pPr>
            <a:r>
              <a:rPr lang="en-AU" sz="1200" smtClean="0"/>
              <a:t>GOCO = Government-Own; Contract Out</a:t>
            </a:r>
          </a:p>
          <a:p>
            <a:pPr>
              <a:lnSpc>
                <a:spcPct val="80000"/>
              </a:lnSpc>
            </a:pPr>
            <a:r>
              <a:rPr lang="en-AU" sz="1400" smtClean="0"/>
              <a:t>T	Transfer</a:t>
            </a:r>
          </a:p>
          <a:p>
            <a:pPr>
              <a:lnSpc>
                <a:spcPct val="80000"/>
              </a:lnSpc>
            </a:pPr>
            <a:r>
              <a:rPr lang="en-AU" sz="1400" smtClean="0"/>
              <a:t>D	Design</a:t>
            </a:r>
          </a:p>
          <a:p>
            <a:pPr>
              <a:lnSpc>
                <a:spcPct val="80000"/>
              </a:lnSpc>
            </a:pPr>
            <a:r>
              <a:rPr lang="en-AU" sz="1400" smtClean="0"/>
              <a:t>S	Subsidise</a:t>
            </a:r>
          </a:p>
          <a:p>
            <a:pPr>
              <a:lnSpc>
                <a:spcPct val="80000"/>
              </a:lnSpc>
            </a:pPr>
            <a:r>
              <a:rPr lang="en-AU" sz="1400" smtClean="0"/>
              <a:t>M	Maintain</a:t>
            </a:r>
          </a:p>
          <a:p>
            <a:pPr>
              <a:lnSpc>
                <a:spcPct val="80000"/>
              </a:lnSpc>
            </a:pPr>
            <a:r>
              <a:rPr lang="en-AU" sz="1400" smtClean="0"/>
              <a:t>C	Construct (or Contract)</a:t>
            </a:r>
          </a:p>
          <a:p>
            <a:pPr>
              <a:lnSpc>
                <a:spcPct val="80000"/>
              </a:lnSpc>
            </a:pPr>
            <a:r>
              <a:rPr lang="en-AU" sz="1400" smtClean="0"/>
              <a:t>F	Finance</a:t>
            </a:r>
          </a:p>
          <a:p>
            <a:pPr>
              <a:lnSpc>
                <a:spcPct val="80000"/>
              </a:lnSpc>
            </a:pPr>
            <a:r>
              <a:rPr lang="en-AU" sz="1400" smtClean="0"/>
              <a:t>L	Lease (sometimes as R=Rent)</a:t>
            </a:r>
          </a:p>
          <a:p>
            <a:pPr>
              <a:lnSpc>
                <a:spcPct val="80000"/>
              </a:lnSpc>
            </a:pPr>
            <a:r>
              <a:rPr lang="en-AU" sz="1400" smtClean="0"/>
              <a:t>R	Rehabilitate</a:t>
            </a:r>
          </a:p>
          <a:p>
            <a:pPr>
              <a:lnSpc>
                <a:spcPct val="80000"/>
              </a:lnSpc>
            </a:pPr>
            <a:r>
              <a:rPr lang="en-AU" sz="1400" smtClean="0"/>
              <a:t>G	Government</a:t>
            </a:r>
          </a:p>
        </p:txBody>
      </p:sp>
      <p:sp>
        <p:nvSpPr>
          <p:cNvPr id="115715" name="Rectangle 3"/>
          <p:cNvSpPr>
            <a:spLocks noGrp="1" noChangeArrowheads="1"/>
          </p:cNvSpPr>
          <p:nvPr>
            <p:ph type="title"/>
          </p:nvPr>
        </p:nvSpPr>
        <p:spPr/>
        <p:txBody>
          <a:bodyPr/>
          <a:lstStyle/>
          <a:p>
            <a:r>
              <a:rPr lang="en-US" smtClean="0"/>
              <a:t>Concession Alphabet</a:t>
            </a:r>
          </a:p>
        </p:txBody>
      </p:sp>
    </p:spTree>
  </p:cSld>
  <p:clrMapOvr>
    <a:masterClrMapping/>
  </p:clrMapOvr>
  <p:transition>
    <p:zo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smtClean="0"/>
              <a:t>Capacity was Added over Many Years</a:t>
            </a:r>
          </a:p>
        </p:txBody>
      </p:sp>
      <p:pic>
        <p:nvPicPr>
          <p:cNvPr id="116739" name="Picture 2"/>
          <p:cNvPicPr>
            <a:picLocks noGrp="1" noChangeAspect="1" noChangeArrowheads="1"/>
          </p:cNvPicPr>
          <p:nvPr>
            <p:ph idx="1"/>
          </p:nvPr>
        </p:nvPicPr>
        <p:blipFill>
          <a:blip r:embed="rId2" cstate="print"/>
          <a:srcRect/>
          <a:stretch>
            <a:fillRect/>
          </a:stretch>
        </p:blipFill>
        <p:spPr>
          <a:xfrm>
            <a:off x="1103313" y="1295400"/>
            <a:ext cx="7013575" cy="5105400"/>
          </a:xfrm>
          <a:noFill/>
        </p:spPr>
      </p:pic>
    </p:spTree>
  </p:cSld>
  <p:clrMapOvr>
    <a:masterClrMapping/>
  </p:clrMapOvr>
  <p:transition>
    <p:zoom/>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smtClean="0"/>
              <a:t>Additions of Capacity by Type</a:t>
            </a:r>
          </a:p>
        </p:txBody>
      </p:sp>
      <p:pic>
        <p:nvPicPr>
          <p:cNvPr id="117763" name="Picture 2"/>
          <p:cNvPicPr>
            <a:picLocks noGrp="1" noChangeAspect="1" noChangeArrowheads="1"/>
          </p:cNvPicPr>
          <p:nvPr>
            <p:ph idx="1"/>
          </p:nvPr>
        </p:nvPicPr>
        <p:blipFill>
          <a:blip r:embed="rId2" cstate="print"/>
          <a:srcRect/>
          <a:stretch>
            <a:fillRect/>
          </a:stretch>
        </p:blipFill>
        <p:spPr>
          <a:xfrm>
            <a:off x="1098550" y="1295400"/>
            <a:ext cx="7023100" cy="5105400"/>
          </a:xfrm>
          <a:noFill/>
        </p:spPr>
      </p:pic>
    </p:spTree>
  </p:cSld>
  <p:clrMapOvr>
    <a:masterClrMapping/>
  </p:clrMapOvr>
  <p:transition>
    <p:zoom/>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mtClean="0"/>
              <a:t>Diesel Added Early/Gas and Hydro Added Later</a:t>
            </a:r>
          </a:p>
        </p:txBody>
      </p:sp>
      <p:pic>
        <p:nvPicPr>
          <p:cNvPr id="118787" name="Picture 2"/>
          <p:cNvPicPr>
            <a:picLocks noGrp="1" noChangeAspect="1" noChangeArrowheads="1"/>
          </p:cNvPicPr>
          <p:nvPr>
            <p:ph idx="1"/>
          </p:nvPr>
        </p:nvPicPr>
        <p:blipFill>
          <a:blip r:embed="rId2" cstate="print"/>
          <a:srcRect/>
          <a:stretch>
            <a:fillRect/>
          </a:stretch>
        </p:blipFill>
        <p:spPr>
          <a:xfrm>
            <a:off x="1103313" y="1295400"/>
            <a:ext cx="7013575" cy="5105400"/>
          </a:xfrm>
          <a:noFill/>
        </p:spPr>
      </p:pic>
    </p:spTree>
  </p:cSld>
  <p:clrMapOvr>
    <a:masterClrMapping/>
  </p:clrMapOvr>
  <p:transition>
    <p:zoom/>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smtClean="0"/>
              <a:t>Praise for Philippines Program</a:t>
            </a:r>
          </a:p>
        </p:txBody>
      </p:sp>
      <p:sp>
        <p:nvSpPr>
          <p:cNvPr id="119811" name="Content Placeholder 2"/>
          <p:cNvSpPr>
            <a:spLocks noGrp="1"/>
          </p:cNvSpPr>
          <p:nvPr>
            <p:ph idx="1"/>
          </p:nvPr>
        </p:nvSpPr>
        <p:spPr/>
        <p:txBody>
          <a:bodyPr/>
          <a:lstStyle/>
          <a:p>
            <a:r>
              <a:rPr lang="en-US" smtClean="0"/>
              <a:t>Measured by their ability to reduce power outages, the BOT programs were undoubtedly a success. </a:t>
            </a:r>
          </a:p>
          <a:p>
            <a:r>
              <a:rPr lang="en-US" smtClean="0"/>
              <a:t>Notably, this increased provision of power came without increased government debt as most projects were financed on global capital markets. The BOT and related programs also significantly increased the scope of private sector involvement. </a:t>
            </a:r>
          </a:p>
          <a:p>
            <a:r>
              <a:rPr lang="en-US" smtClean="0"/>
              <a:t>At the beginning of 1996, 21% of the country’s installed capacity for power generation was contracted with the IPPs. Because the IPP schemes also encouraged private sector operation of government-owned plants, fully 42% of Philippine generation capacity was operated by the private sector. </a:t>
            </a:r>
          </a:p>
          <a:p>
            <a:r>
              <a:rPr lang="en-US" smtClean="0"/>
              <a:t>The World Bank praised the BOT programs, calling them a potential model for other developing economies. </a:t>
            </a:r>
          </a:p>
        </p:txBody>
      </p:sp>
    </p:spTree>
  </p:cSld>
  <p:clrMapOvr>
    <a:masterClrMapping/>
  </p:clrMapOvr>
  <p:transition>
    <p:zoom/>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smtClean="0"/>
              <a:t>Comparative Plant Costs</a:t>
            </a:r>
          </a:p>
        </p:txBody>
      </p:sp>
      <p:pic>
        <p:nvPicPr>
          <p:cNvPr id="120835" name="Picture 2"/>
          <p:cNvPicPr>
            <a:picLocks noGrp="1" noChangeAspect="1" noChangeArrowheads="1"/>
          </p:cNvPicPr>
          <p:nvPr>
            <p:ph idx="1"/>
          </p:nvPr>
        </p:nvPicPr>
        <p:blipFill>
          <a:blip r:embed="rId2" cstate="print"/>
          <a:srcRect/>
          <a:stretch>
            <a:fillRect/>
          </a:stretch>
        </p:blipFill>
        <p:spPr>
          <a:xfrm>
            <a:off x="533400" y="1295400"/>
            <a:ext cx="7961313" cy="5029200"/>
          </a:xfrm>
          <a:noFill/>
        </p:spPr>
      </p:pic>
    </p:spTree>
  </p:cSld>
  <p:clrMapOvr>
    <a:masterClrMapping/>
  </p:clrMapOvr>
  <p:transition>
    <p:zoom/>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smtClean="0"/>
              <a:t>Cost of Plants per kW</a:t>
            </a:r>
          </a:p>
        </p:txBody>
      </p:sp>
      <p:pic>
        <p:nvPicPr>
          <p:cNvPr id="121859" name="Picture 2"/>
          <p:cNvPicPr>
            <a:picLocks noGrp="1" noChangeAspect="1" noChangeArrowheads="1"/>
          </p:cNvPicPr>
          <p:nvPr>
            <p:ph idx="1"/>
          </p:nvPr>
        </p:nvPicPr>
        <p:blipFill>
          <a:blip r:embed="rId2" cstate="print"/>
          <a:srcRect/>
          <a:stretch>
            <a:fillRect/>
          </a:stretch>
        </p:blipFill>
        <p:spPr>
          <a:xfrm>
            <a:off x="2419350" y="2795588"/>
            <a:ext cx="4381500" cy="2105025"/>
          </a:xfrm>
          <a:noFill/>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Risk Analysis</a:t>
            </a:r>
          </a:p>
        </p:txBody>
      </p:sp>
      <p:sp>
        <p:nvSpPr>
          <p:cNvPr id="19459" name="Rectangle 3"/>
          <p:cNvSpPr>
            <a:spLocks noGrp="1" noChangeArrowheads="1"/>
          </p:cNvSpPr>
          <p:nvPr>
            <p:ph type="body" idx="1"/>
          </p:nvPr>
        </p:nvSpPr>
        <p:spPr/>
        <p:txBody>
          <a:bodyPr/>
          <a:lstStyle/>
          <a:p>
            <a:pPr marL="406400" indent="-406400">
              <a:lnSpc>
                <a:spcPct val="90000"/>
              </a:lnSpc>
            </a:pPr>
            <a:r>
              <a:rPr lang="en-US" smtClean="0"/>
              <a:t>Once cash flows are established in project finance, a risk analysis should be performed.  This includes:</a:t>
            </a:r>
          </a:p>
          <a:p>
            <a:pPr marL="635000" lvl="1" indent="165100">
              <a:lnSpc>
                <a:spcPct val="90000"/>
              </a:lnSpc>
            </a:pPr>
            <a:r>
              <a:rPr lang="en-US" smtClean="0"/>
              <a:t>Create a risk matrix that shows what the various risks are and whether they are mitigated.</a:t>
            </a:r>
          </a:p>
          <a:p>
            <a:pPr marL="635000" lvl="1" indent="165100">
              <a:lnSpc>
                <a:spcPct val="90000"/>
              </a:lnSpc>
            </a:pPr>
            <a:r>
              <a:rPr lang="en-US" smtClean="0"/>
              <a:t>For the remaining risks that are not mitigated:</a:t>
            </a:r>
          </a:p>
          <a:p>
            <a:pPr lvl="2" indent="-279400">
              <a:lnSpc>
                <a:spcPct val="90000"/>
              </a:lnSpc>
            </a:pPr>
            <a:r>
              <a:rPr lang="en-US" smtClean="0"/>
              <a:t>Develop a sensitivity analysis that illustrates on a graph (with a spinner button) how much a variable can change before the debt cannot be re-paid.</a:t>
            </a:r>
          </a:p>
          <a:p>
            <a:pPr lvl="2" indent="-279400">
              <a:lnSpc>
                <a:spcPct val="90000"/>
              </a:lnSpc>
            </a:pPr>
            <a:r>
              <a:rPr lang="en-US" smtClean="0"/>
              <a:t>Develop a sensitivity table that shows how a variable is affect by different terms of the transaction (such as gearing and tenor)</a:t>
            </a:r>
          </a:p>
          <a:p>
            <a:pPr lvl="2" indent="-279400">
              <a:lnSpc>
                <a:spcPct val="90000"/>
              </a:lnSpc>
            </a:pPr>
            <a:r>
              <a:rPr lang="en-US" smtClean="0"/>
              <a:t>Develop a scenario analysis that shows a downside case and the level of gearing that supports cash flow in a downside case</a:t>
            </a:r>
          </a:p>
          <a:p>
            <a:pPr lvl="2" indent="-279400">
              <a:lnSpc>
                <a:spcPct val="90000"/>
              </a:lnSpc>
            </a:pPr>
            <a:r>
              <a:rPr lang="en-US" smtClean="0"/>
              <a:t>Add a tornado diagram or Monte Carlo simulation to extend the risk analysis</a:t>
            </a:r>
          </a:p>
          <a:p>
            <a:pPr lvl="2" indent="-279400">
              <a:lnSpc>
                <a:spcPct val="90000"/>
              </a:lnSpc>
            </a:pPr>
            <a:endParaRPr lang="en-US" smtClean="0"/>
          </a:p>
        </p:txBody>
      </p:sp>
    </p:spTree>
  </p:cSld>
  <p:clrMapOvr>
    <a:masterClrMapping/>
  </p:clrMapOvr>
  <p:transition>
    <p:zoom/>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smtClean="0"/>
              <a:t>Philippines PPA Features</a:t>
            </a:r>
          </a:p>
        </p:txBody>
      </p:sp>
      <p:sp>
        <p:nvSpPr>
          <p:cNvPr id="122883" name="Content Placeholder 2"/>
          <p:cNvSpPr>
            <a:spLocks noGrp="1"/>
          </p:cNvSpPr>
          <p:nvPr>
            <p:ph idx="1"/>
          </p:nvPr>
        </p:nvSpPr>
        <p:spPr>
          <a:xfrm>
            <a:off x="762000" y="1371600"/>
            <a:ext cx="7620000" cy="4724400"/>
          </a:xfrm>
        </p:spPr>
        <p:txBody>
          <a:bodyPr/>
          <a:lstStyle/>
          <a:p>
            <a:r>
              <a:rPr lang="en-US" sz="1700" smtClean="0"/>
              <a:t>Capacity-based formula with take or pay and capacity nominated by the IPP. </a:t>
            </a:r>
          </a:p>
          <a:p>
            <a:r>
              <a:rPr lang="en-US" sz="1700" smtClean="0"/>
              <a:t>Energy-based formula, a percentage is applied on a contracted or guaranteed annual energy. </a:t>
            </a:r>
          </a:p>
          <a:p>
            <a:r>
              <a:rPr lang="en-US" sz="1700" smtClean="0"/>
              <a:t>Availability fee formula carries both the capacity recovery and the fixed O&amp;M fees. These fees are payable as long as the facility is available even if not dispatched. </a:t>
            </a:r>
          </a:p>
          <a:p>
            <a:r>
              <a:rPr lang="en-US" sz="1700" smtClean="0"/>
              <a:t>NPC is responsible for the supply of fuel, with delivery at site. Storage, usage and management of the fuel are within the control of the IPP. This was because NPC has tax-exempt privileges with respect to fuel oil purchases and government-to-government arrangements for coal; making fuel pass through charges to consumers cheaper.</a:t>
            </a:r>
          </a:p>
          <a:p>
            <a:r>
              <a:rPr lang="en-US" sz="1700" smtClean="0"/>
              <a:t>Fee payments by NPC to the IPPs have large dollar denominated components. NPC thus bears the currency risk to the extent of the dollar payments.</a:t>
            </a:r>
          </a:p>
        </p:txBody>
      </p:sp>
    </p:spTree>
  </p:cSld>
  <p:clrMapOvr>
    <a:masterClrMapping/>
  </p:clrMapOvr>
  <p:transition>
    <p:zoom/>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smtClean="0"/>
              <a:t>Philippines PPA Provisions Continued</a:t>
            </a:r>
          </a:p>
        </p:txBody>
      </p:sp>
      <p:sp>
        <p:nvSpPr>
          <p:cNvPr id="123907" name="Content Placeholder 2"/>
          <p:cNvSpPr>
            <a:spLocks noGrp="1"/>
          </p:cNvSpPr>
          <p:nvPr>
            <p:ph idx="1"/>
          </p:nvPr>
        </p:nvSpPr>
        <p:spPr/>
        <p:txBody>
          <a:bodyPr/>
          <a:lstStyle/>
          <a:p>
            <a:r>
              <a:rPr lang="en-US" smtClean="0"/>
              <a:t>Payments in IPP contracts have both Capacities cost recovery and O&amp;M component. In turn, the O&amp;M portion is subject to escalation. In some of the geothermal contracts, fees are bundled into a single energy charge and escalation is pegged thereon to as high as 75%.</a:t>
            </a:r>
          </a:p>
          <a:p>
            <a:r>
              <a:rPr lang="en-US" smtClean="0"/>
              <a:t>Escalation is based on varying factors depending on the project such as salary adjustment of personnel, movement of local and foreign consumer price indices, and the peso-dollar exchange rate.</a:t>
            </a:r>
          </a:p>
          <a:p>
            <a:r>
              <a:rPr lang="en-US" smtClean="0"/>
              <a:t>A number of NPC’s obligations are fully backed up by a government guarantee or performance undertaking. Very few contracts have only partial government performance undertaking depending on stipulations regarding payments of fees, privatization, and foreign exchange convertibility.</a:t>
            </a:r>
          </a:p>
        </p:txBody>
      </p:sp>
    </p:spTree>
  </p:cSld>
  <p:clrMapOvr>
    <a:masterClrMapping/>
  </p:clrMapOvr>
  <p:transition>
    <p:zoom/>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smtClean="0"/>
              <a:t>PPA Provisions</a:t>
            </a:r>
          </a:p>
        </p:txBody>
      </p:sp>
      <p:sp>
        <p:nvSpPr>
          <p:cNvPr id="124931" name="Content Placeholder 2"/>
          <p:cNvSpPr>
            <a:spLocks noGrp="1"/>
          </p:cNvSpPr>
          <p:nvPr>
            <p:ph idx="1"/>
          </p:nvPr>
        </p:nvSpPr>
        <p:spPr/>
        <p:txBody>
          <a:bodyPr/>
          <a:lstStyle/>
          <a:p>
            <a:r>
              <a:rPr lang="en-US" smtClean="0"/>
              <a:t>The take-or-pay provisions ensure that the IPP proponents are paid up to the level of the minimum energy off-take (MEOT) whether the government utility was able to sell the power or not.</a:t>
            </a:r>
          </a:p>
          <a:p>
            <a:r>
              <a:rPr lang="en-US" smtClean="0"/>
              <a:t>IPP liabilities estimates up to the remaining terms of the contracts is in-between $6 - $ 8B in net present value. The buy-out figure of $11.8 B is gross since the Government can turn around and sell the capacity to another party.</a:t>
            </a:r>
          </a:p>
          <a:p>
            <a:r>
              <a:rPr lang="en-US" smtClean="0"/>
              <a:t>In 1992, the GDP was US$52 billion.  PPA buyout in total would be 21% of GDP.</a:t>
            </a:r>
          </a:p>
        </p:txBody>
      </p:sp>
    </p:spTree>
  </p:cSld>
  <p:clrMapOvr>
    <a:masterClrMapping/>
  </p:clrMapOvr>
  <p:transition>
    <p:zoom/>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smtClean="0"/>
              <a:t>BOT and Sovereign Guarantee</a:t>
            </a:r>
          </a:p>
        </p:txBody>
      </p:sp>
      <p:sp>
        <p:nvSpPr>
          <p:cNvPr id="125955" name="Content Placeholder 2"/>
          <p:cNvSpPr>
            <a:spLocks noGrp="1"/>
          </p:cNvSpPr>
          <p:nvPr>
            <p:ph idx="1"/>
          </p:nvPr>
        </p:nvSpPr>
        <p:spPr/>
        <p:txBody>
          <a:bodyPr/>
          <a:lstStyle/>
          <a:p>
            <a:r>
              <a:rPr lang="en-US" smtClean="0"/>
              <a:t>Ownership structure for IPPs in the Philippines is dominated by the BOT form. The prevalence of BOT contracts as opposed to other forms results from the fact that the “transfer” element of the project makes the project eligible for a sovereign guarantee.  Formally, only solicited projects are eligible for this guarantee – a rule that invited substantial controversy in the case of the CBK hydro project, which although unsolicited, received a performance undertaking from the Department of Finance.</a:t>
            </a:r>
          </a:p>
        </p:txBody>
      </p:sp>
    </p:spTree>
  </p:cSld>
  <p:clrMapOvr>
    <a:masterClrMapping/>
  </p:clrMapOvr>
  <p:transition>
    <p:zoom/>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US" smtClean="0"/>
              <a:t>List of Projects and </a:t>
            </a:r>
            <a:br>
              <a:rPr lang="en-US" smtClean="0"/>
            </a:br>
            <a:r>
              <a:rPr lang="en-US" smtClean="0"/>
              <a:t>PPA Terms</a:t>
            </a:r>
          </a:p>
        </p:txBody>
      </p:sp>
      <p:pic>
        <p:nvPicPr>
          <p:cNvPr id="126979" name="Picture 2"/>
          <p:cNvPicPr>
            <a:picLocks noGrp="1" noChangeAspect="1" noChangeArrowheads="1"/>
          </p:cNvPicPr>
          <p:nvPr>
            <p:ph idx="1"/>
          </p:nvPr>
        </p:nvPicPr>
        <p:blipFill>
          <a:blip r:embed="rId2" cstate="print"/>
          <a:srcRect/>
          <a:stretch>
            <a:fillRect/>
          </a:stretch>
        </p:blipFill>
        <p:spPr>
          <a:xfrm>
            <a:off x="4191000" y="381000"/>
            <a:ext cx="4700588" cy="6311900"/>
          </a:xfrm>
          <a:noFill/>
        </p:spPr>
      </p:pic>
    </p:spTree>
  </p:cSld>
  <p:clrMapOvr>
    <a:masterClrMapping/>
  </p:clrMapOvr>
  <p:transition>
    <p:zoom/>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smtClean="0"/>
              <a:t>Case 1: Enron Subic</a:t>
            </a:r>
          </a:p>
        </p:txBody>
      </p:sp>
      <p:sp>
        <p:nvSpPr>
          <p:cNvPr id="128003" name="Content Placeholder 2"/>
          <p:cNvSpPr>
            <a:spLocks noGrp="1"/>
          </p:cNvSpPr>
          <p:nvPr>
            <p:ph idx="1"/>
          </p:nvPr>
        </p:nvSpPr>
        <p:spPr/>
        <p:txBody>
          <a:bodyPr/>
          <a:lstStyle/>
          <a:p>
            <a:r>
              <a:rPr lang="en-US" sz="1600" smtClean="0"/>
              <a:t>Summary</a:t>
            </a:r>
          </a:p>
          <a:p>
            <a:pPr lvl="1"/>
            <a:r>
              <a:rPr lang="en-US" sz="1600" smtClean="0"/>
              <a:t>Financial Close: 		1993 (First Round)</a:t>
            </a:r>
          </a:p>
          <a:p>
            <a:pPr lvl="1"/>
            <a:r>
              <a:rPr lang="en-US" sz="1600" smtClean="0"/>
              <a:t>Commercial Operation: 	1994</a:t>
            </a:r>
          </a:p>
          <a:p>
            <a:pPr lvl="1"/>
            <a:r>
              <a:rPr lang="en-US" sz="1600" smtClean="0"/>
              <a:t>PPA Agreement:		15 Years; Guarantee by Government</a:t>
            </a:r>
          </a:p>
          <a:p>
            <a:pPr lvl="1"/>
            <a:r>
              <a:rPr lang="en-US" sz="1600" smtClean="0"/>
              <a:t>Bonds:			$105 Million</a:t>
            </a:r>
          </a:p>
          <a:p>
            <a:pPr lvl="2"/>
            <a:r>
              <a:rPr lang="en-US" smtClean="0"/>
              <a:t>Maturity		15 Years</a:t>
            </a:r>
          </a:p>
          <a:p>
            <a:pPr lvl="2"/>
            <a:r>
              <a:rPr lang="en-US" smtClean="0"/>
              <a:t>Repayment		Level</a:t>
            </a:r>
          </a:p>
          <a:p>
            <a:pPr lvl="2"/>
            <a:r>
              <a:rPr lang="en-US" smtClean="0"/>
              <a:t>Interest Rate		9.5% (3.68% spread to Treasury)</a:t>
            </a:r>
          </a:p>
          <a:p>
            <a:pPr lvl="2"/>
            <a:r>
              <a:rPr lang="en-US" smtClean="0"/>
              <a:t>Minimum DSCR	1.37</a:t>
            </a:r>
          </a:p>
          <a:p>
            <a:pPr lvl="1"/>
            <a:r>
              <a:rPr lang="en-US" sz="1600" smtClean="0"/>
              <a:t>Completion Guarantee/Liquidated Damages</a:t>
            </a:r>
          </a:p>
          <a:p>
            <a:pPr lvl="1"/>
            <a:r>
              <a:rPr lang="en-US" sz="1600" smtClean="0"/>
              <a:t>Capacity Charge		$21.6/kW/Month</a:t>
            </a:r>
          </a:p>
        </p:txBody>
      </p:sp>
    </p:spTree>
  </p:cSld>
  <p:clrMapOvr>
    <a:masterClrMapping/>
  </p:clrMapOvr>
  <p:transition>
    <p:zoom/>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smtClean="0"/>
              <a:t>DSCR Criteria</a:t>
            </a:r>
          </a:p>
        </p:txBody>
      </p:sp>
      <p:sp>
        <p:nvSpPr>
          <p:cNvPr id="129027" name="Content Placeholder 2"/>
          <p:cNvSpPr>
            <a:spLocks noGrp="1"/>
          </p:cNvSpPr>
          <p:nvPr>
            <p:ph idx="1"/>
          </p:nvPr>
        </p:nvSpPr>
        <p:spPr/>
        <p:txBody>
          <a:bodyPr/>
          <a:lstStyle/>
          <a:p>
            <a:endParaRPr lang="en-US" smtClean="0"/>
          </a:p>
        </p:txBody>
      </p:sp>
    </p:spTree>
  </p:cSld>
  <p:clrMapOvr>
    <a:masterClrMapping/>
  </p:clrMapOvr>
  <p:transition>
    <p:zoom/>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smtClean="0"/>
              <a:t>BOT/PPA Contract</a:t>
            </a:r>
          </a:p>
        </p:txBody>
      </p:sp>
      <p:sp>
        <p:nvSpPr>
          <p:cNvPr id="130051" name="Rectangle 3"/>
          <p:cNvSpPr>
            <a:spLocks noGrp="1" noChangeArrowheads="1"/>
          </p:cNvSpPr>
          <p:nvPr>
            <p:ph type="body" idx="1"/>
          </p:nvPr>
        </p:nvSpPr>
        <p:spPr/>
        <p:txBody>
          <a:bodyPr/>
          <a:lstStyle/>
          <a:p>
            <a:r>
              <a:rPr lang="en-US" smtClean="0"/>
              <a:t>15 year BOT and toll process</a:t>
            </a:r>
          </a:p>
          <a:p>
            <a:r>
              <a:rPr lang="en-US" smtClean="0"/>
              <a:t>NAPOCOR (government owned generation company) to supply fuel &amp; take electricity  - no fuel availability risk</a:t>
            </a:r>
          </a:p>
          <a:p>
            <a:r>
              <a:rPr lang="en-US" smtClean="0"/>
              <a:t>Capacity fee $21.6/kW/month on available capacity</a:t>
            </a:r>
          </a:p>
          <a:p>
            <a:r>
              <a:rPr lang="en-US" smtClean="0"/>
              <a:t>Capacity fee is dollar denominated – no direct foreign exchange risk, overseas a/c</a:t>
            </a:r>
          </a:p>
          <a:p>
            <a:r>
              <a:rPr lang="en-US" smtClean="0"/>
              <a:t>O&amp;M fixed fee and energy fee is in Peso - $4.56/kW/Month</a:t>
            </a:r>
          </a:p>
          <a:p>
            <a:r>
              <a:rPr lang="en-US" smtClean="0"/>
              <a:t>heat rate penalty &amp; bonuses</a:t>
            </a:r>
          </a:p>
          <a:p>
            <a:r>
              <a:rPr lang="en-US" smtClean="0"/>
              <a:t>buy out rights @ NPV capacity fees- late payment, change of BOT law, war, etc</a:t>
            </a:r>
          </a:p>
          <a:p>
            <a:endParaRPr lang="en-US" smtClean="0"/>
          </a:p>
        </p:txBody>
      </p:sp>
    </p:spTree>
  </p:cSld>
  <p:clrMapOvr>
    <a:masterClrMapping/>
  </p:clrMapOvr>
  <p:transition>
    <p:zoom/>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6642100" y="4181475"/>
            <a:ext cx="2105025" cy="781050"/>
          </a:xfrm>
          <a:prstGeom prst="rect">
            <a:avLst/>
          </a:prstGeom>
          <a:noFill/>
          <a:ln w="47625" cmpd="thinThick">
            <a:solidFill>
              <a:schemeClr val="tx1"/>
            </a:solidFill>
            <a:miter lim="800000"/>
            <a:headEnd/>
            <a:tailEnd/>
          </a:ln>
        </p:spPr>
        <p:txBody>
          <a:bodyPr wrap="none" lIns="92075" tIns="46038" rIns="92075" bIns="46038">
            <a:spAutoFit/>
          </a:bodyPr>
          <a:lstStyle/>
          <a:p>
            <a:r>
              <a:rPr lang="en-AU" sz="2000" b="1">
                <a:latin typeface="Times New Roman" pitchFamily="18" charset="0"/>
              </a:rPr>
              <a:t>Enron Power</a:t>
            </a:r>
          </a:p>
          <a:p>
            <a:r>
              <a:rPr lang="en-AU" sz="2000" b="1">
                <a:latin typeface="Times New Roman" pitchFamily="18" charset="0"/>
              </a:rPr>
              <a:t>Philippines Corp</a:t>
            </a:r>
          </a:p>
        </p:txBody>
      </p:sp>
      <p:sp>
        <p:nvSpPr>
          <p:cNvPr id="131075" name="Rectangle 3"/>
          <p:cNvSpPr>
            <a:spLocks noChangeArrowheads="1"/>
          </p:cNvSpPr>
          <p:nvPr/>
        </p:nvSpPr>
        <p:spPr bwMode="auto">
          <a:xfrm>
            <a:off x="930275" y="1524000"/>
            <a:ext cx="1873250" cy="869950"/>
          </a:xfrm>
          <a:prstGeom prst="rect">
            <a:avLst/>
          </a:prstGeom>
          <a:noFill/>
          <a:ln w="47625" cmpd="thinThick">
            <a:solidFill>
              <a:schemeClr val="tx1"/>
            </a:solidFill>
            <a:miter lim="800000"/>
            <a:headEnd/>
            <a:tailEnd/>
          </a:ln>
        </p:spPr>
        <p:txBody>
          <a:bodyPr wrap="none" lIns="92075" tIns="46038" rIns="92075" bIns="46038">
            <a:spAutoFit/>
          </a:bodyPr>
          <a:lstStyle/>
          <a:p>
            <a:r>
              <a:rPr lang="en-AU" sz="2400" b="1">
                <a:latin typeface="Times New Roman" pitchFamily="18" charset="0"/>
              </a:rPr>
              <a:t>Philippines</a:t>
            </a:r>
          </a:p>
          <a:p>
            <a:r>
              <a:rPr lang="en-AU" sz="2400" b="1">
                <a:latin typeface="Times New Roman" pitchFamily="18" charset="0"/>
              </a:rPr>
              <a:t>Government</a:t>
            </a:r>
          </a:p>
        </p:txBody>
      </p:sp>
      <p:sp>
        <p:nvSpPr>
          <p:cNvPr id="131076" name="Rectangle 4"/>
          <p:cNvSpPr>
            <a:spLocks noChangeArrowheads="1"/>
          </p:cNvSpPr>
          <p:nvPr/>
        </p:nvSpPr>
        <p:spPr bwMode="auto">
          <a:xfrm>
            <a:off x="7902575" y="2306638"/>
            <a:ext cx="1093788" cy="901700"/>
          </a:xfrm>
          <a:prstGeom prst="rect">
            <a:avLst/>
          </a:prstGeom>
          <a:noFill/>
          <a:ln w="47625" cmpd="thinThick">
            <a:solidFill>
              <a:schemeClr val="tx1"/>
            </a:solidFill>
            <a:miter lim="800000"/>
            <a:headEnd/>
            <a:tailEnd/>
          </a:ln>
        </p:spPr>
        <p:txBody>
          <a:bodyPr wrap="none" lIns="92075" tIns="46038" rIns="92075" bIns="46038">
            <a:spAutoFit/>
          </a:bodyPr>
          <a:lstStyle/>
          <a:p>
            <a:r>
              <a:rPr lang="en-AU" sz="2400" b="1">
                <a:latin typeface="Times New Roman" pitchFamily="18" charset="0"/>
              </a:rPr>
              <a:t>Enron</a:t>
            </a:r>
          </a:p>
          <a:p>
            <a:r>
              <a:rPr lang="en-AU" sz="2400" b="1">
                <a:latin typeface="Times New Roman" pitchFamily="18" charset="0"/>
              </a:rPr>
              <a:t>Corp.</a:t>
            </a:r>
          </a:p>
        </p:txBody>
      </p:sp>
      <p:sp>
        <p:nvSpPr>
          <p:cNvPr id="131077" name="Rectangle 5"/>
          <p:cNvSpPr>
            <a:spLocks noChangeArrowheads="1"/>
          </p:cNvSpPr>
          <p:nvPr/>
        </p:nvSpPr>
        <p:spPr bwMode="auto">
          <a:xfrm>
            <a:off x="3838575" y="3878263"/>
            <a:ext cx="1290638" cy="1609725"/>
          </a:xfrm>
          <a:prstGeom prst="rect">
            <a:avLst/>
          </a:prstGeom>
          <a:noFill/>
          <a:ln w="57150" cmpd="tri">
            <a:solidFill>
              <a:schemeClr val="tx1"/>
            </a:solidFill>
            <a:miter lim="800000"/>
            <a:headEnd/>
            <a:tailEnd/>
          </a:ln>
        </p:spPr>
        <p:txBody>
          <a:bodyPr wrap="none" lIns="92075" tIns="46038" rIns="92075" bIns="46038">
            <a:spAutoFit/>
          </a:bodyPr>
          <a:lstStyle/>
          <a:p>
            <a:r>
              <a:rPr lang="en-AU" sz="2400" b="1">
                <a:latin typeface="Times New Roman" pitchFamily="18" charset="0"/>
              </a:rPr>
              <a:t>113MW</a:t>
            </a:r>
          </a:p>
          <a:p>
            <a:r>
              <a:rPr lang="en-AU" sz="2400" b="1">
                <a:latin typeface="Times New Roman" pitchFamily="18" charset="0"/>
              </a:rPr>
              <a:t>Subic</a:t>
            </a:r>
          </a:p>
          <a:p>
            <a:r>
              <a:rPr lang="en-AU" sz="2400" b="1">
                <a:latin typeface="Times New Roman" pitchFamily="18" charset="0"/>
              </a:rPr>
              <a:t>Power</a:t>
            </a:r>
          </a:p>
          <a:p>
            <a:r>
              <a:rPr lang="en-AU" sz="2400" b="1">
                <a:latin typeface="Times New Roman" pitchFamily="18" charset="0"/>
              </a:rPr>
              <a:t>Corp.</a:t>
            </a:r>
          </a:p>
        </p:txBody>
      </p:sp>
      <p:sp>
        <p:nvSpPr>
          <p:cNvPr id="131078" name="Line 6"/>
          <p:cNvSpPr>
            <a:spLocks noChangeShapeType="1"/>
          </p:cNvSpPr>
          <p:nvPr/>
        </p:nvSpPr>
        <p:spPr bwMode="auto">
          <a:xfrm>
            <a:off x="8763000" y="3203575"/>
            <a:ext cx="0" cy="835025"/>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31079" name="Rectangle 7"/>
          <p:cNvSpPr>
            <a:spLocks noChangeArrowheads="1"/>
          </p:cNvSpPr>
          <p:nvPr/>
        </p:nvSpPr>
        <p:spPr bwMode="auto">
          <a:xfrm>
            <a:off x="6553200" y="5181600"/>
            <a:ext cx="1344613" cy="749300"/>
          </a:xfrm>
          <a:prstGeom prst="rect">
            <a:avLst/>
          </a:prstGeom>
          <a:noFill/>
          <a:ln w="47625" cmpd="thinThick">
            <a:solidFill>
              <a:schemeClr val="tx1"/>
            </a:solidFill>
            <a:miter lim="800000"/>
            <a:headEnd/>
            <a:tailEnd/>
          </a:ln>
        </p:spPr>
        <p:txBody>
          <a:bodyPr wrap="none" lIns="92075" tIns="46038" rIns="92075" bIns="46038">
            <a:spAutoFit/>
          </a:bodyPr>
          <a:lstStyle/>
          <a:p>
            <a:r>
              <a:rPr lang="en-AU" sz="2000" b="1">
                <a:latin typeface="Times New Roman" pitchFamily="18" charset="0"/>
              </a:rPr>
              <a:t>Philippine</a:t>
            </a:r>
          </a:p>
          <a:p>
            <a:r>
              <a:rPr lang="en-AU" sz="2000" b="1">
                <a:latin typeface="Times New Roman" pitchFamily="18" charset="0"/>
              </a:rPr>
              <a:t>Investors</a:t>
            </a:r>
          </a:p>
        </p:txBody>
      </p:sp>
      <p:sp>
        <p:nvSpPr>
          <p:cNvPr id="131080" name="Line 8"/>
          <p:cNvSpPr>
            <a:spLocks noChangeShapeType="1"/>
          </p:cNvSpPr>
          <p:nvPr/>
        </p:nvSpPr>
        <p:spPr bwMode="auto">
          <a:xfrm flipH="1">
            <a:off x="5089525" y="5313363"/>
            <a:ext cx="1368425"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31081" name="Rectangle 9"/>
          <p:cNvSpPr>
            <a:spLocks noChangeArrowheads="1"/>
          </p:cNvSpPr>
          <p:nvPr/>
        </p:nvSpPr>
        <p:spPr bwMode="auto">
          <a:xfrm>
            <a:off x="2784475" y="2492375"/>
            <a:ext cx="1120775" cy="825500"/>
          </a:xfrm>
          <a:prstGeom prst="rect">
            <a:avLst/>
          </a:prstGeom>
          <a:noFill/>
          <a:ln w="9525">
            <a:noFill/>
            <a:miter lim="800000"/>
            <a:headEnd/>
            <a:tailEnd/>
          </a:ln>
        </p:spPr>
        <p:txBody>
          <a:bodyPr wrap="none" lIns="92075" tIns="46038" rIns="92075" bIns="46038">
            <a:spAutoFit/>
          </a:bodyPr>
          <a:lstStyle/>
          <a:p>
            <a:pPr algn="l"/>
            <a:r>
              <a:rPr lang="en-AU" sz="1600">
                <a:latin typeface="Times New Roman" pitchFamily="18" charset="0"/>
              </a:rPr>
              <a:t>15-year</a:t>
            </a:r>
          </a:p>
          <a:p>
            <a:pPr algn="l"/>
            <a:r>
              <a:rPr lang="en-AU" sz="1600">
                <a:latin typeface="Times New Roman" pitchFamily="18" charset="0"/>
              </a:rPr>
              <a:t>BOT</a:t>
            </a:r>
          </a:p>
          <a:p>
            <a:pPr algn="l"/>
            <a:r>
              <a:rPr lang="en-AU" sz="1600">
                <a:latin typeface="Times New Roman" pitchFamily="18" charset="0"/>
              </a:rPr>
              <a:t>Concession</a:t>
            </a:r>
          </a:p>
        </p:txBody>
      </p:sp>
      <p:sp>
        <p:nvSpPr>
          <p:cNvPr id="131082" name="Rectangle 10"/>
          <p:cNvSpPr>
            <a:spLocks noChangeArrowheads="1"/>
          </p:cNvSpPr>
          <p:nvPr/>
        </p:nvSpPr>
        <p:spPr bwMode="auto">
          <a:xfrm>
            <a:off x="915988" y="3581400"/>
            <a:ext cx="1349375" cy="504825"/>
          </a:xfrm>
          <a:prstGeom prst="rect">
            <a:avLst/>
          </a:prstGeom>
          <a:noFill/>
          <a:ln w="47625" cmpd="thinThick">
            <a:solidFill>
              <a:schemeClr val="tx1"/>
            </a:solidFill>
            <a:miter lim="800000"/>
            <a:headEnd/>
            <a:tailEnd/>
          </a:ln>
        </p:spPr>
        <p:txBody>
          <a:bodyPr wrap="none" lIns="92075" tIns="46038" rIns="92075" bIns="46038">
            <a:spAutoFit/>
          </a:bodyPr>
          <a:lstStyle/>
          <a:p>
            <a:pPr algn="l"/>
            <a:r>
              <a:rPr lang="en-AU" sz="2400" b="1">
                <a:latin typeface="Times New Roman" pitchFamily="18" charset="0"/>
              </a:rPr>
              <a:t>Napocor</a:t>
            </a:r>
          </a:p>
        </p:txBody>
      </p:sp>
      <p:sp>
        <p:nvSpPr>
          <p:cNvPr id="131083" name="Rectangle 11"/>
          <p:cNvSpPr>
            <a:spLocks noChangeArrowheads="1"/>
          </p:cNvSpPr>
          <p:nvPr/>
        </p:nvSpPr>
        <p:spPr bwMode="auto">
          <a:xfrm>
            <a:off x="2692400" y="3482975"/>
            <a:ext cx="957263" cy="581025"/>
          </a:xfrm>
          <a:prstGeom prst="rect">
            <a:avLst/>
          </a:prstGeom>
          <a:noFill/>
          <a:ln w="9525">
            <a:noFill/>
            <a:miter lim="800000"/>
            <a:headEnd/>
            <a:tailEnd/>
          </a:ln>
        </p:spPr>
        <p:txBody>
          <a:bodyPr wrap="none" lIns="92075" tIns="46038" rIns="92075" bIns="46038">
            <a:spAutoFit/>
          </a:bodyPr>
          <a:lstStyle/>
          <a:p>
            <a:r>
              <a:rPr lang="en-AU" sz="1600">
                <a:latin typeface="Times New Roman" pitchFamily="18" charset="0"/>
              </a:rPr>
              <a:t>Supply</a:t>
            </a:r>
          </a:p>
          <a:p>
            <a:r>
              <a:rPr lang="en-AU" sz="1600">
                <a:latin typeface="Times New Roman" pitchFamily="18" charset="0"/>
              </a:rPr>
              <a:t>Fuel Free</a:t>
            </a:r>
          </a:p>
        </p:txBody>
      </p:sp>
      <p:sp>
        <p:nvSpPr>
          <p:cNvPr id="131084" name="Rectangle 12"/>
          <p:cNvSpPr>
            <a:spLocks noChangeArrowheads="1"/>
          </p:cNvSpPr>
          <p:nvPr/>
        </p:nvSpPr>
        <p:spPr bwMode="auto">
          <a:xfrm>
            <a:off x="1100138" y="5329238"/>
            <a:ext cx="1447800" cy="987425"/>
          </a:xfrm>
          <a:prstGeom prst="rect">
            <a:avLst/>
          </a:prstGeom>
          <a:noFill/>
          <a:ln w="12700">
            <a:solidFill>
              <a:schemeClr val="tx1"/>
            </a:solidFill>
            <a:prstDash val="dashDot"/>
            <a:miter lim="800000"/>
            <a:headEnd/>
            <a:tailEnd/>
          </a:ln>
        </p:spPr>
        <p:txBody>
          <a:bodyPr wrap="none" lIns="92075" tIns="46038" rIns="92075" bIns="46038">
            <a:spAutoFit/>
          </a:bodyPr>
          <a:lstStyle/>
          <a:p>
            <a:pPr>
              <a:buFontTx/>
              <a:buChar char="•"/>
            </a:pPr>
            <a:r>
              <a:rPr lang="en-AU" sz="1400">
                <a:latin typeface="Times New Roman" pitchFamily="18" charset="0"/>
              </a:rPr>
              <a:t>Capacity Charge</a:t>
            </a:r>
          </a:p>
          <a:p>
            <a:pPr>
              <a:buFontTx/>
              <a:buChar char="•"/>
            </a:pPr>
            <a:r>
              <a:rPr lang="en-AU" sz="1400">
                <a:latin typeface="Times New Roman" pitchFamily="18" charset="0"/>
              </a:rPr>
              <a:t>O&amp;M Charge</a:t>
            </a:r>
          </a:p>
          <a:p>
            <a:pPr>
              <a:buFontTx/>
              <a:buChar char="•"/>
            </a:pPr>
            <a:r>
              <a:rPr lang="en-AU" sz="1400">
                <a:latin typeface="Times New Roman" pitchFamily="18" charset="0"/>
              </a:rPr>
              <a:t>Energy Charge</a:t>
            </a:r>
          </a:p>
          <a:p>
            <a:r>
              <a:rPr lang="en-AU" sz="1600" b="1">
                <a:latin typeface="Times New Roman" pitchFamily="18" charset="0"/>
              </a:rPr>
              <a:t>PPA</a:t>
            </a:r>
          </a:p>
        </p:txBody>
      </p:sp>
      <p:sp>
        <p:nvSpPr>
          <p:cNvPr id="131085" name="Rectangle 13"/>
          <p:cNvSpPr>
            <a:spLocks noChangeArrowheads="1"/>
          </p:cNvSpPr>
          <p:nvPr/>
        </p:nvSpPr>
        <p:spPr bwMode="auto">
          <a:xfrm>
            <a:off x="5965825" y="1536700"/>
            <a:ext cx="1517650" cy="679450"/>
          </a:xfrm>
          <a:prstGeom prst="rect">
            <a:avLst/>
          </a:prstGeom>
          <a:noFill/>
          <a:ln w="38100" cmpd="dbl">
            <a:solidFill>
              <a:schemeClr val="tx1"/>
            </a:solidFill>
            <a:miter lim="800000"/>
            <a:headEnd/>
            <a:tailEnd/>
          </a:ln>
        </p:spPr>
        <p:txBody>
          <a:bodyPr wrap="none" lIns="92075" tIns="46038" rIns="92075" bIns="46038">
            <a:spAutoFit/>
          </a:bodyPr>
          <a:lstStyle/>
          <a:p>
            <a:pPr algn="l"/>
            <a:r>
              <a:rPr lang="en-AU" sz="1800">
                <a:latin typeface="Times New Roman" pitchFamily="18" charset="0"/>
              </a:rPr>
              <a:t>Enron Power</a:t>
            </a:r>
          </a:p>
          <a:p>
            <a:pPr algn="l"/>
            <a:r>
              <a:rPr lang="en-AU" sz="1800">
                <a:latin typeface="Times New Roman" pitchFamily="18" charset="0"/>
              </a:rPr>
              <a:t>Operating Co.</a:t>
            </a:r>
          </a:p>
        </p:txBody>
      </p:sp>
      <p:sp>
        <p:nvSpPr>
          <p:cNvPr id="131086" name="Rectangle 14"/>
          <p:cNvSpPr>
            <a:spLocks noChangeArrowheads="1"/>
          </p:cNvSpPr>
          <p:nvPr/>
        </p:nvSpPr>
        <p:spPr bwMode="auto">
          <a:xfrm>
            <a:off x="4232275" y="2492375"/>
            <a:ext cx="1236663" cy="825500"/>
          </a:xfrm>
          <a:prstGeom prst="rect">
            <a:avLst/>
          </a:prstGeom>
          <a:noFill/>
          <a:ln w="9525">
            <a:noFill/>
            <a:miter lim="800000"/>
            <a:headEnd/>
            <a:tailEnd/>
          </a:ln>
        </p:spPr>
        <p:txBody>
          <a:bodyPr wrap="none" lIns="92075" tIns="46038" rIns="92075" bIns="46038">
            <a:spAutoFit/>
          </a:bodyPr>
          <a:lstStyle/>
          <a:p>
            <a:pPr algn="l"/>
            <a:r>
              <a:rPr lang="en-AU" sz="1600">
                <a:latin typeface="Times New Roman" pitchFamily="18" charset="0"/>
              </a:rPr>
              <a:t>Turnkey</a:t>
            </a:r>
          </a:p>
          <a:p>
            <a:pPr algn="l"/>
            <a:r>
              <a:rPr lang="en-AU" sz="1600">
                <a:latin typeface="Times New Roman" pitchFamily="18" charset="0"/>
              </a:rPr>
              <a:t>Construction</a:t>
            </a:r>
          </a:p>
          <a:p>
            <a:pPr algn="l"/>
            <a:r>
              <a:rPr lang="en-AU" sz="1600">
                <a:latin typeface="Times New Roman" pitchFamily="18" charset="0"/>
              </a:rPr>
              <a:t>Contract</a:t>
            </a:r>
          </a:p>
        </p:txBody>
      </p:sp>
      <p:sp>
        <p:nvSpPr>
          <p:cNvPr id="131087" name="Rectangle 15"/>
          <p:cNvSpPr>
            <a:spLocks noChangeArrowheads="1"/>
          </p:cNvSpPr>
          <p:nvPr/>
        </p:nvSpPr>
        <p:spPr bwMode="auto">
          <a:xfrm>
            <a:off x="7908925" y="1598613"/>
            <a:ext cx="1143000" cy="581025"/>
          </a:xfrm>
          <a:prstGeom prst="rect">
            <a:avLst/>
          </a:prstGeom>
          <a:noFill/>
          <a:ln w="9525">
            <a:noFill/>
            <a:miter lim="800000"/>
            <a:headEnd/>
            <a:tailEnd/>
          </a:ln>
        </p:spPr>
        <p:txBody>
          <a:bodyPr wrap="none" lIns="92075" tIns="46038" rIns="92075" bIns="46038">
            <a:spAutoFit/>
          </a:bodyPr>
          <a:lstStyle/>
          <a:p>
            <a:pPr algn="l"/>
            <a:r>
              <a:rPr lang="en-AU" sz="1600">
                <a:latin typeface="Times New Roman" pitchFamily="18" charset="0"/>
              </a:rPr>
              <a:t>Completion</a:t>
            </a:r>
          </a:p>
          <a:p>
            <a:pPr algn="l"/>
            <a:r>
              <a:rPr lang="en-AU" sz="1600">
                <a:latin typeface="Times New Roman" pitchFamily="18" charset="0"/>
              </a:rPr>
              <a:t>Guarantee</a:t>
            </a:r>
          </a:p>
        </p:txBody>
      </p:sp>
      <p:sp>
        <p:nvSpPr>
          <p:cNvPr id="131088" name="Rectangle 16"/>
          <p:cNvSpPr>
            <a:spLocks noChangeArrowheads="1"/>
          </p:cNvSpPr>
          <p:nvPr/>
        </p:nvSpPr>
        <p:spPr bwMode="auto">
          <a:xfrm>
            <a:off x="3082925" y="1450975"/>
            <a:ext cx="1479550" cy="409575"/>
          </a:xfrm>
          <a:prstGeom prst="rect">
            <a:avLst/>
          </a:prstGeom>
          <a:noFill/>
          <a:ln w="12700">
            <a:solidFill>
              <a:schemeClr val="tx1"/>
            </a:solidFill>
            <a:miter lim="800000"/>
            <a:headEnd/>
            <a:tailEnd/>
          </a:ln>
        </p:spPr>
        <p:txBody>
          <a:bodyPr wrap="none" lIns="92075" tIns="46038" rIns="92075" bIns="46038">
            <a:spAutoFit/>
          </a:bodyPr>
          <a:lstStyle/>
          <a:p>
            <a:pPr algn="l"/>
            <a:r>
              <a:rPr lang="en-AU" sz="2000">
                <a:latin typeface="Times New Roman" pitchFamily="18" charset="0"/>
              </a:rPr>
              <a:t>Equip’t Cos.</a:t>
            </a:r>
          </a:p>
        </p:txBody>
      </p:sp>
      <p:sp>
        <p:nvSpPr>
          <p:cNvPr id="131089" name="Rectangle 17"/>
          <p:cNvSpPr>
            <a:spLocks noChangeArrowheads="1"/>
          </p:cNvSpPr>
          <p:nvPr/>
        </p:nvSpPr>
        <p:spPr bwMode="auto">
          <a:xfrm>
            <a:off x="4613275" y="1501775"/>
            <a:ext cx="1079500" cy="336550"/>
          </a:xfrm>
          <a:prstGeom prst="rect">
            <a:avLst/>
          </a:prstGeom>
          <a:noFill/>
          <a:ln w="9525">
            <a:noFill/>
            <a:miter lim="800000"/>
            <a:headEnd/>
            <a:tailEnd/>
          </a:ln>
        </p:spPr>
        <p:txBody>
          <a:bodyPr wrap="none" lIns="92075" tIns="46038" rIns="92075" bIns="46038">
            <a:spAutoFit/>
          </a:bodyPr>
          <a:lstStyle/>
          <a:p>
            <a:pPr algn="l"/>
            <a:r>
              <a:rPr lang="en-AU" sz="1600">
                <a:latin typeface="Times New Roman" pitchFamily="18" charset="0"/>
              </a:rPr>
              <a:t>Warranties</a:t>
            </a:r>
          </a:p>
        </p:txBody>
      </p:sp>
      <p:sp>
        <p:nvSpPr>
          <p:cNvPr id="131090" name="Rectangle 18"/>
          <p:cNvSpPr>
            <a:spLocks noChangeArrowheads="1"/>
          </p:cNvSpPr>
          <p:nvPr/>
        </p:nvSpPr>
        <p:spPr bwMode="auto">
          <a:xfrm>
            <a:off x="2860675" y="5975350"/>
            <a:ext cx="3130550" cy="366713"/>
          </a:xfrm>
          <a:prstGeom prst="rect">
            <a:avLst/>
          </a:prstGeom>
          <a:noFill/>
          <a:ln w="9525">
            <a:noFill/>
            <a:miter lim="800000"/>
            <a:headEnd/>
            <a:tailEnd/>
          </a:ln>
        </p:spPr>
        <p:txBody>
          <a:bodyPr wrap="none" lIns="92075" tIns="46038" rIns="92075" bIns="46038">
            <a:spAutoFit/>
          </a:bodyPr>
          <a:lstStyle/>
          <a:p>
            <a:pPr algn="l"/>
            <a:r>
              <a:rPr lang="en-AU" sz="1800" b="1">
                <a:latin typeface="Times New Roman" pitchFamily="18" charset="0"/>
              </a:rPr>
              <a:t>US$105 million, 15-year Notes</a:t>
            </a:r>
          </a:p>
        </p:txBody>
      </p:sp>
      <p:sp>
        <p:nvSpPr>
          <p:cNvPr id="131091" name="Line 19"/>
          <p:cNvSpPr>
            <a:spLocks noChangeShapeType="1"/>
          </p:cNvSpPr>
          <p:nvPr/>
        </p:nvSpPr>
        <p:spPr bwMode="auto">
          <a:xfrm flipH="1">
            <a:off x="5165725" y="4551363"/>
            <a:ext cx="1368425"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31092" name="Rectangle 20"/>
          <p:cNvSpPr>
            <a:spLocks noChangeArrowheads="1"/>
          </p:cNvSpPr>
          <p:nvPr/>
        </p:nvSpPr>
        <p:spPr bwMode="auto">
          <a:xfrm>
            <a:off x="1641475" y="4625975"/>
            <a:ext cx="782638" cy="581025"/>
          </a:xfrm>
          <a:prstGeom prst="rect">
            <a:avLst/>
          </a:prstGeom>
          <a:noFill/>
          <a:ln w="9525">
            <a:noFill/>
            <a:miter lim="800000"/>
            <a:headEnd/>
            <a:tailEnd/>
          </a:ln>
        </p:spPr>
        <p:txBody>
          <a:bodyPr wrap="none" lIns="92075" tIns="46038" rIns="92075" bIns="46038">
            <a:spAutoFit/>
          </a:bodyPr>
          <a:lstStyle/>
          <a:p>
            <a:pPr algn="l"/>
            <a:r>
              <a:rPr lang="en-AU" sz="1600">
                <a:latin typeface="Times New Roman" pitchFamily="18" charset="0"/>
              </a:rPr>
              <a:t>Buyout</a:t>
            </a:r>
          </a:p>
          <a:p>
            <a:pPr algn="l"/>
            <a:r>
              <a:rPr lang="en-AU" sz="1600">
                <a:latin typeface="Times New Roman" pitchFamily="18" charset="0"/>
              </a:rPr>
              <a:t>Rights</a:t>
            </a:r>
          </a:p>
        </p:txBody>
      </p:sp>
      <p:sp>
        <p:nvSpPr>
          <p:cNvPr id="131093" name="Rectangle 21"/>
          <p:cNvSpPr>
            <a:spLocks noChangeArrowheads="1"/>
          </p:cNvSpPr>
          <p:nvPr/>
        </p:nvSpPr>
        <p:spPr bwMode="auto">
          <a:xfrm>
            <a:off x="6740525" y="3149600"/>
            <a:ext cx="1333500" cy="654050"/>
          </a:xfrm>
          <a:prstGeom prst="rect">
            <a:avLst/>
          </a:prstGeom>
          <a:noFill/>
          <a:ln w="12700">
            <a:solidFill>
              <a:schemeClr val="tx1"/>
            </a:solidFill>
            <a:miter lim="800000"/>
            <a:headEnd/>
            <a:tailEnd/>
          </a:ln>
        </p:spPr>
        <p:txBody>
          <a:bodyPr wrap="none" lIns="92075" tIns="46038" rIns="92075" bIns="46038">
            <a:spAutoFit/>
          </a:bodyPr>
          <a:lstStyle/>
          <a:p>
            <a:pPr algn="l"/>
            <a:r>
              <a:rPr lang="en-AU" sz="1800">
                <a:latin typeface="Times New Roman" pitchFamily="18" charset="0"/>
              </a:rPr>
              <a:t>Enron Subic</a:t>
            </a:r>
          </a:p>
          <a:p>
            <a:pPr algn="l"/>
            <a:r>
              <a:rPr lang="en-AU" sz="1800">
                <a:latin typeface="Times New Roman" pitchFamily="18" charset="0"/>
              </a:rPr>
              <a:t>Power Corp</a:t>
            </a:r>
          </a:p>
        </p:txBody>
      </p:sp>
      <p:sp>
        <p:nvSpPr>
          <p:cNvPr id="131094" name="Rectangle 22"/>
          <p:cNvSpPr>
            <a:spLocks noChangeArrowheads="1"/>
          </p:cNvSpPr>
          <p:nvPr/>
        </p:nvSpPr>
        <p:spPr bwMode="auto">
          <a:xfrm>
            <a:off x="5226050" y="3254375"/>
            <a:ext cx="1087438" cy="581025"/>
          </a:xfrm>
          <a:prstGeom prst="rect">
            <a:avLst/>
          </a:prstGeom>
          <a:noFill/>
          <a:ln w="9525">
            <a:noFill/>
            <a:miter lim="800000"/>
            <a:headEnd/>
            <a:tailEnd/>
          </a:ln>
        </p:spPr>
        <p:txBody>
          <a:bodyPr wrap="none" lIns="92075" tIns="46038" rIns="92075" bIns="46038">
            <a:spAutoFit/>
          </a:bodyPr>
          <a:lstStyle/>
          <a:p>
            <a:r>
              <a:rPr lang="en-AU" sz="1600">
                <a:latin typeface="Times New Roman" pitchFamily="18" charset="0"/>
              </a:rPr>
              <a:t>O&amp;M</a:t>
            </a:r>
          </a:p>
          <a:p>
            <a:r>
              <a:rPr lang="en-AU" sz="1600">
                <a:latin typeface="Times New Roman" pitchFamily="18" charset="0"/>
              </a:rPr>
              <a:t>Agreement</a:t>
            </a:r>
          </a:p>
        </p:txBody>
      </p:sp>
      <p:sp>
        <p:nvSpPr>
          <p:cNvPr id="131095" name="Line 23"/>
          <p:cNvSpPr>
            <a:spLocks noChangeShapeType="1"/>
          </p:cNvSpPr>
          <p:nvPr/>
        </p:nvSpPr>
        <p:spPr bwMode="auto">
          <a:xfrm flipH="1">
            <a:off x="8061325" y="2954338"/>
            <a:ext cx="377825" cy="454025"/>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31096" name="Line 24"/>
          <p:cNvSpPr>
            <a:spLocks noChangeShapeType="1"/>
          </p:cNvSpPr>
          <p:nvPr/>
        </p:nvSpPr>
        <p:spPr bwMode="auto">
          <a:xfrm flipH="1" flipV="1">
            <a:off x="7450138" y="1809750"/>
            <a:ext cx="682625" cy="225425"/>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31097" name="Oval 25"/>
          <p:cNvSpPr>
            <a:spLocks noChangeArrowheads="1"/>
          </p:cNvSpPr>
          <p:nvPr/>
        </p:nvSpPr>
        <p:spPr bwMode="auto">
          <a:xfrm>
            <a:off x="4559300" y="1509713"/>
            <a:ext cx="1054100" cy="292100"/>
          </a:xfrm>
          <a:prstGeom prst="ellipse">
            <a:avLst/>
          </a:prstGeom>
          <a:noFill/>
          <a:ln w="12700">
            <a:solidFill>
              <a:schemeClr val="tx1"/>
            </a:solidFill>
            <a:round/>
            <a:headEnd/>
            <a:tailEnd/>
          </a:ln>
        </p:spPr>
        <p:txBody>
          <a:bodyPr wrap="none" anchor="ctr"/>
          <a:lstStyle/>
          <a:p>
            <a:endParaRPr lang="en-US"/>
          </a:p>
        </p:txBody>
      </p:sp>
      <p:sp>
        <p:nvSpPr>
          <p:cNvPr id="131098" name="Oval 26"/>
          <p:cNvSpPr>
            <a:spLocks noChangeArrowheads="1"/>
          </p:cNvSpPr>
          <p:nvPr/>
        </p:nvSpPr>
        <p:spPr bwMode="auto">
          <a:xfrm>
            <a:off x="2730500" y="2500313"/>
            <a:ext cx="1206500" cy="901700"/>
          </a:xfrm>
          <a:prstGeom prst="ellipse">
            <a:avLst/>
          </a:prstGeom>
          <a:noFill/>
          <a:ln w="12700">
            <a:solidFill>
              <a:schemeClr val="tx1"/>
            </a:solidFill>
            <a:round/>
            <a:headEnd/>
            <a:tailEnd/>
          </a:ln>
        </p:spPr>
        <p:txBody>
          <a:bodyPr wrap="none" anchor="ctr"/>
          <a:lstStyle/>
          <a:p>
            <a:endParaRPr lang="en-US"/>
          </a:p>
        </p:txBody>
      </p:sp>
      <p:sp>
        <p:nvSpPr>
          <p:cNvPr id="131099" name="Oval 27"/>
          <p:cNvSpPr>
            <a:spLocks noChangeArrowheads="1"/>
          </p:cNvSpPr>
          <p:nvPr/>
        </p:nvSpPr>
        <p:spPr bwMode="auto">
          <a:xfrm>
            <a:off x="2654300" y="3490913"/>
            <a:ext cx="977900" cy="596900"/>
          </a:xfrm>
          <a:prstGeom prst="ellipse">
            <a:avLst/>
          </a:prstGeom>
          <a:noFill/>
          <a:ln w="12700">
            <a:solidFill>
              <a:schemeClr val="tx1"/>
            </a:solidFill>
            <a:round/>
            <a:headEnd/>
            <a:tailEnd/>
          </a:ln>
        </p:spPr>
        <p:txBody>
          <a:bodyPr wrap="none" anchor="ctr"/>
          <a:lstStyle/>
          <a:p>
            <a:endParaRPr lang="en-US"/>
          </a:p>
        </p:txBody>
      </p:sp>
      <p:sp>
        <p:nvSpPr>
          <p:cNvPr id="131100" name="Oval 28"/>
          <p:cNvSpPr>
            <a:spLocks noChangeArrowheads="1"/>
          </p:cNvSpPr>
          <p:nvPr/>
        </p:nvSpPr>
        <p:spPr bwMode="auto">
          <a:xfrm>
            <a:off x="1587500" y="4633913"/>
            <a:ext cx="825500" cy="520700"/>
          </a:xfrm>
          <a:prstGeom prst="ellipse">
            <a:avLst/>
          </a:prstGeom>
          <a:noFill/>
          <a:ln w="12700">
            <a:solidFill>
              <a:schemeClr val="tx1"/>
            </a:solidFill>
            <a:round/>
            <a:headEnd/>
            <a:tailEnd/>
          </a:ln>
        </p:spPr>
        <p:txBody>
          <a:bodyPr wrap="none" anchor="ctr"/>
          <a:lstStyle/>
          <a:p>
            <a:endParaRPr lang="en-US"/>
          </a:p>
        </p:txBody>
      </p:sp>
      <p:sp>
        <p:nvSpPr>
          <p:cNvPr id="131101" name="Oval 29"/>
          <p:cNvSpPr>
            <a:spLocks noChangeArrowheads="1"/>
          </p:cNvSpPr>
          <p:nvPr/>
        </p:nvSpPr>
        <p:spPr bwMode="auto">
          <a:xfrm>
            <a:off x="2730500" y="5929313"/>
            <a:ext cx="3340100" cy="444500"/>
          </a:xfrm>
          <a:prstGeom prst="ellipse">
            <a:avLst/>
          </a:prstGeom>
          <a:noFill/>
          <a:ln w="12700">
            <a:solidFill>
              <a:schemeClr val="tx1"/>
            </a:solidFill>
            <a:round/>
            <a:headEnd/>
            <a:tailEnd/>
          </a:ln>
        </p:spPr>
        <p:txBody>
          <a:bodyPr wrap="none" anchor="ctr"/>
          <a:lstStyle/>
          <a:p>
            <a:endParaRPr lang="en-US"/>
          </a:p>
        </p:txBody>
      </p:sp>
      <p:sp>
        <p:nvSpPr>
          <p:cNvPr id="131102" name="Oval 30"/>
          <p:cNvSpPr>
            <a:spLocks noChangeArrowheads="1"/>
          </p:cNvSpPr>
          <p:nvPr/>
        </p:nvSpPr>
        <p:spPr bwMode="auto">
          <a:xfrm>
            <a:off x="4102100" y="2500313"/>
            <a:ext cx="1282700" cy="825500"/>
          </a:xfrm>
          <a:prstGeom prst="ellipse">
            <a:avLst/>
          </a:prstGeom>
          <a:noFill/>
          <a:ln w="12700">
            <a:solidFill>
              <a:schemeClr val="tx1"/>
            </a:solidFill>
            <a:round/>
            <a:headEnd/>
            <a:tailEnd/>
          </a:ln>
        </p:spPr>
        <p:txBody>
          <a:bodyPr wrap="none" anchor="ctr"/>
          <a:lstStyle/>
          <a:p>
            <a:endParaRPr lang="en-US"/>
          </a:p>
        </p:txBody>
      </p:sp>
      <p:sp>
        <p:nvSpPr>
          <p:cNvPr id="131103" name="Oval 31"/>
          <p:cNvSpPr>
            <a:spLocks noChangeArrowheads="1"/>
          </p:cNvSpPr>
          <p:nvPr/>
        </p:nvSpPr>
        <p:spPr bwMode="auto">
          <a:xfrm>
            <a:off x="5245100" y="3262313"/>
            <a:ext cx="977900" cy="596900"/>
          </a:xfrm>
          <a:prstGeom prst="ellipse">
            <a:avLst/>
          </a:prstGeom>
          <a:noFill/>
          <a:ln w="12700">
            <a:solidFill>
              <a:schemeClr val="tx1"/>
            </a:solidFill>
            <a:round/>
            <a:headEnd/>
            <a:tailEnd/>
          </a:ln>
        </p:spPr>
        <p:txBody>
          <a:bodyPr wrap="none" anchor="ctr"/>
          <a:lstStyle/>
          <a:p>
            <a:endParaRPr lang="en-US"/>
          </a:p>
        </p:txBody>
      </p:sp>
      <p:sp>
        <p:nvSpPr>
          <p:cNvPr id="131104" name="Oval 32"/>
          <p:cNvSpPr>
            <a:spLocks noChangeArrowheads="1"/>
          </p:cNvSpPr>
          <p:nvPr/>
        </p:nvSpPr>
        <p:spPr bwMode="auto">
          <a:xfrm>
            <a:off x="7854950" y="1606550"/>
            <a:ext cx="1206500" cy="520700"/>
          </a:xfrm>
          <a:prstGeom prst="ellipse">
            <a:avLst/>
          </a:prstGeom>
          <a:noFill/>
          <a:ln w="12700">
            <a:solidFill>
              <a:schemeClr val="tx1"/>
            </a:solidFill>
            <a:round/>
            <a:headEnd/>
            <a:tailEnd/>
          </a:ln>
        </p:spPr>
        <p:txBody>
          <a:bodyPr wrap="none" anchor="ctr"/>
          <a:lstStyle/>
          <a:p>
            <a:endParaRPr lang="en-US"/>
          </a:p>
        </p:txBody>
      </p:sp>
      <p:sp>
        <p:nvSpPr>
          <p:cNvPr id="131105" name="Rectangle 33"/>
          <p:cNvSpPr>
            <a:spLocks noChangeArrowheads="1"/>
          </p:cNvSpPr>
          <p:nvPr/>
        </p:nvSpPr>
        <p:spPr bwMode="auto">
          <a:xfrm>
            <a:off x="1412875" y="2797175"/>
            <a:ext cx="1225550" cy="581025"/>
          </a:xfrm>
          <a:prstGeom prst="rect">
            <a:avLst/>
          </a:prstGeom>
          <a:noFill/>
          <a:ln w="9525">
            <a:noFill/>
            <a:miter lim="800000"/>
            <a:headEnd/>
            <a:tailEnd/>
          </a:ln>
        </p:spPr>
        <p:txBody>
          <a:bodyPr wrap="none" lIns="92075" tIns="46038" rIns="92075" bIns="46038">
            <a:spAutoFit/>
          </a:bodyPr>
          <a:lstStyle/>
          <a:p>
            <a:pPr algn="l"/>
            <a:r>
              <a:rPr lang="en-AU" sz="1600">
                <a:latin typeface="Times New Roman" pitchFamily="18" charset="0"/>
              </a:rPr>
              <a:t>Performance</a:t>
            </a:r>
          </a:p>
          <a:p>
            <a:pPr algn="l"/>
            <a:r>
              <a:rPr lang="en-AU" sz="1600">
                <a:latin typeface="Times New Roman" pitchFamily="18" charset="0"/>
              </a:rPr>
              <a:t>Undertaking</a:t>
            </a:r>
          </a:p>
        </p:txBody>
      </p:sp>
      <p:sp>
        <p:nvSpPr>
          <p:cNvPr id="131106" name="Rectangle 34"/>
          <p:cNvSpPr>
            <a:spLocks noChangeArrowheads="1"/>
          </p:cNvSpPr>
          <p:nvPr/>
        </p:nvSpPr>
        <p:spPr bwMode="auto">
          <a:xfrm>
            <a:off x="2708275" y="4244975"/>
            <a:ext cx="804863" cy="581025"/>
          </a:xfrm>
          <a:prstGeom prst="rect">
            <a:avLst/>
          </a:prstGeom>
          <a:noFill/>
          <a:ln w="9525">
            <a:noFill/>
            <a:miter lim="800000"/>
            <a:headEnd/>
            <a:tailEnd/>
          </a:ln>
        </p:spPr>
        <p:txBody>
          <a:bodyPr wrap="none" lIns="92075" tIns="46038" rIns="92075" bIns="46038">
            <a:spAutoFit/>
          </a:bodyPr>
          <a:lstStyle/>
          <a:p>
            <a:pPr algn="l"/>
            <a:r>
              <a:rPr lang="en-AU" sz="1600">
                <a:latin typeface="Times New Roman" pitchFamily="18" charset="0"/>
              </a:rPr>
              <a:t>Ground</a:t>
            </a:r>
          </a:p>
          <a:p>
            <a:pPr algn="l"/>
            <a:r>
              <a:rPr lang="en-AU" sz="1600">
                <a:latin typeface="Times New Roman" pitchFamily="18" charset="0"/>
              </a:rPr>
              <a:t>Lease</a:t>
            </a:r>
          </a:p>
        </p:txBody>
      </p:sp>
      <p:sp>
        <p:nvSpPr>
          <p:cNvPr id="131107" name="Rectangle 35"/>
          <p:cNvSpPr>
            <a:spLocks noChangeArrowheads="1"/>
          </p:cNvSpPr>
          <p:nvPr/>
        </p:nvSpPr>
        <p:spPr bwMode="auto">
          <a:xfrm>
            <a:off x="5375275" y="5540375"/>
            <a:ext cx="1055688" cy="336550"/>
          </a:xfrm>
          <a:prstGeom prst="rect">
            <a:avLst/>
          </a:prstGeom>
          <a:noFill/>
          <a:ln w="9525">
            <a:noFill/>
            <a:miter lim="800000"/>
            <a:headEnd/>
            <a:tailEnd/>
          </a:ln>
        </p:spPr>
        <p:txBody>
          <a:bodyPr wrap="none" lIns="92075" tIns="46038" rIns="92075" bIns="46038">
            <a:spAutoFit/>
          </a:bodyPr>
          <a:lstStyle/>
          <a:p>
            <a:pPr algn="l"/>
            <a:r>
              <a:rPr lang="en-AU" sz="1600">
                <a:latin typeface="Times New Roman" pitchFamily="18" charset="0"/>
              </a:rPr>
              <a:t>Insurances</a:t>
            </a:r>
          </a:p>
        </p:txBody>
      </p:sp>
      <p:sp>
        <p:nvSpPr>
          <p:cNvPr id="131108" name="Oval 36"/>
          <p:cNvSpPr>
            <a:spLocks noChangeArrowheads="1"/>
          </p:cNvSpPr>
          <p:nvPr/>
        </p:nvSpPr>
        <p:spPr bwMode="auto">
          <a:xfrm>
            <a:off x="5321300" y="5548313"/>
            <a:ext cx="1054100" cy="292100"/>
          </a:xfrm>
          <a:prstGeom prst="ellipse">
            <a:avLst/>
          </a:prstGeom>
          <a:noFill/>
          <a:ln w="12700">
            <a:solidFill>
              <a:schemeClr val="tx1"/>
            </a:solidFill>
            <a:round/>
            <a:headEnd/>
            <a:tailEnd/>
          </a:ln>
        </p:spPr>
        <p:txBody>
          <a:bodyPr wrap="none" anchor="ctr"/>
          <a:lstStyle/>
          <a:p>
            <a:endParaRPr lang="en-US"/>
          </a:p>
        </p:txBody>
      </p:sp>
      <p:sp>
        <p:nvSpPr>
          <p:cNvPr id="131109" name="Rectangle 37"/>
          <p:cNvSpPr>
            <a:spLocks noChangeArrowheads="1"/>
          </p:cNvSpPr>
          <p:nvPr/>
        </p:nvSpPr>
        <p:spPr bwMode="auto">
          <a:xfrm>
            <a:off x="3463925" y="2028825"/>
            <a:ext cx="1230313" cy="349250"/>
          </a:xfrm>
          <a:prstGeom prst="rect">
            <a:avLst/>
          </a:prstGeom>
          <a:noFill/>
          <a:ln w="12700">
            <a:solidFill>
              <a:schemeClr val="tx1"/>
            </a:solidFill>
            <a:miter lim="800000"/>
            <a:headEnd/>
            <a:tailEnd/>
          </a:ln>
        </p:spPr>
        <p:txBody>
          <a:bodyPr wrap="none" lIns="92075" tIns="46038" rIns="92075" bIns="46038">
            <a:spAutoFit/>
          </a:bodyPr>
          <a:lstStyle/>
          <a:p>
            <a:pPr algn="l"/>
            <a:r>
              <a:rPr lang="en-AU" sz="1600">
                <a:latin typeface="Times New Roman" pitchFamily="18" charset="0"/>
              </a:rPr>
              <a:t>Fluor Daniel</a:t>
            </a:r>
          </a:p>
        </p:txBody>
      </p:sp>
      <p:sp>
        <p:nvSpPr>
          <p:cNvPr id="131110" name="Rectangle 38"/>
          <p:cNvSpPr>
            <a:spLocks noChangeArrowheads="1"/>
          </p:cNvSpPr>
          <p:nvPr/>
        </p:nvSpPr>
        <p:spPr bwMode="auto">
          <a:xfrm>
            <a:off x="6130925" y="2333625"/>
            <a:ext cx="1462088" cy="593725"/>
          </a:xfrm>
          <a:prstGeom prst="rect">
            <a:avLst/>
          </a:prstGeom>
          <a:noFill/>
          <a:ln w="12700">
            <a:solidFill>
              <a:schemeClr val="tx1"/>
            </a:solidFill>
            <a:miter lim="800000"/>
            <a:headEnd/>
            <a:tailEnd/>
          </a:ln>
        </p:spPr>
        <p:txBody>
          <a:bodyPr wrap="none" lIns="92075" tIns="46038" rIns="92075" bIns="46038">
            <a:spAutoFit/>
          </a:bodyPr>
          <a:lstStyle/>
          <a:p>
            <a:pPr algn="l"/>
            <a:r>
              <a:rPr lang="en-AU" sz="1600">
                <a:latin typeface="Times New Roman" pitchFamily="18" charset="0"/>
              </a:rPr>
              <a:t>Enron Power</a:t>
            </a:r>
          </a:p>
          <a:p>
            <a:pPr algn="l"/>
            <a:r>
              <a:rPr lang="en-AU" sz="1600">
                <a:latin typeface="Times New Roman" pitchFamily="18" charset="0"/>
              </a:rPr>
              <a:t>Phils. Op’g Co.</a:t>
            </a:r>
          </a:p>
        </p:txBody>
      </p:sp>
      <p:sp>
        <p:nvSpPr>
          <p:cNvPr id="131111" name="Arc 39"/>
          <p:cNvSpPr>
            <a:spLocks/>
          </p:cNvSpPr>
          <p:nvPr/>
        </p:nvSpPr>
        <p:spPr bwMode="auto">
          <a:xfrm>
            <a:off x="5091113" y="2955925"/>
            <a:ext cx="1066800" cy="9144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25"/>
                </a:moveTo>
                <a:cubicBezTo>
                  <a:pt x="41" y="9637"/>
                  <a:pt x="9680" y="17"/>
                  <a:pt x="21568" y="0"/>
                </a:cubicBezTo>
              </a:path>
              <a:path w="21600" h="21600" stroke="0" extrusionOk="0">
                <a:moveTo>
                  <a:pt x="0" y="21525"/>
                </a:moveTo>
                <a:cubicBezTo>
                  <a:pt x="41" y="9637"/>
                  <a:pt x="9680" y="17"/>
                  <a:pt x="21568" y="0"/>
                </a:cubicBezTo>
                <a:lnTo>
                  <a:pt x="21600" y="21600"/>
                </a:lnTo>
                <a:close/>
              </a:path>
            </a:pathLst>
          </a:custGeom>
          <a:noFill/>
          <a:ln w="12700" cap="rnd">
            <a:solidFill>
              <a:schemeClr val="tx1"/>
            </a:solidFill>
            <a:round/>
            <a:headEnd type="stealth" w="med" len="lg"/>
            <a:tailEnd type="none" w="sm" len="sm"/>
          </a:ln>
        </p:spPr>
        <p:txBody>
          <a:bodyPr wrap="none" anchor="ctr"/>
          <a:lstStyle/>
          <a:p>
            <a:endParaRPr lang="en-US"/>
          </a:p>
        </p:txBody>
      </p:sp>
      <p:sp>
        <p:nvSpPr>
          <p:cNvPr id="131112" name="Arc 40"/>
          <p:cNvSpPr>
            <a:spLocks/>
          </p:cNvSpPr>
          <p:nvPr/>
        </p:nvSpPr>
        <p:spPr bwMode="auto">
          <a:xfrm>
            <a:off x="6005513" y="2955925"/>
            <a:ext cx="76200" cy="304800"/>
          </a:xfrm>
          <a:custGeom>
            <a:avLst/>
            <a:gdLst>
              <a:gd name="T0" fmla="*/ 0 w 21599"/>
              <a:gd name="T1" fmla="*/ 2147483647 h 21595"/>
              <a:gd name="T2" fmla="*/ 2147483647 w 21599"/>
              <a:gd name="T3" fmla="*/ 0 h 21595"/>
              <a:gd name="T4" fmla="*/ 2147483647 w 21599"/>
              <a:gd name="T5" fmla="*/ 2147483647 h 21595"/>
              <a:gd name="T6" fmla="*/ 0 60000 65536"/>
              <a:gd name="T7" fmla="*/ 0 60000 65536"/>
              <a:gd name="T8" fmla="*/ 0 60000 65536"/>
              <a:gd name="T9" fmla="*/ 0 w 21599"/>
              <a:gd name="T10" fmla="*/ 0 h 21595"/>
              <a:gd name="T11" fmla="*/ 21599 w 21599"/>
              <a:gd name="T12" fmla="*/ 21595 h 21595"/>
            </a:gdLst>
            <a:ahLst/>
            <a:cxnLst>
              <a:cxn ang="T6">
                <a:pos x="T0" y="T1"/>
              </a:cxn>
              <a:cxn ang="T7">
                <a:pos x="T2" y="T3"/>
              </a:cxn>
              <a:cxn ang="T8">
                <a:pos x="T4" y="T5"/>
              </a:cxn>
            </a:cxnLst>
            <a:rect l="T9" t="T10" r="T11" b="T12"/>
            <a:pathLst>
              <a:path w="21599" h="21595" fill="none" extrusionOk="0">
                <a:moveTo>
                  <a:pt x="0" y="21370"/>
                </a:moveTo>
                <a:cubicBezTo>
                  <a:pt x="121" y="9704"/>
                  <a:pt x="9484" y="242"/>
                  <a:pt x="21148" y="-1"/>
                </a:cubicBezTo>
              </a:path>
              <a:path w="21599" h="21595" stroke="0" extrusionOk="0">
                <a:moveTo>
                  <a:pt x="0" y="21370"/>
                </a:moveTo>
                <a:cubicBezTo>
                  <a:pt x="121" y="9704"/>
                  <a:pt x="9484" y="242"/>
                  <a:pt x="21148" y="-1"/>
                </a:cubicBezTo>
                <a:lnTo>
                  <a:pt x="21599" y="21595"/>
                </a:lnTo>
                <a:close/>
              </a:path>
            </a:pathLst>
          </a:custGeom>
          <a:noFill/>
          <a:ln w="12700" cap="rnd">
            <a:solidFill>
              <a:schemeClr val="tx1"/>
            </a:solidFill>
            <a:prstDash val="sysDot"/>
            <a:round/>
            <a:headEnd type="none" w="sm" len="sm"/>
            <a:tailEnd type="none" w="sm" len="sm"/>
          </a:ln>
        </p:spPr>
        <p:txBody>
          <a:bodyPr wrap="none" anchor="ctr"/>
          <a:lstStyle/>
          <a:p>
            <a:endParaRPr lang="en-US"/>
          </a:p>
        </p:txBody>
      </p:sp>
      <p:sp>
        <p:nvSpPr>
          <p:cNvPr id="131113" name="Line 41"/>
          <p:cNvSpPr>
            <a:spLocks noChangeShapeType="1"/>
          </p:cNvSpPr>
          <p:nvPr/>
        </p:nvSpPr>
        <p:spPr bwMode="auto">
          <a:xfrm flipH="1">
            <a:off x="6232525" y="3335338"/>
            <a:ext cx="454025" cy="730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1114" name="Line 42"/>
          <p:cNvSpPr>
            <a:spLocks noChangeShapeType="1"/>
          </p:cNvSpPr>
          <p:nvPr/>
        </p:nvSpPr>
        <p:spPr bwMode="auto">
          <a:xfrm flipH="1">
            <a:off x="5089525" y="3792538"/>
            <a:ext cx="454025" cy="225425"/>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31115" name="Line 43"/>
          <p:cNvSpPr>
            <a:spLocks noChangeShapeType="1"/>
          </p:cNvSpPr>
          <p:nvPr/>
        </p:nvSpPr>
        <p:spPr bwMode="auto">
          <a:xfrm flipH="1">
            <a:off x="7604125" y="2570163"/>
            <a:ext cx="149225"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1116" name="Rectangle 44"/>
          <p:cNvSpPr>
            <a:spLocks noChangeArrowheads="1"/>
          </p:cNvSpPr>
          <p:nvPr/>
        </p:nvSpPr>
        <p:spPr bwMode="auto">
          <a:xfrm>
            <a:off x="5070475" y="2035175"/>
            <a:ext cx="557213" cy="336550"/>
          </a:xfrm>
          <a:prstGeom prst="rect">
            <a:avLst/>
          </a:prstGeom>
          <a:noFill/>
          <a:ln w="9525">
            <a:noFill/>
            <a:miter lim="800000"/>
            <a:headEnd/>
            <a:tailEnd/>
          </a:ln>
        </p:spPr>
        <p:txBody>
          <a:bodyPr wrap="none" lIns="92075" tIns="46038" rIns="92075" bIns="46038">
            <a:spAutoFit/>
          </a:bodyPr>
          <a:lstStyle/>
          <a:p>
            <a:pPr algn="l"/>
            <a:r>
              <a:rPr lang="en-AU" sz="1600">
                <a:latin typeface="Times New Roman" pitchFamily="18" charset="0"/>
              </a:rPr>
              <a:t>EPC</a:t>
            </a:r>
          </a:p>
        </p:txBody>
      </p:sp>
      <p:sp>
        <p:nvSpPr>
          <p:cNvPr id="131117" name="Oval 45"/>
          <p:cNvSpPr>
            <a:spLocks noChangeArrowheads="1"/>
          </p:cNvSpPr>
          <p:nvPr/>
        </p:nvSpPr>
        <p:spPr bwMode="auto">
          <a:xfrm>
            <a:off x="5092700" y="2043113"/>
            <a:ext cx="444500" cy="292100"/>
          </a:xfrm>
          <a:prstGeom prst="ellipse">
            <a:avLst/>
          </a:prstGeom>
          <a:noFill/>
          <a:ln w="12700">
            <a:solidFill>
              <a:schemeClr val="tx1"/>
            </a:solidFill>
            <a:round/>
            <a:headEnd/>
            <a:tailEnd/>
          </a:ln>
        </p:spPr>
        <p:txBody>
          <a:bodyPr wrap="none" anchor="ctr"/>
          <a:lstStyle/>
          <a:p>
            <a:endParaRPr lang="en-US"/>
          </a:p>
        </p:txBody>
      </p:sp>
      <p:sp>
        <p:nvSpPr>
          <p:cNvPr id="131118" name="Line 46"/>
          <p:cNvSpPr>
            <a:spLocks noChangeShapeType="1"/>
          </p:cNvSpPr>
          <p:nvPr/>
        </p:nvSpPr>
        <p:spPr bwMode="auto">
          <a:xfrm>
            <a:off x="5622925" y="1658938"/>
            <a:ext cx="301625" cy="73025"/>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31119" name="Line 47"/>
          <p:cNvSpPr>
            <a:spLocks noChangeShapeType="1"/>
          </p:cNvSpPr>
          <p:nvPr/>
        </p:nvSpPr>
        <p:spPr bwMode="auto">
          <a:xfrm>
            <a:off x="4708525" y="2189163"/>
            <a:ext cx="377825"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1120" name="Line 48"/>
          <p:cNvSpPr>
            <a:spLocks noChangeShapeType="1"/>
          </p:cNvSpPr>
          <p:nvPr/>
        </p:nvSpPr>
        <p:spPr bwMode="auto">
          <a:xfrm flipV="1">
            <a:off x="5468938" y="1809750"/>
            <a:ext cx="530225" cy="301625"/>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31121" name="Line 49"/>
          <p:cNvSpPr>
            <a:spLocks noChangeShapeType="1"/>
          </p:cNvSpPr>
          <p:nvPr/>
        </p:nvSpPr>
        <p:spPr bwMode="auto">
          <a:xfrm flipH="1">
            <a:off x="5241925" y="2192338"/>
            <a:ext cx="682625" cy="4540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1122" name="Line 50"/>
          <p:cNvSpPr>
            <a:spLocks noChangeShapeType="1"/>
          </p:cNvSpPr>
          <p:nvPr/>
        </p:nvSpPr>
        <p:spPr bwMode="auto">
          <a:xfrm>
            <a:off x="4705350" y="3335338"/>
            <a:ext cx="0" cy="530225"/>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31123" name="Oval 51"/>
          <p:cNvSpPr>
            <a:spLocks noChangeArrowheads="1"/>
          </p:cNvSpPr>
          <p:nvPr/>
        </p:nvSpPr>
        <p:spPr bwMode="auto">
          <a:xfrm>
            <a:off x="1435100" y="2805113"/>
            <a:ext cx="1130300" cy="520700"/>
          </a:xfrm>
          <a:prstGeom prst="ellipse">
            <a:avLst/>
          </a:prstGeom>
          <a:noFill/>
          <a:ln w="12700">
            <a:solidFill>
              <a:schemeClr val="tx1"/>
            </a:solidFill>
            <a:round/>
            <a:headEnd/>
            <a:tailEnd/>
          </a:ln>
        </p:spPr>
        <p:txBody>
          <a:bodyPr wrap="none" anchor="ctr"/>
          <a:lstStyle/>
          <a:p>
            <a:endParaRPr lang="en-US"/>
          </a:p>
        </p:txBody>
      </p:sp>
      <p:sp>
        <p:nvSpPr>
          <p:cNvPr id="131124" name="Line 52"/>
          <p:cNvSpPr>
            <a:spLocks noChangeShapeType="1"/>
          </p:cNvSpPr>
          <p:nvPr/>
        </p:nvSpPr>
        <p:spPr bwMode="auto">
          <a:xfrm>
            <a:off x="1962150" y="2420938"/>
            <a:ext cx="0" cy="3778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1125" name="Line 53"/>
          <p:cNvSpPr>
            <a:spLocks noChangeShapeType="1"/>
          </p:cNvSpPr>
          <p:nvPr/>
        </p:nvSpPr>
        <p:spPr bwMode="auto">
          <a:xfrm>
            <a:off x="1962150" y="3335338"/>
            <a:ext cx="0" cy="225425"/>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31126" name="Line 54"/>
          <p:cNvSpPr>
            <a:spLocks noChangeShapeType="1"/>
          </p:cNvSpPr>
          <p:nvPr/>
        </p:nvSpPr>
        <p:spPr bwMode="auto">
          <a:xfrm>
            <a:off x="1123950" y="2420938"/>
            <a:ext cx="0" cy="1139825"/>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31127" name="Line 55"/>
          <p:cNvSpPr>
            <a:spLocks noChangeShapeType="1"/>
          </p:cNvSpPr>
          <p:nvPr/>
        </p:nvSpPr>
        <p:spPr bwMode="auto">
          <a:xfrm>
            <a:off x="4324350" y="5468938"/>
            <a:ext cx="0" cy="454025"/>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31128" name="Line 56"/>
          <p:cNvSpPr>
            <a:spLocks noChangeShapeType="1"/>
          </p:cNvSpPr>
          <p:nvPr/>
        </p:nvSpPr>
        <p:spPr bwMode="auto">
          <a:xfrm>
            <a:off x="1276350" y="4097338"/>
            <a:ext cx="0" cy="1216025"/>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31129" name="Oval 57"/>
          <p:cNvSpPr>
            <a:spLocks noChangeArrowheads="1"/>
          </p:cNvSpPr>
          <p:nvPr/>
        </p:nvSpPr>
        <p:spPr bwMode="auto">
          <a:xfrm>
            <a:off x="2654300" y="4252913"/>
            <a:ext cx="825500" cy="520700"/>
          </a:xfrm>
          <a:prstGeom prst="ellipse">
            <a:avLst/>
          </a:prstGeom>
          <a:noFill/>
          <a:ln w="12700">
            <a:solidFill>
              <a:schemeClr val="tx1"/>
            </a:solidFill>
            <a:round/>
            <a:headEnd/>
            <a:tailEnd/>
          </a:ln>
        </p:spPr>
        <p:txBody>
          <a:bodyPr wrap="none" anchor="ctr"/>
          <a:lstStyle/>
          <a:p>
            <a:endParaRPr lang="en-US"/>
          </a:p>
        </p:txBody>
      </p:sp>
      <p:sp>
        <p:nvSpPr>
          <p:cNvPr id="131130" name="Line 58"/>
          <p:cNvSpPr>
            <a:spLocks noChangeShapeType="1"/>
          </p:cNvSpPr>
          <p:nvPr/>
        </p:nvSpPr>
        <p:spPr bwMode="auto">
          <a:xfrm>
            <a:off x="2270125" y="3789363"/>
            <a:ext cx="377825"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1131" name="Arc 59"/>
          <p:cNvSpPr>
            <a:spLocks/>
          </p:cNvSpPr>
          <p:nvPr/>
        </p:nvSpPr>
        <p:spPr bwMode="auto">
          <a:xfrm>
            <a:off x="3638550" y="3717925"/>
            <a:ext cx="457200" cy="152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type="none" w="sm" len="sm"/>
            <a:tailEnd type="stealth" w="med" len="lg"/>
          </a:ln>
        </p:spPr>
        <p:txBody>
          <a:bodyPr wrap="none" anchor="ctr"/>
          <a:lstStyle/>
          <a:p>
            <a:endParaRPr lang="en-US"/>
          </a:p>
        </p:txBody>
      </p:sp>
      <p:sp>
        <p:nvSpPr>
          <p:cNvPr id="131132" name="Line 60"/>
          <p:cNvSpPr>
            <a:spLocks noChangeShapeType="1"/>
          </p:cNvSpPr>
          <p:nvPr/>
        </p:nvSpPr>
        <p:spPr bwMode="auto">
          <a:xfrm>
            <a:off x="2803525" y="2420938"/>
            <a:ext cx="149225" cy="1492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1133" name="Line 61"/>
          <p:cNvSpPr>
            <a:spLocks noChangeShapeType="1"/>
          </p:cNvSpPr>
          <p:nvPr/>
        </p:nvSpPr>
        <p:spPr bwMode="auto">
          <a:xfrm>
            <a:off x="3794125" y="3182938"/>
            <a:ext cx="606425" cy="682625"/>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31134" name="Rectangle 62"/>
          <p:cNvSpPr>
            <a:spLocks noChangeArrowheads="1"/>
          </p:cNvSpPr>
          <p:nvPr/>
        </p:nvSpPr>
        <p:spPr bwMode="auto">
          <a:xfrm>
            <a:off x="5299075" y="4244975"/>
            <a:ext cx="557213" cy="336550"/>
          </a:xfrm>
          <a:prstGeom prst="rect">
            <a:avLst/>
          </a:prstGeom>
          <a:noFill/>
          <a:ln w="9525">
            <a:noFill/>
            <a:miter lim="800000"/>
            <a:headEnd/>
            <a:tailEnd/>
          </a:ln>
        </p:spPr>
        <p:txBody>
          <a:bodyPr wrap="none" lIns="92075" tIns="46038" rIns="92075" bIns="46038">
            <a:spAutoFit/>
          </a:bodyPr>
          <a:lstStyle/>
          <a:p>
            <a:pPr algn="l"/>
            <a:r>
              <a:rPr lang="en-AU" sz="1600" i="1">
                <a:latin typeface="Times New Roman" pitchFamily="18" charset="0"/>
              </a:rPr>
              <a:t>65%</a:t>
            </a:r>
          </a:p>
        </p:txBody>
      </p:sp>
      <p:sp>
        <p:nvSpPr>
          <p:cNvPr id="131135" name="Rectangle 63"/>
          <p:cNvSpPr>
            <a:spLocks noChangeArrowheads="1"/>
          </p:cNvSpPr>
          <p:nvPr/>
        </p:nvSpPr>
        <p:spPr bwMode="auto">
          <a:xfrm>
            <a:off x="5299075" y="5006975"/>
            <a:ext cx="557213" cy="336550"/>
          </a:xfrm>
          <a:prstGeom prst="rect">
            <a:avLst/>
          </a:prstGeom>
          <a:noFill/>
          <a:ln w="9525">
            <a:noFill/>
            <a:miter lim="800000"/>
            <a:headEnd/>
            <a:tailEnd/>
          </a:ln>
        </p:spPr>
        <p:txBody>
          <a:bodyPr wrap="none" lIns="92075" tIns="46038" rIns="92075" bIns="46038">
            <a:spAutoFit/>
          </a:bodyPr>
          <a:lstStyle/>
          <a:p>
            <a:pPr algn="l"/>
            <a:r>
              <a:rPr lang="en-AU" sz="1600" i="1">
                <a:latin typeface="Times New Roman" pitchFamily="18" charset="0"/>
              </a:rPr>
              <a:t>35%</a:t>
            </a:r>
          </a:p>
        </p:txBody>
      </p:sp>
      <p:sp>
        <p:nvSpPr>
          <p:cNvPr id="131136" name="Arc 64"/>
          <p:cNvSpPr>
            <a:spLocks/>
          </p:cNvSpPr>
          <p:nvPr/>
        </p:nvSpPr>
        <p:spPr bwMode="auto">
          <a:xfrm>
            <a:off x="4862513" y="5465763"/>
            <a:ext cx="457200" cy="2286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stealth" w="med" len="lg"/>
          </a:ln>
        </p:spPr>
        <p:txBody>
          <a:bodyPr wrap="none" anchor="ctr"/>
          <a:lstStyle/>
          <a:p>
            <a:endParaRPr lang="en-US"/>
          </a:p>
        </p:txBody>
      </p:sp>
      <p:sp>
        <p:nvSpPr>
          <p:cNvPr id="131137" name="Line 65"/>
          <p:cNvSpPr>
            <a:spLocks noChangeShapeType="1"/>
          </p:cNvSpPr>
          <p:nvPr/>
        </p:nvSpPr>
        <p:spPr bwMode="auto">
          <a:xfrm flipV="1">
            <a:off x="2573338" y="5314950"/>
            <a:ext cx="1216025" cy="301625"/>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31138" name="Line 66"/>
          <p:cNvSpPr>
            <a:spLocks noChangeShapeType="1"/>
          </p:cNvSpPr>
          <p:nvPr/>
        </p:nvSpPr>
        <p:spPr bwMode="auto">
          <a:xfrm>
            <a:off x="1885950" y="4097338"/>
            <a:ext cx="0" cy="5302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1139" name="Line 67"/>
          <p:cNvSpPr>
            <a:spLocks noChangeShapeType="1"/>
          </p:cNvSpPr>
          <p:nvPr/>
        </p:nvSpPr>
        <p:spPr bwMode="auto">
          <a:xfrm>
            <a:off x="2422525" y="4932363"/>
            <a:ext cx="1368425"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31140" name="Line 68"/>
          <p:cNvSpPr>
            <a:spLocks noChangeShapeType="1"/>
          </p:cNvSpPr>
          <p:nvPr/>
        </p:nvSpPr>
        <p:spPr bwMode="auto">
          <a:xfrm>
            <a:off x="2270125" y="4097338"/>
            <a:ext cx="454025" cy="3016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1141" name="Line 69"/>
          <p:cNvSpPr>
            <a:spLocks noChangeShapeType="1"/>
          </p:cNvSpPr>
          <p:nvPr/>
        </p:nvSpPr>
        <p:spPr bwMode="auto">
          <a:xfrm>
            <a:off x="3489325" y="4475163"/>
            <a:ext cx="301625"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31142" name="Line 70"/>
          <p:cNvSpPr>
            <a:spLocks noChangeShapeType="1"/>
          </p:cNvSpPr>
          <p:nvPr/>
        </p:nvSpPr>
        <p:spPr bwMode="auto">
          <a:xfrm flipH="1" flipV="1">
            <a:off x="8840788" y="2058988"/>
            <a:ext cx="73025" cy="2254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1143" name="Rectangle 72"/>
          <p:cNvSpPr>
            <a:spLocks noGrp="1" noChangeArrowheads="1"/>
          </p:cNvSpPr>
          <p:nvPr>
            <p:ph type="title"/>
          </p:nvPr>
        </p:nvSpPr>
        <p:spPr>
          <a:xfrm>
            <a:off x="838200" y="304800"/>
            <a:ext cx="7086600" cy="762000"/>
          </a:xfrm>
        </p:spPr>
        <p:txBody>
          <a:bodyPr/>
          <a:lstStyle/>
          <a:p>
            <a:r>
              <a:rPr lang="en-US" smtClean="0"/>
              <a:t>Case Study - Funding</a:t>
            </a:r>
            <a:br>
              <a:rPr lang="en-US" smtClean="0"/>
            </a:br>
            <a:r>
              <a:rPr lang="en-US" smtClean="0"/>
              <a:t>Enron - Subic Bay, Philippines</a:t>
            </a:r>
          </a:p>
        </p:txBody>
      </p:sp>
    </p:spTree>
  </p:cSld>
  <p:clrMapOvr>
    <a:masterClrMapping/>
  </p:clrMapOvr>
  <p:transition>
    <p:zoom/>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85800" y="228600"/>
            <a:ext cx="7772400" cy="838200"/>
          </a:xfrm>
        </p:spPr>
        <p:txBody>
          <a:bodyPr/>
          <a:lstStyle/>
          <a:p>
            <a:r>
              <a:rPr lang="en-AU" smtClean="0"/>
              <a:t>113 MW Diesel Generator Power Station</a:t>
            </a:r>
            <a:br>
              <a:rPr lang="en-AU" smtClean="0"/>
            </a:br>
            <a:r>
              <a:rPr lang="en-AU" smtClean="0"/>
              <a:t>Subic Bay, Philippines</a:t>
            </a:r>
          </a:p>
        </p:txBody>
      </p:sp>
      <p:sp>
        <p:nvSpPr>
          <p:cNvPr id="132099" name="Rectangle 3"/>
          <p:cNvSpPr>
            <a:spLocks noGrp="1" noChangeArrowheads="1"/>
          </p:cNvSpPr>
          <p:nvPr>
            <p:ph type="body" idx="1"/>
          </p:nvPr>
        </p:nvSpPr>
        <p:spPr>
          <a:xfrm>
            <a:off x="685800" y="1524000"/>
            <a:ext cx="7772400" cy="4343400"/>
          </a:xfrm>
        </p:spPr>
        <p:txBody>
          <a:bodyPr/>
          <a:lstStyle/>
          <a:p>
            <a:pPr>
              <a:lnSpc>
                <a:spcPct val="80000"/>
              </a:lnSpc>
              <a:buFontTx/>
              <a:buNone/>
            </a:pPr>
            <a:r>
              <a:rPr lang="en-AU" sz="1200" smtClean="0"/>
              <a:t>Sources of Funds:</a:t>
            </a:r>
          </a:p>
          <a:p>
            <a:pPr>
              <a:lnSpc>
                <a:spcPct val="80000"/>
              </a:lnSpc>
              <a:buFontTx/>
              <a:buNone/>
            </a:pPr>
            <a:r>
              <a:rPr lang="en-AU" sz="1200" smtClean="0"/>
              <a:t>	Notes						$  105 M</a:t>
            </a:r>
          </a:p>
          <a:p>
            <a:pPr>
              <a:lnSpc>
                <a:spcPct val="80000"/>
              </a:lnSpc>
              <a:buFontTx/>
              <a:buNone/>
            </a:pPr>
            <a:r>
              <a:rPr lang="en-AU" sz="1200" smtClean="0"/>
              <a:t>	Subordinated Note		   			         7</a:t>
            </a:r>
          </a:p>
          <a:p>
            <a:pPr>
              <a:lnSpc>
                <a:spcPct val="80000"/>
              </a:lnSpc>
              <a:buFontTx/>
              <a:buNone/>
            </a:pPr>
            <a:r>
              <a:rPr lang="en-AU" sz="1200" smtClean="0"/>
              <a:t>	Contr. Of Shareholders	                          			       28</a:t>
            </a:r>
          </a:p>
          <a:p>
            <a:pPr>
              <a:lnSpc>
                <a:spcPct val="80000"/>
              </a:lnSpc>
              <a:buFontTx/>
              <a:buNone/>
            </a:pPr>
            <a:r>
              <a:rPr lang="en-AU" sz="1200" smtClean="0"/>
              <a:t>	Working Capital			        		         2</a:t>
            </a:r>
          </a:p>
          <a:p>
            <a:pPr>
              <a:lnSpc>
                <a:spcPct val="80000"/>
              </a:lnSpc>
              <a:buFontTx/>
              <a:buNone/>
            </a:pPr>
            <a:r>
              <a:rPr lang="en-AU" sz="1200" smtClean="0"/>
              <a:t>		TOTAL					$   142</a:t>
            </a:r>
          </a:p>
          <a:p>
            <a:pPr>
              <a:lnSpc>
                <a:spcPct val="80000"/>
              </a:lnSpc>
              <a:buFontTx/>
              <a:buNone/>
            </a:pPr>
            <a:r>
              <a:rPr lang="en-AU" sz="1200" smtClean="0"/>
              <a:t>Uses of Funds:</a:t>
            </a:r>
          </a:p>
          <a:p>
            <a:pPr>
              <a:lnSpc>
                <a:spcPct val="80000"/>
              </a:lnSpc>
              <a:buFontTx/>
              <a:buNone/>
            </a:pPr>
            <a:r>
              <a:rPr lang="en-AU" sz="1200" smtClean="0"/>
              <a:t>	Turnkey Contractor  					$  112 M</a:t>
            </a:r>
          </a:p>
          <a:p>
            <a:pPr>
              <a:lnSpc>
                <a:spcPct val="80000"/>
              </a:lnSpc>
              <a:buFontTx/>
              <a:buNone/>
            </a:pPr>
            <a:r>
              <a:rPr lang="en-AU" sz="1200" smtClean="0"/>
              <a:t>	Bonus to Turnkey Contractor	                   	        		        7</a:t>
            </a:r>
          </a:p>
          <a:p>
            <a:pPr>
              <a:lnSpc>
                <a:spcPct val="80000"/>
              </a:lnSpc>
              <a:buFontTx/>
              <a:buNone/>
            </a:pPr>
            <a:r>
              <a:rPr lang="en-AU" sz="1200" smtClean="0"/>
              <a:t>	Development and other related costs and Fees			      14</a:t>
            </a:r>
          </a:p>
          <a:p>
            <a:pPr>
              <a:lnSpc>
                <a:spcPct val="80000"/>
              </a:lnSpc>
              <a:buFontTx/>
              <a:buNone/>
            </a:pPr>
            <a:r>
              <a:rPr lang="en-AU" sz="1200" smtClean="0"/>
              <a:t>	Pre operating, Start-up and Commissioning Costs        	      	        3</a:t>
            </a:r>
          </a:p>
          <a:p>
            <a:pPr>
              <a:lnSpc>
                <a:spcPct val="80000"/>
              </a:lnSpc>
              <a:buFontTx/>
              <a:buNone/>
            </a:pPr>
            <a:r>
              <a:rPr lang="en-AU" sz="1200" smtClean="0"/>
              <a:t>	IDC					         	        4</a:t>
            </a:r>
          </a:p>
          <a:p>
            <a:pPr>
              <a:lnSpc>
                <a:spcPct val="80000"/>
              </a:lnSpc>
              <a:buFontTx/>
              <a:buNone/>
            </a:pPr>
            <a:r>
              <a:rPr lang="en-AU" sz="1200" smtClean="0"/>
              <a:t>	Working Capital				                             2</a:t>
            </a:r>
          </a:p>
          <a:p>
            <a:pPr>
              <a:lnSpc>
                <a:spcPct val="80000"/>
              </a:lnSpc>
              <a:buFontTx/>
              <a:buNone/>
            </a:pPr>
            <a:r>
              <a:rPr lang="en-AU" sz="1200" smtClean="0"/>
              <a:t>		TOTAL					$   142</a:t>
            </a:r>
          </a:p>
          <a:p>
            <a:pPr>
              <a:lnSpc>
                <a:spcPct val="80000"/>
              </a:lnSpc>
              <a:buFontTx/>
              <a:buNone/>
            </a:pPr>
            <a:endParaRPr lang="en-AU" sz="1200" smtClean="0"/>
          </a:p>
          <a:p>
            <a:pPr>
              <a:lnSpc>
                <a:spcPct val="80000"/>
              </a:lnSpc>
              <a:buFontTx/>
              <a:buNone/>
            </a:pPr>
            <a:endParaRPr lang="en-AU" sz="1200" smtClean="0"/>
          </a:p>
        </p:txBody>
      </p:sp>
      <p:sp>
        <p:nvSpPr>
          <p:cNvPr id="132100" name="Line 4"/>
          <p:cNvSpPr>
            <a:spLocks noChangeShapeType="1"/>
          </p:cNvSpPr>
          <p:nvPr/>
        </p:nvSpPr>
        <p:spPr bwMode="auto">
          <a:xfrm>
            <a:off x="838200" y="1219200"/>
            <a:ext cx="7620000" cy="0"/>
          </a:xfrm>
          <a:prstGeom prst="line">
            <a:avLst/>
          </a:prstGeom>
          <a:noFill/>
          <a:ln w="9525">
            <a:solidFill>
              <a:schemeClr val="tx1"/>
            </a:solidFill>
            <a:round/>
            <a:headEnd/>
            <a:tailEnd/>
          </a:ln>
        </p:spPr>
        <p:txBody>
          <a:bodyPr wrap="none" anchor="ctr"/>
          <a:lstStyle/>
          <a:p>
            <a:endParaRPr lang="en-US"/>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Example of Project Finance as Risk Measurement Survey of Electric Plants</a:t>
            </a:r>
          </a:p>
        </p:txBody>
      </p:sp>
      <p:pic>
        <p:nvPicPr>
          <p:cNvPr id="20483" name="Picture 4"/>
          <p:cNvPicPr>
            <a:picLocks noChangeAspect="1" noChangeArrowheads="1"/>
          </p:cNvPicPr>
          <p:nvPr/>
        </p:nvPicPr>
        <p:blipFill>
          <a:blip r:embed="rId3" cstate="print"/>
          <a:srcRect/>
          <a:stretch>
            <a:fillRect/>
          </a:stretch>
        </p:blipFill>
        <p:spPr bwMode="auto">
          <a:xfrm>
            <a:off x="609600" y="2438400"/>
            <a:ext cx="6092825" cy="3382963"/>
          </a:xfrm>
          <a:prstGeom prst="rect">
            <a:avLst/>
          </a:prstGeom>
          <a:noFill/>
          <a:ln w="9525">
            <a:noFill/>
            <a:miter lim="800000"/>
            <a:headEnd/>
            <a:tailEnd/>
          </a:ln>
        </p:spPr>
      </p:pic>
      <p:sp>
        <p:nvSpPr>
          <p:cNvPr id="20484" name="Text Box 5"/>
          <p:cNvSpPr txBox="1">
            <a:spLocks noChangeArrowheads="1"/>
          </p:cNvSpPr>
          <p:nvPr/>
        </p:nvSpPr>
        <p:spPr bwMode="auto">
          <a:xfrm>
            <a:off x="6477000" y="1143000"/>
            <a:ext cx="2286000" cy="2374900"/>
          </a:xfrm>
          <a:prstGeom prst="rect">
            <a:avLst/>
          </a:prstGeom>
          <a:solidFill>
            <a:srgbClr val="FFFF66"/>
          </a:solidFill>
          <a:ln w="12700">
            <a:noFill/>
            <a:miter lim="800000"/>
            <a:headEnd type="none" w="sm" len="sm"/>
            <a:tailEnd type="none" w="sm" len="sm"/>
          </a:ln>
        </p:spPr>
        <p:txBody>
          <a:bodyPr>
            <a:spAutoFit/>
          </a:bodyPr>
          <a:lstStyle/>
          <a:p>
            <a:pPr algn="l">
              <a:spcBef>
                <a:spcPct val="50000"/>
              </a:spcBef>
            </a:pPr>
            <a:r>
              <a:rPr lang="en-US"/>
              <a:t>Merchant generation is a cyclical, capital intensive, and commodity¬based industry that is subject to volatile cash flows. As a result, the companies in this sector generally have business profile scores that range from '8' to '10'. (Business profiles are categorized from '1' (excellent) to '10' (vulnerable).) </a:t>
            </a:r>
          </a:p>
          <a:p>
            <a:pPr algn="l">
              <a:spcBef>
                <a:spcPct val="50000"/>
              </a:spcBef>
            </a:pPr>
            <a:endParaRPr lang="en-US"/>
          </a:p>
        </p:txBody>
      </p:sp>
      <p:sp>
        <p:nvSpPr>
          <p:cNvPr id="20485" name="Text Box 6"/>
          <p:cNvSpPr txBox="1">
            <a:spLocks noChangeArrowheads="1"/>
          </p:cNvSpPr>
          <p:nvPr/>
        </p:nvSpPr>
        <p:spPr bwMode="auto">
          <a:xfrm>
            <a:off x="6934200" y="3886200"/>
            <a:ext cx="1524000" cy="1004888"/>
          </a:xfrm>
          <a:prstGeom prst="rect">
            <a:avLst/>
          </a:prstGeom>
          <a:solidFill>
            <a:srgbClr val="FFFF66"/>
          </a:solidFill>
          <a:ln w="12700">
            <a:noFill/>
            <a:miter lim="800000"/>
            <a:headEnd type="none" w="sm" len="sm"/>
            <a:tailEnd type="none" w="sm" len="sm"/>
          </a:ln>
        </p:spPr>
        <p:txBody>
          <a:bodyPr>
            <a:spAutoFit/>
          </a:bodyPr>
          <a:lstStyle/>
          <a:p>
            <a:pPr algn="l">
              <a:spcBef>
                <a:spcPct val="50000"/>
              </a:spcBef>
            </a:pPr>
            <a:r>
              <a:rPr lang="en-US"/>
              <a:t>One could theoretically do the same thing for EPC contracts and O&amp;M contracts</a:t>
            </a:r>
          </a:p>
        </p:txBody>
      </p:sp>
    </p:spTree>
  </p:cSld>
  <p:clrMapOvr>
    <a:masterClrMapping/>
  </p:clrMapOvr>
  <p:transition>
    <p:zoom dir="in"/>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6"/>
          <p:cNvSpPr>
            <a:spLocks noGrp="1"/>
          </p:cNvSpPr>
          <p:nvPr>
            <p:ph type="title"/>
          </p:nvPr>
        </p:nvSpPr>
        <p:spPr/>
        <p:txBody>
          <a:bodyPr/>
          <a:lstStyle/>
          <a:p>
            <a:r>
              <a:rPr lang="en-US" smtClean="0"/>
              <a:t>Subic Covenants</a:t>
            </a:r>
          </a:p>
        </p:txBody>
      </p:sp>
      <p:sp>
        <p:nvSpPr>
          <p:cNvPr id="133123" name="Content Placeholder 7"/>
          <p:cNvSpPr>
            <a:spLocks noGrp="1"/>
          </p:cNvSpPr>
          <p:nvPr>
            <p:ph idx="1"/>
          </p:nvPr>
        </p:nvSpPr>
        <p:spPr>
          <a:xfrm>
            <a:off x="609600" y="1219200"/>
            <a:ext cx="8153400" cy="4953000"/>
          </a:xfrm>
        </p:spPr>
        <p:txBody>
          <a:bodyPr/>
          <a:lstStyle/>
          <a:p>
            <a:r>
              <a:rPr lang="en-US" sz="1600" smtClean="0"/>
              <a:t>Financial Covenants</a:t>
            </a:r>
          </a:p>
          <a:p>
            <a:pPr lvl="1"/>
            <a:r>
              <a:rPr lang="en-US" sz="1600" smtClean="0"/>
              <a:t>Debt Service Cover Ratio  1.10</a:t>
            </a:r>
          </a:p>
          <a:p>
            <a:pPr lvl="1"/>
            <a:r>
              <a:rPr lang="en-US" sz="1600" smtClean="0"/>
              <a:t>Debt Service Reserve Account: 6mos debt service deposit</a:t>
            </a:r>
          </a:p>
          <a:p>
            <a:pPr lvl="1"/>
            <a:r>
              <a:rPr lang="en-US" sz="1600" smtClean="0"/>
              <a:t>Debt Payment Account: monthly retention</a:t>
            </a:r>
          </a:p>
          <a:p>
            <a:pPr lvl="1"/>
            <a:r>
              <a:rPr lang="en-US" sz="1600" smtClean="0"/>
              <a:t>Restrictions on</a:t>
            </a:r>
          </a:p>
          <a:p>
            <a:pPr lvl="2"/>
            <a:r>
              <a:rPr lang="en-US" smtClean="0"/>
              <a:t>additional indebtedness other than</a:t>
            </a:r>
          </a:p>
          <a:p>
            <a:pPr lvl="4"/>
            <a:r>
              <a:rPr lang="en-US" smtClean="0"/>
              <a:t>financing acquisition of Additional Facilities @ max 75%</a:t>
            </a:r>
          </a:p>
          <a:p>
            <a:pPr lvl="4"/>
            <a:r>
              <a:rPr lang="en-US" smtClean="0"/>
              <a:t>financing scheduled payments to EPOC</a:t>
            </a:r>
          </a:p>
          <a:p>
            <a:pPr lvl="4"/>
            <a:r>
              <a:rPr lang="en-US" smtClean="0"/>
              <a:t>subordinated debt &lt; US$ 25mln</a:t>
            </a:r>
          </a:p>
          <a:p>
            <a:pPr lvl="4"/>
            <a:r>
              <a:rPr lang="en-US" smtClean="0"/>
              <a:t>working capital loan</a:t>
            </a:r>
          </a:p>
          <a:p>
            <a:pPr lvl="2"/>
            <a:r>
              <a:rPr lang="en-US" smtClean="0"/>
              <a:t>shareholder payments / repayments</a:t>
            </a:r>
          </a:p>
          <a:p>
            <a:pPr lvl="2"/>
            <a:r>
              <a:rPr lang="en-US" smtClean="0"/>
              <a:t>payments of sub-debt</a:t>
            </a:r>
          </a:p>
          <a:p>
            <a:pPr lvl="2"/>
            <a:r>
              <a:rPr lang="en-US" smtClean="0"/>
              <a:t>investments other than permitted investments</a:t>
            </a:r>
            <a:endParaRPr lang="nl-NL" smtClean="0"/>
          </a:p>
          <a:p>
            <a:endParaRPr lang="en-US" sz="1600" smtClean="0"/>
          </a:p>
        </p:txBody>
      </p:sp>
      <p:sp>
        <p:nvSpPr>
          <p:cNvPr id="133124" name="Date Placeholder 3"/>
          <p:cNvSpPr>
            <a:spLocks noGrp="1"/>
          </p:cNvSpPr>
          <p:nvPr>
            <p:ph type="dt" sz="quarter" idx="4294967295"/>
          </p:nvPr>
        </p:nvSpPr>
        <p:spPr bwMode="auto">
          <a:xfrm>
            <a:off x="0" y="6248400"/>
            <a:ext cx="1905000" cy="457200"/>
          </a:xfrm>
          <a:prstGeom prst="rect">
            <a:avLst/>
          </a:prstGeom>
          <a:noFill/>
          <a:ln>
            <a:miter lim="800000"/>
            <a:headEnd/>
            <a:tailEnd/>
          </a:ln>
        </p:spPr>
        <p:txBody>
          <a:bodyPr/>
          <a:lstStyle/>
          <a:p>
            <a:r>
              <a:rPr lang="en-AU"/>
              <a:t>May 18, 2001</a:t>
            </a:r>
          </a:p>
        </p:txBody>
      </p:sp>
      <p:sp>
        <p:nvSpPr>
          <p:cNvPr id="133125" name="Slide Number Placeholder 5"/>
          <p:cNvSpPr>
            <a:spLocks noGrp="1"/>
          </p:cNvSpPr>
          <p:nvPr>
            <p:ph type="sldNum" sz="quarter" idx="4294967295"/>
          </p:nvPr>
        </p:nvSpPr>
        <p:spPr bwMode="auto">
          <a:xfrm>
            <a:off x="7239000" y="6248400"/>
            <a:ext cx="1905000" cy="457200"/>
          </a:xfrm>
          <a:prstGeom prst="rect">
            <a:avLst/>
          </a:prstGeom>
          <a:noFill/>
          <a:ln>
            <a:miter lim="800000"/>
            <a:headEnd/>
            <a:tailEnd/>
          </a:ln>
        </p:spPr>
        <p:txBody>
          <a:bodyPr/>
          <a:lstStyle/>
          <a:p>
            <a:fld id="{B88403EC-3603-4338-9D70-CACA06D00476}" type="slidenum">
              <a:rPr lang="en-AU"/>
              <a:pPr/>
              <a:t>140</a:t>
            </a:fld>
            <a:endParaRPr lang="en-AU"/>
          </a:p>
        </p:txBody>
      </p:sp>
    </p:spTree>
  </p:cSld>
  <p:clrMapOvr>
    <a:masterClrMapping/>
  </p:clrMapOvr>
  <p:transition>
    <p:zoom/>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body" idx="1"/>
          </p:nvPr>
        </p:nvSpPr>
        <p:spPr>
          <a:xfrm>
            <a:off x="685800" y="1676400"/>
            <a:ext cx="7772400" cy="3962400"/>
          </a:xfrm>
        </p:spPr>
        <p:txBody>
          <a:bodyPr/>
          <a:lstStyle/>
          <a:p>
            <a:pPr>
              <a:lnSpc>
                <a:spcPct val="75000"/>
              </a:lnSpc>
              <a:spcBef>
                <a:spcPct val="0"/>
              </a:spcBef>
              <a:buFontTx/>
              <a:buNone/>
            </a:pPr>
            <a:r>
              <a:rPr lang="en-AU" sz="1600" smtClean="0"/>
              <a:t>In Conclusion:</a:t>
            </a:r>
          </a:p>
          <a:p>
            <a:pPr>
              <a:lnSpc>
                <a:spcPct val="75000"/>
              </a:lnSpc>
              <a:spcBef>
                <a:spcPct val="0"/>
              </a:spcBef>
              <a:buFontTx/>
              <a:buNone/>
            </a:pPr>
            <a:endParaRPr lang="en-AU" sz="1600" smtClean="0"/>
          </a:p>
          <a:p>
            <a:pPr lvl="1">
              <a:lnSpc>
                <a:spcPct val="75000"/>
              </a:lnSpc>
              <a:spcBef>
                <a:spcPct val="0"/>
              </a:spcBef>
            </a:pPr>
            <a:r>
              <a:rPr lang="en-AU" sz="1600" smtClean="0"/>
              <a:t>Attractive Return</a:t>
            </a:r>
          </a:p>
          <a:p>
            <a:pPr>
              <a:lnSpc>
                <a:spcPct val="75000"/>
              </a:lnSpc>
              <a:spcBef>
                <a:spcPct val="0"/>
              </a:spcBef>
            </a:pPr>
            <a:endParaRPr lang="en-AU" sz="1600" smtClean="0"/>
          </a:p>
          <a:p>
            <a:pPr lvl="1">
              <a:lnSpc>
                <a:spcPct val="75000"/>
              </a:lnSpc>
              <a:spcBef>
                <a:spcPct val="0"/>
              </a:spcBef>
            </a:pPr>
            <a:r>
              <a:rPr lang="en-AU" sz="1600" smtClean="0"/>
              <a:t>Well Structured Deal</a:t>
            </a:r>
          </a:p>
          <a:p>
            <a:pPr>
              <a:lnSpc>
                <a:spcPct val="75000"/>
              </a:lnSpc>
              <a:spcBef>
                <a:spcPct val="0"/>
              </a:spcBef>
            </a:pPr>
            <a:endParaRPr lang="en-AU" sz="1600" smtClean="0"/>
          </a:p>
          <a:p>
            <a:pPr lvl="1">
              <a:lnSpc>
                <a:spcPct val="75000"/>
              </a:lnSpc>
              <a:spcBef>
                <a:spcPct val="0"/>
              </a:spcBef>
            </a:pPr>
            <a:r>
              <a:rPr lang="en-AU" sz="1600" smtClean="0"/>
              <a:t>Solid Sponsors (Enron, NAPOCOR and the Philippine Government)</a:t>
            </a:r>
          </a:p>
          <a:p>
            <a:pPr>
              <a:lnSpc>
                <a:spcPct val="75000"/>
              </a:lnSpc>
              <a:spcBef>
                <a:spcPct val="0"/>
              </a:spcBef>
            </a:pPr>
            <a:endParaRPr lang="en-AU" sz="1600" smtClean="0"/>
          </a:p>
          <a:p>
            <a:pPr lvl="1">
              <a:lnSpc>
                <a:spcPct val="75000"/>
              </a:lnSpc>
              <a:spcBef>
                <a:spcPct val="0"/>
              </a:spcBef>
            </a:pPr>
            <a:r>
              <a:rPr lang="en-AU" sz="1600" smtClean="0"/>
              <a:t>Manageable Risks</a:t>
            </a:r>
          </a:p>
          <a:p>
            <a:pPr>
              <a:lnSpc>
                <a:spcPct val="75000"/>
              </a:lnSpc>
              <a:spcBef>
                <a:spcPct val="0"/>
              </a:spcBef>
            </a:pPr>
            <a:endParaRPr lang="en-AU" sz="1600" smtClean="0"/>
          </a:p>
          <a:p>
            <a:pPr lvl="1">
              <a:lnSpc>
                <a:spcPct val="75000"/>
              </a:lnSpc>
              <a:spcBef>
                <a:spcPct val="0"/>
              </a:spcBef>
            </a:pPr>
            <a:r>
              <a:rPr lang="en-AU" sz="1600" smtClean="0"/>
              <a:t>Minimum Take:	US$ 20 Million</a:t>
            </a:r>
          </a:p>
          <a:p>
            <a:pPr>
              <a:lnSpc>
                <a:spcPct val="75000"/>
              </a:lnSpc>
              <a:spcBef>
                <a:spcPct val="0"/>
              </a:spcBef>
              <a:buFontTx/>
              <a:buNone/>
            </a:pPr>
            <a:endParaRPr lang="en-AU" sz="1600" smtClean="0"/>
          </a:p>
          <a:p>
            <a:pPr>
              <a:lnSpc>
                <a:spcPct val="75000"/>
              </a:lnSpc>
              <a:spcBef>
                <a:spcPct val="0"/>
              </a:spcBef>
            </a:pPr>
            <a:endParaRPr lang="en-AU" sz="1600" smtClean="0"/>
          </a:p>
        </p:txBody>
      </p:sp>
      <p:sp>
        <p:nvSpPr>
          <p:cNvPr id="134147" name="Title 4"/>
          <p:cNvSpPr>
            <a:spLocks noGrp="1"/>
          </p:cNvSpPr>
          <p:nvPr>
            <p:ph type="title"/>
          </p:nvPr>
        </p:nvSpPr>
        <p:spPr/>
        <p:txBody>
          <a:bodyPr/>
          <a:lstStyle/>
          <a:p>
            <a:r>
              <a:rPr lang="en-US" smtClean="0"/>
              <a:t>Conclusion from Investor Perspective</a:t>
            </a:r>
          </a:p>
        </p:txBody>
      </p:sp>
    </p:spTree>
  </p:cSld>
  <p:clrMapOvr>
    <a:masterClrMapping/>
  </p:clrMapOvr>
  <p:transition>
    <p:zoom/>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Date Placeholder 2"/>
          <p:cNvSpPr>
            <a:spLocks noGrp="1"/>
          </p:cNvSpPr>
          <p:nvPr>
            <p:ph type="dt" sz="quarter" idx="4294967295"/>
          </p:nvPr>
        </p:nvSpPr>
        <p:spPr bwMode="auto">
          <a:xfrm>
            <a:off x="685800" y="6248400"/>
            <a:ext cx="1905000" cy="457200"/>
          </a:xfrm>
          <a:prstGeom prst="rect">
            <a:avLst/>
          </a:prstGeom>
          <a:noFill/>
          <a:ln>
            <a:miter lim="800000"/>
            <a:headEnd/>
            <a:tailEnd/>
          </a:ln>
        </p:spPr>
        <p:txBody>
          <a:bodyPr/>
          <a:lstStyle/>
          <a:p>
            <a:r>
              <a:rPr lang="en-AU"/>
              <a:t>May 18, 2001</a:t>
            </a:r>
          </a:p>
        </p:txBody>
      </p:sp>
      <p:sp>
        <p:nvSpPr>
          <p:cNvPr id="135171" name="Footer Placeholder 3"/>
          <p:cNvSpPr>
            <a:spLocks noGrp="1"/>
          </p:cNvSpPr>
          <p:nvPr>
            <p:ph type="ftr" sz="quarter" idx="4294967295"/>
          </p:nvPr>
        </p:nvSpPr>
        <p:spPr bwMode="auto">
          <a:xfrm>
            <a:off x="3124200" y="6248400"/>
            <a:ext cx="2895600" cy="457200"/>
          </a:xfrm>
          <a:prstGeom prst="rect">
            <a:avLst/>
          </a:prstGeom>
          <a:noFill/>
          <a:ln>
            <a:miter lim="800000"/>
            <a:headEnd/>
            <a:tailEnd/>
          </a:ln>
        </p:spPr>
        <p:txBody>
          <a:bodyPr/>
          <a:lstStyle/>
          <a:p>
            <a:r>
              <a:rPr lang="en-AU"/>
              <a:t>Subic Group</a:t>
            </a:r>
          </a:p>
        </p:txBody>
      </p:sp>
      <p:sp>
        <p:nvSpPr>
          <p:cNvPr id="135172" name="Slide Number Placeholder 4"/>
          <p:cNvSpPr>
            <a:spLocks noGrp="1"/>
          </p:cNvSpPr>
          <p:nvPr>
            <p:ph type="sldNum" sz="quarter" idx="4294967295"/>
          </p:nvPr>
        </p:nvSpPr>
        <p:spPr bwMode="auto">
          <a:xfrm>
            <a:off x="6553200" y="6248400"/>
            <a:ext cx="1905000" cy="457200"/>
          </a:xfrm>
          <a:prstGeom prst="rect">
            <a:avLst/>
          </a:prstGeom>
          <a:noFill/>
          <a:ln>
            <a:miter lim="800000"/>
            <a:headEnd/>
            <a:tailEnd/>
          </a:ln>
        </p:spPr>
        <p:txBody>
          <a:bodyPr/>
          <a:lstStyle/>
          <a:p>
            <a:fld id="{2CDDBF70-4542-4B88-87E8-34EFA263DC96}" type="slidenum">
              <a:rPr lang="en-AU"/>
              <a:pPr/>
              <a:t>142</a:t>
            </a:fld>
            <a:endParaRPr lang="en-AU"/>
          </a:p>
        </p:txBody>
      </p:sp>
      <p:sp>
        <p:nvSpPr>
          <p:cNvPr id="6146" name="Text Box 2"/>
          <p:cNvSpPr txBox="1">
            <a:spLocks noChangeArrowheads="1"/>
          </p:cNvSpPr>
          <p:nvPr/>
        </p:nvSpPr>
        <p:spPr bwMode="auto">
          <a:xfrm>
            <a:off x="457200" y="1905000"/>
            <a:ext cx="8305800" cy="3140075"/>
          </a:xfrm>
          <a:prstGeom prst="rect">
            <a:avLst/>
          </a:prstGeom>
          <a:noFill/>
          <a:ln w="9525">
            <a:noFill/>
            <a:miter lim="800000"/>
            <a:headEnd/>
            <a:tailEnd/>
          </a:ln>
          <a:effectLst/>
        </p:spPr>
        <p:txBody>
          <a:bodyPr>
            <a:spAutoFit/>
          </a:bodyPr>
          <a:lstStyle/>
          <a:p>
            <a:pPr>
              <a:buClr>
                <a:srgbClr val="FF0000"/>
              </a:buClr>
              <a:buSzPct val="150000"/>
              <a:buFontTx/>
              <a:buChar char="•"/>
              <a:defRPr/>
            </a:pPr>
            <a:r>
              <a:rPr lang="en-GB" sz="2000" b="1">
                <a:solidFill>
                  <a:srgbClr val="FFFF00"/>
                </a:solidFill>
                <a:effectLst>
                  <a:outerShdw blurRad="38100" dist="38100" dir="2700000" algn="tl">
                    <a:srgbClr val="000000"/>
                  </a:outerShdw>
                </a:effectLst>
                <a:latin typeface="Arial" pitchFamily="34" charset="0"/>
              </a:rPr>
              <a:t> BORROWER 			- Subic Power Corporation</a:t>
            </a:r>
          </a:p>
          <a:p>
            <a:pPr>
              <a:buClr>
                <a:srgbClr val="FF0000"/>
              </a:buClr>
              <a:buSzPct val="150000"/>
              <a:buFontTx/>
              <a:buChar char="•"/>
              <a:defRPr/>
            </a:pPr>
            <a:r>
              <a:rPr lang="en-GB" sz="2000" b="1">
                <a:solidFill>
                  <a:srgbClr val="FFFF00"/>
                </a:solidFill>
                <a:effectLst>
                  <a:outerShdw blurRad="38100" dist="38100" dir="2700000" algn="tl">
                    <a:srgbClr val="000000"/>
                  </a:outerShdw>
                </a:effectLst>
                <a:latin typeface="Arial" pitchFamily="34" charset="0"/>
              </a:rPr>
              <a:t> Amount			- USD 105 million</a:t>
            </a:r>
          </a:p>
          <a:p>
            <a:pPr>
              <a:buClr>
                <a:srgbClr val="FF0000"/>
              </a:buClr>
              <a:buSzPct val="150000"/>
              <a:buFontTx/>
              <a:buChar char="•"/>
              <a:defRPr/>
            </a:pPr>
            <a:r>
              <a:rPr lang="en-GB" sz="2000" b="1">
                <a:solidFill>
                  <a:srgbClr val="FFFF00"/>
                </a:solidFill>
                <a:effectLst>
                  <a:outerShdw blurRad="38100" dist="38100" dir="2700000" algn="tl">
                    <a:srgbClr val="000000"/>
                  </a:outerShdw>
                </a:effectLst>
                <a:latin typeface="Arial" pitchFamily="34" charset="0"/>
              </a:rPr>
              <a:t> Maturity			- 15 years</a:t>
            </a:r>
          </a:p>
          <a:p>
            <a:pPr>
              <a:buClr>
                <a:srgbClr val="FF0000"/>
              </a:buClr>
              <a:buSzPct val="150000"/>
              <a:defRPr/>
            </a:pPr>
            <a:endParaRPr lang="en-GB" sz="2000" b="1">
              <a:solidFill>
                <a:srgbClr val="FFFF00"/>
              </a:solidFill>
              <a:effectLst>
                <a:outerShdw blurRad="38100" dist="38100" dir="2700000" algn="tl">
                  <a:srgbClr val="000000"/>
                </a:outerShdw>
              </a:effectLst>
              <a:latin typeface="Arial" pitchFamily="34" charset="0"/>
            </a:endParaRPr>
          </a:p>
          <a:p>
            <a:pPr>
              <a:buClr>
                <a:srgbClr val="FF0000"/>
              </a:buClr>
              <a:buSzPct val="150000"/>
              <a:buFontTx/>
              <a:buChar char="•"/>
              <a:defRPr/>
            </a:pPr>
            <a:r>
              <a:rPr lang="en-GB" sz="2000" b="1">
                <a:solidFill>
                  <a:srgbClr val="FFFF00"/>
                </a:solidFill>
                <a:effectLst>
                  <a:outerShdw blurRad="38100" dist="38100" dir="2700000" algn="tl">
                    <a:srgbClr val="000000"/>
                  </a:outerShdw>
                </a:effectLst>
                <a:latin typeface="Arial" pitchFamily="34" charset="0"/>
              </a:rPr>
              <a:t> 	</a:t>
            </a:r>
            <a:r>
              <a:rPr lang="en-GB" sz="2000" b="1">
                <a:solidFill>
                  <a:srgbClr val="FF0000"/>
                </a:solidFill>
                <a:effectLst>
                  <a:outerShdw blurRad="38100" dist="38100" dir="2700000" algn="tl">
                    <a:srgbClr val="000000"/>
                  </a:outerShdw>
                </a:effectLst>
                <a:latin typeface="Arial" pitchFamily="34" charset="0"/>
              </a:rPr>
              <a:t>Payments of Principal &amp; Interest are fully guaranteed by Enron 	Corporation until the Facility Completion Date.</a:t>
            </a:r>
            <a:r>
              <a:rPr lang="en-GB" sz="2000" b="1">
                <a:solidFill>
                  <a:srgbClr val="FFFF00"/>
                </a:solidFill>
                <a:effectLst>
                  <a:outerShdw blurRad="38100" dist="38100" dir="2700000" algn="tl">
                    <a:srgbClr val="000000"/>
                  </a:outerShdw>
                </a:effectLst>
                <a:latin typeface="Arial" pitchFamily="34" charset="0"/>
              </a:rPr>
              <a:t> </a:t>
            </a:r>
          </a:p>
          <a:p>
            <a:pPr>
              <a:buClr>
                <a:srgbClr val="FF0000"/>
              </a:buClr>
              <a:buSzPct val="150000"/>
              <a:defRPr/>
            </a:pPr>
            <a:endParaRPr lang="en-GB" sz="2000" b="1">
              <a:solidFill>
                <a:srgbClr val="FFFF00"/>
              </a:solidFill>
              <a:effectLst>
                <a:outerShdw blurRad="38100" dist="38100" dir="2700000" algn="tl">
                  <a:srgbClr val="000000"/>
                </a:outerShdw>
              </a:effectLst>
              <a:latin typeface="Arial" pitchFamily="34" charset="0"/>
            </a:endParaRPr>
          </a:p>
          <a:p>
            <a:pPr>
              <a:buClr>
                <a:srgbClr val="FF0000"/>
              </a:buClr>
              <a:buSzPct val="150000"/>
              <a:buFontTx/>
              <a:buChar char="•"/>
              <a:defRPr/>
            </a:pPr>
            <a:r>
              <a:rPr lang="en-GB" sz="2000" b="1">
                <a:solidFill>
                  <a:srgbClr val="FFFF00"/>
                </a:solidFill>
                <a:effectLst>
                  <a:outerShdw blurRad="38100" dist="38100" dir="2700000" algn="tl">
                    <a:srgbClr val="000000"/>
                  </a:outerShdw>
                </a:effectLst>
                <a:latin typeface="Arial" pitchFamily="34" charset="0"/>
              </a:rPr>
              <a:t> Repayment 			- equal semi-annual Jun 28/Dec 28.</a:t>
            </a:r>
          </a:p>
          <a:p>
            <a:pPr>
              <a:buClr>
                <a:srgbClr val="FF0000"/>
              </a:buClr>
              <a:buSzPct val="150000"/>
              <a:buFontTx/>
              <a:buChar char="•"/>
              <a:defRPr/>
            </a:pPr>
            <a:r>
              <a:rPr lang="en-GB" sz="2000" b="1">
                <a:solidFill>
                  <a:srgbClr val="FFFF00"/>
                </a:solidFill>
                <a:effectLst>
                  <a:outerShdw blurRad="38100" dist="38100" dir="2700000" algn="tl">
                    <a:srgbClr val="000000"/>
                  </a:outerShdw>
                </a:effectLst>
                <a:latin typeface="Arial" pitchFamily="34" charset="0"/>
              </a:rPr>
              <a:t> Interest is accrued 		- 9 1/2 % p.a payable semi annual.</a:t>
            </a:r>
          </a:p>
          <a:p>
            <a:pPr>
              <a:buClr>
                <a:srgbClr val="FF0000"/>
              </a:buClr>
              <a:buSzPct val="150000"/>
              <a:buFontTx/>
              <a:buChar char="•"/>
              <a:defRPr/>
            </a:pPr>
            <a:r>
              <a:rPr lang="en-GB" sz="2000" b="1">
                <a:solidFill>
                  <a:srgbClr val="FFFF00"/>
                </a:solidFill>
                <a:effectLst>
                  <a:outerShdw blurRad="38100" dist="38100" dir="2700000" algn="tl">
                    <a:srgbClr val="000000"/>
                  </a:outerShdw>
                </a:effectLst>
                <a:latin typeface="Arial" pitchFamily="34" charset="0"/>
              </a:rPr>
              <a:t>Interest base and Margin	- US Treasuries 15 Y + 385 bp fixed rate</a:t>
            </a:r>
          </a:p>
        </p:txBody>
      </p:sp>
      <p:sp>
        <p:nvSpPr>
          <p:cNvPr id="135174" name="Rectangle 3"/>
          <p:cNvSpPr>
            <a:spLocks noGrp="1" noChangeArrowheads="1"/>
          </p:cNvSpPr>
          <p:nvPr>
            <p:ph type="title"/>
          </p:nvPr>
        </p:nvSpPr>
        <p:spPr>
          <a:xfrm>
            <a:off x="609600" y="304800"/>
            <a:ext cx="7772400" cy="762000"/>
          </a:xfrm>
        </p:spPr>
        <p:txBody>
          <a:bodyPr/>
          <a:lstStyle/>
          <a:p>
            <a:r>
              <a:rPr lang="nl-NL" smtClean="0"/>
              <a:t>Bond issue un</a:t>
            </a:r>
            <a:r>
              <a:rPr lang="en-US" smtClean="0"/>
              <a:t>der rule</a:t>
            </a:r>
            <a:r>
              <a:rPr lang="nl-NL" smtClean="0"/>
              <a:t> 144 A</a:t>
            </a:r>
          </a:p>
        </p:txBody>
      </p:sp>
    </p:spTree>
  </p:cSld>
  <p:clrMapOvr>
    <a:masterClrMapping/>
  </p:clrMapOvr>
  <p:transition>
    <p:zoom/>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85800" y="609600"/>
            <a:ext cx="7772400" cy="1143000"/>
          </a:xfrm>
          <a:noFill/>
        </p:spPr>
        <p:txBody>
          <a:bodyPr lIns="91440" tIns="45720" rIns="91440" bIns="45720"/>
          <a:lstStyle/>
          <a:p>
            <a:r>
              <a:rPr lang="en-US" smtClean="0"/>
              <a:t>Key Defaults</a:t>
            </a:r>
          </a:p>
        </p:txBody>
      </p:sp>
      <p:sp>
        <p:nvSpPr>
          <p:cNvPr id="136195" name="Rectangle 3"/>
          <p:cNvSpPr>
            <a:spLocks noGrp="1" noChangeArrowheads="1"/>
          </p:cNvSpPr>
          <p:nvPr>
            <p:ph type="body" idx="1"/>
          </p:nvPr>
        </p:nvSpPr>
        <p:spPr>
          <a:xfrm>
            <a:off x="685800" y="1600200"/>
            <a:ext cx="7772400" cy="4114800"/>
          </a:xfrm>
        </p:spPr>
        <p:txBody>
          <a:bodyPr/>
          <a:lstStyle/>
          <a:p>
            <a:r>
              <a:rPr lang="en-US" sz="1600" smtClean="0"/>
              <a:t>Failure to pay principal/ interest within 15 days after due dates</a:t>
            </a:r>
          </a:p>
          <a:p>
            <a:r>
              <a:rPr lang="en-US" sz="1600" smtClean="0"/>
              <a:t>Fails to perform following covenants</a:t>
            </a:r>
          </a:p>
          <a:p>
            <a:pPr lvl="1"/>
            <a:r>
              <a:rPr lang="en-US" sz="1600" smtClean="0"/>
              <a:t>maintain DSRA, DPA &amp; Revenue account &amp; payments therein</a:t>
            </a:r>
          </a:p>
          <a:p>
            <a:pPr lvl="1"/>
            <a:r>
              <a:rPr lang="en-US" sz="1600" smtClean="0"/>
              <a:t>amendment of project contracts or merge/ sell assets outside indenture</a:t>
            </a:r>
          </a:p>
          <a:p>
            <a:pPr lvl="1"/>
            <a:r>
              <a:rPr lang="en-US" sz="1600" smtClean="0"/>
              <a:t>default on other indebtedness over $1 mn. - right of acceleration  not waived</a:t>
            </a:r>
          </a:p>
          <a:p>
            <a:pPr lvl="1"/>
            <a:r>
              <a:rPr lang="en-US" sz="1600" smtClean="0"/>
              <a:t>Ceasure of BOT/ Performance undertaking and/ or reduction under BOT by over 2% and modification of Performance u’tkg. for the same</a:t>
            </a:r>
          </a:p>
          <a:p>
            <a:pPr lvl="1"/>
            <a:r>
              <a:rPr lang="en-US" sz="1600" smtClean="0"/>
              <a:t>Enron’s completion guarantee held invalid/ unenforceable</a:t>
            </a:r>
          </a:p>
          <a:p>
            <a:pPr lvl="1"/>
            <a:r>
              <a:rPr lang="en-US" sz="1600" smtClean="0"/>
              <a:t>NAPOCOR’s bankruptcy and Govt.’s non-confirmation of performance u’tkg.</a:t>
            </a:r>
          </a:p>
        </p:txBody>
      </p:sp>
    </p:spTree>
  </p:cSld>
  <p:clrMapOvr>
    <a:masterClrMapping/>
  </p:clrMapOvr>
  <p:transition>
    <p:zoom/>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smtClean="0"/>
              <a:t>Completion Guarantee</a:t>
            </a:r>
          </a:p>
        </p:txBody>
      </p:sp>
      <p:sp>
        <p:nvSpPr>
          <p:cNvPr id="137219" name="Content Placeholder 2"/>
          <p:cNvSpPr>
            <a:spLocks noGrp="1"/>
          </p:cNvSpPr>
          <p:nvPr>
            <p:ph idx="1"/>
          </p:nvPr>
        </p:nvSpPr>
        <p:spPr/>
        <p:txBody>
          <a:bodyPr/>
          <a:lstStyle/>
          <a:p>
            <a:r>
              <a:rPr lang="en-US" sz="1600" smtClean="0"/>
              <a:t>Completion Guarantee</a:t>
            </a:r>
          </a:p>
          <a:p>
            <a:r>
              <a:rPr lang="en-US" sz="1600" smtClean="0"/>
              <a:t>All principal and interest payments on the Notes are guaranteed fully by Enron Corporation, and severally, in proportion to their ownership interest in the Company, by House of Investment (HI) and Rizal Commercial Banking Corporation (RCBC).</a:t>
            </a:r>
          </a:p>
          <a:p>
            <a:r>
              <a:rPr lang="en-US" sz="1600" smtClean="0"/>
              <a:t>Security:</a:t>
            </a:r>
          </a:p>
          <a:p>
            <a:pPr lvl="1"/>
            <a:r>
              <a:rPr lang="en-US" sz="1400" smtClean="0"/>
              <a:t>Mortgage on all real property and security interest on all substantial tangible property.</a:t>
            </a:r>
          </a:p>
          <a:p>
            <a:pPr lvl="1"/>
            <a:r>
              <a:rPr lang="en-US" sz="1400" smtClean="0"/>
              <a:t>Security interest in Company’s cash and investment.</a:t>
            </a:r>
          </a:p>
          <a:p>
            <a:pPr lvl="1"/>
            <a:r>
              <a:rPr lang="en-US" sz="1400" smtClean="0"/>
              <a:t>Collateral assignment of:</a:t>
            </a:r>
          </a:p>
          <a:p>
            <a:pPr lvl="2"/>
            <a:r>
              <a:rPr lang="en-US" sz="1200" smtClean="0"/>
              <a:t>BOT Agreement</a:t>
            </a:r>
          </a:p>
          <a:p>
            <a:pPr lvl="2"/>
            <a:r>
              <a:rPr lang="en-US" sz="1200" smtClean="0"/>
              <a:t>Turnkey Construction contract</a:t>
            </a:r>
          </a:p>
          <a:p>
            <a:pPr lvl="2"/>
            <a:r>
              <a:rPr lang="en-US" sz="1200" smtClean="0"/>
              <a:t>Performance Undertaking</a:t>
            </a:r>
          </a:p>
          <a:p>
            <a:pPr lvl="2"/>
            <a:r>
              <a:rPr lang="en-US" sz="1200" smtClean="0"/>
              <a:t>Other project contracts</a:t>
            </a:r>
          </a:p>
        </p:txBody>
      </p:sp>
    </p:spTree>
  </p:cSld>
  <p:clrMapOvr>
    <a:masterClrMapping/>
  </p:clrMapOvr>
  <p:transition>
    <p:zoom/>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smtClean="0"/>
              <a:t>EPC Contract</a:t>
            </a:r>
          </a:p>
        </p:txBody>
      </p:sp>
      <p:sp>
        <p:nvSpPr>
          <p:cNvPr id="138243" name="Content Placeholder 2"/>
          <p:cNvSpPr>
            <a:spLocks noGrp="1"/>
          </p:cNvSpPr>
          <p:nvPr>
            <p:ph idx="1"/>
          </p:nvPr>
        </p:nvSpPr>
        <p:spPr/>
        <p:txBody>
          <a:bodyPr/>
          <a:lstStyle/>
          <a:p>
            <a:r>
              <a:rPr lang="en-US" smtClean="0"/>
              <a:t>EPOC wrap- Fluor Daniels assistance &amp; local contracts</a:t>
            </a:r>
          </a:p>
          <a:p>
            <a:r>
              <a:rPr lang="en-US" smtClean="0"/>
              <a:t>$112m fixed price</a:t>
            </a:r>
          </a:p>
          <a:p>
            <a:r>
              <a:rPr lang="en-US" smtClean="0"/>
              <a:t>LDs $6m capacity, $10m heat rate</a:t>
            </a:r>
          </a:p>
          <a:p>
            <a:r>
              <a:rPr lang="en-US" smtClean="0"/>
              <a:t>$2m scope discrepancy </a:t>
            </a:r>
          </a:p>
          <a:p>
            <a:r>
              <a:rPr lang="en-US" smtClean="0"/>
              <a:t>bonus payments for $3.6m capacity and $3m heat rate</a:t>
            </a:r>
          </a:p>
          <a:p>
            <a:r>
              <a:rPr lang="en-US" smtClean="0"/>
              <a:t>12-19 month warranty with liquidated damages per day</a:t>
            </a:r>
          </a:p>
        </p:txBody>
      </p:sp>
    </p:spTree>
  </p:cSld>
  <p:clrMapOvr>
    <a:masterClrMapping/>
  </p:clrMapOvr>
  <p:transition>
    <p:zoom/>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914400" y="2209800"/>
          <a:ext cx="7085013" cy="3275013"/>
        </p:xfrm>
        <a:graphic>
          <a:graphicData uri="http://schemas.openxmlformats.org/presentationml/2006/ole">
            <mc:AlternateContent xmlns:mc="http://schemas.openxmlformats.org/markup-compatibility/2006">
              <mc:Choice xmlns:v="urn:schemas-microsoft-com:vml" Requires="v">
                <p:oleObj spid="_x0000_s5132" name="Document" r:id="rId4" imgW="7098120" imgH="3276720" progId="Word.Document.8">
                  <p:embed/>
                </p:oleObj>
              </mc:Choice>
              <mc:Fallback>
                <p:oleObj name="Document" r:id="rId4" imgW="7098120" imgH="327672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209800"/>
                        <a:ext cx="7085013" cy="327501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3" name="Title 3"/>
          <p:cNvSpPr>
            <a:spLocks noGrp="1"/>
          </p:cNvSpPr>
          <p:nvPr>
            <p:ph type="title"/>
          </p:nvPr>
        </p:nvSpPr>
        <p:spPr/>
        <p:txBody>
          <a:bodyPr/>
          <a:lstStyle/>
          <a:p>
            <a:r>
              <a:rPr lang="en-US" smtClean="0"/>
              <a:t>Sensitivity Cases</a:t>
            </a:r>
          </a:p>
        </p:txBody>
      </p:sp>
    </p:spTree>
  </p:cSld>
  <p:clrMapOvr>
    <a:masterClrMapping/>
  </p:clrMapOvr>
  <p:transition>
    <p:zoom/>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US" smtClean="0"/>
              <a:t>Adjusted Results</a:t>
            </a:r>
          </a:p>
        </p:txBody>
      </p:sp>
      <p:pic>
        <p:nvPicPr>
          <p:cNvPr id="139267" name="Picture 7"/>
          <p:cNvPicPr>
            <a:picLocks noGrp="1" noChangeAspect="1" noChangeArrowheads="1"/>
          </p:cNvPicPr>
          <p:nvPr>
            <p:ph idx="1"/>
          </p:nvPr>
        </p:nvPicPr>
        <p:blipFill>
          <a:blip r:embed="rId2" cstate="print"/>
          <a:srcRect/>
          <a:stretch>
            <a:fillRect/>
          </a:stretch>
        </p:blipFill>
        <p:spPr>
          <a:xfrm>
            <a:off x="228600" y="2133600"/>
            <a:ext cx="8713788" cy="3343275"/>
          </a:xfrm>
          <a:noFill/>
        </p:spPr>
      </p:pic>
    </p:spTree>
  </p:cSld>
  <p:clrMapOvr>
    <a:masterClrMapping/>
  </p:clrMapOvr>
  <p:transition>
    <p:zoom/>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US" smtClean="0"/>
              <a:t>Other Assumptions</a:t>
            </a:r>
          </a:p>
        </p:txBody>
      </p:sp>
      <p:pic>
        <p:nvPicPr>
          <p:cNvPr id="140291" name="Picture 2"/>
          <p:cNvPicPr>
            <a:picLocks noGrp="1" noChangeAspect="1" noChangeArrowheads="1"/>
          </p:cNvPicPr>
          <p:nvPr>
            <p:ph idx="1"/>
          </p:nvPr>
        </p:nvPicPr>
        <p:blipFill>
          <a:blip r:embed="rId2" cstate="print"/>
          <a:srcRect/>
          <a:stretch>
            <a:fillRect/>
          </a:stretch>
        </p:blipFill>
        <p:spPr>
          <a:xfrm>
            <a:off x="4648200" y="2743200"/>
            <a:ext cx="3057525" cy="1219200"/>
          </a:xfrm>
          <a:noFill/>
        </p:spPr>
      </p:pic>
      <p:pic>
        <p:nvPicPr>
          <p:cNvPr id="140292" name="Picture 3"/>
          <p:cNvPicPr>
            <a:picLocks noChangeAspect="1" noChangeArrowheads="1"/>
          </p:cNvPicPr>
          <p:nvPr/>
        </p:nvPicPr>
        <p:blipFill>
          <a:blip r:embed="rId3" cstate="print"/>
          <a:srcRect/>
          <a:stretch>
            <a:fillRect/>
          </a:stretch>
        </p:blipFill>
        <p:spPr bwMode="auto">
          <a:xfrm>
            <a:off x="1371600" y="2362200"/>
            <a:ext cx="2600325" cy="2228850"/>
          </a:xfrm>
          <a:prstGeom prst="rect">
            <a:avLst/>
          </a:prstGeom>
          <a:noFill/>
          <a:ln w="9525">
            <a:noFill/>
            <a:miter lim="800000"/>
            <a:headEnd type="none" w="sm" len="sm"/>
            <a:tailEnd type="none" w="sm" len="sm"/>
          </a:ln>
        </p:spPr>
      </p:pic>
    </p:spTree>
  </p:cSld>
  <p:clrMapOvr>
    <a:masterClrMapping/>
  </p:clrMapOvr>
  <p:transition>
    <p:zoom/>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en-US" smtClean="0"/>
              <a:t>Case 2: Quezon Case</a:t>
            </a:r>
          </a:p>
        </p:txBody>
      </p:sp>
      <p:pic>
        <p:nvPicPr>
          <p:cNvPr id="141315" name="Picture 2"/>
          <p:cNvPicPr>
            <a:picLocks noGrp="1" noChangeAspect="1" noChangeArrowheads="1"/>
          </p:cNvPicPr>
          <p:nvPr>
            <p:ph idx="1"/>
          </p:nvPr>
        </p:nvPicPr>
        <p:blipFill>
          <a:blip r:embed="rId2" cstate="print"/>
          <a:srcRect/>
          <a:stretch>
            <a:fillRect/>
          </a:stretch>
        </p:blipFill>
        <p:spPr>
          <a:xfrm>
            <a:off x="762000" y="1854200"/>
            <a:ext cx="7620000" cy="3911600"/>
          </a:xfrm>
          <a:noFill/>
        </p:spPr>
      </p:pic>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smtClean="0"/>
              <a:t>Sample Market Data in Different Regions</a:t>
            </a:r>
          </a:p>
        </p:txBody>
      </p:sp>
      <p:sp>
        <p:nvSpPr>
          <p:cNvPr id="133123" name="Content Placeholder 2"/>
          <p:cNvSpPr>
            <a:spLocks noGrp="1"/>
          </p:cNvSpPr>
          <p:nvPr>
            <p:ph idx="1"/>
          </p:nvPr>
        </p:nvSpPr>
        <p:spPr>
          <a:xfrm>
            <a:off x="685800" y="1371600"/>
            <a:ext cx="7620000" cy="4572000"/>
          </a:xfrm>
        </p:spPr>
        <p:txBody>
          <a:bodyPr/>
          <a:lstStyle/>
          <a:p>
            <a:r>
              <a:rPr lang="en-US" sz="1400" smtClean="0"/>
              <a:t>Middle East</a:t>
            </a:r>
          </a:p>
          <a:p>
            <a:pPr lvl="1"/>
            <a:r>
              <a:rPr lang="en-US" sz="1400" smtClean="0"/>
              <a:t>IRR 10-12%</a:t>
            </a:r>
          </a:p>
          <a:p>
            <a:pPr lvl="1"/>
            <a:r>
              <a:rPr lang="en-US" sz="1400" smtClean="0"/>
              <a:t>DSCR 1.2-1.3</a:t>
            </a:r>
          </a:p>
          <a:p>
            <a:pPr lvl="1"/>
            <a:r>
              <a:rPr lang="en-US" sz="1400" smtClean="0"/>
              <a:t>Debt Tenor 17 ++yrs</a:t>
            </a:r>
          </a:p>
          <a:p>
            <a:r>
              <a:rPr lang="en-US" sz="1400" smtClean="0"/>
              <a:t>Africa</a:t>
            </a:r>
          </a:p>
          <a:p>
            <a:pPr lvl="1"/>
            <a:r>
              <a:rPr lang="en-US" sz="1400" smtClean="0"/>
              <a:t>IRR 18% - 20%</a:t>
            </a:r>
          </a:p>
          <a:p>
            <a:pPr lvl="1"/>
            <a:r>
              <a:rPr lang="en-US" sz="1400" smtClean="0"/>
              <a:t>DSCR 1.4-1.5</a:t>
            </a:r>
          </a:p>
          <a:p>
            <a:pPr lvl="1"/>
            <a:r>
              <a:rPr lang="en-US" sz="1400" smtClean="0"/>
              <a:t>Debt Tenor 10-15 yrs</a:t>
            </a:r>
          </a:p>
          <a:p>
            <a:r>
              <a:rPr lang="en-US" sz="1400" smtClean="0"/>
              <a:t>Vietnam</a:t>
            </a:r>
          </a:p>
          <a:p>
            <a:pPr lvl="1"/>
            <a:r>
              <a:rPr lang="en-US" sz="1400" smtClean="0"/>
              <a:t>IRR 13%</a:t>
            </a:r>
          </a:p>
          <a:p>
            <a:pPr lvl="1"/>
            <a:r>
              <a:rPr lang="en-US" sz="1400" smtClean="0"/>
              <a:t>	DSCR .1.3</a:t>
            </a:r>
          </a:p>
          <a:p>
            <a:pPr lvl="1"/>
            <a:r>
              <a:rPr lang="en-US" sz="1400" smtClean="0"/>
              <a:t>Debt Tenor 15 years</a:t>
            </a:r>
          </a:p>
        </p:txBody>
      </p:sp>
    </p:spTree>
  </p:cSld>
  <p:clrMapOvr>
    <a:masterClrMapping/>
  </p:clrMapOvr>
  <p:transition>
    <p:zoom/>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r>
              <a:rPr lang="en-US" smtClean="0"/>
              <a:t>Quezon Sources and Uses</a:t>
            </a:r>
          </a:p>
        </p:txBody>
      </p:sp>
      <p:pic>
        <p:nvPicPr>
          <p:cNvPr id="142339" name="Picture 2"/>
          <p:cNvPicPr>
            <a:picLocks noGrp="1" noChangeAspect="1" noChangeArrowheads="1"/>
          </p:cNvPicPr>
          <p:nvPr>
            <p:ph idx="1"/>
          </p:nvPr>
        </p:nvPicPr>
        <p:blipFill>
          <a:blip r:embed="rId2" cstate="print"/>
          <a:srcRect/>
          <a:stretch>
            <a:fillRect/>
          </a:stretch>
        </p:blipFill>
        <p:spPr>
          <a:xfrm>
            <a:off x="2298700" y="1281113"/>
            <a:ext cx="4787900" cy="4814887"/>
          </a:xfrm>
          <a:noFill/>
        </p:spPr>
      </p:pic>
    </p:spTree>
  </p:cSld>
  <p:clrMapOvr>
    <a:masterClrMapping/>
  </p:clrMapOvr>
  <p:transition>
    <p:zoom/>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smtClean="0"/>
              <a:t>Quezon Contractual Structure </a:t>
            </a:r>
          </a:p>
        </p:txBody>
      </p:sp>
      <p:sp>
        <p:nvSpPr>
          <p:cNvPr id="143363" name="Content Placeholder 2"/>
          <p:cNvSpPr>
            <a:spLocks noGrp="1"/>
          </p:cNvSpPr>
          <p:nvPr>
            <p:ph idx="1"/>
          </p:nvPr>
        </p:nvSpPr>
        <p:spPr/>
        <p:txBody>
          <a:bodyPr/>
          <a:lstStyle/>
          <a:p>
            <a:r>
              <a:rPr lang="en-US" smtClean="0"/>
              <a:t>The EPC contractor for the project was Bechtel Overseas Corporation. The project was constructed under a lump sum turnkey Engineering, Procurement and Construction Management contract (“EPCM”) to facilitate financing with non-recourse debt. </a:t>
            </a:r>
          </a:p>
          <a:p>
            <a:r>
              <a:rPr lang="en-US" smtClean="0"/>
              <a:t>Equipment sourcing was concentrated with US vendors (GE, Foster Wheeler) in order to maximize the use of export credit finance from US Exim. </a:t>
            </a:r>
          </a:p>
          <a:p>
            <a:r>
              <a:rPr lang="en-US" smtClean="0"/>
              <a:t>The O&amp;M contractor for the project is Covanta. Operations and maintenance is performed on a cost plus basis pursuant to a 25-year agreement providing a monthly fee of $160,000 as of the commercial operations date. </a:t>
            </a:r>
          </a:p>
          <a:p>
            <a:r>
              <a:rPr lang="en-US" smtClean="0"/>
              <a:t>The project is managed by Intergen under a 25-year management services agreement providing an annual fee of approximately $400,000 as ofthe commercial operations date.</a:t>
            </a:r>
          </a:p>
        </p:txBody>
      </p:sp>
    </p:spTree>
  </p:cSld>
  <p:clrMapOvr>
    <a:masterClrMapping/>
  </p:clrMapOvr>
  <p:transition>
    <p:zoom/>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smtClean="0"/>
              <a:t>Quezon Costs</a:t>
            </a:r>
          </a:p>
        </p:txBody>
      </p:sp>
      <p:sp>
        <p:nvSpPr>
          <p:cNvPr id="144387" name="Content Placeholder 2"/>
          <p:cNvSpPr>
            <a:spLocks noGrp="1"/>
          </p:cNvSpPr>
          <p:nvPr>
            <p:ph idx="1"/>
          </p:nvPr>
        </p:nvSpPr>
        <p:spPr/>
        <p:txBody>
          <a:bodyPr/>
          <a:lstStyle/>
          <a:p>
            <a:r>
              <a:rPr lang="en-US" smtClean="0"/>
              <a:t>Capacity and O&amp;M Charges</a:t>
            </a:r>
          </a:p>
          <a:p>
            <a:pPr lvl="1"/>
            <a:r>
              <a:rPr lang="en-US" smtClean="0"/>
              <a:t>Capacity Charge:		$18.8/kW/Mo Fixed</a:t>
            </a:r>
          </a:p>
          <a:p>
            <a:pPr lvl="1"/>
            <a:r>
              <a:rPr lang="en-US" smtClean="0"/>
              <a:t>Fixed O&amp;M Charge;	$8.63/kW/Mo Escalating</a:t>
            </a:r>
          </a:p>
          <a:p>
            <a:pPr lvl="1"/>
            <a:r>
              <a:rPr lang="en-US" smtClean="0"/>
              <a:t>Transmission Charge:	$1.3/kW/Mo</a:t>
            </a:r>
          </a:p>
          <a:p>
            <a:r>
              <a:rPr lang="en-US" smtClean="0"/>
              <a:t>Energy Charges</a:t>
            </a:r>
          </a:p>
          <a:p>
            <a:pPr lvl="1"/>
            <a:r>
              <a:rPr lang="en-US" smtClean="0"/>
              <a:t>Fuel Charge/MWH</a:t>
            </a:r>
          </a:p>
          <a:p>
            <a:pPr lvl="1"/>
            <a:r>
              <a:rPr lang="en-US" smtClean="0"/>
              <a:t>Variable O&amp;M Charge/MWH</a:t>
            </a:r>
          </a:p>
          <a:p>
            <a:r>
              <a:rPr lang="en-US" smtClean="0"/>
              <a:t>Total Cost of Power at 70% Capacity Factor</a:t>
            </a:r>
          </a:p>
          <a:p>
            <a:pPr lvl="1"/>
            <a:r>
              <a:rPr lang="en-US" smtClean="0"/>
              <a:t>Approximately 10 Cents/kWh</a:t>
            </a:r>
          </a:p>
        </p:txBody>
      </p:sp>
    </p:spTree>
  </p:cSld>
  <p:clrMapOvr>
    <a:masterClrMapping/>
  </p:clrMapOvr>
  <p:transition>
    <p:zoom/>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US" smtClean="0"/>
              <a:t>Financial Results</a:t>
            </a:r>
          </a:p>
        </p:txBody>
      </p:sp>
      <p:sp>
        <p:nvSpPr>
          <p:cNvPr id="145411" name="Content Placeholder 2"/>
          <p:cNvSpPr>
            <a:spLocks noGrp="1"/>
          </p:cNvSpPr>
          <p:nvPr>
            <p:ph idx="1"/>
          </p:nvPr>
        </p:nvSpPr>
        <p:spPr/>
        <p:txBody>
          <a:bodyPr/>
          <a:lstStyle/>
          <a:p>
            <a:r>
              <a:rPr lang="en-US" smtClean="0"/>
              <a:t>Original models by Intergen called for a 23% IRR for equity in the project. </a:t>
            </a:r>
          </a:p>
          <a:p>
            <a:r>
              <a:rPr lang="en-US" smtClean="0"/>
              <a:t>Intergen itself realized some profit in the 1997 sale of a 26% interest to Global Power Investments, which generated a 12% profit. </a:t>
            </a:r>
          </a:p>
          <a:p>
            <a:r>
              <a:rPr lang="en-US" smtClean="0"/>
              <a:t>The project has endured periods of technical default under the loan documents, due to non-payment by Meralco.  However, the debt service has been uninterrupted. </a:t>
            </a:r>
          </a:p>
          <a:p>
            <a:r>
              <a:rPr lang="en-US" smtClean="0"/>
              <a:t>The PPA has been renegotiated at various times. Bilateral renegotiations between Meralco and Quezon served to clarify items that were important to both sides.</a:t>
            </a:r>
          </a:p>
        </p:txBody>
      </p:sp>
    </p:spTree>
  </p:cSld>
  <p:clrMapOvr>
    <a:masterClrMapping/>
  </p:clrMapOvr>
  <p:transition>
    <p:zoom/>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3"/>
          <p:cNvSpPr>
            <a:spLocks noGrp="1"/>
          </p:cNvSpPr>
          <p:nvPr>
            <p:ph type="ctrTitle" idx="4294967295"/>
          </p:nvPr>
        </p:nvSpPr>
        <p:spPr>
          <a:xfrm>
            <a:off x="609600" y="4343400"/>
            <a:ext cx="7772400" cy="1470025"/>
          </a:xfrm>
          <a:solidFill>
            <a:srgbClr val="3366FF"/>
          </a:solidFill>
          <a:ln>
            <a:solidFill>
              <a:schemeClr val="bg1"/>
            </a:solidFill>
          </a:ln>
        </p:spPr>
        <p:txBody>
          <a:bodyPr/>
          <a:lstStyle/>
          <a:p>
            <a:r>
              <a:rPr lang="en-US" smtClean="0"/>
              <a:t>Philippines Case - Results</a:t>
            </a:r>
          </a:p>
        </p:txBody>
      </p:sp>
    </p:spTree>
  </p:cSld>
  <p:clrMapOvr>
    <a:masterClrMapping/>
  </p:clrMapOvr>
  <p:transition>
    <p:zoom/>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US" smtClean="0"/>
              <a:t>Capacity and Demand</a:t>
            </a:r>
          </a:p>
        </p:txBody>
      </p:sp>
      <p:sp>
        <p:nvSpPr>
          <p:cNvPr id="147459" name="Content Placeholder 2"/>
          <p:cNvSpPr>
            <a:spLocks noGrp="1"/>
          </p:cNvSpPr>
          <p:nvPr>
            <p:ph idx="1"/>
          </p:nvPr>
        </p:nvSpPr>
        <p:spPr/>
        <p:txBody>
          <a:bodyPr/>
          <a:lstStyle/>
          <a:p>
            <a:r>
              <a:rPr lang="en-US" sz="1600" smtClean="0"/>
              <a:t>By 1998, peak capacity was 11,988 MW while peak demand was 6,421 MW. Demand projections in the early- and mid-1990s forecast demand growth ranging from 9.5-12% per year.</a:t>
            </a:r>
          </a:p>
          <a:p>
            <a:r>
              <a:rPr lang="en-US" sz="1600" smtClean="0"/>
              <a:t>A 1994 report by the World Bank already warned implicitly against the risk of over-commitment through the uncoordinated signing of PPAs, which essentially passed demand risk to the consumer through take-or-pay provisions.</a:t>
            </a:r>
          </a:p>
          <a:p>
            <a:r>
              <a:rPr lang="en-US" sz="1600" smtClean="0"/>
              <a:t>The costs of IPPs were often high because the new capacity was not consistent with the least-cost expansion path and the private sector required high rates of return.</a:t>
            </a:r>
          </a:p>
          <a:p>
            <a:r>
              <a:rPr lang="en-US" sz="1600" smtClean="0"/>
              <a:t>The focus on production rather than efficient distribution put the public sector in the position of retaining that activity in which it was least effective and restricting the private sector from performing the customer focused activities (distribution and supply) where it had real expertise. At the same time, it isolated the private sector from the market through a combination of regulated pricing and guarantees against commercial risks.</a:t>
            </a:r>
          </a:p>
        </p:txBody>
      </p:sp>
    </p:spTree>
  </p:cSld>
  <p:clrMapOvr>
    <a:masterClrMapping/>
  </p:clrMapOvr>
  <p:transition>
    <p:zoom/>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smtClean="0"/>
              <a:t>Philippines IPP Contracts</a:t>
            </a:r>
          </a:p>
        </p:txBody>
      </p:sp>
      <p:pic>
        <p:nvPicPr>
          <p:cNvPr id="148483" name="Picture 3"/>
          <p:cNvPicPr>
            <a:picLocks noGrp="1" noChangeAspect="1" noChangeArrowheads="1"/>
          </p:cNvPicPr>
          <p:nvPr>
            <p:ph idx="1"/>
          </p:nvPr>
        </p:nvPicPr>
        <p:blipFill>
          <a:blip r:embed="rId2" cstate="print"/>
          <a:srcRect/>
          <a:stretch>
            <a:fillRect/>
          </a:stretch>
        </p:blipFill>
        <p:spPr>
          <a:xfrm>
            <a:off x="1360488" y="1524000"/>
            <a:ext cx="6423025" cy="4572000"/>
          </a:xfrm>
          <a:noFill/>
        </p:spPr>
      </p:pic>
      <p:sp>
        <p:nvSpPr>
          <p:cNvPr id="148484" name="TextBox 3"/>
          <p:cNvSpPr txBox="1">
            <a:spLocks noChangeArrowheads="1"/>
          </p:cNvSpPr>
          <p:nvPr/>
        </p:nvSpPr>
        <p:spPr bwMode="auto">
          <a:xfrm>
            <a:off x="7315200" y="838200"/>
            <a:ext cx="1447800" cy="461963"/>
          </a:xfrm>
          <a:prstGeom prst="rect">
            <a:avLst/>
          </a:prstGeom>
          <a:noFill/>
          <a:ln w="9525">
            <a:noFill/>
            <a:miter lim="800000"/>
            <a:headEnd/>
            <a:tailEnd/>
          </a:ln>
        </p:spPr>
        <p:txBody>
          <a:bodyPr>
            <a:spAutoFit/>
          </a:bodyPr>
          <a:lstStyle/>
          <a:p>
            <a:r>
              <a:rPr lang="en-US"/>
              <a:t>Reserve Margin is about 155%</a:t>
            </a:r>
          </a:p>
        </p:txBody>
      </p:sp>
      <p:cxnSp>
        <p:nvCxnSpPr>
          <p:cNvPr id="148485" name="Straight Arrow Connector 5"/>
          <p:cNvCxnSpPr>
            <a:cxnSpLocks noChangeShapeType="1"/>
          </p:cNvCxnSpPr>
          <p:nvPr/>
        </p:nvCxnSpPr>
        <p:spPr bwMode="auto">
          <a:xfrm rot="5400000">
            <a:off x="7429500" y="1562100"/>
            <a:ext cx="914400" cy="838200"/>
          </a:xfrm>
          <a:prstGeom prst="straightConnector1">
            <a:avLst/>
          </a:prstGeom>
          <a:noFill/>
          <a:ln w="12700" algn="ctr">
            <a:solidFill>
              <a:schemeClr val="tx1"/>
            </a:solidFill>
            <a:round/>
            <a:headEnd type="none" w="sm" len="sm"/>
            <a:tailEnd type="arrow" w="med" len="med"/>
          </a:ln>
        </p:spPr>
      </p:cxnSp>
      <p:sp>
        <p:nvSpPr>
          <p:cNvPr id="148486" name="TextBox 6"/>
          <p:cNvSpPr txBox="1">
            <a:spLocks noChangeArrowheads="1"/>
          </p:cNvSpPr>
          <p:nvPr/>
        </p:nvSpPr>
        <p:spPr bwMode="auto">
          <a:xfrm>
            <a:off x="7772400" y="2438400"/>
            <a:ext cx="1219200" cy="461963"/>
          </a:xfrm>
          <a:prstGeom prst="rect">
            <a:avLst/>
          </a:prstGeom>
          <a:noFill/>
          <a:ln w="9525">
            <a:noFill/>
            <a:miter lim="800000"/>
            <a:headEnd/>
            <a:tailEnd/>
          </a:ln>
        </p:spPr>
        <p:txBody>
          <a:bodyPr>
            <a:spAutoFit/>
          </a:bodyPr>
          <a:lstStyle/>
          <a:p>
            <a:r>
              <a:rPr lang="en-US"/>
              <a:t>Estimated Growth – 9.2%</a:t>
            </a:r>
          </a:p>
        </p:txBody>
      </p:sp>
      <p:cxnSp>
        <p:nvCxnSpPr>
          <p:cNvPr id="148487" name="Straight Arrow Connector 8"/>
          <p:cNvCxnSpPr>
            <a:cxnSpLocks noChangeShapeType="1"/>
          </p:cNvCxnSpPr>
          <p:nvPr/>
        </p:nvCxnSpPr>
        <p:spPr bwMode="auto">
          <a:xfrm rot="10800000" flipV="1">
            <a:off x="7543800" y="2971800"/>
            <a:ext cx="838200" cy="76200"/>
          </a:xfrm>
          <a:prstGeom prst="straightConnector1">
            <a:avLst/>
          </a:prstGeom>
          <a:noFill/>
          <a:ln w="12700" algn="ctr">
            <a:solidFill>
              <a:schemeClr val="tx1"/>
            </a:solidFill>
            <a:round/>
            <a:headEnd type="none" w="sm" len="sm"/>
            <a:tailEnd type="arrow" w="med" len="med"/>
          </a:ln>
        </p:spPr>
      </p:cxnSp>
      <p:sp>
        <p:nvSpPr>
          <p:cNvPr id="148488" name="TextBox 9"/>
          <p:cNvSpPr txBox="1">
            <a:spLocks noChangeArrowheads="1"/>
          </p:cNvSpPr>
          <p:nvPr/>
        </p:nvSpPr>
        <p:spPr bwMode="auto">
          <a:xfrm>
            <a:off x="7848600" y="3657600"/>
            <a:ext cx="1066800" cy="461963"/>
          </a:xfrm>
          <a:prstGeom prst="rect">
            <a:avLst/>
          </a:prstGeom>
          <a:noFill/>
          <a:ln w="9525">
            <a:noFill/>
            <a:miter lim="800000"/>
            <a:headEnd/>
            <a:tailEnd/>
          </a:ln>
        </p:spPr>
        <p:txBody>
          <a:bodyPr>
            <a:spAutoFit/>
          </a:bodyPr>
          <a:lstStyle/>
          <a:p>
            <a:r>
              <a:rPr lang="en-US"/>
              <a:t>Actual Growth – 3%</a:t>
            </a:r>
          </a:p>
        </p:txBody>
      </p:sp>
      <p:cxnSp>
        <p:nvCxnSpPr>
          <p:cNvPr id="148489" name="Straight Arrow Connector 11"/>
          <p:cNvCxnSpPr>
            <a:cxnSpLocks noChangeShapeType="1"/>
          </p:cNvCxnSpPr>
          <p:nvPr/>
        </p:nvCxnSpPr>
        <p:spPr bwMode="auto">
          <a:xfrm rot="10800000">
            <a:off x="7467600" y="4114800"/>
            <a:ext cx="990600" cy="228600"/>
          </a:xfrm>
          <a:prstGeom prst="straightConnector1">
            <a:avLst/>
          </a:prstGeom>
          <a:noFill/>
          <a:ln w="12700" algn="ctr">
            <a:solidFill>
              <a:schemeClr val="tx1"/>
            </a:solidFill>
            <a:round/>
            <a:headEnd type="none" w="sm" len="sm"/>
            <a:tailEnd type="arrow" w="med" len="med"/>
          </a:ln>
        </p:spPr>
      </p:cxnSp>
    </p:spTree>
  </p:cSld>
  <p:clrMapOvr>
    <a:masterClrMapping/>
  </p:clrMapOvr>
  <p:transition>
    <p:zoom/>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r>
              <a:rPr lang="en-US" smtClean="0"/>
              <a:t>Effects of PPA Program</a:t>
            </a:r>
          </a:p>
        </p:txBody>
      </p:sp>
      <p:sp>
        <p:nvSpPr>
          <p:cNvPr id="149507" name="Content Placeholder 2"/>
          <p:cNvSpPr>
            <a:spLocks noGrp="1"/>
          </p:cNvSpPr>
          <p:nvPr>
            <p:ph idx="1"/>
          </p:nvPr>
        </p:nvSpPr>
        <p:spPr/>
        <p:txBody>
          <a:bodyPr/>
          <a:lstStyle/>
          <a:p>
            <a:r>
              <a:rPr lang="en-US" smtClean="0"/>
              <a:t>The effects of the PPA capacity charges were exacerbated by the structure and implementation of the IPP program. The rapid build-out of IPPs during the 1990s meant that with the impact of the Asian financial crisis in 1998, the cost of electricity began to explode  dramatically due to a combination of:</a:t>
            </a:r>
          </a:p>
          <a:p>
            <a:pPr lvl="1"/>
            <a:r>
              <a:rPr lang="en-US" smtClean="0"/>
              <a:t>the high fixed cost of the IPPs (capacity payments or minimum offtake) and </a:t>
            </a:r>
          </a:p>
          <a:p>
            <a:pPr lvl="1"/>
            <a:r>
              <a:rPr lang="en-US" smtClean="0"/>
              <a:t>the escalating foreign exchange liability stemming from deep reliance on foreign capital. </a:t>
            </a:r>
          </a:p>
          <a:p>
            <a:r>
              <a:rPr lang="en-US" smtClean="0"/>
              <a:t>The controversial “PPA” pass-through mechanism began climbing rapidly with the crisis, eventually becoming larger than the base rate itself.</a:t>
            </a:r>
          </a:p>
        </p:txBody>
      </p:sp>
    </p:spTree>
  </p:cSld>
  <p:clrMapOvr>
    <a:masterClrMapping/>
  </p:clrMapOvr>
  <p:transition>
    <p:zoom/>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r>
              <a:rPr lang="en-US" smtClean="0"/>
              <a:t>Exchange Rates</a:t>
            </a:r>
          </a:p>
        </p:txBody>
      </p:sp>
      <p:pic>
        <p:nvPicPr>
          <p:cNvPr id="150531" name="Picture 5"/>
          <p:cNvPicPr>
            <a:picLocks noGrp="1" noChangeAspect="1" noChangeArrowheads="1"/>
          </p:cNvPicPr>
          <p:nvPr>
            <p:ph sz="half" idx="2"/>
          </p:nvPr>
        </p:nvPicPr>
        <p:blipFill>
          <a:blip r:embed="rId2" cstate="print"/>
          <a:srcRect/>
          <a:stretch>
            <a:fillRect/>
          </a:stretch>
        </p:blipFill>
        <p:spPr>
          <a:xfrm>
            <a:off x="5105400" y="304800"/>
            <a:ext cx="3733800" cy="2713038"/>
          </a:xfrm>
          <a:noFill/>
        </p:spPr>
      </p:pic>
      <p:pic>
        <p:nvPicPr>
          <p:cNvPr id="150532" name="Picture 2"/>
          <p:cNvPicPr>
            <a:picLocks noGrp="1" noChangeAspect="1" noChangeArrowheads="1"/>
          </p:cNvPicPr>
          <p:nvPr>
            <p:ph sz="half" idx="1"/>
          </p:nvPr>
        </p:nvPicPr>
        <p:blipFill>
          <a:blip r:embed="rId3" cstate="print"/>
          <a:srcRect/>
          <a:stretch>
            <a:fillRect/>
          </a:stretch>
        </p:blipFill>
        <p:spPr>
          <a:xfrm>
            <a:off x="228600" y="2438400"/>
            <a:ext cx="5562600" cy="3703638"/>
          </a:xfrm>
          <a:noFill/>
        </p:spPr>
      </p:pic>
      <p:sp>
        <p:nvSpPr>
          <p:cNvPr id="150533" name="TextBox 9"/>
          <p:cNvSpPr txBox="1">
            <a:spLocks noChangeArrowheads="1"/>
          </p:cNvSpPr>
          <p:nvPr/>
        </p:nvSpPr>
        <p:spPr bwMode="auto">
          <a:xfrm>
            <a:off x="838200" y="1371600"/>
            <a:ext cx="3505200" cy="923925"/>
          </a:xfrm>
          <a:prstGeom prst="rect">
            <a:avLst/>
          </a:prstGeom>
          <a:noFill/>
          <a:ln w="9525">
            <a:noFill/>
            <a:miter lim="800000"/>
            <a:headEnd/>
            <a:tailEnd/>
          </a:ln>
        </p:spPr>
        <p:txBody>
          <a:bodyPr>
            <a:spAutoFit/>
          </a:bodyPr>
          <a:lstStyle/>
          <a:p>
            <a:pPr algn="l"/>
            <a:r>
              <a:rPr lang="en-US" sz="1800"/>
              <a:t>Depreciation in exchange rates of about 70% caused increases in capacity charges</a:t>
            </a:r>
          </a:p>
        </p:txBody>
      </p:sp>
    </p:spTree>
  </p:cSld>
  <p:clrMapOvr>
    <a:masterClrMapping/>
  </p:clrMapOvr>
  <p:transition>
    <p:zoom/>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r>
              <a:rPr lang="en-US" smtClean="0"/>
              <a:t>Risk Mitigation and Purchasing Power Parity</a:t>
            </a:r>
          </a:p>
        </p:txBody>
      </p:sp>
      <p:sp>
        <p:nvSpPr>
          <p:cNvPr id="151555" name="Content Placeholder 2"/>
          <p:cNvSpPr>
            <a:spLocks noGrp="1"/>
          </p:cNvSpPr>
          <p:nvPr>
            <p:ph idx="1"/>
          </p:nvPr>
        </p:nvSpPr>
        <p:spPr/>
        <p:txBody>
          <a:bodyPr/>
          <a:lstStyle/>
          <a:p>
            <a:r>
              <a:rPr lang="en-US" smtClean="0"/>
              <a:t>Purchasing Power Parity</a:t>
            </a:r>
          </a:p>
          <a:p>
            <a:pPr lvl="1"/>
            <a:r>
              <a:rPr lang="en-US" smtClean="0"/>
              <a:t>Change in exchange rate (versus USD)</a:t>
            </a:r>
          </a:p>
          <a:p>
            <a:pPr lvl="2"/>
            <a:r>
              <a:rPr lang="en-US" smtClean="0"/>
              <a:t>Current exchange rate x (1+local inflation)/(1+US$ inflation)</a:t>
            </a:r>
          </a:p>
          <a:p>
            <a:pPr lvl="1"/>
            <a:r>
              <a:rPr lang="en-US" smtClean="0"/>
              <a:t>How purchasing power parity mitigates risk</a:t>
            </a:r>
          </a:p>
          <a:p>
            <a:pPr lvl="2"/>
            <a:r>
              <a:rPr lang="en-US" smtClean="0"/>
              <a:t>In theory people in the country are willing to pay higher nominal prices because of inflation and the net cash flow for the project should be the same</a:t>
            </a:r>
          </a:p>
          <a:p>
            <a:pPr lvl="2"/>
            <a:r>
              <a:rPr lang="en-US" smtClean="0"/>
              <a:t>For example, if the inflation rate increases to 20%, the exchange rate should reflect depreciation in the currency of 20%.</a:t>
            </a:r>
          </a:p>
          <a:p>
            <a:pPr lvl="1"/>
            <a:r>
              <a:rPr lang="en-US" smtClean="0"/>
              <a:t>Problems with purchasing power parity assumption</a:t>
            </a:r>
          </a:p>
          <a:p>
            <a:pPr lvl="2"/>
            <a:r>
              <a:rPr lang="en-US" smtClean="0"/>
              <a:t>Large devaluations can occur without inflation rate changes</a:t>
            </a:r>
          </a:p>
          <a:p>
            <a:pPr lvl="2"/>
            <a:r>
              <a:rPr lang="en-US" smtClean="0"/>
              <a:t>For example, the East Asian Crisis of 1997</a:t>
            </a: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Project Finance Process  Used in Investment</a:t>
            </a:r>
          </a:p>
        </p:txBody>
      </p:sp>
      <p:sp>
        <p:nvSpPr>
          <p:cNvPr id="21507" name="Rectangle 4"/>
          <p:cNvSpPr>
            <a:spLocks noGrp="1" noChangeArrowheads="1"/>
          </p:cNvSpPr>
          <p:nvPr>
            <p:ph type="body" sz="half" idx="2"/>
          </p:nvPr>
        </p:nvSpPr>
        <p:spPr/>
        <p:txBody>
          <a:bodyPr/>
          <a:lstStyle/>
          <a:p>
            <a:pPr>
              <a:lnSpc>
                <a:spcPct val="90000"/>
              </a:lnSpc>
            </a:pPr>
            <a:r>
              <a:rPr lang="en-US" sz="1600" smtClean="0"/>
              <a:t>In project finance</a:t>
            </a:r>
          </a:p>
          <a:p>
            <a:pPr marL="566738" lvl="1" indent="-219075">
              <a:lnSpc>
                <a:spcPct val="90000"/>
              </a:lnSpc>
            </a:pPr>
            <a:r>
              <a:rPr lang="en-US" sz="1600" smtClean="0"/>
              <a:t>The projected cash flows are reviewed by financial experts outside of the company with no vested interest in the project</a:t>
            </a:r>
          </a:p>
          <a:p>
            <a:pPr marL="566738" lvl="1" indent="-219075">
              <a:lnSpc>
                <a:spcPct val="90000"/>
              </a:lnSpc>
            </a:pPr>
            <a:r>
              <a:rPr lang="en-US" sz="1600" smtClean="0"/>
              <a:t>The amount of gearing drives the return on the project and the gearing is in turn driven by lenders assessment of the cash flow</a:t>
            </a:r>
          </a:p>
          <a:p>
            <a:pPr marL="566738" lvl="1" indent="-219075">
              <a:lnSpc>
                <a:spcPct val="90000"/>
              </a:lnSpc>
            </a:pPr>
            <a:r>
              <a:rPr lang="en-US" sz="1600" smtClean="0"/>
              <a:t>The rate of return in not subjectively adjusted for risk, it is the lenders – who have their own money at risk – who drive the investment</a:t>
            </a:r>
          </a:p>
          <a:p>
            <a:pPr marL="566738" lvl="1" indent="-219075">
              <a:lnSpc>
                <a:spcPct val="90000"/>
              </a:lnSpc>
            </a:pPr>
            <a:r>
              <a:rPr lang="en-US" sz="1600" smtClean="0"/>
              <a:t>Specific risks can be evaluated and measured</a:t>
            </a:r>
          </a:p>
        </p:txBody>
      </p:sp>
      <p:sp>
        <p:nvSpPr>
          <p:cNvPr id="21508" name="Rectangle 5"/>
          <p:cNvSpPr>
            <a:spLocks noGrp="1" noChangeArrowheads="1"/>
          </p:cNvSpPr>
          <p:nvPr>
            <p:ph type="body" sz="half" idx="1"/>
          </p:nvPr>
        </p:nvSpPr>
        <p:spPr/>
        <p:txBody>
          <a:bodyPr/>
          <a:lstStyle/>
          <a:p>
            <a:pPr>
              <a:lnSpc>
                <a:spcPct val="90000"/>
              </a:lnSpc>
            </a:pPr>
            <a:r>
              <a:rPr lang="en-US" sz="1600" smtClean="0"/>
              <a:t>Project Finance Process</a:t>
            </a:r>
          </a:p>
          <a:p>
            <a:pPr marL="623888" lvl="1" indent="-276225">
              <a:lnSpc>
                <a:spcPct val="90000"/>
              </a:lnSpc>
            </a:pPr>
            <a:r>
              <a:rPr lang="en-US" sz="1600" smtClean="0"/>
              <a:t>In development process, develop a set of contracts with construction companies, suppliers and off-takers</a:t>
            </a:r>
          </a:p>
          <a:p>
            <a:pPr marL="623888" lvl="1" indent="-276225">
              <a:lnSpc>
                <a:spcPct val="90000"/>
              </a:lnSpc>
            </a:pPr>
            <a:r>
              <a:rPr lang="en-US" sz="1600" smtClean="0"/>
              <a:t>Once cash flows and contracts are defined, secure bank financing</a:t>
            </a:r>
          </a:p>
          <a:p>
            <a:pPr marL="623888" lvl="1" indent="-276225">
              <a:lnSpc>
                <a:spcPct val="90000"/>
              </a:lnSpc>
            </a:pPr>
            <a:r>
              <a:rPr lang="en-US" sz="1600" smtClean="0"/>
              <a:t>Assure that the return to equity holders is in line with equity returns generally known to be required for investments.</a:t>
            </a:r>
          </a:p>
          <a:p>
            <a:pPr>
              <a:lnSpc>
                <a:spcPct val="90000"/>
              </a:lnSpc>
            </a:pPr>
            <a:endParaRPr lang="en-US" sz="1600" smtClean="0"/>
          </a:p>
        </p:txBody>
      </p:sp>
    </p:spTree>
  </p:cSld>
  <p:clrMapOvr>
    <a:masterClrMapping/>
  </p:clrMapOvr>
  <p:transition>
    <p:zoom/>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r>
              <a:rPr lang="en-US" smtClean="0"/>
              <a:t>Example of Purchasing Power Parity and Inflation</a:t>
            </a:r>
          </a:p>
        </p:txBody>
      </p:sp>
      <p:graphicFrame>
        <p:nvGraphicFramePr>
          <p:cNvPr id="4" name="Content Placeholder 3"/>
          <p:cNvGraphicFramePr>
            <a:graphicFrameLocks noGrp="1"/>
          </p:cNvGraphicFramePr>
          <p:nvPr>
            <p:ph idx="1"/>
          </p:nvPr>
        </p:nvGraphicFramePr>
        <p:xfrm>
          <a:off x="762000" y="1295400"/>
          <a:ext cx="7696200" cy="5105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zoom/>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lstStyle/>
          <a:p>
            <a:r>
              <a:rPr lang="en-US" smtClean="0"/>
              <a:t>Index of Exchange Rate and Purchasing Power</a:t>
            </a:r>
          </a:p>
        </p:txBody>
      </p:sp>
      <p:pic>
        <p:nvPicPr>
          <p:cNvPr id="153603" name="Picture 2"/>
          <p:cNvPicPr>
            <a:picLocks noGrp="1" noChangeAspect="1" noChangeArrowheads="1"/>
          </p:cNvPicPr>
          <p:nvPr>
            <p:ph idx="1"/>
          </p:nvPr>
        </p:nvPicPr>
        <p:blipFill>
          <a:blip r:embed="rId2" cstate="print"/>
          <a:srcRect/>
          <a:stretch>
            <a:fillRect/>
          </a:stretch>
        </p:blipFill>
        <p:spPr>
          <a:xfrm>
            <a:off x="1098550" y="1295400"/>
            <a:ext cx="7023100" cy="5105400"/>
          </a:xfrm>
          <a:noFill/>
        </p:spPr>
      </p:pic>
    </p:spTree>
  </p:cSld>
  <p:clrMapOvr>
    <a:masterClrMapping/>
  </p:clrMapOvr>
  <p:transition>
    <p:zoom/>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r>
              <a:rPr lang="en-US" smtClean="0"/>
              <a:t>Result – High Power Rates</a:t>
            </a:r>
          </a:p>
        </p:txBody>
      </p:sp>
      <p:sp>
        <p:nvSpPr>
          <p:cNvPr id="154627" name="Content Placeholder 2"/>
          <p:cNvSpPr>
            <a:spLocks noGrp="1"/>
          </p:cNvSpPr>
          <p:nvPr>
            <p:ph idx="1"/>
          </p:nvPr>
        </p:nvSpPr>
        <p:spPr/>
        <p:txBody>
          <a:bodyPr/>
          <a:lstStyle/>
          <a:p>
            <a:r>
              <a:rPr lang="en-US" smtClean="0"/>
              <a:t>Exceptionally high power rates were cited as one reason why Intel Philippines, one of the country's biggest foreign investors and largest employers, with over 5,000 workers, plans to close down its Philippine operations and divert the company's investments to lower-cost Vietnam and Malaysia. A recent government survey showed that the high cost of electricity is one of the main reasons why foreign investors are reluctant to locate their businesses in the Philippines. </a:t>
            </a:r>
          </a:p>
          <a:p>
            <a:r>
              <a:rPr lang="en-US" smtClean="0"/>
              <a:t>According to the Heads of ASEAN Power Utilities/Authorities, a consultative group attached to the 10-member Association of Southeast Asian Nations, the average cost of electricity in the Philippines last year was 17.5 US cents per kilowatt-hour (kWh). That is more than three times the 5.38 per kWh cost in Vietnam, and is markedly higher then the 6.77 per kWh cost in Indonesia, 7.67 per kWh in Malaysia and 8.50 per kWh in Thailand. Even high-cost Singapore recorded cheaper power rates at 13.07 per kWh. </a:t>
            </a:r>
          </a:p>
        </p:txBody>
      </p:sp>
    </p:spTree>
  </p:cSld>
  <p:clrMapOvr>
    <a:masterClrMapping/>
  </p:clrMapOvr>
  <p:transition>
    <p:zoom/>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r>
              <a:rPr lang="en-US" smtClean="0"/>
              <a:t>High Power Rates (Excluding Europe)</a:t>
            </a:r>
          </a:p>
        </p:txBody>
      </p:sp>
      <p:graphicFrame>
        <p:nvGraphicFramePr>
          <p:cNvPr id="5" name="Content Placeholder 4"/>
          <p:cNvGraphicFramePr>
            <a:graphicFrameLocks noGrp="1"/>
          </p:cNvGraphicFramePr>
          <p:nvPr>
            <p:ph idx="1"/>
          </p:nvPr>
        </p:nvGraphicFramePr>
        <p:xfrm>
          <a:off x="762000" y="1524000"/>
          <a:ext cx="76200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zoom/>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p:txBody>
          <a:bodyPr/>
          <a:lstStyle/>
          <a:p>
            <a:r>
              <a:rPr lang="en-US" smtClean="0"/>
              <a:t>Philippines – Contract Review</a:t>
            </a:r>
          </a:p>
        </p:txBody>
      </p:sp>
      <p:sp>
        <p:nvSpPr>
          <p:cNvPr id="156675" name="Content Placeholder 2"/>
          <p:cNvSpPr>
            <a:spLocks noGrp="1"/>
          </p:cNvSpPr>
          <p:nvPr>
            <p:ph idx="1"/>
          </p:nvPr>
        </p:nvSpPr>
        <p:spPr/>
        <p:txBody>
          <a:bodyPr/>
          <a:lstStyle/>
          <a:p>
            <a:r>
              <a:rPr lang="en-US" smtClean="0"/>
              <a:t>The process began with a 2001 electricity sector reform law (“EPIRA”) that required the appointment of an inter-agency commission (“IAC”) to review the IPP contracts, which by 2001 had become politically and economically vulnerable. </a:t>
            </a:r>
          </a:p>
          <a:p>
            <a:r>
              <a:rPr lang="en-US" smtClean="0"/>
              <a:t>The law also mandated the unbundling of electricity rates in consumer bills. This seemingly innocuous measure allowed Filipino citizens to see for the first time the precise origins of the costs that created some of the highest electricity rates in Asia. </a:t>
            </a:r>
          </a:p>
          <a:p>
            <a:pPr lvl="1"/>
            <a:r>
              <a:rPr lang="en-US" smtClean="0"/>
              <a:t>What they saw was that the power purchase adjustment that financed the state utility’s IPP obligations was almost equal to the cost of the actual electricity consumed.</a:t>
            </a:r>
          </a:p>
        </p:txBody>
      </p:sp>
    </p:spTree>
  </p:cSld>
  <p:clrMapOvr>
    <a:masterClrMapping/>
  </p:clrMapOvr>
  <p:transition>
    <p:zoom/>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r>
              <a:rPr lang="en-US" smtClean="0"/>
              <a:t>Philippines – Review of Contracts</a:t>
            </a:r>
          </a:p>
        </p:txBody>
      </p:sp>
      <p:sp>
        <p:nvSpPr>
          <p:cNvPr id="157699" name="Content Placeholder 2"/>
          <p:cNvSpPr>
            <a:spLocks noGrp="1"/>
          </p:cNvSpPr>
          <p:nvPr>
            <p:ph idx="1"/>
          </p:nvPr>
        </p:nvSpPr>
        <p:spPr/>
        <p:txBody>
          <a:bodyPr/>
          <a:lstStyle/>
          <a:p>
            <a:r>
              <a:rPr lang="en-US" sz="1600" smtClean="0"/>
              <a:t>The IAC Review covered a total of 35 projects—all of Napocor’s operating contracts with IPPs. Of these, six were cleared, and the other 29 contracts were found to have issues of various kinds and were targeted for renegotiation.</a:t>
            </a:r>
          </a:p>
          <a:p>
            <a:r>
              <a:rPr lang="en-US" sz="1600" smtClean="0"/>
              <a:t>Upon completing the review, the IAC handed responsibility for implementing its findings to the Power Sector Assets and Liabilities Management Corporation (“PSALM”).</a:t>
            </a:r>
          </a:p>
          <a:p>
            <a:pPr lvl="1"/>
            <a:r>
              <a:rPr lang="en-US" sz="1600" smtClean="0"/>
              <a:t>First, IPPs would bear cost or fee reductions that were not contrary to the terms of the original contract—most commonly the project  companies made a collateral agreement not to nominate the full 105% or 110% that the contract allowed, or clarified ambiguous terms in a manner advantageous to the government. </a:t>
            </a:r>
          </a:p>
          <a:p>
            <a:pPr lvl="1"/>
            <a:r>
              <a:rPr lang="en-US" sz="1600" smtClean="0"/>
              <a:t>Second, PSALM also considered a negotiated buy-out when the sponsor firms were interested in exiting the project.</a:t>
            </a:r>
          </a:p>
        </p:txBody>
      </p:sp>
    </p:spTree>
  </p:cSld>
  <p:clrMapOvr>
    <a:masterClrMapping/>
  </p:clrMapOvr>
  <p:transition>
    <p:zoom/>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body" idx="1"/>
          </p:nvPr>
        </p:nvSpPr>
        <p:spPr>
          <a:xfrm>
            <a:off x="685800" y="1752600"/>
            <a:ext cx="7772400" cy="4114800"/>
          </a:xfrm>
          <a:noFill/>
        </p:spPr>
        <p:txBody>
          <a:bodyPr/>
          <a:lstStyle/>
          <a:p>
            <a:pPr>
              <a:lnSpc>
                <a:spcPct val="90000"/>
              </a:lnSpc>
            </a:pPr>
            <a:r>
              <a:rPr lang="en-AU" smtClean="0"/>
              <a:t>Since the 1970s</a:t>
            </a:r>
          </a:p>
          <a:p>
            <a:pPr lvl="1">
              <a:lnSpc>
                <a:spcPct val="90000"/>
              </a:lnSpc>
            </a:pPr>
            <a:r>
              <a:rPr lang="en-AU" smtClean="0"/>
              <a:t>402 Claims</a:t>
            </a:r>
          </a:p>
          <a:p>
            <a:pPr lvl="1">
              <a:lnSpc>
                <a:spcPct val="90000"/>
              </a:lnSpc>
            </a:pPr>
            <a:r>
              <a:rPr lang="en-AU" smtClean="0"/>
              <a:t>US$1.9 billion</a:t>
            </a:r>
          </a:p>
          <a:p>
            <a:pPr lvl="2">
              <a:lnSpc>
                <a:spcPct val="90000"/>
              </a:lnSpc>
            </a:pPr>
            <a:r>
              <a:rPr lang="en-AU" smtClean="0"/>
              <a:t>14% Transfer</a:t>
            </a:r>
          </a:p>
          <a:p>
            <a:pPr lvl="2">
              <a:lnSpc>
                <a:spcPct val="90000"/>
              </a:lnSpc>
            </a:pPr>
            <a:r>
              <a:rPr lang="en-AU" smtClean="0"/>
              <a:t>37% Expropriation (1970s?)</a:t>
            </a:r>
          </a:p>
          <a:p>
            <a:pPr lvl="2">
              <a:lnSpc>
                <a:spcPct val="90000"/>
              </a:lnSpc>
            </a:pPr>
            <a:r>
              <a:rPr lang="en-AU" smtClean="0"/>
              <a:t>49% War and Civil Disturbance</a:t>
            </a:r>
          </a:p>
          <a:p>
            <a:pPr lvl="1">
              <a:lnSpc>
                <a:spcPct val="90000"/>
              </a:lnSpc>
            </a:pPr>
            <a:r>
              <a:rPr lang="en-AU" smtClean="0"/>
              <a:t>Recent Events</a:t>
            </a:r>
          </a:p>
          <a:p>
            <a:pPr lvl="2">
              <a:lnSpc>
                <a:spcPct val="90000"/>
              </a:lnSpc>
            </a:pPr>
            <a:r>
              <a:rPr lang="en-AU" smtClean="0"/>
              <a:t>Indonesia</a:t>
            </a:r>
          </a:p>
          <a:p>
            <a:pPr lvl="3">
              <a:lnSpc>
                <a:spcPct val="90000"/>
              </a:lnSpc>
            </a:pPr>
            <a:r>
              <a:rPr lang="en-AU" smtClean="0"/>
              <a:t>Cancelled 27 PPAs</a:t>
            </a:r>
          </a:p>
          <a:p>
            <a:pPr lvl="3">
              <a:lnSpc>
                <a:spcPct val="90000"/>
              </a:lnSpc>
            </a:pPr>
            <a:r>
              <a:rPr lang="en-AU" smtClean="0"/>
              <a:t>Russia Default/Moratorium</a:t>
            </a:r>
          </a:p>
        </p:txBody>
      </p:sp>
      <p:sp>
        <p:nvSpPr>
          <p:cNvPr id="158723" name="Rectangle 3"/>
          <p:cNvSpPr>
            <a:spLocks noGrp="1" noChangeArrowheads="1"/>
          </p:cNvSpPr>
          <p:nvPr>
            <p:ph type="title"/>
          </p:nvPr>
        </p:nvSpPr>
        <p:spPr/>
        <p:txBody>
          <a:bodyPr/>
          <a:lstStyle/>
          <a:p>
            <a:r>
              <a:rPr lang="en-US" smtClean="0"/>
              <a:t>Payouts for Political Risk Insurance</a:t>
            </a:r>
          </a:p>
        </p:txBody>
      </p:sp>
    </p:spTree>
  </p:cSld>
  <p:clrMapOvr>
    <a:masterClrMapping/>
  </p:clrMapOvr>
  <p:transition>
    <p:zoom/>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body" idx="1"/>
          </p:nvPr>
        </p:nvSpPr>
        <p:spPr>
          <a:xfrm>
            <a:off x="1143000" y="2057400"/>
            <a:ext cx="7772400" cy="533400"/>
          </a:xfrm>
          <a:noFill/>
        </p:spPr>
        <p:txBody>
          <a:bodyPr/>
          <a:lstStyle/>
          <a:p>
            <a:pPr>
              <a:lnSpc>
                <a:spcPct val="90000"/>
              </a:lnSpc>
              <a:buFontTx/>
              <a:buNone/>
            </a:pPr>
            <a:r>
              <a:rPr lang="en-AU" smtClean="0"/>
              <a:t>Annual Base Rates – Natural Resources</a:t>
            </a:r>
          </a:p>
          <a:p>
            <a:pPr lvl="1">
              <a:lnSpc>
                <a:spcPct val="90000"/>
              </a:lnSpc>
            </a:pPr>
            <a:endParaRPr lang="en-AU" smtClean="0"/>
          </a:p>
        </p:txBody>
      </p:sp>
      <p:pic>
        <p:nvPicPr>
          <p:cNvPr id="159747" name="Picture 3" descr="MIGA"/>
          <p:cNvPicPr>
            <a:picLocks noChangeAspect="1" noChangeArrowheads="1"/>
          </p:cNvPicPr>
          <p:nvPr/>
        </p:nvPicPr>
        <p:blipFill>
          <a:blip r:embed="rId3" cstate="print"/>
          <a:srcRect r="58087"/>
          <a:stretch>
            <a:fillRect/>
          </a:stretch>
        </p:blipFill>
        <p:spPr bwMode="auto">
          <a:xfrm>
            <a:off x="1066800" y="3200400"/>
            <a:ext cx="2603500" cy="1492250"/>
          </a:xfrm>
          <a:prstGeom prst="rect">
            <a:avLst/>
          </a:prstGeom>
          <a:noFill/>
          <a:ln w="9525">
            <a:noFill/>
            <a:miter lim="800000"/>
            <a:headEnd/>
            <a:tailEnd/>
          </a:ln>
        </p:spPr>
      </p:pic>
      <p:pic>
        <p:nvPicPr>
          <p:cNvPr id="159748" name="Picture 4" descr="MIGA"/>
          <p:cNvPicPr>
            <a:picLocks noChangeAspect="1" noChangeArrowheads="1"/>
          </p:cNvPicPr>
          <p:nvPr/>
        </p:nvPicPr>
        <p:blipFill>
          <a:blip r:embed="rId3" cstate="print"/>
          <a:srcRect l="65057" r="2727"/>
          <a:stretch>
            <a:fillRect/>
          </a:stretch>
        </p:blipFill>
        <p:spPr bwMode="auto">
          <a:xfrm>
            <a:off x="4343400" y="3067050"/>
            <a:ext cx="2182813" cy="1628775"/>
          </a:xfrm>
          <a:prstGeom prst="rect">
            <a:avLst/>
          </a:prstGeom>
          <a:noFill/>
          <a:ln w="9525">
            <a:noFill/>
            <a:miter lim="800000"/>
            <a:headEnd/>
            <a:tailEnd/>
          </a:ln>
        </p:spPr>
      </p:pic>
      <p:sp>
        <p:nvSpPr>
          <p:cNvPr id="159749" name="Rectangle 5"/>
          <p:cNvSpPr>
            <a:spLocks noGrp="1" noChangeArrowheads="1"/>
          </p:cNvSpPr>
          <p:nvPr>
            <p:ph type="title"/>
          </p:nvPr>
        </p:nvSpPr>
        <p:spPr/>
        <p:txBody>
          <a:bodyPr/>
          <a:lstStyle/>
          <a:p>
            <a:r>
              <a:rPr lang="en-US" smtClean="0"/>
              <a:t>MEGA Insurance Rates</a:t>
            </a:r>
          </a:p>
        </p:txBody>
      </p:sp>
    </p:spTree>
  </p:cSld>
  <p:clrMapOvr>
    <a:masterClrMapping/>
  </p:clrMapOvr>
  <p:transition>
    <p:zoom/>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4"/>
          <p:cNvSpPr>
            <a:spLocks noGrp="1" noChangeArrowheads="1"/>
          </p:cNvSpPr>
          <p:nvPr>
            <p:ph type="ctrTitle"/>
          </p:nvPr>
        </p:nvSpPr>
        <p:spPr/>
        <p:txBody>
          <a:bodyPr/>
          <a:lstStyle/>
          <a:p>
            <a:r>
              <a:rPr lang="en-US" smtClean="0"/>
              <a:t>Project Finance and Theory</a:t>
            </a:r>
          </a:p>
        </p:txBody>
      </p:sp>
    </p:spTree>
  </p:cSld>
  <p:clrMapOvr>
    <a:masterClrMapping/>
  </p:clrMapOvr>
  <p:transition>
    <p:zoom/>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smtClean="0"/>
              <a:t>General Finance Issues and Project Finance</a:t>
            </a:r>
          </a:p>
        </p:txBody>
      </p:sp>
      <p:sp>
        <p:nvSpPr>
          <p:cNvPr id="161795" name="Rectangle 3"/>
          <p:cNvSpPr>
            <a:spLocks noGrp="1" noChangeArrowheads="1"/>
          </p:cNvSpPr>
          <p:nvPr>
            <p:ph type="body" idx="1"/>
          </p:nvPr>
        </p:nvSpPr>
        <p:spPr/>
        <p:txBody>
          <a:bodyPr/>
          <a:lstStyle/>
          <a:p>
            <a:pPr>
              <a:lnSpc>
                <a:spcPct val="90000"/>
              </a:lnSpc>
            </a:pPr>
            <a:r>
              <a:rPr lang="en-US" smtClean="0"/>
              <a:t>In project finance modelling, a number of fundamental financial issues that arise in finance must be addressed.  These questions are more important than excel techniques:</a:t>
            </a:r>
          </a:p>
          <a:p>
            <a:pPr lvl="1">
              <a:lnSpc>
                <a:spcPct val="90000"/>
              </a:lnSpc>
            </a:pPr>
            <a:r>
              <a:rPr lang="en-US" smtClean="0"/>
              <a:t>What is the appropriate minimum return to equity holders.  </a:t>
            </a:r>
          </a:p>
          <a:p>
            <a:pPr lvl="2">
              <a:lnSpc>
                <a:spcPct val="90000"/>
              </a:lnSpc>
            </a:pPr>
            <a:r>
              <a:rPr lang="en-US" smtClean="0"/>
              <a:t>What is the method to compute returns, what are the returns that should be computed for different projects, should equity or project returns should be the criteria used</a:t>
            </a:r>
          </a:p>
          <a:p>
            <a:pPr lvl="1">
              <a:lnSpc>
                <a:spcPct val="90000"/>
              </a:lnSpc>
            </a:pPr>
            <a:r>
              <a:rPr lang="en-US" smtClean="0"/>
              <a:t>What is the appropriate minimum return to the project</a:t>
            </a:r>
          </a:p>
          <a:p>
            <a:pPr lvl="2">
              <a:lnSpc>
                <a:spcPct val="90000"/>
              </a:lnSpc>
            </a:pPr>
            <a:r>
              <a:rPr lang="en-US" smtClean="0"/>
              <a:t>What is the definition of free cash flow, what is the minimum level project return, how should the project return be used.</a:t>
            </a:r>
          </a:p>
          <a:p>
            <a:pPr lvl="1">
              <a:lnSpc>
                <a:spcPct val="90000"/>
              </a:lnSpc>
            </a:pPr>
            <a:r>
              <a:rPr lang="en-US" smtClean="0"/>
              <a:t>What is the debt capacity of a project</a:t>
            </a:r>
          </a:p>
          <a:p>
            <a:pPr lvl="2">
              <a:lnSpc>
                <a:spcPct val="90000"/>
              </a:lnSpc>
            </a:pPr>
            <a:r>
              <a:rPr lang="en-US" smtClean="0"/>
              <a:t>What is the definition of debt capacity, can debt capacity be used in assessing the risk of a project, what criteria should be used in measuring debt capacity. </a:t>
            </a: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algn="ctr"/>
            <a:r>
              <a:rPr lang="en-US" smtClean="0"/>
              <a:t>Evaluation of Project Investments with Equity IRR and Debt Capacity</a:t>
            </a:r>
          </a:p>
        </p:txBody>
      </p:sp>
      <p:sp>
        <p:nvSpPr>
          <p:cNvPr id="22531" name="Rectangle 5"/>
          <p:cNvSpPr>
            <a:spLocks noGrp="1" noChangeArrowheads="1"/>
          </p:cNvSpPr>
          <p:nvPr>
            <p:ph type="body" sz="half" idx="1"/>
          </p:nvPr>
        </p:nvSpPr>
        <p:spPr/>
        <p:txBody>
          <a:bodyPr/>
          <a:lstStyle/>
          <a:p>
            <a:r>
              <a:rPr lang="en-US" sz="2000" smtClean="0"/>
              <a:t>PROJECT A</a:t>
            </a:r>
          </a:p>
          <a:p>
            <a:endParaRPr lang="en-US" sz="2000" smtClean="0"/>
          </a:p>
        </p:txBody>
      </p:sp>
      <p:sp>
        <p:nvSpPr>
          <p:cNvPr id="22532" name="Rectangle 8"/>
          <p:cNvSpPr>
            <a:spLocks noGrp="1" noChangeArrowheads="1"/>
          </p:cNvSpPr>
          <p:nvPr>
            <p:ph type="body" sz="half" idx="2"/>
          </p:nvPr>
        </p:nvSpPr>
        <p:spPr/>
        <p:txBody>
          <a:bodyPr/>
          <a:lstStyle/>
          <a:p>
            <a:r>
              <a:rPr lang="en-US" sz="2000" smtClean="0"/>
              <a:t>PROJECT B</a:t>
            </a:r>
          </a:p>
        </p:txBody>
      </p:sp>
      <p:pic>
        <p:nvPicPr>
          <p:cNvPr id="22533" name="Picture 12"/>
          <p:cNvPicPr>
            <a:picLocks noChangeAspect="1" noChangeArrowheads="1"/>
          </p:cNvPicPr>
          <p:nvPr/>
        </p:nvPicPr>
        <p:blipFill>
          <a:blip r:embed="rId2" cstate="print"/>
          <a:srcRect/>
          <a:stretch>
            <a:fillRect/>
          </a:stretch>
        </p:blipFill>
        <p:spPr bwMode="auto">
          <a:xfrm>
            <a:off x="4495800" y="2286000"/>
            <a:ext cx="3267075" cy="3286125"/>
          </a:xfrm>
          <a:prstGeom prst="rect">
            <a:avLst/>
          </a:prstGeom>
          <a:noFill/>
          <a:ln w="12700">
            <a:noFill/>
            <a:miter lim="800000"/>
            <a:headEnd type="none" w="sm" len="sm"/>
            <a:tailEnd type="none" w="sm" len="sm"/>
          </a:ln>
        </p:spPr>
      </p:pic>
      <p:pic>
        <p:nvPicPr>
          <p:cNvPr id="22534" name="Picture 15"/>
          <p:cNvPicPr>
            <a:picLocks noChangeAspect="1" noChangeArrowheads="1"/>
          </p:cNvPicPr>
          <p:nvPr/>
        </p:nvPicPr>
        <p:blipFill>
          <a:blip r:embed="rId3" cstate="print"/>
          <a:srcRect/>
          <a:stretch>
            <a:fillRect/>
          </a:stretch>
        </p:blipFill>
        <p:spPr bwMode="auto">
          <a:xfrm>
            <a:off x="762000" y="2286000"/>
            <a:ext cx="3114675" cy="3286125"/>
          </a:xfrm>
          <a:prstGeom prst="rect">
            <a:avLst/>
          </a:prstGeom>
          <a:noFill/>
          <a:ln w="12700">
            <a:noFill/>
            <a:miter lim="800000"/>
            <a:headEnd type="none" w="sm" len="sm"/>
            <a:tailEnd type="none" w="sm" len="sm"/>
          </a:ln>
        </p:spPr>
      </p:pic>
      <p:sp>
        <p:nvSpPr>
          <p:cNvPr id="22535" name="Text Box 16"/>
          <p:cNvSpPr txBox="1">
            <a:spLocks noChangeArrowheads="1"/>
          </p:cNvSpPr>
          <p:nvPr/>
        </p:nvSpPr>
        <p:spPr bwMode="auto">
          <a:xfrm>
            <a:off x="1676400" y="5791200"/>
            <a:ext cx="5562600" cy="274638"/>
          </a:xfrm>
          <a:prstGeom prst="rect">
            <a:avLst/>
          </a:prstGeom>
          <a:solidFill>
            <a:srgbClr val="FFFF66"/>
          </a:solidFill>
          <a:ln w="12700">
            <a:noFill/>
            <a:miter lim="800000"/>
            <a:headEnd type="none" w="sm" len="sm"/>
            <a:tailEnd type="none" w="sm" len="sm"/>
          </a:ln>
        </p:spPr>
        <p:txBody>
          <a:bodyPr>
            <a:spAutoFit/>
          </a:bodyPr>
          <a:lstStyle/>
          <a:p>
            <a:pPr algn="l">
              <a:spcBef>
                <a:spcPct val="50000"/>
              </a:spcBef>
            </a:pPr>
            <a:r>
              <a:rPr lang="en-US"/>
              <a:t>Project IRR minus WACC – traditional finance – would make A look better</a:t>
            </a:r>
          </a:p>
        </p:txBody>
      </p:sp>
    </p:spTree>
  </p:cSld>
  <p:clrMapOvr>
    <a:masterClrMapping/>
  </p:clrMapOvr>
  <p:transition>
    <p:zoom/>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mtClean="0"/>
              <a:t>General Finance Issues and Project Finance (Continued)</a:t>
            </a:r>
          </a:p>
        </p:txBody>
      </p:sp>
      <p:sp>
        <p:nvSpPr>
          <p:cNvPr id="162819" name="Rectangle 3"/>
          <p:cNvSpPr>
            <a:spLocks noGrp="1" noChangeArrowheads="1"/>
          </p:cNvSpPr>
          <p:nvPr>
            <p:ph type="body" idx="1"/>
          </p:nvPr>
        </p:nvSpPr>
        <p:spPr/>
        <p:txBody>
          <a:bodyPr/>
          <a:lstStyle/>
          <a:p>
            <a:pPr lvl="1"/>
            <a:r>
              <a:rPr lang="en-US" smtClean="0"/>
              <a:t>What is the appropriate credit spread for senior and subordinated debt</a:t>
            </a:r>
          </a:p>
          <a:p>
            <a:pPr lvl="2"/>
            <a:r>
              <a:rPr lang="en-US" smtClean="0"/>
              <a:t>How the credit spread analyzed, what spread should be used for senior and subordinated debt, how should the credit spread change with different debt structures</a:t>
            </a:r>
          </a:p>
          <a:p>
            <a:pPr lvl="1"/>
            <a:r>
              <a:rPr lang="en-US" smtClean="0"/>
              <a:t>What are the economics associated with debt structuring issues</a:t>
            </a:r>
          </a:p>
          <a:p>
            <a:pPr lvl="2"/>
            <a:r>
              <a:rPr lang="en-US" smtClean="0"/>
              <a:t>What is the risk and return tradeoffs associated with covenants, debt service reserves, cash flow sweeps and alternative debt amoritsation schedules</a:t>
            </a:r>
          </a:p>
          <a:p>
            <a:pPr lvl="1"/>
            <a:r>
              <a:rPr lang="en-US" smtClean="0"/>
              <a:t>How should the risk and return tradeoffs be assessed</a:t>
            </a:r>
          </a:p>
          <a:p>
            <a:pPr lvl="2"/>
            <a:r>
              <a:rPr lang="en-US" smtClean="0"/>
              <a:t>How should the risk benefits of liquidated damages, fixed price contracts, fixed price O&amp;M be assessed.</a:t>
            </a:r>
          </a:p>
          <a:p>
            <a:endParaRPr lang="en-US" smtClean="0"/>
          </a:p>
        </p:txBody>
      </p:sp>
    </p:spTree>
  </p:cSld>
  <p:clrMapOvr>
    <a:masterClrMapping/>
  </p:clrMapOvr>
  <p:transition>
    <p:zoom/>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smtClean="0"/>
              <a:t>Methods of Analysing the Fundamental Issues</a:t>
            </a:r>
          </a:p>
        </p:txBody>
      </p:sp>
      <p:sp>
        <p:nvSpPr>
          <p:cNvPr id="163843" name="Rectangle 3"/>
          <p:cNvSpPr>
            <a:spLocks noGrp="1" noChangeArrowheads="1"/>
          </p:cNvSpPr>
          <p:nvPr>
            <p:ph type="body" idx="1"/>
          </p:nvPr>
        </p:nvSpPr>
        <p:spPr/>
        <p:txBody>
          <a:bodyPr/>
          <a:lstStyle/>
          <a:p>
            <a:r>
              <a:rPr lang="en-US" sz="1600" smtClean="0"/>
              <a:t>Three general approaches can be used for evaluating these issues</a:t>
            </a:r>
          </a:p>
          <a:p>
            <a:pPr lvl="1"/>
            <a:r>
              <a:rPr lang="en-US" sz="1600" smtClean="0"/>
              <a:t>Finance Theory</a:t>
            </a:r>
          </a:p>
          <a:p>
            <a:pPr lvl="1"/>
            <a:r>
              <a:rPr lang="en-US" sz="1600" smtClean="0"/>
              <a:t>Market Data</a:t>
            </a:r>
          </a:p>
          <a:p>
            <a:pPr lvl="1"/>
            <a:r>
              <a:rPr lang="en-US" sz="1600" smtClean="0"/>
              <a:t>Mathematical Analysis</a:t>
            </a:r>
          </a:p>
          <a:p>
            <a:r>
              <a:rPr lang="en-US" sz="1600" smtClean="0"/>
              <a:t>In assessing minimum required returns</a:t>
            </a:r>
          </a:p>
          <a:p>
            <a:pPr lvl="1"/>
            <a:r>
              <a:rPr lang="en-US" sz="1600" smtClean="0"/>
              <a:t>Finance Theory: Use the CAPM and the WACC from market weights.  (e.g. Market risk premium is 5%.)</a:t>
            </a:r>
          </a:p>
          <a:p>
            <a:pPr lvl="1"/>
            <a:r>
              <a:rPr lang="en-US" sz="1600" smtClean="0"/>
              <a:t>Market Data: Evaluate the required returns that comparable projects require from general knowledge of the industry (e.g. typical projects fetch returns of about 10%.)</a:t>
            </a:r>
          </a:p>
          <a:p>
            <a:pPr lvl="1"/>
            <a:r>
              <a:rPr lang="en-US" sz="1600" smtClean="0"/>
              <a:t>Mathematical Analysis:  Construct a distribution of IRR’s and then compute the value at risk and other statistics (e.g. worst case probability of 10% is 8% IRR in one project and -20% in another project).  </a:t>
            </a:r>
          </a:p>
        </p:txBody>
      </p:sp>
    </p:spTree>
  </p:cSld>
  <p:clrMapOvr>
    <a:masterClrMapping/>
  </p:clrMapOvr>
  <p:transition>
    <p:zoom/>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smtClean="0"/>
              <a:t>Methods of Analysis -- Continued</a:t>
            </a:r>
          </a:p>
        </p:txBody>
      </p:sp>
      <p:sp>
        <p:nvSpPr>
          <p:cNvPr id="164867" name="Rectangle 3"/>
          <p:cNvSpPr>
            <a:spLocks noGrp="1" noChangeArrowheads="1"/>
          </p:cNvSpPr>
          <p:nvPr>
            <p:ph type="body" idx="1"/>
          </p:nvPr>
        </p:nvSpPr>
        <p:spPr/>
        <p:txBody>
          <a:bodyPr/>
          <a:lstStyle/>
          <a:p>
            <a:pPr>
              <a:lnSpc>
                <a:spcPct val="80000"/>
              </a:lnSpc>
            </a:pPr>
            <a:r>
              <a:rPr lang="en-US" sz="1600" smtClean="0"/>
              <a:t>In assessing Project Returns</a:t>
            </a:r>
          </a:p>
          <a:p>
            <a:pPr lvl="1">
              <a:lnSpc>
                <a:spcPct val="80000"/>
              </a:lnSpc>
            </a:pPr>
            <a:r>
              <a:rPr lang="en-US" sz="1600" smtClean="0"/>
              <a:t>Finance Theory: Use the Adjusted present value and un-geared Beta</a:t>
            </a:r>
          </a:p>
          <a:p>
            <a:pPr lvl="1">
              <a:lnSpc>
                <a:spcPct val="80000"/>
              </a:lnSpc>
            </a:pPr>
            <a:r>
              <a:rPr lang="en-US" sz="1600" smtClean="0"/>
              <a:t>Market Data: Evaluate the project return against the cost of debt to see if structuring can work (e.g. if project return is 4% and after tax debt cost is 5.5%, the project will not work).</a:t>
            </a:r>
          </a:p>
          <a:p>
            <a:pPr lvl="1">
              <a:lnSpc>
                <a:spcPct val="80000"/>
              </a:lnSpc>
            </a:pPr>
            <a:r>
              <a:rPr lang="en-US" sz="1600" smtClean="0"/>
              <a:t>Mathematical Analysis:  Construct a volatility statistics for used in assessing options (e.g. the volatility of free cash flow is 8% for one project and 20% for another)</a:t>
            </a:r>
          </a:p>
          <a:p>
            <a:pPr>
              <a:lnSpc>
                <a:spcPct val="80000"/>
              </a:lnSpc>
            </a:pPr>
            <a:r>
              <a:rPr lang="en-US" sz="1600" smtClean="0"/>
              <a:t>In assessing Debt Capacity</a:t>
            </a:r>
          </a:p>
          <a:p>
            <a:pPr lvl="1">
              <a:lnSpc>
                <a:spcPct val="80000"/>
              </a:lnSpc>
            </a:pPr>
            <a:r>
              <a:rPr lang="en-US" sz="1600" smtClean="0"/>
              <a:t>Finance Theory:  Use the probability of default and loss given default</a:t>
            </a:r>
          </a:p>
          <a:p>
            <a:pPr lvl="1">
              <a:lnSpc>
                <a:spcPct val="80000"/>
              </a:lnSpc>
            </a:pPr>
            <a:r>
              <a:rPr lang="en-US" sz="1600" smtClean="0"/>
              <a:t>Market Data:  Evaluate other projects with similar contract structures and use debt service coverage statistics (e.g. the required DSCR is 1.4 for a project with a BBB rating)</a:t>
            </a:r>
          </a:p>
          <a:p>
            <a:pPr lvl="1">
              <a:lnSpc>
                <a:spcPct val="80000"/>
              </a:lnSpc>
            </a:pPr>
            <a:r>
              <a:rPr lang="en-US" sz="1600" smtClean="0"/>
              <a:t>Mathematical Analysis:  Use option theory and the value of the debt outstanding at the end of the project (e.g. compute the credit spread and back into the debt leverage)</a:t>
            </a:r>
          </a:p>
        </p:txBody>
      </p:sp>
    </p:spTree>
  </p:cSld>
  <p:clrMapOvr>
    <a:masterClrMapping/>
  </p:clrMapOvr>
  <p:transition>
    <p:zoom/>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smtClean="0"/>
              <a:t>Methods of Analysis -- Continued</a:t>
            </a:r>
          </a:p>
        </p:txBody>
      </p:sp>
      <p:sp>
        <p:nvSpPr>
          <p:cNvPr id="165891" name="Rectangle 3"/>
          <p:cNvSpPr>
            <a:spLocks noGrp="1" noChangeArrowheads="1"/>
          </p:cNvSpPr>
          <p:nvPr>
            <p:ph type="body" idx="1"/>
          </p:nvPr>
        </p:nvSpPr>
        <p:spPr/>
        <p:txBody>
          <a:bodyPr/>
          <a:lstStyle/>
          <a:p>
            <a:pPr>
              <a:lnSpc>
                <a:spcPct val="90000"/>
              </a:lnSpc>
            </a:pPr>
            <a:r>
              <a:rPr lang="en-US" sz="1600" smtClean="0"/>
              <a:t>In assessing Credit Spreads</a:t>
            </a:r>
          </a:p>
          <a:p>
            <a:pPr lvl="1">
              <a:lnSpc>
                <a:spcPct val="90000"/>
              </a:lnSpc>
            </a:pPr>
            <a:r>
              <a:rPr lang="en-US" sz="1600" smtClean="0"/>
              <a:t>Finance Theory: Use option pricing theory and the probability of default and loss given default</a:t>
            </a:r>
          </a:p>
          <a:p>
            <a:pPr lvl="1">
              <a:lnSpc>
                <a:spcPct val="90000"/>
              </a:lnSpc>
            </a:pPr>
            <a:r>
              <a:rPr lang="en-US" sz="1600" smtClean="0"/>
              <a:t>Market Data: Evaluate spreads for different types of debt (e.g. spreads for BBB debt are about 1.5% and sub debt range from 4%-7%)</a:t>
            </a:r>
          </a:p>
          <a:p>
            <a:pPr lvl="1">
              <a:lnSpc>
                <a:spcPct val="90000"/>
              </a:lnSpc>
            </a:pPr>
            <a:r>
              <a:rPr lang="en-US" sz="1600" smtClean="0"/>
              <a:t>Mathematical Analysis: Use Monte Carlo simulation to directly evaluate the IRR to debt holders (e.g. the debt IRR is 12% and falls when the price declines by 20%)</a:t>
            </a:r>
          </a:p>
          <a:p>
            <a:pPr>
              <a:lnSpc>
                <a:spcPct val="90000"/>
              </a:lnSpc>
            </a:pPr>
            <a:r>
              <a:rPr lang="en-US" sz="1600" smtClean="0"/>
              <a:t>In assessing Project Risks</a:t>
            </a:r>
          </a:p>
          <a:p>
            <a:pPr lvl="1">
              <a:lnSpc>
                <a:spcPct val="90000"/>
              </a:lnSpc>
            </a:pPr>
            <a:r>
              <a:rPr lang="en-US" sz="1600" smtClean="0"/>
              <a:t>Finance Theory:  Use the risk neutral theory to directly assess risk</a:t>
            </a:r>
          </a:p>
          <a:p>
            <a:pPr lvl="1">
              <a:lnSpc>
                <a:spcPct val="90000"/>
              </a:lnSpc>
            </a:pPr>
            <a:r>
              <a:rPr lang="en-US" sz="1600" smtClean="0"/>
              <a:t>Market Data:  Evaluate the typical premiums for project contracts (e.g. 20% premium is required for EPC contract with LD.)</a:t>
            </a:r>
          </a:p>
          <a:p>
            <a:pPr lvl="1">
              <a:lnSpc>
                <a:spcPct val="90000"/>
              </a:lnSpc>
            </a:pPr>
            <a:r>
              <a:rPr lang="en-US" sz="1600" smtClean="0"/>
              <a:t>Mathematical Analysis:  Directly compute the risk and return associated with contract provisions</a:t>
            </a:r>
          </a:p>
        </p:txBody>
      </p:sp>
    </p:spTree>
  </p:cSld>
  <p:clrMapOvr>
    <a:masterClrMapping/>
  </p:clrMapOvr>
  <p:transition>
    <p:zoom/>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smtClean="0"/>
              <a:t>Methods of Analysis -- Continued</a:t>
            </a:r>
          </a:p>
        </p:txBody>
      </p:sp>
      <p:sp>
        <p:nvSpPr>
          <p:cNvPr id="166915" name="Rectangle 3"/>
          <p:cNvSpPr>
            <a:spLocks noGrp="1" noChangeArrowheads="1"/>
          </p:cNvSpPr>
          <p:nvPr>
            <p:ph type="body" idx="1"/>
          </p:nvPr>
        </p:nvSpPr>
        <p:spPr/>
        <p:txBody>
          <a:bodyPr/>
          <a:lstStyle/>
          <a:p>
            <a:r>
              <a:rPr lang="en-US" smtClean="0"/>
              <a:t>In assessing Structural Enhancements</a:t>
            </a:r>
          </a:p>
          <a:p>
            <a:pPr lvl="1"/>
            <a:r>
              <a:rPr lang="en-US" smtClean="0"/>
              <a:t>Finance Theory:  Use the option pricing theory to change the cash flows</a:t>
            </a:r>
          </a:p>
          <a:p>
            <a:pPr lvl="1"/>
            <a:r>
              <a:rPr lang="en-US" smtClean="0"/>
              <a:t>Market Data:  Evaluate the typical covenants for similar projects and see how the covenants and debt service reserves affect the equity IRR and the risk of the project  (e.g. evaluate how a dividend restriction of 1.5 affects the Equity IRR)</a:t>
            </a:r>
          </a:p>
          <a:p>
            <a:pPr lvl="1"/>
            <a:r>
              <a:rPr lang="en-US" smtClean="0"/>
              <a:t>Mathematical Analysis:  Directly compute the distribution of IRR to equity and the value of debt with alternative structural enhancements</a:t>
            </a:r>
          </a:p>
          <a:p>
            <a:endParaRPr lang="en-US" smtClean="0"/>
          </a:p>
        </p:txBody>
      </p:sp>
    </p:spTree>
  </p:cSld>
  <p:clrMapOvr>
    <a:masterClrMapping/>
  </p:clrMapOvr>
  <p:transition>
    <p:zoom/>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smtClean="0"/>
              <a:t>Case Exercise</a:t>
            </a:r>
          </a:p>
        </p:txBody>
      </p:sp>
      <p:sp>
        <p:nvSpPr>
          <p:cNvPr id="167939" name="Rectangle 3"/>
          <p:cNvSpPr>
            <a:spLocks noGrp="1" noChangeArrowheads="1"/>
          </p:cNvSpPr>
          <p:nvPr>
            <p:ph type="body" idx="1"/>
          </p:nvPr>
        </p:nvSpPr>
        <p:spPr/>
        <p:txBody>
          <a:bodyPr/>
          <a:lstStyle/>
          <a:p>
            <a:r>
              <a:rPr lang="en-US" smtClean="0"/>
              <a:t>Evaluate two projects without any financing</a:t>
            </a:r>
          </a:p>
          <a:p>
            <a:pPr lvl="1"/>
            <a:r>
              <a:rPr lang="en-US" smtClean="0"/>
              <a:t>How would you evaluate the two projects – one with merchant risk and the other with contract financing of the plant</a:t>
            </a:r>
          </a:p>
          <a:p>
            <a:pPr lvl="2"/>
            <a:r>
              <a:rPr lang="en-US" smtClean="0"/>
              <a:t>Which has a better risk and return tradeoff</a:t>
            </a:r>
          </a:p>
          <a:p>
            <a:pPr lvl="1"/>
            <a:r>
              <a:rPr lang="en-US" smtClean="0"/>
              <a:t>Now add debt financing of the plant</a:t>
            </a:r>
          </a:p>
          <a:p>
            <a:pPr lvl="2"/>
            <a:r>
              <a:rPr lang="en-US" smtClean="0"/>
              <a:t>Assume that the merchant project can obtain 40% debt financing</a:t>
            </a:r>
          </a:p>
          <a:p>
            <a:pPr lvl="2"/>
            <a:r>
              <a:rPr lang="en-US" smtClean="0"/>
              <a:t>Assume that the contract project can obtain 80% debt financing</a:t>
            </a:r>
          </a:p>
          <a:p>
            <a:pPr lvl="1"/>
            <a:r>
              <a:rPr lang="en-US" smtClean="0"/>
              <a:t>Which is the best investment using project finance to evaluate the investment</a:t>
            </a:r>
          </a:p>
        </p:txBody>
      </p:sp>
    </p:spTree>
  </p:cSld>
  <p:clrMapOvr>
    <a:masterClrMapping/>
  </p:clrMapOvr>
  <p:transition>
    <p:zoom/>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ctrTitle"/>
          </p:nvPr>
        </p:nvSpPr>
        <p:spPr/>
        <p:txBody>
          <a:bodyPr/>
          <a:lstStyle/>
          <a:p>
            <a:r>
              <a:rPr lang="en-US" smtClean="0"/>
              <a:t>Project Finance Process</a:t>
            </a:r>
          </a:p>
        </p:txBody>
      </p:sp>
    </p:spTree>
  </p:cSld>
  <p:clrMapOvr>
    <a:masterClrMapping/>
  </p:clrMapOvr>
  <p:transition>
    <p:zoom/>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smtClean="0"/>
              <a:t>Project Finance Process and Documentation from Alternative Perspectives</a:t>
            </a:r>
          </a:p>
        </p:txBody>
      </p:sp>
      <p:sp>
        <p:nvSpPr>
          <p:cNvPr id="169987" name="Rectangle 3"/>
          <p:cNvSpPr>
            <a:spLocks noGrp="1" noChangeArrowheads="1"/>
          </p:cNvSpPr>
          <p:nvPr>
            <p:ph type="body" idx="1"/>
          </p:nvPr>
        </p:nvSpPr>
        <p:spPr/>
        <p:txBody>
          <a:bodyPr/>
          <a:lstStyle/>
          <a:p>
            <a:r>
              <a:rPr lang="en-US" smtClean="0"/>
              <a:t>Sponsors and Developers</a:t>
            </a:r>
          </a:p>
          <a:p>
            <a:pPr lvl="1"/>
            <a:r>
              <a:rPr lang="en-US" smtClean="0"/>
              <a:t>Information Memorandum</a:t>
            </a:r>
          </a:p>
          <a:p>
            <a:pPr lvl="1"/>
            <a:r>
              <a:rPr lang="en-US" smtClean="0"/>
              <a:t>Road Show</a:t>
            </a:r>
          </a:p>
          <a:p>
            <a:r>
              <a:rPr lang="en-US" smtClean="0"/>
              <a:t>Financial Institutions</a:t>
            </a:r>
          </a:p>
          <a:p>
            <a:pPr lvl="1"/>
            <a:r>
              <a:rPr lang="en-US" smtClean="0"/>
              <a:t>Credit Classification</a:t>
            </a:r>
          </a:p>
          <a:p>
            <a:pPr lvl="1"/>
            <a:r>
              <a:rPr lang="en-US" smtClean="0"/>
              <a:t>Risk Monitoring</a:t>
            </a:r>
          </a:p>
          <a:p>
            <a:pPr lvl="1"/>
            <a:endParaRPr lang="en-US" smtClean="0"/>
          </a:p>
        </p:txBody>
      </p:sp>
    </p:spTree>
  </p:cSld>
  <p:clrMapOvr>
    <a:masterClrMapping/>
  </p:clrMapOvr>
  <p:transition>
    <p:zoom/>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smtClean="0"/>
              <a:t>Project Finance Process</a:t>
            </a:r>
          </a:p>
        </p:txBody>
      </p:sp>
      <p:sp>
        <p:nvSpPr>
          <p:cNvPr id="171011" name="Rectangle 4"/>
          <p:cNvSpPr>
            <a:spLocks noGrp="1" noChangeArrowheads="1"/>
          </p:cNvSpPr>
          <p:nvPr>
            <p:ph type="body" idx="1"/>
          </p:nvPr>
        </p:nvSpPr>
        <p:spPr/>
        <p:txBody>
          <a:bodyPr/>
          <a:lstStyle/>
          <a:p>
            <a:pPr>
              <a:lnSpc>
                <a:spcPct val="80000"/>
              </a:lnSpc>
            </a:pPr>
            <a:r>
              <a:rPr lang="en-US" sz="1600" smtClean="0"/>
              <a:t>Say a Project has a Construction Cost of $100 Million</a:t>
            </a:r>
          </a:p>
          <a:p>
            <a:pPr lvl="1">
              <a:lnSpc>
                <a:spcPct val="80000"/>
              </a:lnSpc>
            </a:pPr>
            <a:r>
              <a:rPr lang="en-US" sz="1600" smtClean="0"/>
              <a:t>You would like to raise as much debt as possible.  Reasonable debt percentages are 60-80% depending on risk, PPA terms, and host countries.</a:t>
            </a:r>
          </a:p>
          <a:p>
            <a:pPr lvl="2">
              <a:lnSpc>
                <a:spcPct val="80000"/>
              </a:lnSpc>
            </a:pPr>
            <a:r>
              <a:rPr lang="en-US" sz="1400" smtClean="0"/>
              <a:t>You must generally have a PPA contract signed to start the process</a:t>
            </a:r>
          </a:p>
          <a:p>
            <a:pPr lvl="2">
              <a:lnSpc>
                <a:spcPct val="80000"/>
              </a:lnSpc>
            </a:pPr>
            <a:r>
              <a:rPr lang="en-US" sz="1400" smtClean="0"/>
              <a:t>The credit quality of the project will depend on the strength of the contract and the strength of the party that signs the contract.</a:t>
            </a:r>
          </a:p>
          <a:p>
            <a:pPr lvl="1">
              <a:lnSpc>
                <a:spcPct val="80000"/>
              </a:lnSpc>
            </a:pPr>
            <a:r>
              <a:rPr lang="en-US" sz="1600" smtClean="0"/>
              <a:t>You will try to secure a construction loan which allows you to borrow money from the bank as you spend money for construction.</a:t>
            </a:r>
          </a:p>
          <a:p>
            <a:pPr lvl="2">
              <a:lnSpc>
                <a:spcPct val="80000"/>
              </a:lnSpc>
            </a:pPr>
            <a:r>
              <a:rPr lang="en-US" sz="1400" smtClean="0"/>
              <a:t>The interest you pay for the construction loan is capitalized (interest during construction).</a:t>
            </a:r>
          </a:p>
          <a:p>
            <a:pPr lvl="2">
              <a:lnSpc>
                <a:spcPct val="80000"/>
              </a:lnSpc>
            </a:pPr>
            <a:r>
              <a:rPr lang="en-US" sz="1400" smtClean="0"/>
              <a:t>The sequencing of expenditures from debt and equity funds must be negotiated </a:t>
            </a:r>
          </a:p>
          <a:p>
            <a:pPr lvl="1">
              <a:lnSpc>
                <a:spcPct val="80000"/>
              </a:lnSpc>
            </a:pPr>
            <a:r>
              <a:rPr lang="en-US" sz="1600" smtClean="0"/>
              <a:t>The most important date in the project is the commercial operation date.</a:t>
            </a:r>
          </a:p>
          <a:p>
            <a:pPr lvl="2">
              <a:lnSpc>
                <a:spcPct val="80000"/>
              </a:lnSpc>
            </a:pPr>
            <a:r>
              <a:rPr lang="en-US" sz="1400" smtClean="0"/>
              <a:t>After the operation date, the plant earns revenues.</a:t>
            </a:r>
          </a:p>
          <a:p>
            <a:pPr lvl="2">
              <a:lnSpc>
                <a:spcPct val="80000"/>
              </a:lnSpc>
            </a:pPr>
            <a:r>
              <a:rPr lang="en-US" sz="1400" smtClean="0"/>
              <a:t>At the commercial operation date construction loan can be converted.</a:t>
            </a:r>
          </a:p>
        </p:txBody>
      </p:sp>
    </p:spTree>
  </p:cSld>
  <p:clrMapOvr>
    <a:masterClrMapping/>
  </p:clrMapOvr>
  <p:transition>
    <p:zoom/>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smtClean="0"/>
              <a:t>Traditional Finance</a:t>
            </a:r>
          </a:p>
        </p:txBody>
      </p:sp>
      <p:sp>
        <p:nvSpPr>
          <p:cNvPr id="172035" name="Rectangle 3"/>
          <p:cNvSpPr>
            <a:spLocks noGrp="1" noChangeArrowheads="1"/>
          </p:cNvSpPr>
          <p:nvPr>
            <p:ph type="body" sz="half" idx="1"/>
          </p:nvPr>
        </p:nvSpPr>
        <p:spPr>
          <a:xfrm>
            <a:off x="381000" y="1524000"/>
            <a:ext cx="4114800" cy="4572000"/>
          </a:xfrm>
        </p:spPr>
        <p:txBody>
          <a:bodyPr/>
          <a:lstStyle/>
          <a:p>
            <a:pPr>
              <a:lnSpc>
                <a:spcPct val="80000"/>
              </a:lnSpc>
            </a:pPr>
            <a:r>
              <a:rPr lang="en-US" sz="1400" smtClean="0"/>
              <a:t>Pretend you are evaluating an investment, in theory you would:</a:t>
            </a:r>
          </a:p>
          <a:p>
            <a:pPr lvl="1">
              <a:lnSpc>
                <a:spcPct val="80000"/>
              </a:lnSpc>
            </a:pPr>
            <a:r>
              <a:rPr lang="en-US" sz="1400" smtClean="0"/>
              <a:t>Compute the overall rate of return</a:t>
            </a:r>
          </a:p>
          <a:p>
            <a:pPr lvl="2">
              <a:lnSpc>
                <a:spcPct val="80000"/>
              </a:lnSpc>
            </a:pPr>
            <a:r>
              <a:rPr lang="en-US" sz="1200" smtClean="0"/>
              <a:t>Your would first compute the cash flow generated from the project</a:t>
            </a:r>
          </a:p>
          <a:p>
            <a:pPr lvl="2">
              <a:lnSpc>
                <a:spcPct val="80000"/>
              </a:lnSpc>
            </a:pPr>
            <a:r>
              <a:rPr lang="en-US" sz="1200" smtClean="0"/>
              <a:t>This includes the capital expenditures during construction and then the net revenues received after construction</a:t>
            </a:r>
          </a:p>
          <a:p>
            <a:pPr lvl="2">
              <a:lnSpc>
                <a:spcPct val="80000"/>
              </a:lnSpc>
            </a:pPr>
            <a:r>
              <a:rPr lang="en-US" sz="1200" smtClean="0"/>
              <a:t>The cash flow is after tax, but before financing </a:t>
            </a:r>
          </a:p>
          <a:p>
            <a:pPr lvl="1">
              <a:lnSpc>
                <a:spcPct val="80000"/>
              </a:lnSpc>
            </a:pPr>
            <a:r>
              <a:rPr lang="en-US" sz="1400" smtClean="0"/>
              <a:t>Evaluate whether the rate of return compensates for risks</a:t>
            </a:r>
          </a:p>
          <a:p>
            <a:pPr lvl="2">
              <a:lnSpc>
                <a:spcPct val="80000"/>
              </a:lnSpc>
            </a:pPr>
            <a:r>
              <a:rPr lang="en-US" sz="1200" smtClean="0"/>
              <a:t>The risks are incorporated in the weighted average cost of capital number which includes the return that equity holders need</a:t>
            </a:r>
          </a:p>
          <a:p>
            <a:pPr lvl="2">
              <a:lnSpc>
                <a:spcPct val="80000"/>
              </a:lnSpc>
            </a:pPr>
            <a:r>
              <a:rPr lang="en-US" sz="1200" smtClean="0"/>
              <a:t>The rate of return on equity in theory can be computed from financial market data</a:t>
            </a:r>
          </a:p>
          <a:p>
            <a:pPr lvl="1">
              <a:lnSpc>
                <a:spcPct val="80000"/>
              </a:lnSpc>
            </a:pPr>
            <a:r>
              <a:rPr lang="en-US" sz="1400" smtClean="0"/>
              <a:t>If the return is higher than the cost of capital, you should invest</a:t>
            </a:r>
          </a:p>
        </p:txBody>
      </p:sp>
      <p:sp>
        <p:nvSpPr>
          <p:cNvPr id="172036" name="Rectangle 4"/>
          <p:cNvSpPr>
            <a:spLocks noGrp="1" noChangeArrowheads="1"/>
          </p:cNvSpPr>
          <p:nvPr>
            <p:ph type="body" sz="half" idx="2"/>
          </p:nvPr>
        </p:nvSpPr>
        <p:spPr/>
        <p:txBody>
          <a:bodyPr/>
          <a:lstStyle/>
          <a:p>
            <a:pPr>
              <a:lnSpc>
                <a:spcPct val="80000"/>
              </a:lnSpc>
            </a:pPr>
            <a:r>
              <a:rPr lang="en-US" sz="1400" smtClean="0"/>
              <a:t>Classic Finance</a:t>
            </a:r>
          </a:p>
          <a:p>
            <a:pPr lvl="1">
              <a:lnSpc>
                <a:spcPct val="80000"/>
              </a:lnSpc>
            </a:pPr>
            <a:r>
              <a:rPr lang="en-US" sz="1400" smtClean="0"/>
              <a:t>Compute the rate of return on the project</a:t>
            </a:r>
          </a:p>
          <a:p>
            <a:pPr lvl="2">
              <a:lnSpc>
                <a:spcPct val="80000"/>
              </a:lnSpc>
            </a:pPr>
            <a:r>
              <a:rPr lang="en-US" sz="1200" smtClean="0"/>
              <a:t>Cash flow forecast internal and not subject to review by external institution</a:t>
            </a:r>
          </a:p>
          <a:p>
            <a:pPr lvl="2">
              <a:lnSpc>
                <a:spcPct val="80000"/>
              </a:lnSpc>
            </a:pPr>
            <a:r>
              <a:rPr lang="en-US" sz="1200" smtClean="0"/>
              <a:t>Growth rates in cash flow cannot be predicted with accuracy</a:t>
            </a:r>
          </a:p>
          <a:p>
            <a:pPr lvl="1">
              <a:lnSpc>
                <a:spcPct val="80000"/>
              </a:lnSpc>
            </a:pPr>
            <a:r>
              <a:rPr lang="en-US" sz="1400" smtClean="0"/>
              <a:t>Evaluate risks in the weighted average cost of capital</a:t>
            </a:r>
          </a:p>
          <a:p>
            <a:pPr lvl="2">
              <a:lnSpc>
                <a:spcPct val="80000"/>
              </a:lnSpc>
            </a:pPr>
            <a:r>
              <a:rPr lang="en-US" sz="1200" smtClean="0"/>
              <a:t>Theory of beta of project</a:t>
            </a:r>
          </a:p>
          <a:p>
            <a:pPr lvl="2">
              <a:lnSpc>
                <a:spcPct val="80000"/>
              </a:lnSpc>
            </a:pPr>
            <a:r>
              <a:rPr lang="en-US" sz="1200" smtClean="0"/>
              <a:t>Subject to judgment</a:t>
            </a:r>
          </a:p>
          <a:p>
            <a:pPr lvl="2">
              <a:lnSpc>
                <a:spcPct val="80000"/>
              </a:lnSpc>
            </a:pPr>
            <a:r>
              <a:rPr lang="en-US" sz="1200" smtClean="0"/>
              <a:t>Debates on theory and the risk premium</a:t>
            </a:r>
          </a:p>
          <a:p>
            <a:pPr>
              <a:lnSpc>
                <a:spcPct val="80000"/>
              </a:lnSpc>
            </a:pPr>
            <a:r>
              <a:rPr lang="en-US" sz="1400" smtClean="0"/>
              <a:t>Example</a:t>
            </a:r>
          </a:p>
          <a:p>
            <a:pPr lvl="1">
              <a:lnSpc>
                <a:spcPct val="80000"/>
              </a:lnSpc>
            </a:pPr>
            <a:r>
              <a:rPr lang="en-US" sz="1400" smtClean="0"/>
              <a:t>Contract versus Merchant financing</a:t>
            </a:r>
          </a:p>
          <a:p>
            <a:pPr lvl="1">
              <a:lnSpc>
                <a:spcPct val="80000"/>
              </a:lnSpc>
            </a:pPr>
            <a:r>
              <a:rPr lang="en-US" sz="1400" smtClean="0"/>
              <a:t>Run scenarios with model</a:t>
            </a: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Problems with Project Finance</a:t>
            </a:r>
            <a:endParaRPr lang="en-US" dirty="0"/>
          </a:p>
        </p:txBody>
      </p:sp>
      <p:sp>
        <p:nvSpPr>
          <p:cNvPr id="6" name="Content Placeholder 5"/>
          <p:cNvSpPr>
            <a:spLocks noGrp="1"/>
          </p:cNvSpPr>
          <p:nvPr>
            <p:ph idx="1"/>
          </p:nvPr>
        </p:nvSpPr>
        <p:spPr/>
        <p:txBody>
          <a:bodyPr/>
          <a:lstStyle/>
          <a:p>
            <a:r>
              <a:rPr lang="en-US" dirty="0"/>
              <a:t>Project financing is document intensive, time consuming and expensive to complete</a:t>
            </a:r>
          </a:p>
          <a:p>
            <a:r>
              <a:rPr lang="en-US" dirty="0"/>
              <a:t>It imposes significant operating restriction on each project company, including its ability to make equity distributions to the sponsor/investor prior to the payment of operating expenses, debt service and a percentage “sweep” of additional cash flow</a:t>
            </a:r>
          </a:p>
          <a:p>
            <a:pPr lvl="1"/>
            <a:r>
              <a:rPr lang="en-US" dirty="0"/>
              <a:t>A cash sweep is a level of payment in the distribution of project revenues in which the lenders are repaid outstanding principle with a certain percentage of excess cash after other more senior obligations have been met. </a:t>
            </a:r>
          </a:p>
          <a:p>
            <a:r>
              <a:rPr lang="en-US" dirty="0"/>
              <a:t>Ibid, page 10.</a:t>
            </a:r>
          </a:p>
          <a:p>
            <a:endParaRPr lang="en-US" dirty="0"/>
          </a:p>
        </p:txBody>
      </p:sp>
    </p:spTree>
    <p:extLst>
      <p:ext uri="{BB962C8B-B14F-4D97-AF65-F5344CB8AC3E}">
        <p14:creationId xmlns:p14="http://schemas.microsoft.com/office/powerpoint/2010/main" val="3534349232"/>
      </p:ext>
    </p:extLst>
  </p:cSld>
  <p:clrMapOvr>
    <a:masterClrMapping/>
  </p:clrMapOvr>
  <p:transition>
    <p:zoom/>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ctrTitle"/>
          </p:nvPr>
        </p:nvSpPr>
        <p:spPr/>
        <p:txBody>
          <a:bodyPr/>
          <a:lstStyle/>
          <a:p>
            <a:r>
              <a:rPr lang="en-US" smtClean="0"/>
              <a:t>Reference Slides:</a:t>
            </a:r>
            <a:br>
              <a:rPr lang="en-US" smtClean="0"/>
            </a:br>
            <a:r>
              <a:rPr lang="en-US" smtClean="0"/>
              <a:t>Use of Project Finance in Various Industries</a:t>
            </a:r>
          </a:p>
        </p:txBody>
      </p:sp>
    </p:spTree>
  </p:cSld>
  <p:clrMapOvr>
    <a:masterClrMapping/>
  </p:clrMapOvr>
  <p:transition>
    <p:zoom/>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smtClean="0"/>
              <a:t>Agent Bank (Reference)</a:t>
            </a:r>
          </a:p>
        </p:txBody>
      </p:sp>
      <p:sp>
        <p:nvSpPr>
          <p:cNvPr id="174083" name="Rectangle 3"/>
          <p:cNvSpPr>
            <a:spLocks noGrp="1" noChangeArrowheads="1"/>
          </p:cNvSpPr>
          <p:nvPr>
            <p:ph type="body" idx="1"/>
          </p:nvPr>
        </p:nvSpPr>
        <p:spPr/>
        <p:txBody>
          <a:bodyPr/>
          <a:lstStyle/>
          <a:p>
            <a:r>
              <a:rPr lang="en-US" smtClean="0"/>
              <a:t>Role of agent bank:</a:t>
            </a:r>
          </a:p>
          <a:p>
            <a:pPr lvl="1"/>
            <a:r>
              <a:rPr lang="en-US" smtClean="0"/>
              <a:t>Collects funds from the syndicate and passes funds to project company</a:t>
            </a:r>
          </a:p>
          <a:p>
            <a:pPr lvl="1"/>
            <a:r>
              <a:rPr lang="en-US" smtClean="0"/>
              <a:t>Holds the project security</a:t>
            </a:r>
          </a:p>
          <a:p>
            <a:pPr lvl="1"/>
            <a:r>
              <a:rPr lang="en-US" smtClean="0"/>
              <a:t>Calculates interest and principal</a:t>
            </a:r>
          </a:p>
          <a:p>
            <a:pPr lvl="1"/>
            <a:r>
              <a:rPr lang="en-US" smtClean="0"/>
              <a:t>Receives payment from project company and passes to individual syndicate banks</a:t>
            </a:r>
          </a:p>
          <a:p>
            <a:pPr lvl="1"/>
            <a:r>
              <a:rPr lang="en-US" smtClean="0"/>
              <a:t>Distributes information materials</a:t>
            </a:r>
          </a:p>
          <a:p>
            <a:pPr lvl="1"/>
            <a:r>
              <a:rPr lang="en-US" smtClean="0"/>
              <a:t>Takes enforcement after default</a:t>
            </a:r>
          </a:p>
        </p:txBody>
      </p:sp>
    </p:spTree>
  </p:cSld>
  <p:clrMapOvr>
    <a:masterClrMapping/>
  </p:clrMapOvr>
  <p:transition>
    <p:zoom/>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sz="1800" smtClean="0"/>
              <a:t>Project Finance Definition is Not Static</a:t>
            </a:r>
          </a:p>
        </p:txBody>
      </p:sp>
      <p:sp>
        <p:nvSpPr>
          <p:cNvPr id="175107" name="Rectangle 3"/>
          <p:cNvSpPr>
            <a:spLocks noGrp="1" noChangeArrowheads="1"/>
          </p:cNvSpPr>
          <p:nvPr>
            <p:ph type="body" idx="1"/>
          </p:nvPr>
        </p:nvSpPr>
        <p:spPr/>
        <p:txBody>
          <a:bodyPr/>
          <a:lstStyle/>
          <a:p>
            <a:r>
              <a:rPr lang="en-US" smtClean="0"/>
              <a:t>Project finance has continuously evolved and shifted in response to the needs of project sponsors and their lenders. </a:t>
            </a:r>
          </a:p>
          <a:p>
            <a:pPr lvl="1"/>
            <a:r>
              <a:rPr lang="en-US" smtClean="0"/>
              <a:t>The school of thought that once required </a:t>
            </a:r>
            <a:r>
              <a:rPr lang="en-US" b="1" smtClean="0">
                <a:solidFill>
                  <a:srgbClr val="0000FF"/>
                </a:solidFill>
              </a:rPr>
              <a:t>a long-term, fixed-price contract</a:t>
            </a:r>
            <a:r>
              <a:rPr lang="en-US" smtClean="0"/>
              <a:t> as an essential feature of a project is distinctly a minority view.</a:t>
            </a:r>
          </a:p>
          <a:p>
            <a:pPr lvl="1"/>
            <a:r>
              <a:rPr lang="en-US" smtClean="0"/>
              <a:t>Now projects can have </a:t>
            </a:r>
            <a:r>
              <a:rPr lang="en-US" b="1" i="1" smtClean="0">
                <a:solidFill>
                  <a:srgbClr val="0000FF"/>
                </a:solidFill>
              </a:rPr>
              <a:t>multiple assets (telecom</a:t>
            </a:r>
            <a:r>
              <a:rPr lang="en-US" smtClean="0"/>
              <a:t>) and merchant price risk  if the product is a commodity for which there is a wide market but not necessarily an Off-take contract.</a:t>
            </a:r>
          </a:p>
          <a:p>
            <a:pPr lvl="1"/>
            <a:r>
              <a:rPr lang="en-US" smtClean="0"/>
              <a:t>A toll road has a Concession contract but no off-take contract.</a:t>
            </a:r>
          </a:p>
          <a:p>
            <a:pPr lvl="1"/>
            <a:r>
              <a:rPr lang="en-US" smtClean="0"/>
              <a:t>A project that does not use fuel or a similar raw material and does not require an Inputs Supply Contract.</a:t>
            </a:r>
          </a:p>
          <a:p>
            <a:pPr lvl="1"/>
            <a:r>
              <a:rPr lang="en-US" smtClean="0"/>
              <a:t>Government support in developing countries.</a:t>
            </a:r>
          </a:p>
          <a:p>
            <a:endParaRPr lang="en-US" smtClean="0"/>
          </a:p>
        </p:txBody>
      </p:sp>
    </p:spTree>
  </p:cSld>
  <p:clrMapOvr>
    <a:masterClrMapping/>
  </p:clrMapOvr>
  <p:transition>
    <p:zoom/>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smtClean="0"/>
              <a:t>Definition of Project Finance (Reference)</a:t>
            </a:r>
          </a:p>
        </p:txBody>
      </p:sp>
      <p:sp>
        <p:nvSpPr>
          <p:cNvPr id="176131" name="Rectangle 3"/>
          <p:cNvSpPr>
            <a:spLocks noGrp="1" noChangeArrowheads="1"/>
          </p:cNvSpPr>
          <p:nvPr>
            <p:ph type="body" idx="1"/>
          </p:nvPr>
        </p:nvSpPr>
        <p:spPr/>
        <p:txBody>
          <a:bodyPr/>
          <a:lstStyle/>
          <a:p>
            <a:endParaRPr lang="en-GB" sz="1600" smtClean="0"/>
          </a:p>
          <a:p>
            <a:r>
              <a:rPr lang="en-GB" sz="1600" smtClean="0"/>
              <a:t>Project Finance is </a:t>
            </a:r>
            <a:r>
              <a:rPr lang="en-GB" sz="1600" u="sng" smtClean="0"/>
              <a:t>a specialised form of finance</a:t>
            </a:r>
            <a:r>
              <a:rPr lang="en-GB" sz="1600" smtClean="0"/>
              <a:t>, based on: </a:t>
            </a:r>
          </a:p>
          <a:p>
            <a:pPr lvl="1" algn="just"/>
            <a:r>
              <a:rPr lang="en-GB" sz="1600" smtClean="0"/>
              <a:t>“Stand-alone” project</a:t>
            </a:r>
          </a:p>
          <a:p>
            <a:pPr lvl="1" algn="just"/>
            <a:r>
              <a:rPr lang="en-GB" sz="1600" smtClean="0"/>
              <a:t>Special purpose Project Company as the borrower</a:t>
            </a:r>
          </a:p>
          <a:p>
            <a:pPr lvl="1" algn="just"/>
            <a:r>
              <a:rPr lang="en-GB" sz="1600" smtClean="0"/>
              <a:t>High ratio of debt to equity (“gearing” or “leverage”)</a:t>
            </a:r>
          </a:p>
          <a:p>
            <a:pPr lvl="1"/>
            <a:r>
              <a:rPr lang="en-GB" sz="1600" smtClean="0"/>
              <a:t>Lending based on project-specific cash flow, not corporate balance sheet or past profit record</a:t>
            </a:r>
          </a:p>
          <a:p>
            <a:pPr lvl="1" algn="just"/>
            <a:r>
              <a:rPr lang="en-GB" sz="1600" smtClean="0"/>
              <a:t>Lenders rely on project contracts not physical assets as security – “contract-based financial engineering”</a:t>
            </a:r>
          </a:p>
          <a:p>
            <a:pPr lvl="1" algn="just"/>
            <a:r>
              <a:rPr lang="en-GB" sz="1600" smtClean="0"/>
              <a:t>Non-recourse (</a:t>
            </a:r>
            <a:r>
              <a:rPr lang="en-GB" sz="1600" i="1" smtClean="0"/>
              <a:t>i.e.</a:t>
            </a:r>
            <a:r>
              <a:rPr lang="en-GB" sz="1600" smtClean="0"/>
              <a:t> no claim on investors)</a:t>
            </a:r>
          </a:p>
          <a:p>
            <a:pPr lvl="1" algn="just"/>
            <a:r>
              <a:rPr lang="en-GB" sz="1600" smtClean="0"/>
              <a:t>Finite project life, so debt must be fully repaid (</a:t>
            </a:r>
            <a:r>
              <a:rPr lang="en-GB" sz="1600" i="1" smtClean="0"/>
              <a:t>cf</a:t>
            </a:r>
            <a:r>
              <a:rPr lang="en-GB" sz="1600" smtClean="0"/>
              <a:t>. corporate loan, where debt may be rolled over indefinitely)</a:t>
            </a:r>
            <a:endParaRPr lang="en-US" sz="1600" smtClean="0"/>
          </a:p>
        </p:txBody>
      </p:sp>
    </p:spTree>
  </p:cSld>
  <p:clrMapOvr>
    <a:masterClrMapping/>
  </p:clrMapOvr>
  <p:transition>
    <p:zoom/>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2"/>
          <p:cNvSpPr txBox="1">
            <a:spLocks noChangeArrowheads="1"/>
          </p:cNvSpPr>
          <p:nvPr/>
        </p:nvSpPr>
        <p:spPr bwMode="auto">
          <a:xfrm>
            <a:off x="539750" y="6580188"/>
            <a:ext cx="2835275" cy="304800"/>
          </a:xfrm>
          <a:prstGeom prst="rect">
            <a:avLst/>
          </a:prstGeom>
          <a:noFill/>
          <a:ln w="12700">
            <a:noFill/>
            <a:miter lim="800000"/>
            <a:headEnd/>
            <a:tailEnd/>
          </a:ln>
        </p:spPr>
        <p:txBody>
          <a:bodyPr wrap="none">
            <a:spAutoFit/>
          </a:bodyPr>
          <a:lstStyle/>
          <a:p>
            <a:pPr algn="l"/>
            <a:r>
              <a:rPr lang="en-AU" sz="1400">
                <a:latin typeface="Times New Roman" pitchFamily="18" charset="0"/>
              </a:rPr>
              <a:t>Source: Project Finance International</a:t>
            </a:r>
          </a:p>
        </p:txBody>
      </p:sp>
      <p:graphicFrame>
        <p:nvGraphicFramePr>
          <p:cNvPr id="6146" name="Object 5"/>
          <p:cNvGraphicFramePr>
            <a:graphicFrameLocks noChangeAspect="1"/>
          </p:cNvGraphicFramePr>
          <p:nvPr/>
        </p:nvGraphicFramePr>
        <p:xfrm>
          <a:off x="1066800" y="1905000"/>
          <a:ext cx="7315200" cy="2211388"/>
        </p:xfrm>
        <a:graphic>
          <a:graphicData uri="http://schemas.openxmlformats.org/presentationml/2006/ole">
            <mc:AlternateContent xmlns:mc="http://schemas.openxmlformats.org/markup-compatibility/2006">
              <mc:Choice xmlns:v="urn:schemas-microsoft-com:vml" Requires="v">
                <p:oleObj spid="_x0000_s6156" name="Worksheet" r:id="rId4" imgW="5499012" imgH="1661230" progId="Excel.Sheet.8">
                  <p:embed/>
                </p:oleObj>
              </mc:Choice>
              <mc:Fallback>
                <p:oleObj name="Worksheet" r:id="rId4" imgW="5499012" imgH="1661230"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905000"/>
                        <a:ext cx="7315200" cy="2211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Rectangle 6"/>
          <p:cNvSpPr>
            <a:spLocks noGrp="1" noChangeArrowheads="1"/>
          </p:cNvSpPr>
          <p:nvPr>
            <p:ph type="title"/>
          </p:nvPr>
        </p:nvSpPr>
        <p:spPr/>
        <p:txBody>
          <a:bodyPr/>
          <a:lstStyle/>
          <a:p>
            <a:r>
              <a:rPr lang="en-US" smtClean="0"/>
              <a:t>Project Finance - Banks</a:t>
            </a:r>
          </a:p>
        </p:txBody>
      </p:sp>
    </p:spTree>
  </p:cSld>
  <p:clrMapOvr>
    <a:masterClrMapping/>
  </p:clrMapOvr>
  <p:transition>
    <p:zoom/>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539750" y="6508750"/>
            <a:ext cx="2835275" cy="304800"/>
          </a:xfrm>
          <a:prstGeom prst="rect">
            <a:avLst/>
          </a:prstGeom>
          <a:noFill/>
          <a:ln w="12700">
            <a:noFill/>
            <a:miter lim="800000"/>
            <a:headEnd/>
            <a:tailEnd/>
          </a:ln>
        </p:spPr>
        <p:txBody>
          <a:bodyPr wrap="none">
            <a:spAutoFit/>
          </a:bodyPr>
          <a:lstStyle/>
          <a:p>
            <a:pPr algn="l"/>
            <a:r>
              <a:rPr lang="en-AU" sz="1400">
                <a:latin typeface="Times New Roman" pitchFamily="18" charset="0"/>
              </a:rPr>
              <a:t>Source: Project Finance International</a:t>
            </a:r>
          </a:p>
        </p:txBody>
      </p:sp>
      <p:sp>
        <p:nvSpPr>
          <p:cNvPr id="7172" name="Rectangle 6"/>
          <p:cNvSpPr>
            <a:spLocks noGrp="1" noChangeArrowheads="1"/>
          </p:cNvSpPr>
          <p:nvPr>
            <p:ph type="title"/>
          </p:nvPr>
        </p:nvSpPr>
        <p:spPr/>
        <p:txBody>
          <a:bodyPr/>
          <a:lstStyle/>
          <a:p>
            <a:r>
              <a:rPr lang="en-US" smtClean="0"/>
              <a:t>Project Finance - Bonds</a:t>
            </a:r>
          </a:p>
        </p:txBody>
      </p:sp>
      <p:graphicFrame>
        <p:nvGraphicFramePr>
          <p:cNvPr id="7170" name="Object 5"/>
          <p:cNvGraphicFramePr>
            <a:graphicFrameLocks noGrp="1" noChangeAspect="1"/>
          </p:cNvGraphicFramePr>
          <p:nvPr>
            <p:ph idx="4294967295"/>
          </p:nvPr>
        </p:nvGraphicFramePr>
        <p:xfrm>
          <a:off x="762000" y="1905000"/>
          <a:ext cx="7543800" cy="2246313"/>
        </p:xfrm>
        <a:graphic>
          <a:graphicData uri="http://schemas.openxmlformats.org/presentationml/2006/ole">
            <mc:AlternateContent xmlns:mc="http://schemas.openxmlformats.org/markup-compatibility/2006">
              <mc:Choice xmlns:v="urn:schemas-microsoft-com:vml" Requires="v">
                <p:oleObj spid="_x0000_s7180" name="Worksheet" r:id="rId4" imgW="5580453" imgH="1661230" progId="Excel.Sheet.8">
                  <p:embed/>
                </p:oleObj>
              </mc:Choice>
              <mc:Fallback>
                <p:oleObj name="Worksheet" r:id="rId4" imgW="5580453" imgH="1661230" progId="Excel.Sheet.8">
                  <p:embed/>
                  <p:pic>
                    <p:nvPicPr>
                      <p:cNvPr id="0"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905000"/>
                        <a:ext cx="7543800" cy="22463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sz="1800" smtClean="0"/>
              <a:t>Primary Applications of Project Finance</a:t>
            </a:r>
          </a:p>
        </p:txBody>
      </p:sp>
      <p:sp>
        <p:nvSpPr>
          <p:cNvPr id="177155" name="Rectangle 3"/>
          <p:cNvSpPr>
            <a:spLocks noGrp="1" noChangeArrowheads="1"/>
          </p:cNvSpPr>
          <p:nvPr>
            <p:ph type="body" idx="1"/>
          </p:nvPr>
        </p:nvSpPr>
        <p:spPr/>
        <p:txBody>
          <a:bodyPr/>
          <a:lstStyle/>
          <a:p>
            <a:pPr>
              <a:lnSpc>
                <a:spcPct val="80000"/>
              </a:lnSpc>
            </a:pPr>
            <a:r>
              <a:rPr lang="en-US" sz="1600" smtClean="0"/>
              <a:t>Natural Resources</a:t>
            </a:r>
          </a:p>
          <a:p>
            <a:pPr lvl="1">
              <a:lnSpc>
                <a:spcPct val="80000"/>
              </a:lnSpc>
            </a:pPr>
            <a:r>
              <a:rPr lang="en-US" sz="1600" smtClean="0"/>
              <a:t>Oil</a:t>
            </a:r>
          </a:p>
          <a:p>
            <a:pPr lvl="1">
              <a:lnSpc>
                <a:spcPct val="80000"/>
              </a:lnSpc>
            </a:pPr>
            <a:r>
              <a:rPr lang="en-US" sz="1600" smtClean="0"/>
              <a:t>Gas</a:t>
            </a:r>
          </a:p>
          <a:p>
            <a:pPr lvl="1">
              <a:lnSpc>
                <a:spcPct val="80000"/>
              </a:lnSpc>
            </a:pPr>
            <a:r>
              <a:rPr lang="en-US" sz="1600" smtClean="0"/>
              <a:t>Mining</a:t>
            </a:r>
          </a:p>
          <a:p>
            <a:pPr>
              <a:lnSpc>
                <a:spcPct val="80000"/>
              </a:lnSpc>
            </a:pPr>
            <a:r>
              <a:rPr lang="en-US" sz="1600" smtClean="0"/>
              <a:t>Infrastructure Projects</a:t>
            </a:r>
          </a:p>
          <a:p>
            <a:pPr lvl="1">
              <a:lnSpc>
                <a:spcPct val="80000"/>
              </a:lnSpc>
            </a:pPr>
            <a:r>
              <a:rPr lang="en-US" sz="1600" smtClean="0"/>
              <a:t>Power plants</a:t>
            </a:r>
          </a:p>
          <a:p>
            <a:pPr lvl="1">
              <a:lnSpc>
                <a:spcPct val="80000"/>
              </a:lnSpc>
            </a:pPr>
            <a:r>
              <a:rPr lang="en-US" sz="1600" smtClean="0"/>
              <a:t>Bridges</a:t>
            </a:r>
          </a:p>
          <a:p>
            <a:pPr lvl="1">
              <a:lnSpc>
                <a:spcPct val="80000"/>
              </a:lnSpc>
            </a:pPr>
            <a:r>
              <a:rPr lang="en-US" sz="1600" smtClean="0"/>
              <a:t>Port facilities</a:t>
            </a:r>
          </a:p>
          <a:p>
            <a:pPr>
              <a:lnSpc>
                <a:spcPct val="80000"/>
              </a:lnSpc>
            </a:pPr>
            <a:r>
              <a:rPr lang="en-US" sz="1600" smtClean="0"/>
              <a:t>Processing Industries</a:t>
            </a:r>
          </a:p>
          <a:p>
            <a:pPr lvl="1">
              <a:lnSpc>
                <a:spcPct val="80000"/>
              </a:lnSpc>
            </a:pPr>
            <a:r>
              <a:rPr lang="en-US" sz="1600" smtClean="0"/>
              <a:t>Petrochemicals</a:t>
            </a:r>
          </a:p>
          <a:p>
            <a:pPr lvl="1">
              <a:lnSpc>
                <a:spcPct val="80000"/>
              </a:lnSpc>
            </a:pPr>
            <a:r>
              <a:rPr lang="en-US" sz="1600" smtClean="0"/>
              <a:t>Refineries</a:t>
            </a:r>
          </a:p>
          <a:p>
            <a:pPr lvl="1">
              <a:lnSpc>
                <a:spcPct val="80000"/>
              </a:lnSpc>
            </a:pPr>
            <a:r>
              <a:rPr lang="en-US" sz="1600" smtClean="0"/>
              <a:t>Manufacturing</a:t>
            </a:r>
          </a:p>
        </p:txBody>
      </p:sp>
    </p:spTree>
  </p:cSld>
  <p:clrMapOvr>
    <a:masterClrMapping/>
  </p:clrMapOvr>
  <p:transition>
    <p:zoom/>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smtClean="0"/>
              <a:t>Industries that Use Project Finance</a:t>
            </a:r>
          </a:p>
        </p:txBody>
      </p:sp>
      <p:sp>
        <p:nvSpPr>
          <p:cNvPr id="178179" name="Rectangle 3"/>
          <p:cNvSpPr>
            <a:spLocks noGrp="1" noChangeArrowheads="1"/>
          </p:cNvSpPr>
          <p:nvPr>
            <p:ph type="body" idx="1"/>
          </p:nvPr>
        </p:nvSpPr>
        <p:spPr/>
        <p:txBody>
          <a:bodyPr/>
          <a:lstStyle/>
          <a:p>
            <a:r>
              <a:rPr lang="en-US" smtClean="0"/>
              <a:t>Merchant power plants, mining projects, and oil and gas projects that produce and sell volatile commodities have raised billions of dollars of non-recourse rated project finance debt without the benefit of traditionally structured off take contracts. </a:t>
            </a:r>
          </a:p>
          <a:p>
            <a:r>
              <a:rPr lang="en-US" smtClean="0"/>
              <a:t>Still other project-financed transactions have dashed the assumption that project-financed transactions must have construction risk in order to be classified as projects. As the restructurings of the U.S., Australian and U.K. electric utility industries, among other national industries, have demonstrated, project finance techniques have been used to finance spin-offs of operating power plants into standalone projects.   </a:t>
            </a:r>
          </a:p>
          <a:p>
            <a:endParaRPr lang="en-US" smtClean="0"/>
          </a:p>
        </p:txBody>
      </p:sp>
    </p:spTree>
  </p:cSld>
  <p:clrMapOvr>
    <a:masterClrMapping/>
  </p:clrMapOvr>
  <p:transition>
    <p:zoom/>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smtClean="0"/>
              <a:t>Project Finance Volume by Year and by Area</a:t>
            </a:r>
          </a:p>
        </p:txBody>
      </p:sp>
      <p:pic>
        <p:nvPicPr>
          <p:cNvPr id="179203" name="Picture 3"/>
          <p:cNvPicPr>
            <a:picLocks noGrp="1" noChangeAspect="1" noChangeArrowheads="1"/>
          </p:cNvPicPr>
          <p:nvPr>
            <p:ph type="body" idx="1"/>
          </p:nvPr>
        </p:nvPicPr>
        <p:blipFill>
          <a:blip r:embed="rId2" cstate="print"/>
          <a:srcRect/>
          <a:stretch>
            <a:fillRect/>
          </a:stretch>
        </p:blipFill>
        <p:spPr/>
      </p:pic>
      <p:sp>
        <p:nvSpPr>
          <p:cNvPr id="179204" name="Text Box 4"/>
          <p:cNvSpPr txBox="1">
            <a:spLocks noChangeArrowheads="1"/>
          </p:cNvSpPr>
          <p:nvPr/>
        </p:nvSpPr>
        <p:spPr bwMode="auto">
          <a:xfrm>
            <a:off x="381000" y="2743200"/>
            <a:ext cx="1295400" cy="639763"/>
          </a:xfrm>
          <a:prstGeom prst="rect">
            <a:avLst/>
          </a:prstGeom>
          <a:solidFill>
            <a:schemeClr val="hlink"/>
          </a:solidFill>
          <a:ln w="12700">
            <a:noFill/>
            <a:miter lim="800000"/>
            <a:headEnd type="none" w="sm" len="sm"/>
            <a:tailEnd type="none" w="sm" len="sm"/>
          </a:ln>
        </p:spPr>
        <p:txBody>
          <a:bodyPr>
            <a:spAutoFit/>
          </a:bodyPr>
          <a:lstStyle/>
          <a:p>
            <a:pPr algn="l">
              <a:spcBef>
                <a:spcPct val="50000"/>
              </a:spcBef>
            </a:pPr>
            <a:r>
              <a:rPr lang="en-US"/>
              <a:t>Note the worldwide diversification</a:t>
            </a:r>
          </a:p>
        </p:txBody>
      </p:sp>
    </p:spTree>
  </p:cSld>
  <p:clrMapOvr>
    <a:masterClrMapping/>
  </p:clrMapOvr>
  <p:transition>
    <p:zoom/>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smtClean="0"/>
              <a:t>Project Finance by Sector by Year</a:t>
            </a:r>
          </a:p>
        </p:txBody>
      </p:sp>
      <p:pic>
        <p:nvPicPr>
          <p:cNvPr id="180227" name="Picture 3"/>
          <p:cNvPicPr>
            <a:picLocks noGrp="1" noChangeAspect="1" noChangeArrowheads="1"/>
          </p:cNvPicPr>
          <p:nvPr>
            <p:ph type="body" idx="1"/>
          </p:nvPr>
        </p:nvPicPr>
        <p:blipFill>
          <a:blip r:embed="rId2" cstate="print"/>
          <a:srcRect/>
          <a:stretch>
            <a:fillRect/>
          </a:stretch>
        </p:blipFill>
        <p:spPr/>
      </p:pic>
      <p:sp>
        <p:nvSpPr>
          <p:cNvPr id="180228" name="Text Box 4"/>
          <p:cNvSpPr txBox="1">
            <a:spLocks noChangeArrowheads="1"/>
          </p:cNvSpPr>
          <p:nvPr/>
        </p:nvSpPr>
        <p:spPr bwMode="auto">
          <a:xfrm>
            <a:off x="533400" y="2514600"/>
            <a:ext cx="1371600" cy="639763"/>
          </a:xfrm>
          <a:prstGeom prst="rect">
            <a:avLst/>
          </a:prstGeom>
          <a:solidFill>
            <a:schemeClr val="hlink"/>
          </a:solidFill>
          <a:ln w="12700">
            <a:noFill/>
            <a:miter lim="800000"/>
            <a:headEnd type="none" w="sm" len="sm"/>
            <a:tailEnd type="none" w="sm" len="sm"/>
          </a:ln>
        </p:spPr>
        <p:txBody>
          <a:bodyPr>
            <a:spAutoFit/>
          </a:bodyPr>
          <a:lstStyle/>
          <a:p>
            <a:pPr algn="l">
              <a:spcBef>
                <a:spcPct val="50000"/>
              </a:spcBef>
            </a:pPr>
            <a:r>
              <a:rPr lang="en-US"/>
              <a:t>Power and Infrastructure are large portions</a:t>
            </a:r>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Capital for Project Finance</a:t>
            </a:r>
            <a:endParaRPr lang="en-US" dirty="0"/>
          </a:p>
        </p:txBody>
      </p:sp>
      <p:sp>
        <p:nvSpPr>
          <p:cNvPr id="3" name="Content Placeholder 2"/>
          <p:cNvSpPr>
            <a:spLocks noGrp="1"/>
          </p:cNvSpPr>
          <p:nvPr>
            <p:ph idx="1"/>
          </p:nvPr>
        </p:nvSpPr>
        <p:spPr/>
        <p:txBody>
          <a:bodyPr/>
          <a:lstStyle/>
          <a:p>
            <a:r>
              <a:rPr lang="en-US" sz="1600" dirty="0"/>
              <a:t>Deloitte: typically wind projects will be 50-70% debt financed, with onshore wind projects being typically at the higher end and offshore wind projects at the lower end of the range</a:t>
            </a:r>
          </a:p>
          <a:p>
            <a:r>
              <a:rPr lang="en-US" sz="1600" dirty="0"/>
              <a:t>Deloitte:  The maturity of loans depends on the project finance structure, but often maturities of 10-15 years post-completion are obtainable at a borrowing rate of approx. 4.5-6% in the current markets, depending on the instalment plan and the risk of the project</a:t>
            </a:r>
          </a:p>
          <a:p>
            <a:r>
              <a:rPr lang="en-US" sz="1600" dirty="0"/>
              <a:t>Deloitte: Onshore wind project’ post-tax IRR requirements in pre-production typically range from 7.0%-9.5%, once in operation the post-tax IRR requirements decrease to 5.5%-7.0%</a:t>
            </a:r>
          </a:p>
          <a:p>
            <a:pPr lvl="1"/>
            <a:r>
              <a:rPr lang="en-US" sz="1600" dirty="0"/>
              <a:t>The required rate of return is influenced by the project stage, the complexity of the project, track record of applied technology, market risk, contractual structure of the project, the climatological variations at the project site and the political climate in the country in which the project is realized. </a:t>
            </a:r>
          </a:p>
          <a:p>
            <a:r>
              <a:rPr lang="en-US" sz="1600" dirty="0" smtClean="0"/>
              <a:t>Deloitte</a:t>
            </a:r>
            <a:r>
              <a:rPr lang="en-US" sz="1600" dirty="0"/>
              <a:t>, Establishing the investment case Wind power, April 2014, page 22.</a:t>
            </a:r>
          </a:p>
          <a:p>
            <a:endParaRPr lang="en-US" sz="1600" dirty="0"/>
          </a:p>
        </p:txBody>
      </p:sp>
    </p:spTree>
    <p:extLst>
      <p:ext uri="{BB962C8B-B14F-4D97-AF65-F5344CB8AC3E}">
        <p14:creationId xmlns:p14="http://schemas.microsoft.com/office/powerpoint/2010/main" val="3911616258"/>
      </p:ext>
    </p:extLst>
  </p:cSld>
  <p:clrMapOvr>
    <a:masterClrMapping/>
  </p:clrMapOvr>
  <p:transition>
    <p:zoom/>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smtClean="0"/>
              <a:t>Project Finance by Sector</a:t>
            </a:r>
          </a:p>
        </p:txBody>
      </p:sp>
      <p:pic>
        <p:nvPicPr>
          <p:cNvPr id="181251" name="Picture 3"/>
          <p:cNvPicPr>
            <a:picLocks noGrp="1" noChangeAspect="1" noChangeArrowheads="1"/>
          </p:cNvPicPr>
          <p:nvPr>
            <p:ph idx="1"/>
          </p:nvPr>
        </p:nvPicPr>
        <p:blipFill>
          <a:blip r:embed="rId2" cstate="print"/>
          <a:srcRect/>
          <a:stretch>
            <a:fillRect/>
          </a:stretch>
        </p:blipFill>
        <p:spPr bwMode="invGray">
          <a:xfrm>
            <a:off x="1066800" y="1295400"/>
            <a:ext cx="7086600" cy="4846638"/>
          </a:xfrm>
          <a:noFill/>
        </p:spPr>
      </p:pic>
    </p:spTree>
  </p:cSld>
  <p:clrMapOvr>
    <a:masterClrMapping/>
  </p:clrMapOvr>
  <p:transition>
    <p:zoom/>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smtClean="0"/>
              <a:t>Oil and Gas</a:t>
            </a:r>
          </a:p>
        </p:txBody>
      </p:sp>
      <p:sp>
        <p:nvSpPr>
          <p:cNvPr id="182275" name="Rectangle 3"/>
          <p:cNvSpPr>
            <a:spLocks noGrp="1" noChangeArrowheads="1"/>
          </p:cNvSpPr>
          <p:nvPr>
            <p:ph type="body" idx="1"/>
          </p:nvPr>
        </p:nvSpPr>
        <p:spPr/>
        <p:txBody>
          <a:bodyPr/>
          <a:lstStyle/>
          <a:p>
            <a:pPr>
              <a:lnSpc>
                <a:spcPct val="90000"/>
              </a:lnSpc>
            </a:pPr>
            <a:r>
              <a:rPr lang="en-US" smtClean="0"/>
              <a:t>Oil and Gas - from the financing of oil and gas rigs to oil refineries and pipelines, oil &amp; gas companies are increasingly using project financing as a method of reducing corporate debt by taking heavy capital investment off balance sheet.</a:t>
            </a:r>
          </a:p>
          <a:p>
            <a:pPr>
              <a:lnSpc>
                <a:spcPct val="90000"/>
              </a:lnSpc>
            </a:pPr>
            <a:r>
              <a:rPr lang="en-US" smtClean="0"/>
              <a:t>Examples</a:t>
            </a:r>
          </a:p>
          <a:p>
            <a:pPr lvl="1">
              <a:lnSpc>
                <a:spcPct val="90000"/>
              </a:lnSpc>
            </a:pPr>
            <a:r>
              <a:rPr lang="en-US" smtClean="0"/>
              <a:t>Petrozuarta in Venezuela – “pierced sovereign ceiling” and achieved investment grade rating</a:t>
            </a:r>
          </a:p>
          <a:p>
            <a:pPr lvl="1">
              <a:lnSpc>
                <a:spcPct val="90000"/>
              </a:lnSpc>
            </a:pPr>
            <a:r>
              <a:rPr lang="en-US" smtClean="0"/>
              <a:t>Star Refinery in Thailand – 70% financing, 10 year debt, debt service coverage ratio of 1.58x</a:t>
            </a:r>
          </a:p>
          <a:p>
            <a:pPr lvl="1">
              <a:lnSpc>
                <a:spcPct val="90000"/>
              </a:lnSpc>
            </a:pPr>
            <a:r>
              <a:rPr lang="en-US" smtClean="0"/>
              <a:t>Ras Gas in Qatar – 75% debt financing with maturity of 10 to 17 years</a:t>
            </a:r>
          </a:p>
          <a:p>
            <a:pPr lvl="1">
              <a:lnSpc>
                <a:spcPct val="90000"/>
              </a:lnSpc>
            </a:pPr>
            <a:r>
              <a:rPr lang="en-US" smtClean="0"/>
              <a:t>Production Payment Loans – Debt re-payment depends on the production of oil</a:t>
            </a:r>
          </a:p>
          <a:p>
            <a:pPr>
              <a:lnSpc>
                <a:spcPct val="90000"/>
              </a:lnSpc>
            </a:pPr>
            <a:endParaRPr lang="en-US" smtClean="0"/>
          </a:p>
        </p:txBody>
      </p:sp>
    </p:spTree>
  </p:cSld>
  <p:clrMapOvr>
    <a:masterClrMapping/>
  </p:clrMapOvr>
  <p:transition>
    <p:zoom/>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smtClean="0"/>
              <a:t>Mining</a:t>
            </a:r>
          </a:p>
        </p:txBody>
      </p:sp>
      <p:sp>
        <p:nvSpPr>
          <p:cNvPr id="183299" name="Rectangle 3"/>
          <p:cNvSpPr>
            <a:spLocks noGrp="1" noChangeArrowheads="1"/>
          </p:cNvSpPr>
          <p:nvPr>
            <p:ph type="body" idx="1"/>
          </p:nvPr>
        </p:nvSpPr>
        <p:spPr/>
        <p:txBody>
          <a:bodyPr/>
          <a:lstStyle/>
          <a:p>
            <a:r>
              <a:rPr lang="en-US" smtClean="0"/>
              <a:t>Mining - In Latin America and parts of Africa, mining companies are using project financing techniques to fund their mining development and reduce company debt and shareholder exposure.</a:t>
            </a:r>
          </a:p>
          <a:p>
            <a:r>
              <a:rPr lang="en-US" smtClean="0"/>
              <a:t>Examples</a:t>
            </a:r>
          </a:p>
          <a:p>
            <a:pPr lvl="1"/>
            <a:r>
              <a:rPr lang="en-US" smtClean="0"/>
              <a:t>Freeport</a:t>
            </a:r>
          </a:p>
          <a:p>
            <a:pPr lvl="1"/>
            <a:r>
              <a:rPr lang="en-US" smtClean="0"/>
              <a:t>Newmont</a:t>
            </a:r>
          </a:p>
          <a:p>
            <a:pPr>
              <a:buFontTx/>
              <a:buNone/>
            </a:pPr>
            <a:endParaRPr lang="en-US" smtClean="0"/>
          </a:p>
        </p:txBody>
      </p:sp>
    </p:spTree>
  </p:cSld>
  <p:clrMapOvr>
    <a:masterClrMapping/>
  </p:clrMapOvr>
  <p:transition>
    <p:zoom/>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smtClean="0"/>
              <a:t>Electricity Generation</a:t>
            </a:r>
          </a:p>
        </p:txBody>
      </p:sp>
      <p:sp>
        <p:nvSpPr>
          <p:cNvPr id="184323" name="Rectangle 3"/>
          <p:cNvSpPr>
            <a:spLocks noGrp="1" noChangeArrowheads="1"/>
          </p:cNvSpPr>
          <p:nvPr>
            <p:ph type="body" idx="1"/>
          </p:nvPr>
        </p:nvSpPr>
        <p:spPr/>
        <p:txBody>
          <a:bodyPr/>
          <a:lstStyle/>
          <a:p>
            <a:r>
              <a:rPr lang="en-US" smtClean="0"/>
              <a:t>Examples</a:t>
            </a:r>
          </a:p>
          <a:p>
            <a:pPr lvl="1"/>
            <a:r>
              <a:rPr lang="en-US" smtClean="0"/>
              <a:t>Dabhol (India)</a:t>
            </a:r>
          </a:p>
          <a:p>
            <a:pPr lvl="1"/>
            <a:r>
              <a:rPr lang="en-US" smtClean="0"/>
              <a:t>PT Punjak Power (Indonesia) – Contract could not be supported because of exchange rate problems</a:t>
            </a:r>
          </a:p>
          <a:p>
            <a:pPr lvl="1"/>
            <a:r>
              <a:rPr lang="en-US" smtClean="0"/>
              <a:t>Hummer (United Kingdom)  - Dividend suspension if DSCR is below 1.20</a:t>
            </a:r>
          </a:p>
          <a:p>
            <a:pPr lvl="1"/>
            <a:r>
              <a:rPr lang="en-US" smtClean="0"/>
              <a:t>US (Purpa, Contract, Merchant and Mixed) </a:t>
            </a:r>
          </a:p>
          <a:p>
            <a:r>
              <a:rPr lang="en-US" smtClean="0"/>
              <a:t>Issues</a:t>
            </a:r>
          </a:p>
          <a:p>
            <a:pPr lvl="1"/>
            <a:r>
              <a:rPr lang="en-US" smtClean="0"/>
              <a:t>Contracts, Electricity Price, Supply, Efficiency, Capital Cost, Technical Breakdown</a:t>
            </a:r>
          </a:p>
        </p:txBody>
      </p:sp>
    </p:spTree>
  </p:cSld>
  <p:clrMapOvr>
    <a:masterClrMapping/>
  </p:clrMapOvr>
  <p:transition>
    <p:zoom/>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smtClean="0"/>
              <a:t>Toll ways, Pipelines and Airports</a:t>
            </a:r>
          </a:p>
        </p:txBody>
      </p:sp>
      <p:sp>
        <p:nvSpPr>
          <p:cNvPr id="185347" name="Rectangle 3"/>
          <p:cNvSpPr>
            <a:spLocks noGrp="1" noChangeArrowheads="1"/>
          </p:cNvSpPr>
          <p:nvPr>
            <p:ph type="body" idx="1"/>
          </p:nvPr>
        </p:nvSpPr>
        <p:spPr/>
        <p:txBody>
          <a:bodyPr/>
          <a:lstStyle/>
          <a:p>
            <a:r>
              <a:rPr lang="en-US" sz="1600" smtClean="0"/>
              <a:t>Roads and Highways - National road networks are under the strain of increased user demand and falling government budgets for maintenance and future expansion. Private sector companies are now encouraged to build, fund and operate new and existing roads on either a real or shadow toll basis using public authority concessions. </a:t>
            </a:r>
          </a:p>
          <a:p>
            <a:r>
              <a:rPr lang="en-US" sz="1600" smtClean="0"/>
              <a:t>Examples</a:t>
            </a:r>
          </a:p>
          <a:p>
            <a:pPr lvl="1"/>
            <a:r>
              <a:rPr lang="en-US" sz="1600" smtClean="0"/>
              <a:t>Euro Tunnel:  Restructured with extended maturity</a:t>
            </a:r>
          </a:p>
          <a:p>
            <a:pPr lvl="1"/>
            <a:r>
              <a:rPr lang="en-US" sz="1600" smtClean="0"/>
              <a:t>M1/M15 Toll way in Hungary</a:t>
            </a:r>
          </a:p>
          <a:p>
            <a:pPr lvl="1"/>
            <a:r>
              <a:rPr lang="en-US" sz="1600" smtClean="0"/>
              <a:t>China Tollroad – problems with contract concessions</a:t>
            </a:r>
          </a:p>
          <a:p>
            <a:endParaRPr lang="en-US" sz="1600" smtClean="0"/>
          </a:p>
          <a:p>
            <a:r>
              <a:rPr lang="en-US" sz="1600" smtClean="0"/>
              <a:t>Issues</a:t>
            </a:r>
          </a:p>
          <a:p>
            <a:r>
              <a:rPr lang="en-US" sz="1600" smtClean="0"/>
              <a:t>Construction cost, traffic studies, concessions, maintenance, exchange rate risk</a:t>
            </a:r>
          </a:p>
          <a:p>
            <a:pPr>
              <a:buFontTx/>
              <a:buNone/>
            </a:pPr>
            <a:endParaRPr lang="en-US" sz="1600" smtClean="0"/>
          </a:p>
        </p:txBody>
      </p:sp>
    </p:spTree>
  </p:cSld>
  <p:clrMapOvr>
    <a:masterClrMapping/>
  </p:clrMapOvr>
  <p:transition>
    <p:zoom/>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smtClean="0"/>
              <a:t>Other</a:t>
            </a:r>
          </a:p>
        </p:txBody>
      </p:sp>
      <p:sp>
        <p:nvSpPr>
          <p:cNvPr id="186371" name="Rectangle 3"/>
          <p:cNvSpPr>
            <a:spLocks noGrp="1" noChangeArrowheads="1"/>
          </p:cNvSpPr>
          <p:nvPr>
            <p:ph type="body" idx="1"/>
          </p:nvPr>
        </p:nvSpPr>
        <p:spPr/>
        <p:txBody>
          <a:bodyPr/>
          <a:lstStyle/>
          <a:p>
            <a:pPr marL="342900" indent="-342900"/>
            <a:r>
              <a:rPr lang="en-US" smtClean="0"/>
              <a:t>Examples</a:t>
            </a:r>
          </a:p>
          <a:p>
            <a:pPr marL="742950" lvl="1" indent="-285750"/>
            <a:r>
              <a:rPr lang="en-US" smtClean="0"/>
              <a:t>Universal Studios</a:t>
            </a:r>
          </a:p>
          <a:p>
            <a:pPr marL="742950" lvl="1" indent="-285750"/>
            <a:r>
              <a:rPr lang="en-US" smtClean="0"/>
              <a:t>Euro Disney</a:t>
            </a:r>
          </a:p>
          <a:p>
            <a:pPr marL="742950" lvl="1" indent="-285750"/>
            <a:r>
              <a:rPr lang="en-US" smtClean="0"/>
              <a:t>Columbia Telecommunications Funding Corporation</a:t>
            </a:r>
          </a:p>
          <a:p>
            <a:pPr marL="742950" lvl="1" indent="-285750"/>
            <a:r>
              <a:rPr lang="en-US" smtClean="0"/>
              <a:t>Desalination plants</a:t>
            </a:r>
          </a:p>
          <a:p>
            <a:pPr marL="742950" lvl="1" indent="-285750"/>
            <a:r>
              <a:rPr lang="en-US" smtClean="0"/>
              <a:t>Cheese Processing</a:t>
            </a:r>
          </a:p>
        </p:txBody>
      </p:sp>
    </p:spTree>
  </p:cSld>
  <p:clrMapOvr>
    <a:masterClrMapping/>
  </p:clrMapOvr>
  <p:transition>
    <p:zoom/>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smtClean="0"/>
              <a:t>Project Financings</a:t>
            </a:r>
          </a:p>
        </p:txBody>
      </p:sp>
      <p:pic>
        <p:nvPicPr>
          <p:cNvPr id="187395" name="Picture 3"/>
          <p:cNvPicPr>
            <a:picLocks noGrp="1" noChangeAspect="1" noChangeArrowheads="1"/>
          </p:cNvPicPr>
          <p:nvPr>
            <p:ph type="body" idx="1"/>
          </p:nvPr>
        </p:nvPicPr>
        <p:blipFill>
          <a:blip r:embed="rId3" cstate="print"/>
          <a:srcRect/>
          <a:stretch>
            <a:fillRect/>
          </a:stretch>
        </p:blipFill>
        <p:spPr>
          <a:xfrm>
            <a:off x="228600" y="1905000"/>
            <a:ext cx="8458200" cy="4478338"/>
          </a:xfrm>
        </p:spPr>
      </p:pic>
    </p:spTree>
  </p:cSld>
  <p:clrMapOvr>
    <a:masterClrMapping/>
  </p:clrMapOvr>
  <p:transition>
    <p:zoom/>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smtClean="0"/>
              <a:t>Project Financings</a:t>
            </a:r>
          </a:p>
        </p:txBody>
      </p:sp>
      <p:pic>
        <p:nvPicPr>
          <p:cNvPr id="188419" name="Picture 3"/>
          <p:cNvPicPr>
            <a:picLocks noGrp="1" noChangeAspect="1" noChangeArrowheads="1"/>
          </p:cNvPicPr>
          <p:nvPr>
            <p:ph type="body" idx="1"/>
          </p:nvPr>
        </p:nvPicPr>
        <p:blipFill>
          <a:blip r:embed="rId3" cstate="print"/>
          <a:srcRect/>
          <a:stretch>
            <a:fillRect/>
          </a:stretch>
        </p:blipFill>
        <p:spPr>
          <a:xfrm>
            <a:off x="304800" y="1828800"/>
            <a:ext cx="8458200" cy="4478338"/>
          </a:xfrm>
        </p:spPr>
      </p:pic>
    </p:spTree>
  </p:cSld>
  <p:clrMapOvr>
    <a:masterClrMapping/>
  </p:clrMapOvr>
  <p:transition>
    <p:zoom/>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smtClean="0"/>
              <a:t>Project Finance Statistics</a:t>
            </a:r>
          </a:p>
        </p:txBody>
      </p:sp>
      <p:sp>
        <p:nvSpPr>
          <p:cNvPr id="189443" name="Rectangle 3"/>
          <p:cNvSpPr>
            <a:spLocks noGrp="1" noChangeArrowheads="1"/>
          </p:cNvSpPr>
          <p:nvPr>
            <p:ph type="body" idx="1"/>
          </p:nvPr>
        </p:nvSpPr>
        <p:spPr/>
        <p:txBody>
          <a:bodyPr/>
          <a:lstStyle/>
          <a:p>
            <a:pPr marL="342900" indent="-342900">
              <a:lnSpc>
                <a:spcPct val="90000"/>
              </a:lnSpc>
            </a:pPr>
            <a:r>
              <a:rPr lang="en-US" smtClean="0"/>
              <a:t>14% of Project Finance Loans US Based</a:t>
            </a:r>
          </a:p>
          <a:p>
            <a:pPr marL="342900" indent="-342900">
              <a:lnSpc>
                <a:spcPct val="90000"/>
              </a:lnSpc>
            </a:pPr>
            <a:r>
              <a:rPr lang="en-US" smtClean="0"/>
              <a:t>34% of Project Finance Loans have guarantees</a:t>
            </a:r>
          </a:p>
          <a:p>
            <a:pPr marL="342900" indent="-342900">
              <a:lnSpc>
                <a:spcPct val="90000"/>
              </a:lnSpc>
            </a:pPr>
            <a:r>
              <a:rPr lang="en-US" smtClean="0"/>
              <a:t>Project Finance Loans have lower covenants than other loans</a:t>
            </a:r>
          </a:p>
          <a:p>
            <a:pPr marL="342900" indent="-342900">
              <a:lnSpc>
                <a:spcPct val="90000"/>
              </a:lnSpc>
            </a:pPr>
            <a:r>
              <a:rPr lang="en-US" smtClean="0"/>
              <a:t>Project Finance is popular in less developed countries</a:t>
            </a:r>
          </a:p>
          <a:p>
            <a:pPr marL="342900" indent="-342900">
              <a:lnSpc>
                <a:spcPct val="90000"/>
              </a:lnSpc>
            </a:pPr>
            <a:r>
              <a:rPr lang="en-US" smtClean="0"/>
              <a:t>Project Financing 2001</a:t>
            </a:r>
          </a:p>
          <a:p>
            <a:pPr marL="742950" lvl="1" indent="-285750">
              <a:lnSpc>
                <a:spcPct val="90000"/>
              </a:lnSpc>
            </a:pPr>
            <a:r>
              <a:rPr lang="en-US" smtClean="0"/>
              <a:t>Citibank, US</a:t>
            </a:r>
          </a:p>
          <a:p>
            <a:pPr marL="742950" lvl="1" indent="-285750">
              <a:lnSpc>
                <a:spcPct val="90000"/>
              </a:lnSpc>
            </a:pPr>
            <a:r>
              <a:rPr lang="en-US" smtClean="0"/>
              <a:t>West LB Germany</a:t>
            </a:r>
          </a:p>
          <a:p>
            <a:pPr marL="742950" lvl="1" indent="-285750">
              <a:lnSpc>
                <a:spcPct val="90000"/>
              </a:lnSpc>
            </a:pPr>
            <a:r>
              <a:rPr lang="en-US" smtClean="0"/>
              <a:t>PNB Parabis, Franc</a:t>
            </a:r>
          </a:p>
          <a:p>
            <a:pPr marL="742950" lvl="1" indent="-285750">
              <a:lnSpc>
                <a:spcPct val="90000"/>
              </a:lnSpc>
            </a:pPr>
            <a:r>
              <a:rPr lang="en-US" smtClean="0"/>
              <a:t>Societe General, France</a:t>
            </a:r>
          </a:p>
          <a:p>
            <a:pPr marL="742950" lvl="1" indent="-285750">
              <a:lnSpc>
                <a:spcPct val="90000"/>
              </a:lnSpc>
            </a:pPr>
            <a:r>
              <a:rPr lang="en-US" smtClean="0"/>
              <a:t>CS First Boston, Switzerland</a:t>
            </a:r>
          </a:p>
          <a:p>
            <a:pPr marL="742950" lvl="1" indent="-285750">
              <a:lnSpc>
                <a:spcPct val="90000"/>
              </a:lnSpc>
            </a:pPr>
            <a:r>
              <a:rPr lang="en-US" smtClean="0"/>
              <a:t>JP Morgan, US</a:t>
            </a:r>
          </a:p>
        </p:txBody>
      </p:sp>
    </p:spTree>
  </p:cSld>
  <p:clrMapOvr>
    <a:masterClrMapping/>
  </p:clrMapOvr>
  <p:transition>
    <p:zoom/>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smtClean="0"/>
              <a:t>Funding Sources for Project Finance</a:t>
            </a:r>
          </a:p>
        </p:txBody>
      </p:sp>
      <p:sp>
        <p:nvSpPr>
          <p:cNvPr id="190467" name="Rectangle 3"/>
          <p:cNvSpPr>
            <a:spLocks noGrp="1" noChangeArrowheads="1"/>
          </p:cNvSpPr>
          <p:nvPr>
            <p:ph type="body" idx="1"/>
          </p:nvPr>
        </p:nvSpPr>
        <p:spPr/>
        <p:txBody>
          <a:bodyPr/>
          <a:lstStyle/>
          <a:p>
            <a:pPr>
              <a:lnSpc>
                <a:spcPct val="80000"/>
              </a:lnSpc>
            </a:pPr>
            <a:r>
              <a:rPr lang="en-US" sz="1600" smtClean="0"/>
              <a:t>Debt</a:t>
            </a:r>
          </a:p>
          <a:p>
            <a:pPr lvl="1">
              <a:lnSpc>
                <a:spcPct val="80000"/>
              </a:lnSpc>
            </a:pPr>
            <a:r>
              <a:rPr lang="en-US" sz="1600" smtClean="0"/>
              <a:t>Banks</a:t>
            </a:r>
          </a:p>
          <a:p>
            <a:pPr lvl="2">
              <a:lnSpc>
                <a:spcPct val="80000"/>
              </a:lnSpc>
            </a:pPr>
            <a:r>
              <a:rPr lang="en-US" sz="1400" smtClean="0"/>
              <a:t>Construction and permanent debt</a:t>
            </a:r>
          </a:p>
          <a:p>
            <a:pPr lvl="2">
              <a:lnSpc>
                <a:spcPct val="80000"/>
              </a:lnSpc>
            </a:pPr>
            <a:r>
              <a:rPr lang="en-US" sz="1400" smtClean="0"/>
              <a:t>Information</a:t>
            </a:r>
          </a:p>
          <a:p>
            <a:pPr lvl="1">
              <a:lnSpc>
                <a:spcPct val="80000"/>
              </a:lnSpc>
            </a:pPr>
            <a:r>
              <a:rPr lang="en-US" sz="1600" smtClean="0"/>
              <a:t>Bond Issues</a:t>
            </a:r>
          </a:p>
          <a:p>
            <a:pPr lvl="2">
              <a:lnSpc>
                <a:spcPct val="80000"/>
              </a:lnSpc>
            </a:pPr>
            <a:r>
              <a:rPr lang="en-US" sz="1400" smtClean="0"/>
              <a:t>Negative Arbitrage</a:t>
            </a:r>
          </a:p>
          <a:p>
            <a:pPr lvl="2">
              <a:lnSpc>
                <a:spcPct val="80000"/>
              </a:lnSpc>
            </a:pPr>
            <a:r>
              <a:rPr lang="en-US" sz="1400" smtClean="0"/>
              <a:t>Bond Ratings</a:t>
            </a:r>
          </a:p>
          <a:p>
            <a:pPr lvl="1">
              <a:lnSpc>
                <a:spcPct val="80000"/>
              </a:lnSpc>
            </a:pPr>
            <a:r>
              <a:rPr lang="en-US" sz="1600" smtClean="0"/>
              <a:t>Mezzanine and Subordinated Debt</a:t>
            </a:r>
          </a:p>
          <a:p>
            <a:pPr lvl="1">
              <a:lnSpc>
                <a:spcPct val="80000"/>
              </a:lnSpc>
            </a:pPr>
            <a:r>
              <a:rPr lang="en-US" sz="1600" smtClean="0"/>
              <a:t>Lease Finance</a:t>
            </a:r>
          </a:p>
          <a:p>
            <a:pPr lvl="1">
              <a:lnSpc>
                <a:spcPct val="80000"/>
              </a:lnSpc>
            </a:pPr>
            <a:r>
              <a:rPr lang="en-US" sz="1600" smtClean="0"/>
              <a:t>Vendor Finance</a:t>
            </a:r>
          </a:p>
          <a:p>
            <a:pPr>
              <a:lnSpc>
                <a:spcPct val="80000"/>
              </a:lnSpc>
            </a:pPr>
            <a:r>
              <a:rPr lang="en-US" sz="1600" smtClean="0"/>
              <a:t>Equity</a:t>
            </a:r>
          </a:p>
          <a:p>
            <a:pPr lvl="1">
              <a:lnSpc>
                <a:spcPct val="80000"/>
              </a:lnSpc>
            </a:pPr>
            <a:r>
              <a:rPr lang="en-US" sz="1600" smtClean="0"/>
              <a:t>Sponsors</a:t>
            </a:r>
          </a:p>
          <a:p>
            <a:pPr lvl="1">
              <a:lnSpc>
                <a:spcPct val="80000"/>
              </a:lnSpc>
            </a:pPr>
            <a:r>
              <a:rPr lang="en-US" sz="1600" smtClean="0"/>
              <a:t>Joint Venture</a:t>
            </a: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Challenging/Complex Issues in Analysis of Project Finance</a:t>
            </a:r>
          </a:p>
        </p:txBody>
      </p:sp>
      <p:sp>
        <p:nvSpPr>
          <p:cNvPr id="12291" name="Content Placeholder 2"/>
          <p:cNvSpPr>
            <a:spLocks noGrp="1"/>
          </p:cNvSpPr>
          <p:nvPr>
            <p:ph idx="1"/>
          </p:nvPr>
        </p:nvSpPr>
        <p:spPr/>
        <p:txBody>
          <a:bodyPr/>
          <a:lstStyle/>
          <a:p>
            <a:r>
              <a:rPr lang="en-US" dirty="0" smtClean="0"/>
              <a:t>Target level of DSCR and IRR for various projects</a:t>
            </a:r>
          </a:p>
          <a:p>
            <a:r>
              <a:rPr lang="en-US" dirty="0" smtClean="0"/>
              <a:t>Risk Analysis and determination of which risks are most important</a:t>
            </a:r>
          </a:p>
          <a:p>
            <a:r>
              <a:rPr lang="en-US" dirty="0" smtClean="0"/>
              <a:t>Interpretation and trust in consulting reports including the independent engineering report</a:t>
            </a:r>
          </a:p>
          <a:p>
            <a:r>
              <a:rPr lang="en-US" dirty="0" smtClean="0"/>
              <a:t>Evaluation of DSCR, LLCR,  PLCR and debt to capital ratios relative to project risks</a:t>
            </a:r>
          </a:p>
          <a:p>
            <a:r>
              <a:rPr lang="en-US" dirty="0" smtClean="0"/>
              <a:t>Structuring of draws from debt and equity and alternative debt repayment types</a:t>
            </a:r>
          </a:p>
          <a:p>
            <a:r>
              <a:rPr lang="en-US" dirty="0" smtClean="0"/>
              <a:t>Length of debt tenor and value of re-financing options</a:t>
            </a:r>
          </a:p>
          <a:p>
            <a:r>
              <a:rPr lang="en-US" dirty="0" smtClean="0"/>
              <a:t>Value of structuring provisions related to covenants, cash flow sweeps, back-up facilities and debt service reserve accounts				</a:t>
            </a:r>
          </a:p>
        </p:txBody>
      </p:sp>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p:txBody>
          <a:bodyPr/>
          <a:lstStyle/>
          <a:p>
            <a:r>
              <a:rPr lang="en-US" smtClean="0"/>
              <a:t>Project Finance Terms</a:t>
            </a:r>
          </a:p>
        </p:txBody>
      </p:sp>
    </p:spTree>
  </p:cSld>
  <p:clrMapOvr>
    <a:masterClrMapping/>
  </p:clrMapOvr>
  <p:transition>
    <p:zoom/>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smtClean="0"/>
              <a:t>Export Credit Agencies</a:t>
            </a:r>
          </a:p>
        </p:txBody>
      </p:sp>
      <p:sp>
        <p:nvSpPr>
          <p:cNvPr id="191491" name="Rectangle 3"/>
          <p:cNvSpPr>
            <a:spLocks noGrp="1" noChangeArrowheads="1"/>
          </p:cNvSpPr>
          <p:nvPr>
            <p:ph type="body" idx="1"/>
          </p:nvPr>
        </p:nvSpPr>
        <p:spPr/>
        <p:txBody>
          <a:bodyPr/>
          <a:lstStyle/>
          <a:p>
            <a:r>
              <a:rPr lang="fr-FR" sz="1600" b="1" smtClean="0"/>
              <a:t>Export Credit Agencies</a:t>
            </a:r>
            <a:endParaRPr lang="en-GB" sz="1600" b="1" smtClean="0"/>
          </a:p>
          <a:p>
            <a:pPr lvl="1"/>
            <a:r>
              <a:rPr lang="fr-FR" sz="1600" b="1" smtClean="0"/>
              <a:t>Canada</a:t>
            </a:r>
            <a:endParaRPr lang="en-GB" sz="1600" b="1" smtClean="0"/>
          </a:p>
          <a:p>
            <a:pPr lvl="2"/>
            <a:r>
              <a:rPr lang="fr-FR" sz="1400" smtClean="0"/>
              <a:t>Export Development Canada </a:t>
            </a:r>
            <a:endParaRPr lang="en-GB" sz="1400" smtClean="0"/>
          </a:p>
          <a:p>
            <a:pPr lvl="1"/>
            <a:r>
              <a:rPr lang="fr-FR" sz="1600" b="1" smtClean="0"/>
              <a:t>France</a:t>
            </a:r>
            <a:endParaRPr lang="en-GB" sz="1600" b="1" smtClean="0"/>
          </a:p>
          <a:p>
            <a:pPr lvl="2"/>
            <a:r>
              <a:rPr lang="fr-FR" sz="1400" smtClean="0"/>
              <a:t>Compagnie Française d'Assurance pour le Commerce Extérieur </a:t>
            </a:r>
            <a:endParaRPr lang="en-GB" sz="1400" smtClean="0"/>
          </a:p>
          <a:p>
            <a:pPr lvl="1"/>
            <a:r>
              <a:rPr lang="de-DE" sz="1600" b="1" smtClean="0"/>
              <a:t>Germany</a:t>
            </a:r>
            <a:endParaRPr lang="en-GB" sz="1600" b="1" smtClean="0"/>
          </a:p>
          <a:p>
            <a:pPr lvl="2"/>
            <a:r>
              <a:rPr lang="de-DE" sz="1400" smtClean="0"/>
              <a:t>Euler Hermes Kreditversicherungs-AG </a:t>
            </a:r>
            <a:endParaRPr lang="en-GB" sz="1400" smtClean="0"/>
          </a:p>
          <a:p>
            <a:pPr lvl="2"/>
            <a:r>
              <a:rPr lang="de-DE" sz="1400" smtClean="0"/>
              <a:t>Kreditanstalt für Wiederaufbau </a:t>
            </a:r>
            <a:r>
              <a:rPr lang="de-DE" sz="1400" b="1" smtClean="0"/>
              <a:t> </a:t>
            </a:r>
            <a:endParaRPr lang="en-GB" sz="1400" smtClean="0"/>
          </a:p>
          <a:p>
            <a:pPr lvl="1"/>
            <a:r>
              <a:rPr lang="en-GB" sz="1600" b="1" smtClean="0"/>
              <a:t>Italy</a:t>
            </a:r>
          </a:p>
          <a:p>
            <a:pPr lvl="2"/>
            <a:r>
              <a:rPr lang="en-GB" sz="1400" smtClean="0"/>
              <a:t>Istituto per i Servizi Assicurativi e il Credito all’Esportazione </a:t>
            </a:r>
          </a:p>
          <a:p>
            <a:pPr lvl="2"/>
            <a:r>
              <a:rPr lang="en-GB" sz="1400" smtClean="0"/>
              <a:t>Società Italiana per le Imprese all’Estero (Simest) </a:t>
            </a:r>
          </a:p>
          <a:p>
            <a:pPr lvl="1"/>
            <a:endParaRPr lang="en-GB" sz="1600" b="1" smtClean="0"/>
          </a:p>
        </p:txBody>
      </p:sp>
    </p:spTree>
  </p:cSld>
  <p:clrMapOvr>
    <a:masterClrMapping/>
  </p:clrMapOvr>
  <p:transition>
    <p:zoom/>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smtClean="0"/>
              <a:t>Multilateral Agencies</a:t>
            </a:r>
          </a:p>
        </p:txBody>
      </p:sp>
      <p:sp>
        <p:nvSpPr>
          <p:cNvPr id="192515" name="Rectangle 3"/>
          <p:cNvSpPr>
            <a:spLocks noGrp="1" noChangeArrowheads="1"/>
          </p:cNvSpPr>
          <p:nvPr>
            <p:ph type="body" idx="1"/>
          </p:nvPr>
        </p:nvSpPr>
        <p:spPr/>
        <p:txBody>
          <a:bodyPr/>
          <a:lstStyle/>
          <a:p>
            <a:r>
              <a:rPr lang="en-GB" b="1" smtClean="0"/>
              <a:t>Japan</a:t>
            </a:r>
          </a:p>
          <a:p>
            <a:pPr lvl="1"/>
            <a:r>
              <a:rPr lang="en-GB" smtClean="0"/>
              <a:t>Nippon Export and Investment Insurance (NEXI)</a:t>
            </a:r>
          </a:p>
          <a:p>
            <a:pPr lvl="1"/>
            <a:r>
              <a:rPr lang="en-GB" smtClean="0"/>
              <a:t>Japan Bank for International Cooperation (JBIC) </a:t>
            </a:r>
          </a:p>
          <a:p>
            <a:r>
              <a:rPr lang="en-GB" b="1" smtClean="0"/>
              <a:t>United Kingdom</a:t>
            </a:r>
          </a:p>
          <a:p>
            <a:pPr lvl="1"/>
            <a:r>
              <a:rPr lang="en-GB" smtClean="0"/>
              <a:t>Export Credits Guarantee Department (ECGD) </a:t>
            </a:r>
          </a:p>
          <a:p>
            <a:r>
              <a:rPr lang="en-GB" b="1" smtClean="0"/>
              <a:t>United States</a:t>
            </a:r>
            <a:endParaRPr lang="en-GB" smtClean="0"/>
          </a:p>
          <a:p>
            <a:pPr lvl="1"/>
            <a:r>
              <a:rPr lang="en-GB" smtClean="0"/>
              <a:t>Export-Import Bank of the United States (US ExIm)</a:t>
            </a:r>
          </a:p>
          <a:p>
            <a:pPr lvl="1"/>
            <a:r>
              <a:rPr lang="en-GB" smtClean="0"/>
              <a:t>Overseas Private Investment Corporation (OPIC)</a:t>
            </a:r>
            <a:r>
              <a:rPr lang="en-GB" smtClean="0">
                <a:hlinkClick r:id="rId2"/>
              </a:rPr>
              <a:t>t Finance</a:t>
            </a:r>
            <a:endParaRPr lang="en-GB" smtClean="0"/>
          </a:p>
          <a:p>
            <a:endParaRPr lang="en-US" smtClean="0"/>
          </a:p>
          <a:p>
            <a:endParaRPr lang="en-US" smtClean="0"/>
          </a:p>
        </p:txBody>
      </p:sp>
    </p:spTree>
  </p:cSld>
  <p:clrMapOvr>
    <a:masterClrMapping/>
  </p:clrMapOvr>
  <p:transition>
    <p:zoom/>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smtClean="0"/>
              <a:t>Azito IPP Project</a:t>
            </a:r>
          </a:p>
        </p:txBody>
      </p:sp>
      <p:sp>
        <p:nvSpPr>
          <p:cNvPr id="193539" name="Rectangle 3"/>
          <p:cNvSpPr>
            <a:spLocks noGrp="1" noChangeArrowheads="1"/>
          </p:cNvSpPr>
          <p:nvPr>
            <p:ph type="body" idx="1"/>
          </p:nvPr>
        </p:nvSpPr>
        <p:spPr/>
        <p:txBody>
          <a:bodyPr/>
          <a:lstStyle/>
          <a:p>
            <a:r>
              <a:rPr lang="en-US" sz="1600" smtClean="0"/>
              <a:t>Azito is the second IPP in Cote d' lvoire following CIPREL, which was developed in 1994</a:t>
            </a:r>
          </a:p>
          <a:p>
            <a:r>
              <a:rPr lang="en-US" sz="1600" smtClean="0"/>
              <a:t>The project was designed as a competitively tendered concession by the Ivorian government.</a:t>
            </a:r>
          </a:p>
          <a:p>
            <a:r>
              <a:rPr lang="en-US" sz="1600" smtClean="0"/>
              <a:t>In 1996, six consortia were pre-selected. Four submitted bids - AES, Enron, Tractebel and ABB</a:t>
            </a:r>
          </a:p>
          <a:p>
            <a:r>
              <a:rPr lang="en-US" sz="1600" smtClean="0"/>
              <a:t>In June 1997, the project was awarded to ABB, for being the lowest bidder</a:t>
            </a:r>
          </a:p>
          <a:p>
            <a:r>
              <a:rPr lang="en-US" sz="1600" smtClean="0"/>
              <a:t>ABB-EV, Electricite de France (EdF), and IPS (Industrial promotion services)</a:t>
            </a:r>
          </a:p>
          <a:p>
            <a:r>
              <a:rPr lang="en-US" sz="1600" smtClean="0"/>
              <a:t>ABB Energy Venture (ABB-EV), a subsidiary of Asea Brown Boveri has 37.74% holdings of the company</a:t>
            </a:r>
          </a:p>
          <a:p>
            <a:r>
              <a:rPr lang="en-US" sz="1600" smtClean="0"/>
              <a:t>Electricite de France (EdF), the French national utility holds 36.26%</a:t>
            </a:r>
          </a:p>
          <a:p>
            <a:r>
              <a:rPr lang="en-US" sz="1600" smtClean="0"/>
              <a:t>Industrial Promotion Services (IPS), a unit of the Aga Khan Fund for Economic Development holds 26%</a:t>
            </a:r>
          </a:p>
        </p:txBody>
      </p:sp>
    </p:spTree>
  </p:cSld>
  <p:clrMapOvr>
    <a:masterClrMapping/>
  </p:clrMapOvr>
  <p:transition>
    <p:zoom/>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smtClean="0"/>
              <a:t>Project Finance History (Reference)</a:t>
            </a:r>
          </a:p>
        </p:txBody>
      </p:sp>
      <p:sp>
        <p:nvSpPr>
          <p:cNvPr id="194563" name="Rectangle 3"/>
          <p:cNvSpPr>
            <a:spLocks noGrp="1" noChangeArrowheads="1"/>
          </p:cNvSpPr>
          <p:nvPr>
            <p:ph type="body" idx="1"/>
          </p:nvPr>
        </p:nvSpPr>
        <p:spPr/>
        <p:txBody>
          <a:bodyPr/>
          <a:lstStyle/>
          <a:p>
            <a:pPr>
              <a:lnSpc>
                <a:spcPct val="90000"/>
              </a:lnSpc>
            </a:pPr>
            <a:r>
              <a:rPr lang="en-US" sz="1600" smtClean="0"/>
              <a:t>Waves of project finance:</a:t>
            </a:r>
          </a:p>
          <a:p>
            <a:pPr lvl="1">
              <a:lnSpc>
                <a:spcPct val="90000"/>
              </a:lnSpc>
            </a:pPr>
            <a:r>
              <a:rPr lang="en-US" sz="1600" smtClean="0"/>
              <a:t>1930’s oil resources and later the 1980’s oil production in the North Sea.</a:t>
            </a:r>
          </a:p>
          <a:p>
            <a:pPr lvl="1">
              <a:lnSpc>
                <a:spcPct val="90000"/>
              </a:lnSpc>
            </a:pPr>
            <a:r>
              <a:rPr lang="en-US" sz="1600" smtClean="0"/>
              <a:t>1980’s private electricity plants in the US and private electricity plants in the UK is 1990’s.</a:t>
            </a:r>
          </a:p>
          <a:p>
            <a:pPr lvl="1">
              <a:lnSpc>
                <a:spcPct val="90000"/>
              </a:lnSpc>
            </a:pPr>
            <a:r>
              <a:rPr lang="en-US" sz="1600" smtClean="0"/>
              <a:t>Private Finance Initiative (PFI) in the UK for roads, and public buildings, becoming public private partnerships (PPP).</a:t>
            </a:r>
          </a:p>
          <a:p>
            <a:pPr lvl="1">
              <a:lnSpc>
                <a:spcPct val="90000"/>
              </a:lnSpc>
            </a:pPr>
            <a:r>
              <a:rPr lang="en-US" sz="1600" smtClean="0"/>
              <a:t>Finance for growth in mobile telephone networks.</a:t>
            </a:r>
          </a:p>
          <a:p>
            <a:pPr>
              <a:lnSpc>
                <a:spcPct val="90000"/>
              </a:lnSpc>
            </a:pPr>
            <a:r>
              <a:rPr lang="en-US" sz="1600" smtClean="0"/>
              <a:t>In the fifth century B.C.E., the commercial code of Athens acknowledged a form of project financing used to finance shipping ventures. Lenders agreed to look only to the future sales of the cargo and the ship, if necessary, for repayment. If the ship was lost at sea, therefore, the debt was, in effect, discharged without any liability to the vessel- or cargo-owners. </a:t>
            </a:r>
          </a:p>
          <a:p>
            <a:pPr>
              <a:lnSpc>
                <a:spcPct val="90000"/>
              </a:lnSpc>
            </a:pPr>
            <a:r>
              <a:rPr lang="en-US" sz="1600" smtClean="0"/>
              <a:t>In the Eighteenth and Nineteenth centuries, large pubic works and infrastructure projects, such as roads, canals, electricity, and coal gas, were often financed through private sector funding sources</a:t>
            </a:r>
          </a:p>
        </p:txBody>
      </p:sp>
    </p:spTree>
  </p:cSld>
  <p:clrMapOvr>
    <a:masterClrMapping/>
  </p:clrMapOvr>
  <p:transition>
    <p:zoom/>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smtClean="0"/>
              <a:t>Project Finance History (Reference)</a:t>
            </a:r>
          </a:p>
        </p:txBody>
      </p:sp>
      <p:sp>
        <p:nvSpPr>
          <p:cNvPr id="195587" name="Rectangle 3"/>
          <p:cNvSpPr>
            <a:spLocks noGrp="1" noChangeArrowheads="1"/>
          </p:cNvSpPr>
          <p:nvPr>
            <p:ph type="body" idx="1"/>
          </p:nvPr>
        </p:nvSpPr>
        <p:spPr/>
        <p:txBody>
          <a:bodyPr/>
          <a:lstStyle/>
          <a:p>
            <a:pPr marL="290513" indent="-290513"/>
            <a:r>
              <a:rPr lang="en-US" smtClean="0"/>
              <a:t>Modern Project Financing is often thought to have originated with production payment financing in the Texas oilfields in the 1930’s. </a:t>
            </a:r>
          </a:p>
          <a:p>
            <a:pPr marL="290513" indent="-290513"/>
            <a:r>
              <a:rPr lang="en-US" smtClean="0"/>
              <a:t> A driller would fund the well-drilling costs in exchange for a share in future oil proceeds.  In West Texas, it was hard to ‘miss’ striking oil every time!  </a:t>
            </a:r>
          </a:p>
          <a:p>
            <a:pPr marL="290513" indent="-290513"/>
            <a:r>
              <a:rPr lang="en-US" smtClean="0"/>
              <a:t>At that time, a Dallas bank granted a non-recourse loan to develop an oil &amp; gas property to be repaid from the cash flows from those wells.</a:t>
            </a:r>
          </a:p>
          <a:p>
            <a:pPr marL="290513" indent="-290513"/>
            <a:r>
              <a:rPr lang="en-US" smtClean="0"/>
              <a:t>  Resources transactions, especially mining and oil &amp; gas, led the way in the 1960’s mainly driven by US banks.  Their techniques were ‘imported’ into Europe in the late 1970’s for a string of large Project Financings for North Sea offshore oil.</a:t>
            </a:r>
          </a:p>
        </p:txBody>
      </p:sp>
    </p:spTree>
  </p:cSld>
  <p:clrMapOvr>
    <a:masterClrMapping/>
  </p:clrMapOvr>
  <p:transition>
    <p:zoom/>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smtClean="0"/>
              <a:t>Recent Project Finance History (Reference)</a:t>
            </a:r>
          </a:p>
        </p:txBody>
      </p:sp>
      <p:sp>
        <p:nvSpPr>
          <p:cNvPr id="196611" name="Rectangle 3"/>
          <p:cNvSpPr>
            <a:spLocks noGrp="1" noChangeArrowheads="1"/>
          </p:cNvSpPr>
          <p:nvPr>
            <p:ph type="body" idx="1"/>
          </p:nvPr>
        </p:nvSpPr>
        <p:spPr/>
        <p:txBody>
          <a:bodyPr/>
          <a:lstStyle/>
          <a:p>
            <a:r>
              <a:rPr lang="en-US" smtClean="0"/>
              <a:t>Much of the development of the U.K.'s offshore petroleum reserves in the 1970’s relied on project finance. </a:t>
            </a:r>
          </a:p>
          <a:p>
            <a:r>
              <a:rPr lang="en-US" smtClean="0"/>
              <a:t>In the 1980s, the independent power projects (IPPs) that sprung up in the U.S. and which were fostered by the Public Utilities Regulatory Policy Act of 1978. This financed an explosion of over 55,000 MW of new generation projects.</a:t>
            </a:r>
          </a:p>
          <a:p>
            <a:r>
              <a:rPr lang="en-US" smtClean="0"/>
              <a:t>The oil and gas, refining, petrochemicals, other process industries, mining, telecommunications, entertainment, and transportation have all used project finance to raise capital.    </a:t>
            </a:r>
          </a:p>
        </p:txBody>
      </p:sp>
    </p:spTree>
  </p:cSld>
  <p:clrMapOvr>
    <a:masterClrMapping/>
  </p:clrMapOvr>
  <p:transition>
    <p:zoom/>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smtClean="0"/>
              <a:t>Loy Yang Financing</a:t>
            </a:r>
          </a:p>
        </p:txBody>
      </p:sp>
      <p:sp>
        <p:nvSpPr>
          <p:cNvPr id="197635" name="Rectangle 3"/>
          <p:cNvSpPr>
            <a:spLocks noGrp="1" noChangeArrowheads="1"/>
          </p:cNvSpPr>
          <p:nvPr>
            <p:ph type="body" idx="1"/>
          </p:nvPr>
        </p:nvSpPr>
        <p:spPr/>
        <p:txBody>
          <a:bodyPr/>
          <a:lstStyle/>
          <a:p>
            <a:pPr marL="342900" indent="-342900">
              <a:lnSpc>
                <a:spcPct val="80000"/>
              </a:lnSpc>
            </a:pPr>
            <a:r>
              <a:rPr lang="en-US" sz="1400" smtClean="0"/>
              <a:t>Cost Structure</a:t>
            </a:r>
          </a:p>
          <a:p>
            <a:pPr marL="742950" lvl="1" indent="-285750">
              <a:lnSpc>
                <a:spcPct val="80000"/>
              </a:lnSpc>
            </a:pPr>
            <a:r>
              <a:rPr lang="en-US" sz="1400" smtClean="0"/>
              <a:t>Low cost coal</a:t>
            </a:r>
          </a:p>
          <a:p>
            <a:pPr marL="742950" lvl="1" indent="-285750">
              <a:lnSpc>
                <a:spcPct val="80000"/>
              </a:lnSpc>
            </a:pPr>
            <a:r>
              <a:rPr lang="en-US" sz="1400" smtClean="0"/>
              <a:t>Market Power (40% of capacity of the state)</a:t>
            </a:r>
          </a:p>
          <a:p>
            <a:pPr marL="342900" indent="-342900">
              <a:lnSpc>
                <a:spcPct val="80000"/>
              </a:lnSpc>
            </a:pPr>
            <a:r>
              <a:rPr lang="en-US" sz="1400" smtClean="0"/>
              <a:t>Financing</a:t>
            </a:r>
          </a:p>
          <a:p>
            <a:pPr marL="742950" lvl="1" indent="-285750">
              <a:lnSpc>
                <a:spcPct val="80000"/>
              </a:lnSpc>
            </a:pPr>
            <a:r>
              <a:rPr lang="en-US" sz="1400" smtClean="0"/>
              <a:t>62% senior bank debt</a:t>
            </a:r>
          </a:p>
          <a:p>
            <a:pPr marL="1143000" lvl="2">
              <a:lnSpc>
                <a:spcPct val="80000"/>
              </a:lnSpc>
            </a:pPr>
            <a:r>
              <a:rPr lang="en-US" sz="1200" smtClean="0"/>
              <a:t>Maturities of 6 and 9 year bullets</a:t>
            </a:r>
          </a:p>
          <a:p>
            <a:pPr marL="1143000" lvl="2">
              <a:lnSpc>
                <a:spcPct val="80000"/>
              </a:lnSpc>
            </a:pPr>
            <a:r>
              <a:rPr lang="en-US" sz="1200" smtClean="0"/>
              <a:t>15 year amortizing tranche</a:t>
            </a:r>
          </a:p>
          <a:p>
            <a:pPr marL="1143000" lvl="2">
              <a:lnSpc>
                <a:spcPct val="80000"/>
              </a:lnSpc>
            </a:pPr>
            <a:r>
              <a:rPr lang="en-US" sz="1200" smtClean="0"/>
              <a:t>Pricing: 120 to 170 basis points</a:t>
            </a:r>
          </a:p>
          <a:p>
            <a:pPr marL="742950" lvl="1" indent="-285750">
              <a:lnSpc>
                <a:spcPct val="80000"/>
              </a:lnSpc>
            </a:pPr>
            <a:r>
              <a:rPr lang="en-US" sz="1400" smtClean="0"/>
              <a:t>7% senior inflation adjusted</a:t>
            </a:r>
          </a:p>
          <a:p>
            <a:pPr marL="1143000" lvl="2">
              <a:lnSpc>
                <a:spcPct val="80000"/>
              </a:lnSpc>
            </a:pPr>
            <a:r>
              <a:rPr lang="en-US" sz="1200" smtClean="0"/>
              <a:t>30 year tenor</a:t>
            </a:r>
          </a:p>
          <a:p>
            <a:pPr marL="1143000" lvl="2">
              <a:lnSpc>
                <a:spcPct val="80000"/>
              </a:lnSpc>
            </a:pPr>
            <a:r>
              <a:rPr lang="en-US" sz="1200" smtClean="0"/>
              <a:t>Back-loaded re-payments</a:t>
            </a:r>
          </a:p>
          <a:p>
            <a:pPr marL="742950" lvl="1" indent="-285750">
              <a:lnSpc>
                <a:spcPct val="80000"/>
              </a:lnSpc>
            </a:pPr>
            <a:r>
              <a:rPr lang="en-US" sz="1400" smtClean="0"/>
              <a:t>6% Junior Subordinated</a:t>
            </a:r>
          </a:p>
          <a:p>
            <a:pPr marL="1143000" lvl="2">
              <a:lnSpc>
                <a:spcPct val="80000"/>
              </a:lnSpc>
            </a:pPr>
            <a:r>
              <a:rPr lang="en-US" sz="1200" smtClean="0"/>
              <a:t>14 year debt</a:t>
            </a:r>
          </a:p>
          <a:p>
            <a:pPr marL="1143000" lvl="2">
              <a:lnSpc>
                <a:spcPct val="80000"/>
              </a:lnSpc>
            </a:pPr>
            <a:r>
              <a:rPr lang="en-US" sz="1200" smtClean="0"/>
              <a:t>7 years interest only</a:t>
            </a:r>
          </a:p>
          <a:p>
            <a:pPr marL="742950" lvl="1" indent="-285750">
              <a:lnSpc>
                <a:spcPct val="80000"/>
              </a:lnSpc>
            </a:pPr>
            <a:r>
              <a:rPr lang="en-US" sz="1400" smtClean="0"/>
              <a:t>25 % Equity</a:t>
            </a:r>
          </a:p>
        </p:txBody>
      </p:sp>
    </p:spTree>
  </p:cSld>
  <p:clrMapOvr>
    <a:masterClrMapping/>
  </p:clrMapOvr>
  <p:transition>
    <p:zoom/>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smtClean="0"/>
              <a:t>Loy Yang Covenants</a:t>
            </a:r>
          </a:p>
        </p:txBody>
      </p:sp>
      <p:sp>
        <p:nvSpPr>
          <p:cNvPr id="198659" name="Rectangle 3"/>
          <p:cNvSpPr>
            <a:spLocks noGrp="1" noChangeArrowheads="1"/>
          </p:cNvSpPr>
          <p:nvPr>
            <p:ph type="body" idx="1"/>
          </p:nvPr>
        </p:nvSpPr>
        <p:spPr/>
        <p:txBody>
          <a:bodyPr/>
          <a:lstStyle/>
          <a:p>
            <a:pPr marL="342900" indent="-342900">
              <a:lnSpc>
                <a:spcPct val="90000"/>
              </a:lnSpc>
            </a:pPr>
            <a:r>
              <a:rPr lang="en-US" smtClean="0"/>
              <a:t>The covenants restricted dividends on the basis of the DSCR (debt service coverage ratio) and the LLCR (loan life coverage ratio) </a:t>
            </a:r>
          </a:p>
          <a:p>
            <a:pPr marL="742950" lvl="1" indent="-285750">
              <a:lnSpc>
                <a:spcPct val="90000"/>
              </a:lnSpc>
            </a:pPr>
            <a:r>
              <a:rPr lang="en-US" smtClean="0"/>
              <a:t>Different levels for contract and merchant period</a:t>
            </a:r>
          </a:p>
          <a:p>
            <a:pPr marL="742950" lvl="1" indent="-285750">
              <a:lnSpc>
                <a:spcPct val="90000"/>
              </a:lnSpc>
            </a:pPr>
            <a:r>
              <a:rPr lang="en-US" smtClean="0"/>
              <a:t>Defaults defined by LLCR and DSCR tests</a:t>
            </a:r>
          </a:p>
          <a:p>
            <a:pPr marL="742950" lvl="1" indent="-285750">
              <a:lnSpc>
                <a:spcPct val="90000"/>
              </a:lnSpc>
            </a:pPr>
            <a:r>
              <a:rPr lang="en-US" smtClean="0"/>
              <a:t>Covenants trap cash flow so it is available to lenders and does not leak out to equity holders</a:t>
            </a:r>
          </a:p>
          <a:p>
            <a:pPr marL="742950" lvl="1" indent="-285750">
              <a:lnSpc>
                <a:spcPct val="90000"/>
              </a:lnSpc>
            </a:pPr>
            <a:r>
              <a:rPr lang="en-US" smtClean="0"/>
              <a:t>Covenants reduce risk to lenders and reduce returns to equity holders:  the cost benefit analysis is a risk versus return evaluation</a:t>
            </a:r>
          </a:p>
          <a:p>
            <a:pPr marL="342900" indent="-342900">
              <a:lnSpc>
                <a:spcPct val="90000"/>
              </a:lnSpc>
            </a:pPr>
            <a:r>
              <a:rPr lang="en-US" smtClean="0"/>
              <a:t>Debt Service Reserve Account</a:t>
            </a:r>
          </a:p>
          <a:p>
            <a:pPr marL="742950" lvl="1" indent="-285750">
              <a:lnSpc>
                <a:spcPct val="90000"/>
              </a:lnSpc>
            </a:pPr>
            <a:r>
              <a:rPr lang="en-US" smtClean="0"/>
              <a:t>3 Months during contract period</a:t>
            </a:r>
          </a:p>
          <a:p>
            <a:pPr marL="742950" lvl="1" indent="-285750">
              <a:lnSpc>
                <a:spcPct val="90000"/>
              </a:lnSpc>
            </a:pPr>
            <a:r>
              <a:rPr lang="en-US" smtClean="0"/>
              <a:t>6 Months during merchant period</a:t>
            </a:r>
          </a:p>
        </p:txBody>
      </p:sp>
    </p:spTree>
  </p:cSld>
  <p:clrMapOvr>
    <a:masterClrMapping/>
  </p:clrMapOvr>
  <p:transition>
    <p:zoom/>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smtClean="0"/>
              <a:t>Illustration of Development Stage for Wind Farms</a:t>
            </a:r>
          </a:p>
        </p:txBody>
      </p:sp>
      <p:pic>
        <p:nvPicPr>
          <p:cNvPr id="199683" name="Picture 3"/>
          <p:cNvPicPr>
            <a:picLocks noGrp="1" noChangeAspect="1" noChangeArrowheads="1"/>
          </p:cNvPicPr>
          <p:nvPr>
            <p:ph type="body" idx="1"/>
          </p:nvPr>
        </p:nvPicPr>
        <p:blipFill>
          <a:blip r:embed="rId2" cstate="print"/>
          <a:srcRect/>
          <a:stretch>
            <a:fillRect/>
          </a:stretch>
        </p:blipFill>
        <p:spPr>
          <a:xfrm>
            <a:off x="1322388" y="1524000"/>
            <a:ext cx="6497637" cy="4572000"/>
          </a:xfrm>
          <a:noFill/>
        </p:spPr>
      </p:pic>
    </p:spTree>
  </p:cSld>
  <p:clrMapOvr>
    <a:masterClrMapping/>
  </p:clrMapOvr>
  <p:transition>
    <p:zoom/>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smtClean="0"/>
              <a:t>Capital and Project Stages</a:t>
            </a:r>
          </a:p>
        </p:txBody>
      </p:sp>
      <p:pic>
        <p:nvPicPr>
          <p:cNvPr id="200707" name="Picture 3"/>
          <p:cNvPicPr>
            <a:picLocks noGrp="1" noChangeAspect="1" noChangeArrowheads="1"/>
          </p:cNvPicPr>
          <p:nvPr>
            <p:ph type="body" idx="1"/>
          </p:nvPr>
        </p:nvPicPr>
        <p:blipFill>
          <a:blip r:embed="rId2" cstate="print"/>
          <a:srcRect/>
          <a:stretch>
            <a:fillRect/>
          </a:stretch>
        </p:blipFill>
        <p:spPr>
          <a:xfrm>
            <a:off x="762000" y="1562100"/>
            <a:ext cx="7620000" cy="4494213"/>
          </a:xfrm>
          <a:noFill/>
        </p:spPr>
      </p:pic>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Project Finance Overview</a:t>
            </a:r>
          </a:p>
        </p:txBody>
      </p:sp>
      <p:sp>
        <p:nvSpPr>
          <p:cNvPr id="24579" name="Rectangle 3"/>
          <p:cNvSpPr>
            <a:spLocks noGrp="1" noChangeArrowheads="1"/>
          </p:cNvSpPr>
          <p:nvPr>
            <p:ph type="body" idx="1"/>
          </p:nvPr>
        </p:nvSpPr>
        <p:spPr/>
        <p:txBody>
          <a:bodyPr/>
          <a:lstStyle/>
          <a:p>
            <a:pPr marL="342900" indent="-342900">
              <a:lnSpc>
                <a:spcPct val="80000"/>
              </a:lnSpc>
            </a:pPr>
            <a:r>
              <a:rPr lang="en-US" sz="1200" smtClean="0"/>
              <a:t>Phases</a:t>
            </a:r>
          </a:p>
          <a:p>
            <a:pPr marL="742950" lvl="1" indent="-285750">
              <a:lnSpc>
                <a:spcPct val="80000"/>
              </a:lnSpc>
            </a:pPr>
            <a:r>
              <a:rPr lang="en-US" sz="1200" smtClean="0"/>
              <a:t>Development Phase and Financial Close</a:t>
            </a:r>
          </a:p>
          <a:p>
            <a:pPr marL="742950" lvl="1" indent="-285750">
              <a:lnSpc>
                <a:spcPct val="80000"/>
              </a:lnSpc>
            </a:pPr>
            <a:r>
              <a:rPr lang="en-US" sz="1200" smtClean="0"/>
              <a:t>Construction Phase and Commercial Operation Date</a:t>
            </a:r>
          </a:p>
          <a:p>
            <a:pPr marL="742950" lvl="1" indent="-285750">
              <a:lnSpc>
                <a:spcPct val="80000"/>
              </a:lnSpc>
            </a:pPr>
            <a:r>
              <a:rPr lang="en-US" sz="1200" smtClean="0"/>
              <a:t>Debt Repayment Phase and Debt Tenor</a:t>
            </a:r>
          </a:p>
          <a:p>
            <a:pPr marL="742950" lvl="1" indent="-285750">
              <a:lnSpc>
                <a:spcPct val="80000"/>
              </a:lnSpc>
            </a:pPr>
            <a:r>
              <a:rPr lang="en-US" sz="1200" smtClean="0"/>
              <a:t>Operation Phase and Contract Completion</a:t>
            </a:r>
          </a:p>
          <a:p>
            <a:pPr marL="342900" indent="-342900">
              <a:lnSpc>
                <a:spcPct val="80000"/>
              </a:lnSpc>
            </a:pPr>
            <a:r>
              <a:rPr lang="en-US" sz="1200" smtClean="0"/>
              <a:t>Contracts</a:t>
            </a:r>
          </a:p>
          <a:p>
            <a:pPr marL="742950" lvl="1" indent="-285750">
              <a:lnSpc>
                <a:spcPct val="80000"/>
              </a:lnSpc>
            </a:pPr>
            <a:r>
              <a:rPr lang="en-US" sz="1200" smtClean="0"/>
              <a:t>EPC Contract/Lump Sum Turnkey Construction Contract</a:t>
            </a:r>
          </a:p>
          <a:p>
            <a:pPr marL="742950" lvl="1" indent="-285750">
              <a:lnSpc>
                <a:spcPct val="80000"/>
              </a:lnSpc>
            </a:pPr>
            <a:r>
              <a:rPr lang="en-US" sz="1200" smtClean="0"/>
              <a:t>Off-take/Sales Contracts</a:t>
            </a:r>
          </a:p>
          <a:p>
            <a:pPr marL="742950" lvl="1" indent="-285750">
              <a:lnSpc>
                <a:spcPct val="80000"/>
              </a:lnSpc>
            </a:pPr>
            <a:r>
              <a:rPr lang="en-US" sz="1200" smtClean="0"/>
              <a:t>Concession Agreement</a:t>
            </a:r>
          </a:p>
          <a:p>
            <a:pPr marL="742950" lvl="1" indent="-285750">
              <a:lnSpc>
                <a:spcPct val="80000"/>
              </a:lnSpc>
            </a:pPr>
            <a:r>
              <a:rPr lang="en-US" sz="1200" smtClean="0"/>
              <a:t>O&amp;M Contract</a:t>
            </a:r>
          </a:p>
          <a:p>
            <a:pPr marL="342900" indent="-342900">
              <a:lnSpc>
                <a:spcPct val="80000"/>
              </a:lnSpc>
            </a:pPr>
            <a:r>
              <a:rPr lang="en-US" sz="1200" smtClean="0"/>
              <a:t>Debt Provisions</a:t>
            </a:r>
          </a:p>
          <a:p>
            <a:pPr marL="742950" lvl="1" indent="-285750">
              <a:lnSpc>
                <a:spcPct val="80000"/>
              </a:lnSpc>
            </a:pPr>
            <a:r>
              <a:rPr lang="en-US" sz="1200" smtClean="0"/>
              <a:t>Non-Recourse</a:t>
            </a:r>
          </a:p>
          <a:p>
            <a:pPr marL="742950" lvl="1" indent="-285750">
              <a:lnSpc>
                <a:spcPct val="80000"/>
              </a:lnSpc>
            </a:pPr>
            <a:r>
              <a:rPr lang="en-US" sz="1200" smtClean="0"/>
              <a:t>Cash Flow Waterfall</a:t>
            </a:r>
          </a:p>
          <a:p>
            <a:pPr marL="742950" lvl="1" indent="-285750">
              <a:lnSpc>
                <a:spcPct val="80000"/>
              </a:lnSpc>
            </a:pPr>
            <a:r>
              <a:rPr lang="en-US" sz="1200" smtClean="0"/>
              <a:t>Debt Service Reserve Accounts</a:t>
            </a:r>
          </a:p>
          <a:p>
            <a:pPr marL="742950" lvl="1" indent="-285750">
              <a:lnSpc>
                <a:spcPct val="80000"/>
              </a:lnSpc>
            </a:pPr>
            <a:r>
              <a:rPr lang="en-US" sz="1200" smtClean="0"/>
              <a:t>Cash Lock-up Covenants</a:t>
            </a:r>
          </a:p>
          <a:p>
            <a:pPr marL="742950" lvl="1" indent="-285750">
              <a:lnSpc>
                <a:spcPct val="80000"/>
              </a:lnSpc>
            </a:pPr>
            <a:r>
              <a:rPr lang="en-US" sz="1200" smtClean="0"/>
              <a:t>Cash Flow Sweeps</a:t>
            </a:r>
          </a:p>
        </p:txBody>
      </p:sp>
    </p:spTree>
  </p:cSld>
  <p:clrMapOvr>
    <a:masterClrMapping/>
  </p:clrMapOvr>
  <p:transition>
    <p:zoom/>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smtClean="0"/>
              <a:t>Project Timing and Tasks During the Development Phase (Before the Completion Date)</a:t>
            </a:r>
          </a:p>
        </p:txBody>
      </p:sp>
      <p:sp>
        <p:nvSpPr>
          <p:cNvPr id="201731" name="Rectangle 3"/>
          <p:cNvSpPr>
            <a:spLocks noGrp="1" noChangeArrowheads="1"/>
          </p:cNvSpPr>
          <p:nvPr>
            <p:ph type="body" idx="1"/>
          </p:nvPr>
        </p:nvSpPr>
        <p:spPr/>
        <p:txBody>
          <a:bodyPr/>
          <a:lstStyle/>
          <a:p>
            <a:r>
              <a:rPr lang="en-US" smtClean="0"/>
              <a:t>Projects usually undergo two main phases (construction and operation) characterized by quite </a:t>
            </a:r>
            <a:r>
              <a:rPr lang="en-US" b="1" i="1" smtClean="0">
                <a:solidFill>
                  <a:srgbClr val="0066CC"/>
                </a:solidFill>
              </a:rPr>
              <a:t>different risks and cash flow patterns</a:t>
            </a:r>
            <a:r>
              <a:rPr lang="en-US" smtClean="0"/>
              <a:t>.</a:t>
            </a:r>
          </a:p>
          <a:p>
            <a:r>
              <a:rPr lang="en-US" smtClean="0"/>
              <a:t>Construction primarily involves technological and environmental risks, whereas operation is exposed to market risk (fluctuations in prices of inputs and outputs) and political risk.  Most of the capital expenditures are concentrated in the initial construction phases, with revenues starting to accrue only after the project has begun.</a:t>
            </a:r>
          </a:p>
        </p:txBody>
      </p:sp>
      <p:pic>
        <p:nvPicPr>
          <p:cNvPr id="201732" name="Picture 4"/>
          <p:cNvPicPr>
            <a:picLocks noGrp="1" noChangeAspect="1" noChangeArrowheads="1"/>
          </p:cNvPicPr>
          <p:nvPr>
            <p:ph idx="4294967295"/>
          </p:nvPr>
        </p:nvPicPr>
        <p:blipFill>
          <a:blip r:embed="rId3" cstate="print"/>
          <a:srcRect/>
          <a:stretch>
            <a:fillRect/>
          </a:stretch>
        </p:blipFill>
        <p:spPr>
          <a:xfrm>
            <a:off x="609600" y="3810000"/>
            <a:ext cx="7924800" cy="2438400"/>
          </a:xfrm>
          <a:noFill/>
        </p:spPr>
      </p:pic>
    </p:spTree>
  </p:cSld>
  <p:clrMapOvr>
    <a:masterClrMapping/>
  </p:clrMapOvr>
  <p:transition>
    <p:zoom/>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sz="1800" smtClean="0"/>
              <a:t>Example of Development Cost in Different Wind Projects</a:t>
            </a:r>
          </a:p>
        </p:txBody>
      </p:sp>
      <p:pic>
        <p:nvPicPr>
          <p:cNvPr id="202755" name="Picture 3"/>
          <p:cNvPicPr>
            <a:picLocks noGrp="1" noChangeAspect="1" noChangeArrowheads="1"/>
          </p:cNvPicPr>
          <p:nvPr>
            <p:ph type="body" idx="1"/>
          </p:nvPr>
        </p:nvPicPr>
        <p:blipFill>
          <a:blip r:embed="rId2" cstate="print"/>
          <a:srcRect/>
          <a:stretch>
            <a:fillRect/>
          </a:stretch>
        </p:blipFill>
        <p:spPr>
          <a:xfrm>
            <a:off x="1292225" y="1524000"/>
            <a:ext cx="6559550" cy="4572000"/>
          </a:xfrm>
          <a:noFill/>
        </p:spPr>
      </p:pic>
    </p:spTree>
  </p:cSld>
  <p:clrMapOvr>
    <a:masterClrMapping/>
  </p:clrMapOvr>
  <p:transition>
    <p:zoom/>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smtClean="0"/>
              <a:t>Exercise: Compute the Development Cost Percent</a:t>
            </a:r>
          </a:p>
        </p:txBody>
      </p:sp>
      <p:pic>
        <p:nvPicPr>
          <p:cNvPr id="203779" name="Picture 3"/>
          <p:cNvPicPr>
            <a:picLocks noGrp="1" noChangeAspect="1" noChangeArrowheads="1"/>
          </p:cNvPicPr>
          <p:nvPr>
            <p:ph type="body" idx="1"/>
          </p:nvPr>
        </p:nvPicPr>
        <p:blipFill>
          <a:blip r:embed="rId2" cstate="print"/>
          <a:srcRect/>
          <a:stretch>
            <a:fillRect/>
          </a:stretch>
        </p:blipFill>
        <p:spPr>
          <a:xfrm>
            <a:off x="1212850" y="1524000"/>
            <a:ext cx="6716713" cy="4572000"/>
          </a:xfrm>
          <a:noFill/>
        </p:spPr>
      </p:pic>
    </p:spTree>
  </p:cSld>
  <p:clrMapOvr>
    <a:masterClrMapping/>
  </p:clrMapOvr>
  <p:transition>
    <p:zoom/>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ctrTitle"/>
          </p:nvPr>
        </p:nvSpPr>
        <p:spPr/>
        <p:txBody>
          <a:bodyPr/>
          <a:lstStyle/>
          <a:p>
            <a:r>
              <a:rPr lang="en-US" smtClean="0"/>
              <a:t>Project Finance Risk Analysis</a:t>
            </a:r>
          </a:p>
        </p:txBody>
      </p:sp>
    </p:spTree>
  </p:cSld>
  <p:clrMapOvr>
    <a:masterClrMapping/>
  </p:clrMapOvr>
  <p:transition>
    <p:zoom/>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smtClean="0"/>
              <a:t>Risk Analysis</a:t>
            </a:r>
          </a:p>
        </p:txBody>
      </p:sp>
      <p:sp>
        <p:nvSpPr>
          <p:cNvPr id="205827" name="Rectangle 3"/>
          <p:cNvSpPr>
            <a:spLocks noGrp="1" noChangeArrowheads="1"/>
          </p:cNvSpPr>
          <p:nvPr>
            <p:ph type="body" idx="1"/>
          </p:nvPr>
        </p:nvSpPr>
        <p:spPr/>
        <p:txBody>
          <a:bodyPr/>
          <a:lstStyle/>
          <a:p>
            <a:r>
              <a:rPr lang="en-US" smtClean="0"/>
              <a:t>Project financing is a financing of a particular economic unit where a lender is </a:t>
            </a:r>
            <a:r>
              <a:rPr lang="en-US" b="1" i="1" smtClean="0">
                <a:solidFill>
                  <a:srgbClr val="0000FF"/>
                </a:solidFill>
              </a:rPr>
              <a:t>initially</a:t>
            </a:r>
            <a:r>
              <a:rPr lang="en-US" b="1" smtClean="0">
                <a:solidFill>
                  <a:srgbClr val="0000FF"/>
                </a:solidFill>
              </a:rPr>
              <a:t> satisfied to look to the cash flow</a:t>
            </a:r>
            <a:r>
              <a:rPr lang="en-US" smtClean="0"/>
              <a:t> as the source of repayment of the loan and the assets as the collateral of the loan.</a:t>
            </a:r>
          </a:p>
          <a:p>
            <a:r>
              <a:rPr lang="en-US" smtClean="0"/>
              <a:t>The analytic task begins with identifying a broad spectrum of risks to which lenders might be exposed.  Can create a risk matrix that lists the risks.</a:t>
            </a:r>
          </a:p>
          <a:p>
            <a:r>
              <a:rPr lang="en-US" smtClean="0"/>
              <a:t>Determine which risks the project can avoid through allocation of those risks elsewhere and the </a:t>
            </a:r>
            <a:r>
              <a:rPr lang="en-US" sz="2000" b="1" i="1" smtClean="0">
                <a:solidFill>
                  <a:srgbClr val="3366CC"/>
                </a:solidFill>
              </a:rPr>
              <a:t>cost of mitigating the risk</a:t>
            </a:r>
            <a:r>
              <a:rPr lang="en-US" smtClean="0"/>
              <a:t>.</a:t>
            </a:r>
          </a:p>
          <a:p>
            <a:r>
              <a:rPr lang="en-US" smtClean="0"/>
              <a:t>Those risks that remain unallocated, unmitigated or minimal in consequence, determine the risk of default and must be covered in the margin over which the DSCR is above 1.0.   </a:t>
            </a:r>
          </a:p>
          <a:p>
            <a:endParaRPr lang="en-US" smtClean="0"/>
          </a:p>
          <a:p>
            <a:endParaRPr lang="en-US" smtClean="0"/>
          </a:p>
        </p:txBody>
      </p:sp>
    </p:spTree>
  </p:cSld>
  <p:clrMapOvr>
    <a:masterClrMapping/>
  </p:clrMapOvr>
  <p:transition>
    <p:zoom/>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smtClean="0"/>
              <a:t>Project Finance and Risk Management</a:t>
            </a:r>
          </a:p>
        </p:txBody>
      </p:sp>
      <p:sp>
        <p:nvSpPr>
          <p:cNvPr id="206851" name="Rectangle 3"/>
          <p:cNvSpPr>
            <a:spLocks noGrp="1" noChangeArrowheads="1"/>
          </p:cNvSpPr>
          <p:nvPr>
            <p:ph type="body" idx="1"/>
          </p:nvPr>
        </p:nvSpPr>
        <p:spPr/>
        <p:txBody>
          <a:bodyPr/>
          <a:lstStyle/>
          <a:p>
            <a:pPr>
              <a:lnSpc>
                <a:spcPct val="90000"/>
              </a:lnSpc>
            </a:pPr>
            <a:r>
              <a:rPr lang="en-US" smtClean="0"/>
              <a:t>One of the principal advantages of project finance often cited is that a project finance structure allocates risk to parties willing to accept and manage the risk.  </a:t>
            </a:r>
          </a:p>
          <a:p>
            <a:pPr>
              <a:lnSpc>
                <a:spcPct val="90000"/>
              </a:lnSpc>
            </a:pPr>
            <a:r>
              <a:rPr lang="en-US" smtClean="0"/>
              <a:t>This notion is not that risk transfer can some how reduce risk by itself.  Rather, if risks are transferred to parties who can control risk then operating efficiency will be improved.  </a:t>
            </a:r>
          </a:p>
          <a:p>
            <a:pPr lvl="1">
              <a:lnSpc>
                <a:spcPct val="90000"/>
              </a:lnSpc>
            </a:pPr>
            <a:r>
              <a:rPr lang="en-US" smtClean="0"/>
              <a:t>For example, if revenue, cost and debt contracts are associated with an investment, risks of construction cost over-runs can be transferred to developers, operation and maintenance risks are transferred to contractors, price risk is transferred to an electric utility company and interest rate risk can be transferred to a bank.  </a:t>
            </a:r>
          </a:p>
          <a:p>
            <a:pPr lvl="1">
              <a:lnSpc>
                <a:spcPct val="90000"/>
              </a:lnSpc>
            </a:pPr>
            <a:r>
              <a:rPr lang="en-US" smtClean="0"/>
              <a:t>The transfer of risk is beneficial to the extent that it improves incentives related to the basic economic drivers of plants - reduced capital expenditures, a better cost structure, more plant output, fewer maintenance outages and so forth.</a:t>
            </a:r>
          </a:p>
        </p:txBody>
      </p:sp>
    </p:spTree>
  </p:cSld>
  <p:clrMapOvr>
    <a:masterClrMapping/>
  </p:clrMapOvr>
  <p:transition>
    <p:zoom/>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smtClean="0"/>
              <a:t>Project Finance and Allocation of Risk</a:t>
            </a:r>
          </a:p>
        </p:txBody>
      </p:sp>
      <p:sp>
        <p:nvSpPr>
          <p:cNvPr id="207875" name="Rectangle 3"/>
          <p:cNvSpPr>
            <a:spLocks noGrp="1" noChangeArrowheads="1"/>
          </p:cNvSpPr>
          <p:nvPr>
            <p:ph type="body" idx="1"/>
          </p:nvPr>
        </p:nvSpPr>
        <p:spPr/>
        <p:txBody>
          <a:bodyPr/>
          <a:lstStyle/>
          <a:p>
            <a:pPr>
              <a:lnSpc>
                <a:spcPct val="90000"/>
              </a:lnSpc>
            </a:pPr>
            <a:r>
              <a:rPr lang="en-US" smtClean="0"/>
              <a:t>Often, the risks associated with a project are so great that it would not be prudent for a single party to bear them alone.  Project financing permits the sharing of operating and financing risks ...in a more flexible manner than general credit…</a:t>
            </a:r>
          </a:p>
          <a:p>
            <a:pPr>
              <a:lnSpc>
                <a:spcPct val="90000"/>
              </a:lnSpc>
            </a:pPr>
            <a:r>
              <a:rPr lang="en-US" smtClean="0"/>
              <a:t>Because of the contractual arrangements that provide credit support for borrowing, the project company may be able to achieve significantly higher financial leverage than the sponsor ... if it financed the project entirely on its own balance sheet.  </a:t>
            </a:r>
          </a:p>
          <a:p>
            <a:pPr>
              <a:lnSpc>
                <a:spcPct val="90000"/>
              </a:lnSpc>
            </a:pPr>
            <a:r>
              <a:rPr lang="en-US" smtClean="0"/>
              <a:t>Other advantages include achieving economies of scale, reduced cost of capital, reduced cost of resolving financial distress and keeping a project off of a sponsor's balance sheet.</a:t>
            </a:r>
          </a:p>
          <a:p>
            <a:pPr>
              <a:lnSpc>
                <a:spcPct val="90000"/>
              </a:lnSpc>
              <a:buFontTx/>
              <a:buNone/>
            </a:pPr>
            <a:endParaRPr lang="en-US" smtClean="0"/>
          </a:p>
        </p:txBody>
      </p:sp>
    </p:spTree>
  </p:cSld>
  <p:clrMapOvr>
    <a:masterClrMapping/>
  </p:clrMapOvr>
  <p:transition>
    <p:zoom/>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smtClean="0"/>
              <a:t>Importance of Proven Technology</a:t>
            </a:r>
          </a:p>
        </p:txBody>
      </p:sp>
      <p:sp>
        <p:nvSpPr>
          <p:cNvPr id="208899" name="Rectangle 3"/>
          <p:cNvSpPr>
            <a:spLocks noGrp="1" noChangeArrowheads="1"/>
          </p:cNvSpPr>
          <p:nvPr>
            <p:ph type="body" idx="1"/>
          </p:nvPr>
        </p:nvSpPr>
        <p:spPr/>
        <p:txBody>
          <a:bodyPr/>
          <a:lstStyle/>
          <a:p>
            <a:r>
              <a:rPr lang="en-US" smtClean="0"/>
              <a:t>Even a proven technology may have above average operating risks when it is employed on a much larger scale. Scale-up risk can cause lower credit ratings during the first few years of a project's operations until sufficient observable operating history demonstrates that these risks are manageable for the project. Likewise, a proven technology that is unusual in its engineering design (i.e., an atypical configuration of power turbines and generators) could pose risks that suggest more conservative maintenance budgeting or higher operating reserves to offset these technical uncertainties.</a:t>
            </a:r>
          </a:p>
        </p:txBody>
      </p:sp>
    </p:spTree>
  </p:cSld>
  <p:clrMapOvr>
    <a:masterClrMapping/>
  </p:clrMapOvr>
  <p:transition>
    <p:zoom/>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r>
              <a:rPr lang="en-US" smtClean="0"/>
              <a:t>Analysis of Major Risks According to Phases of Project Finance</a:t>
            </a:r>
          </a:p>
        </p:txBody>
      </p:sp>
      <p:sp>
        <p:nvSpPr>
          <p:cNvPr id="209923" name="Rectangle 3"/>
          <p:cNvSpPr>
            <a:spLocks noGrp="1" noChangeArrowheads="1"/>
          </p:cNvSpPr>
          <p:nvPr>
            <p:ph type="body" idx="1"/>
          </p:nvPr>
        </p:nvSpPr>
        <p:spPr/>
        <p:txBody>
          <a:bodyPr/>
          <a:lstStyle/>
          <a:p>
            <a:pPr marL="342900" indent="-342900">
              <a:lnSpc>
                <a:spcPct val="80000"/>
              </a:lnSpc>
            </a:pPr>
            <a:r>
              <a:rPr lang="en-US" sz="1600" smtClean="0"/>
              <a:t>Risks During the Construction Phase</a:t>
            </a:r>
          </a:p>
          <a:p>
            <a:pPr marL="742950" lvl="1" indent="-285750">
              <a:lnSpc>
                <a:spcPct val="80000"/>
              </a:lnSpc>
            </a:pPr>
            <a:r>
              <a:rPr lang="en-US" sz="1600" smtClean="0"/>
              <a:t>Cost over-runs and delay in completion</a:t>
            </a:r>
          </a:p>
          <a:p>
            <a:pPr marL="742950" lvl="1" indent="-285750">
              <a:lnSpc>
                <a:spcPct val="80000"/>
              </a:lnSpc>
            </a:pPr>
            <a:r>
              <a:rPr lang="en-US" sz="1600" smtClean="0"/>
              <a:t>Performance of technology</a:t>
            </a:r>
          </a:p>
          <a:p>
            <a:pPr marL="742950" lvl="1" indent="-285750">
              <a:lnSpc>
                <a:spcPct val="80000"/>
              </a:lnSpc>
            </a:pPr>
            <a:r>
              <a:rPr lang="en-US" sz="1600" smtClean="0"/>
              <a:t>Environmental and political risks</a:t>
            </a:r>
          </a:p>
          <a:p>
            <a:pPr marL="742950" lvl="1" indent="-285750">
              <a:lnSpc>
                <a:spcPct val="80000"/>
              </a:lnSpc>
            </a:pPr>
            <a:r>
              <a:rPr lang="en-US" sz="1600" smtClean="0"/>
              <a:t>Credit quality and experience of contractor</a:t>
            </a:r>
          </a:p>
          <a:p>
            <a:pPr marL="742950" lvl="1" indent="-285750">
              <a:lnSpc>
                <a:spcPct val="80000"/>
              </a:lnSpc>
            </a:pPr>
            <a:r>
              <a:rPr lang="en-US" sz="1600" smtClean="0"/>
              <a:t>Legal and other costs</a:t>
            </a:r>
          </a:p>
          <a:p>
            <a:pPr marL="742950" lvl="1" indent="-285750">
              <a:lnSpc>
                <a:spcPct val="80000"/>
              </a:lnSpc>
            </a:pPr>
            <a:r>
              <a:rPr lang="en-US" sz="1600" smtClean="0"/>
              <a:t>Mitigation </a:t>
            </a:r>
          </a:p>
          <a:p>
            <a:pPr marL="1143000" lvl="2">
              <a:lnSpc>
                <a:spcPct val="80000"/>
              </a:lnSpc>
            </a:pPr>
            <a:r>
              <a:rPr lang="en-US" sz="1400" smtClean="0"/>
              <a:t>Use of fixed price, date certain turn-key contracts</a:t>
            </a:r>
          </a:p>
          <a:p>
            <a:pPr marL="1143000" lvl="2">
              <a:lnSpc>
                <a:spcPct val="80000"/>
              </a:lnSpc>
            </a:pPr>
            <a:r>
              <a:rPr lang="en-US" sz="1400" smtClean="0"/>
              <a:t>Sponsor support and limited recourse</a:t>
            </a:r>
          </a:p>
          <a:p>
            <a:pPr marL="342900" indent="-342900">
              <a:lnSpc>
                <a:spcPct val="80000"/>
              </a:lnSpc>
            </a:pPr>
            <a:r>
              <a:rPr lang="en-US" sz="1600" smtClean="0"/>
              <a:t>Risks After Completion</a:t>
            </a:r>
          </a:p>
          <a:p>
            <a:pPr marL="742950" lvl="1" indent="-285750">
              <a:lnSpc>
                <a:spcPct val="80000"/>
              </a:lnSpc>
            </a:pPr>
            <a:r>
              <a:rPr lang="en-US" sz="1600" smtClean="0"/>
              <a:t>Price and contract sustainability</a:t>
            </a:r>
          </a:p>
          <a:p>
            <a:pPr marL="742950" lvl="1" indent="-285750">
              <a:lnSpc>
                <a:spcPct val="80000"/>
              </a:lnSpc>
            </a:pPr>
            <a:r>
              <a:rPr lang="en-US" sz="1600" smtClean="0"/>
              <a:t>Volume and traffic</a:t>
            </a:r>
          </a:p>
          <a:p>
            <a:pPr marL="742950" lvl="1" indent="-285750">
              <a:lnSpc>
                <a:spcPct val="80000"/>
              </a:lnSpc>
            </a:pPr>
            <a:r>
              <a:rPr lang="en-US" sz="1600" smtClean="0"/>
              <a:t>Operating cost, technology performance and other costs</a:t>
            </a:r>
          </a:p>
        </p:txBody>
      </p:sp>
    </p:spTree>
  </p:cSld>
  <p:clrMapOvr>
    <a:masterClrMapping/>
  </p:clrMapOvr>
  <p:transition>
    <p:zoom/>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smtClean="0"/>
              <a:t>Technical Failure – New Combined Cycle Electricity Plants</a:t>
            </a:r>
          </a:p>
        </p:txBody>
      </p:sp>
      <p:sp>
        <p:nvSpPr>
          <p:cNvPr id="210947" name="Rectangle 3"/>
          <p:cNvSpPr>
            <a:spLocks noGrp="1" noChangeArrowheads="1"/>
          </p:cNvSpPr>
          <p:nvPr>
            <p:ph type="body" idx="1"/>
          </p:nvPr>
        </p:nvSpPr>
        <p:spPr/>
        <p:txBody>
          <a:bodyPr/>
          <a:lstStyle/>
          <a:p>
            <a:pPr marL="406400" indent="-406400">
              <a:lnSpc>
                <a:spcPct val="80000"/>
              </a:lnSpc>
            </a:pPr>
            <a:r>
              <a:rPr lang="en-US" sz="1600" smtClean="0"/>
              <a:t>An example of technical failure is the ABB combined cycle plants that were used in the merchant industry.  These plants had excessive vibration and did not meet heat rate performance estimates.</a:t>
            </a:r>
          </a:p>
          <a:p>
            <a:pPr marL="406400" indent="-406400">
              <a:lnSpc>
                <a:spcPct val="80000"/>
              </a:lnSpc>
            </a:pPr>
            <a:r>
              <a:rPr lang="en-US" sz="1600" smtClean="0"/>
              <a:t>Demonstrates preference for conventional technology (even though there have been remarkable improvements in heat rates and efficiency)</a:t>
            </a:r>
          </a:p>
          <a:p>
            <a:pPr marL="406400" indent="-406400">
              <a:lnSpc>
                <a:spcPct val="80000"/>
              </a:lnSpc>
            </a:pPr>
            <a:r>
              <a:rPr lang="en-US" sz="1600" smtClean="0"/>
              <a:t>Standard and Poor’s comments</a:t>
            </a:r>
          </a:p>
          <a:p>
            <a:pPr marL="749300" lvl="1" indent="-177800">
              <a:lnSpc>
                <a:spcPct val="80000"/>
              </a:lnSpc>
            </a:pPr>
            <a:r>
              <a:rPr lang="en-US" sz="1600" smtClean="0"/>
              <a:t>As equipment suppliers modify proven designs to expand the performance envelope to give greater output and improved efficiencies, the resulting higher operating temperatures and pressures can result in increased wear and maintenance.</a:t>
            </a:r>
          </a:p>
          <a:p>
            <a:pPr marL="749300" lvl="1" indent="-177800">
              <a:lnSpc>
                <a:spcPct val="80000"/>
              </a:lnSpc>
            </a:pPr>
            <a:r>
              <a:rPr lang="en-US" sz="1600" smtClean="0"/>
              <a:t>This has been a potential problem with gas-fired power generation technology recently, despite manufacturer expertise. These design modifications can adversely affect reliable performance and O&amp;M budget requirements over time. Some scaled-up gas turbine generator designs, for instance, have met initial test parameters, but have seen problems during operations, such as premature failure or excessive vibration, which have required design modifications.</a:t>
            </a:r>
          </a:p>
          <a:p>
            <a:pPr marL="749300" lvl="1" indent="-177800">
              <a:lnSpc>
                <a:spcPct val="80000"/>
              </a:lnSpc>
            </a:pPr>
            <a:endParaRPr lang="en-US" sz="1600" smtClean="0"/>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Finance Players</a:t>
            </a:r>
            <a:endParaRPr lang="en-US" dirty="0"/>
          </a:p>
        </p:txBody>
      </p:sp>
      <p:sp>
        <p:nvSpPr>
          <p:cNvPr id="3" name="Content Placeholder 2"/>
          <p:cNvSpPr>
            <a:spLocks noGrp="1"/>
          </p:cNvSpPr>
          <p:nvPr>
            <p:ph sz="half" idx="2"/>
          </p:nvPr>
        </p:nvSpPr>
        <p:spPr>
          <a:xfrm>
            <a:off x="457200" y="1524000"/>
            <a:ext cx="4040188" cy="3951288"/>
          </a:xfrm>
        </p:spPr>
        <p:txBody>
          <a:bodyPr/>
          <a:lstStyle/>
          <a:p>
            <a:r>
              <a:rPr lang="en-US" sz="2000" dirty="0" smtClean="0"/>
              <a:t>Sponsors</a:t>
            </a:r>
          </a:p>
          <a:p>
            <a:r>
              <a:rPr lang="en-US" sz="2000" dirty="0" smtClean="0"/>
              <a:t>Contractor</a:t>
            </a:r>
          </a:p>
          <a:p>
            <a:r>
              <a:rPr lang="en-US" sz="2000" dirty="0" smtClean="0"/>
              <a:t>Equipment Suppliers</a:t>
            </a:r>
          </a:p>
          <a:p>
            <a:r>
              <a:rPr lang="en-US" sz="2000" dirty="0" smtClean="0"/>
              <a:t>Operator</a:t>
            </a:r>
          </a:p>
          <a:p>
            <a:r>
              <a:rPr lang="en-US" sz="2000" dirty="0" smtClean="0"/>
              <a:t>Input Supplier</a:t>
            </a:r>
          </a:p>
          <a:p>
            <a:r>
              <a:rPr lang="en-US" sz="2000" dirty="0" smtClean="0"/>
              <a:t>Output Buyer</a:t>
            </a:r>
            <a:endParaRPr lang="en-US" sz="2000" dirty="0"/>
          </a:p>
        </p:txBody>
      </p:sp>
      <p:sp>
        <p:nvSpPr>
          <p:cNvPr id="6" name="Content Placeholder 5"/>
          <p:cNvSpPr>
            <a:spLocks noGrp="1"/>
          </p:cNvSpPr>
          <p:nvPr>
            <p:ph sz="quarter" idx="4"/>
          </p:nvPr>
        </p:nvSpPr>
        <p:spPr>
          <a:xfrm>
            <a:off x="4648200" y="1371600"/>
            <a:ext cx="4041775" cy="3951288"/>
          </a:xfrm>
        </p:spPr>
        <p:txBody>
          <a:bodyPr/>
          <a:lstStyle/>
          <a:p>
            <a:r>
              <a:rPr lang="en-US" sz="2000" dirty="0" smtClean="0"/>
              <a:t>Independent Engineer</a:t>
            </a:r>
          </a:p>
          <a:p>
            <a:r>
              <a:rPr lang="en-US" sz="2000" dirty="0" smtClean="0"/>
              <a:t>Insurance Consultant</a:t>
            </a:r>
          </a:p>
          <a:p>
            <a:r>
              <a:rPr lang="en-US" sz="2000" dirty="0" smtClean="0"/>
              <a:t>Legal Counsel</a:t>
            </a:r>
          </a:p>
          <a:p>
            <a:r>
              <a:rPr lang="en-US" sz="2000" dirty="0" smtClean="0"/>
              <a:t>Market Consultant</a:t>
            </a:r>
          </a:p>
          <a:p>
            <a:r>
              <a:rPr lang="en-US" sz="2000" dirty="0" smtClean="0"/>
              <a:t>Financial Advisor</a:t>
            </a:r>
          </a:p>
          <a:p>
            <a:r>
              <a:rPr lang="en-US" sz="2000" dirty="0" smtClean="0"/>
              <a:t>Lenders</a:t>
            </a:r>
          </a:p>
          <a:p>
            <a:r>
              <a:rPr lang="en-US" sz="2000" dirty="0" smtClean="0"/>
              <a:t>Borrower</a:t>
            </a:r>
          </a:p>
          <a:p>
            <a:r>
              <a:rPr lang="en-US" sz="2000" dirty="0" smtClean="0"/>
              <a:t>Government</a:t>
            </a:r>
          </a:p>
        </p:txBody>
      </p:sp>
    </p:spTree>
  </p:cSld>
  <p:clrMapOvr>
    <a:masterClrMapping/>
  </p:clrMapOvr>
  <p:transition>
    <p:zoom/>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smtClean="0"/>
              <a:t>Project Risks and Causes of Project Failure – S&amp;P Risk Categories</a:t>
            </a:r>
          </a:p>
        </p:txBody>
      </p:sp>
      <p:sp>
        <p:nvSpPr>
          <p:cNvPr id="211971" name="Rectangle 3"/>
          <p:cNvSpPr>
            <a:spLocks noGrp="1" noChangeArrowheads="1"/>
          </p:cNvSpPr>
          <p:nvPr>
            <p:ph type="body" sz="half" idx="1"/>
          </p:nvPr>
        </p:nvSpPr>
        <p:spPr/>
        <p:txBody>
          <a:bodyPr/>
          <a:lstStyle/>
          <a:p>
            <a:pPr>
              <a:lnSpc>
                <a:spcPct val="90000"/>
              </a:lnSpc>
            </a:pPr>
            <a:r>
              <a:rPr lang="en-US" sz="1200" smtClean="0"/>
              <a:t>Delay in completion (increase in IDC)</a:t>
            </a:r>
          </a:p>
          <a:p>
            <a:pPr>
              <a:lnSpc>
                <a:spcPct val="90000"/>
              </a:lnSpc>
            </a:pPr>
            <a:r>
              <a:rPr lang="en-US" sz="1200" smtClean="0"/>
              <a:t>Capital cost over-run</a:t>
            </a:r>
            <a:endParaRPr lang="en-US" sz="800" smtClean="0"/>
          </a:p>
          <a:p>
            <a:pPr>
              <a:lnSpc>
                <a:spcPct val="90000"/>
              </a:lnSpc>
            </a:pPr>
            <a:r>
              <a:rPr lang="en-US" sz="1200" smtClean="0"/>
              <a:t>Technical Failure</a:t>
            </a:r>
          </a:p>
          <a:p>
            <a:pPr>
              <a:lnSpc>
                <a:spcPct val="90000"/>
              </a:lnSpc>
            </a:pPr>
            <a:r>
              <a:rPr lang="en-US" sz="1200" smtClean="0"/>
              <a:t>Revenue Contract Default</a:t>
            </a:r>
            <a:endParaRPr lang="en-US" sz="800" smtClean="0"/>
          </a:p>
          <a:p>
            <a:pPr>
              <a:lnSpc>
                <a:spcPct val="90000"/>
              </a:lnSpc>
            </a:pPr>
            <a:r>
              <a:rPr lang="en-US" sz="1200" smtClean="0"/>
              <a:t>Increased Price of Raw Materials</a:t>
            </a:r>
            <a:endParaRPr lang="en-US" sz="800" smtClean="0"/>
          </a:p>
          <a:p>
            <a:pPr>
              <a:lnSpc>
                <a:spcPct val="90000"/>
              </a:lnSpc>
            </a:pPr>
            <a:r>
              <a:rPr lang="en-US" sz="1200" smtClean="0"/>
              <a:t>Loss of Competitive Position</a:t>
            </a:r>
          </a:p>
          <a:p>
            <a:pPr>
              <a:lnSpc>
                <a:spcPct val="90000"/>
              </a:lnSpc>
            </a:pPr>
            <a:r>
              <a:rPr lang="en-US" sz="1200" smtClean="0"/>
              <a:t>Commodity Price Risk</a:t>
            </a:r>
          </a:p>
          <a:p>
            <a:pPr>
              <a:lnSpc>
                <a:spcPct val="90000"/>
              </a:lnSpc>
            </a:pPr>
            <a:r>
              <a:rPr lang="en-US" sz="1200" smtClean="0"/>
              <a:t>Volume Risk</a:t>
            </a:r>
          </a:p>
          <a:p>
            <a:pPr>
              <a:lnSpc>
                <a:spcPct val="90000"/>
              </a:lnSpc>
            </a:pPr>
            <a:r>
              <a:rPr lang="en-US" sz="1200" smtClean="0"/>
              <a:t>Overoptimistic Reserve Projections</a:t>
            </a:r>
          </a:p>
          <a:p>
            <a:pPr>
              <a:lnSpc>
                <a:spcPct val="90000"/>
              </a:lnSpc>
            </a:pPr>
            <a:r>
              <a:rPr lang="en-US" sz="1200" smtClean="0"/>
              <a:t>Exchange rate </a:t>
            </a:r>
          </a:p>
          <a:p>
            <a:pPr>
              <a:lnSpc>
                <a:spcPct val="90000"/>
              </a:lnSpc>
            </a:pPr>
            <a:r>
              <a:rPr lang="en-US" sz="1200" smtClean="0"/>
              <a:t>Technical Obsolescence of Plant</a:t>
            </a:r>
            <a:endParaRPr lang="en-US" sz="800" smtClean="0"/>
          </a:p>
          <a:p>
            <a:pPr>
              <a:lnSpc>
                <a:spcPct val="90000"/>
              </a:lnSpc>
            </a:pPr>
            <a:r>
              <a:rPr lang="en-US" sz="1200" smtClean="0"/>
              <a:t>Financial Failure of Contractor</a:t>
            </a:r>
          </a:p>
          <a:p>
            <a:pPr>
              <a:lnSpc>
                <a:spcPct val="90000"/>
              </a:lnSpc>
            </a:pPr>
            <a:r>
              <a:rPr lang="en-US" sz="1200" smtClean="0"/>
              <a:t>Contract Mismatch</a:t>
            </a:r>
          </a:p>
          <a:p>
            <a:pPr>
              <a:lnSpc>
                <a:spcPct val="90000"/>
              </a:lnSpc>
            </a:pPr>
            <a:r>
              <a:rPr lang="en-US" sz="1200" smtClean="0"/>
              <a:t>Uninsured Casualty Losses</a:t>
            </a:r>
          </a:p>
        </p:txBody>
      </p:sp>
      <p:sp>
        <p:nvSpPr>
          <p:cNvPr id="211972" name="Rectangle 4"/>
          <p:cNvSpPr>
            <a:spLocks noGrp="1" noChangeArrowheads="1"/>
          </p:cNvSpPr>
          <p:nvPr>
            <p:ph type="body" sz="half" idx="2"/>
          </p:nvPr>
        </p:nvSpPr>
        <p:spPr/>
        <p:txBody>
          <a:bodyPr/>
          <a:lstStyle/>
          <a:p>
            <a:pPr>
              <a:lnSpc>
                <a:spcPct val="90000"/>
              </a:lnSpc>
            </a:pPr>
            <a:r>
              <a:rPr lang="en-US" sz="1400" smtClean="0"/>
              <a:t>Aribus</a:t>
            </a:r>
          </a:p>
          <a:p>
            <a:pPr>
              <a:lnSpc>
                <a:spcPct val="90000"/>
              </a:lnSpc>
            </a:pPr>
            <a:r>
              <a:rPr lang="en-US" sz="1400" smtClean="0"/>
              <a:t>Eurotunnel</a:t>
            </a:r>
          </a:p>
          <a:p>
            <a:pPr>
              <a:lnSpc>
                <a:spcPct val="90000"/>
              </a:lnSpc>
            </a:pPr>
            <a:r>
              <a:rPr lang="en-US" sz="1400" smtClean="0"/>
              <a:t>Alstrom Combined Cycle</a:t>
            </a:r>
          </a:p>
          <a:p>
            <a:pPr>
              <a:lnSpc>
                <a:spcPct val="90000"/>
              </a:lnSpc>
            </a:pPr>
            <a:r>
              <a:rPr lang="en-US" sz="1400" smtClean="0"/>
              <a:t>Dabhol; AES Drax</a:t>
            </a:r>
          </a:p>
          <a:p>
            <a:pPr>
              <a:lnSpc>
                <a:spcPct val="90000"/>
              </a:lnSpc>
            </a:pPr>
            <a:r>
              <a:rPr lang="en-US" sz="1400" smtClean="0"/>
              <a:t>California Wood Plants</a:t>
            </a:r>
          </a:p>
          <a:p>
            <a:pPr>
              <a:lnSpc>
                <a:spcPct val="90000"/>
              </a:lnSpc>
            </a:pPr>
            <a:r>
              <a:rPr lang="en-US" sz="1400" smtClean="0"/>
              <a:t>Natural gas plants </a:t>
            </a:r>
          </a:p>
          <a:p>
            <a:pPr>
              <a:lnSpc>
                <a:spcPct val="90000"/>
              </a:lnSpc>
            </a:pPr>
            <a:r>
              <a:rPr lang="en-US" sz="1400" smtClean="0"/>
              <a:t>Argentina Merchants</a:t>
            </a:r>
          </a:p>
          <a:p>
            <a:pPr>
              <a:lnSpc>
                <a:spcPct val="90000"/>
              </a:lnSpc>
            </a:pPr>
            <a:r>
              <a:rPr lang="en-US" sz="1400" smtClean="0"/>
              <a:t>Euro Disney; Tollways; Subways</a:t>
            </a:r>
          </a:p>
          <a:p>
            <a:pPr>
              <a:lnSpc>
                <a:spcPct val="90000"/>
              </a:lnSpc>
            </a:pPr>
            <a:r>
              <a:rPr lang="en-US" sz="1400" smtClean="0"/>
              <a:t>Briax Gold Project</a:t>
            </a:r>
          </a:p>
          <a:p>
            <a:pPr>
              <a:lnSpc>
                <a:spcPct val="90000"/>
              </a:lnSpc>
            </a:pPr>
            <a:r>
              <a:rPr lang="en-US" sz="1400" smtClean="0"/>
              <a:t>Jawa Power in Indonesia</a:t>
            </a:r>
          </a:p>
          <a:p>
            <a:pPr>
              <a:lnSpc>
                <a:spcPct val="90000"/>
              </a:lnSpc>
            </a:pPr>
            <a:r>
              <a:rPr lang="en-US" sz="1400" smtClean="0"/>
              <a:t>Iridium</a:t>
            </a:r>
          </a:p>
          <a:p>
            <a:pPr>
              <a:lnSpc>
                <a:spcPct val="90000"/>
              </a:lnSpc>
            </a:pPr>
            <a:r>
              <a:rPr lang="en-US" sz="1400" smtClean="0"/>
              <a:t>Stone and Webster</a:t>
            </a:r>
          </a:p>
          <a:p>
            <a:pPr>
              <a:lnSpc>
                <a:spcPct val="90000"/>
              </a:lnSpc>
            </a:pPr>
            <a:r>
              <a:rPr lang="en-US" sz="1400" smtClean="0"/>
              <a:t>MCV</a:t>
            </a:r>
          </a:p>
        </p:txBody>
      </p:sp>
    </p:spTree>
  </p:cSld>
  <p:clrMapOvr>
    <a:masterClrMapping/>
  </p:clrMapOvr>
  <p:transition>
    <p:zoom/>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sz="1800" smtClean="0"/>
              <a:t>Strong and Weak Technology/Construction Risk</a:t>
            </a:r>
          </a:p>
        </p:txBody>
      </p:sp>
      <p:sp>
        <p:nvSpPr>
          <p:cNvPr id="212995" name="Rectangle 3"/>
          <p:cNvSpPr>
            <a:spLocks noGrp="1" noChangeArrowheads="1"/>
          </p:cNvSpPr>
          <p:nvPr>
            <p:ph type="body" idx="1"/>
          </p:nvPr>
        </p:nvSpPr>
        <p:spPr/>
        <p:txBody>
          <a:bodyPr/>
          <a:lstStyle/>
          <a:p>
            <a:pPr>
              <a:lnSpc>
                <a:spcPct val="80000"/>
              </a:lnSpc>
            </a:pPr>
            <a:r>
              <a:rPr lang="en-US" sz="1600" smtClean="0"/>
              <a:t>Strong</a:t>
            </a:r>
          </a:p>
          <a:p>
            <a:pPr lvl="1">
              <a:lnSpc>
                <a:spcPct val="80000"/>
              </a:lnSpc>
            </a:pPr>
            <a:r>
              <a:rPr lang="en-US" sz="1600" smtClean="0"/>
              <a:t>Fixed-price, date-certain turnkey contract; </a:t>
            </a:r>
          </a:p>
          <a:p>
            <a:pPr lvl="1">
              <a:lnSpc>
                <a:spcPct val="80000"/>
              </a:lnSpc>
            </a:pPr>
            <a:r>
              <a:rPr lang="en-US" sz="1600" smtClean="0"/>
              <a:t>one-year-plus guarantees; </a:t>
            </a:r>
          </a:p>
          <a:p>
            <a:pPr lvl="1">
              <a:lnSpc>
                <a:spcPct val="80000"/>
              </a:lnSpc>
            </a:pPr>
            <a:r>
              <a:rPr lang="en-US" sz="1600" smtClean="0"/>
              <a:t>superior liquidated performance/delay damages; </a:t>
            </a:r>
          </a:p>
          <a:p>
            <a:pPr lvl="1">
              <a:lnSpc>
                <a:spcPct val="80000"/>
              </a:lnSpc>
            </a:pPr>
            <a:r>
              <a:rPr lang="en-US" sz="1600" smtClean="0"/>
              <a:t>highly rated EPC contractor, </a:t>
            </a:r>
          </a:p>
          <a:p>
            <a:pPr lvl="1">
              <a:lnSpc>
                <a:spcPct val="80000"/>
              </a:lnSpc>
            </a:pPr>
            <a:r>
              <a:rPr lang="en-US" sz="1600" smtClean="0"/>
              <a:t>credible sponsor completion guarantee or LOC-backed construction; </a:t>
            </a:r>
          </a:p>
          <a:p>
            <a:pPr lvl="1">
              <a:lnSpc>
                <a:spcPct val="80000"/>
              </a:lnSpc>
            </a:pPr>
            <a:r>
              <a:rPr lang="en-US" sz="1600" smtClean="0"/>
              <a:t>installed costs at/below market; </a:t>
            </a:r>
          </a:p>
          <a:p>
            <a:pPr lvl="1">
              <a:lnSpc>
                <a:spcPct val="80000"/>
              </a:lnSpc>
            </a:pPr>
            <a:r>
              <a:rPr lang="en-US" sz="1600" smtClean="0"/>
              <a:t>contracts executed. </a:t>
            </a:r>
          </a:p>
          <a:p>
            <a:pPr lvl="1">
              <a:lnSpc>
                <a:spcPct val="80000"/>
              </a:lnSpc>
            </a:pPr>
            <a:r>
              <a:rPr lang="en-US" sz="1600" smtClean="0"/>
              <a:t>IE oversight through completion, including completion certificate.   </a:t>
            </a:r>
          </a:p>
          <a:p>
            <a:pPr lvl="1">
              <a:lnSpc>
                <a:spcPct val="80000"/>
              </a:lnSpc>
            </a:pPr>
            <a:r>
              <a:rPr lang="en-US" sz="1600" smtClean="0"/>
              <a:t>Commercially proven, currently used technology.   </a:t>
            </a:r>
          </a:p>
          <a:p>
            <a:pPr lvl="1">
              <a:lnSpc>
                <a:spcPct val="80000"/>
              </a:lnSpc>
            </a:pPr>
            <a:r>
              <a:rPr lang="en-US" sz="1600" smtClean="0"/>
              <a:t>Rated O&amp;M contract with performance damages.   </a:t>
            </a:r>
          </a:p>
          <a:p>
            <a:pPr lvl="1">
              <a:lnSpc>
                <a:spcPct val="80000"/>
              </a:lnSpc>
            </a:pPr>
            <a:r>
              <a:rPr lang="en-US" sz="1600" smtClean="0"/>
              <a:t>Budget and schedule credible, not aggressive.   </a:t>
            </a:r>
          </a:p>
          <a:p>
            <a:pPr lvl="1">
              <a:lnSpc>
                <a:spcPct val="80000"/>
              </a:lnSpc>
            </a:pPr>
            <a:r>
              <a:rPr lang="en-US" sz="1600" smtClean="0"/>
              <a:t>Thorough and credible IE report.   </a:t>
            </a:r>
          </a:p>
        </p:txBody>
      </p:sp>
    </p:spTree>
  </p:cSld>
  <p:clrMapOvr>
    <a:masterClrMapping/>
  </p:clrMapOvr>
  <p:transition>
    <p:zoom/>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sz="1800" smtClean="0"/>
              <a:t>Strong and Weak Technology/Construction Risk</a:t>
            </a:r>
          </a:p>
        </p:txBody>
      </p:sp>
      <p:sp>
        <p:nvSpPr>
          <p:cNvPr id="214019" name="Rectangle 3"/>
          <p:cNvSpPr>
            <a:spLocks noGrp="1" noChangeArrowheads="1"/>
          </p:cNvSpPr>
          <p:nvPr>
            <p:ph type="body" idx="1"/>
          </p:nvPr>
        </p:nvSpPr>
        <p:spPr/>
        <p:txBody>
          <a:bodyPr/>
          <a:lstStyle/>
          <a:p>
            <a:r>
              <a:rPr lang="en-US" sz="1600" smtClean="0"/>
              <a:t>Weak</a:t>
            </a:r>
          </a:p>
          <a:p>
            <a:pPr lvl="1"/>
            <a:r>
              <a:rPr lang="en-US" sz="1600" smtClean="0"/>
              <a:t>Cost-plus contracts, </a:t>
            </a:r>
          </a:p>
          <a:p>
            <a:pPr lvl="2"/>
            <a:r>
              <a:rPr lang="en-US" sz="1400" smtClean="0"/>
              <a:t>no cap; </a:t>
            </a:r>
          </a:p>
          <a:p>
            <a:pPr lvl="2"/>
            <a:r>
              <a:rPr lang="en-US" sz="1400" smtClean="0"/>
              <a:t>weak guarantees, if any; minor liquidated performance/delay damages;</a:t>
            </a:r>
          </a:p>
          <a:p>
            <a:pPr lvl="2"/>
            <a:r>
              <a:rPr lang="en-US" sz="1400" smtClean="0"/>
              <a:t>questionable EPC contractor. </a:t>
            </a:r>
          </a:p>
          <a:p>
            <a:pPr lvl="1"/>
            <a:r>
              <a:rPr lang="en-US" sz="1600" smtClean="0"/>
              <a:t>Costly project budget.</a:t>
            </a:r>
          </a:p>
          <a:p>
            <a:pPr lvl="1"/>
            <a:r>
              <a:rPr lang="en-US" sz="1600" smtClean="0"/>
              <a:t>Permits lacking and siting issues.</a:t>
            </a:r>
          </a:p>
          <a:p>
            <a:pPr lvl="1"/>
            <a:r>
              <a:rPr lang="en-US" sz="1600" smtClean="0"/>
              <a:t>Possible local political/regulatory problems.   </a:t>
            </a:r>
          </a:p>
          <a:p>
            <a:pPr lvl="1"/>
            <a:r>
              <a:rPr lang="en-US" sz="1600" smtClean="0"/>
              <a:t>No Independent Engineering oversight.   </a:t>
            </a:r>
          </a:p>
          <a:p>
            <a:pPr lvl="1"/>
            <a:r>
              <a:rPr lang="en-US" sz="1600" smtClean="0"/>
              <a:t>Technology issues exist.   </a:t>
            </a:r>
          </a:p>
          <a:p>
            <a:pPr lvl="1"/>
            <a:r>
              <a:rPr lang="en-US" sz="1600" smtClean="0"/>
              <a:t>Budget and schedule aggressive.   </a:t>
            </a:r>
          </a:p>
          <a:p>
            <a:pPr lvl="1"/>
            <a:r>
              <a:rPr lang="en-US" sz="1600" smtClean="0"/>
              <a:t>No Independent Engineering report.   </a:t>
            </a:r>
          </a:p>
        </p:txBody>
      </p:sp>
    </p:spTree>
  </p:cSld>
  <p:clrMapOvr>
    <a:masterClrMapping/>
  </p:clrMapOvr>
  <p:transition>
    <p:zoom/>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sz="1800" smtClean="0"/>
              <a:t>Reasons for Use of Project Finance Debt</a:t>
            </a:r>
          </a:p>
        </p:txBody>
      </p:sp>
      <p:sp>
        <p:nvSpPr>
          <p:cNvPr id="215043" name="Rectangle 3"/>
          <p:cNvSpPr>
            <a:spLocks noGrp="1" noChangeArrowheads="1"/>
          </p:cNvSpPr>
          <p:nvPr>
            <p:ph type="body" idx="1"/>
          </p:nvPr>
        </p:nvSpPr>
        <p:spPr/>
        <p:txBody>
          <a:bodyPr/>
          <a:lstStyle/>
          <a:p>
            <a:r>
              <a:rPr lang="en-US" smtClean="0"/>
              <a:t>The appropriate use of non-recourse financing should broadly result in a </a:t>
            </a:r>
            <a:r>
              <a:rPr lang="en-US" smtClean="0">
                <a:solidFill>
                  <a:srgbClr val="0000FF"/>
                </a:solidFill>
              </a:rPr>
              <a:t>lower all-in financing</a:t>
            </a:r>
            <a:r>
              <a:rPr lang="en-US" smtClean="0"/>
              <a:t> cost and a return that corporate financing could not achieve. </a:t>
            </a:r>
          </a:p>
          <a:p>
            <a:r>
              <a:rPr lang="en-US" smtClean="0"/>
              <a:t>In the starkest cases, project finance </a:t>
            </a:r>
            <a:r>
              <a:rPr lang="en-US" smtClean="0">
                <a:solidFill>
                  <a:srgbClr val="0000FF"/>
                </a:solidFill>
              </a:rPr>
              <a:t>can make a project feasible</a:t>
            </a:r>
            <a:r>
              <a:rPr lang="en-US" smtClean="0"/>
              <a:t> because the sponsor could not raise the funds on its own balance sheet. </a:t>
            </a:r>
          </a:p>
          <a:p>
            <a:r>
              <a:rPr lang="en-US" smtClean="0"/>
              <a:t>Project structure does not create cash flows that would not otherwise exist. Rather, structure serves as a </a:t>
            </a:r>
            <a:r>
              <a:rPr lang="en-US" smtClean="0">
                <a:solidFill>
                  <a:srgbClr val="0000FF"/>
                </a:solidFill>
              </a:rPr>
              <a:t>tool to help manage an investment's risk profile</a:t>
            </a:r>
            <a:r>
              <a:rPr lang="en-US" smtClean="0"/>
              <a:t> in order to achieve other objectives, such as maximizing leverage or increasing return on equity.    </a:t>
            </a:r>
          </a:p>
          <a:p>
            <a:endParaRPr lang="en-US" smtClean="0"/>
          </a:p>
        </p:txBody>
      </p:sp>
    </p:spTree>
  </p:cSld>
  <p:clrMapOvr>
    <a:masterClrMapping/>
  </p:clrMapOvr>
  <p:transition>
    <p:zoom/>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US" smtClean="0"/>
              <a:t>Why Use Project Finance</a:t>
            </a:r>
          </a:p>
        </p:txBody>
      </p:sp>
      <p:sp>
        <p:nvSpPr>
          <p:cNvPr id="216067" name="Rectangle 3"/>
          <p:cNvSpPr>
            <a:spLocks noGrp="1" noChangeArrowheads="1"/>
          </p:cNvSpPr>
          <p:nvPr>
            <p:ph type="body" idx="1"/>
          </p:nvPr>
        </p:nvSpPr>
        <p:spPr/>
        <p:txBody>
          <a:bodyPr/>
          <a:lstStyle/>
          <a:p>
            <a:r>
              <a:rPr lang="en-US" sz="1600" smtClean="0"/>
              <a:t>Project structure </a:t>
            </a:r>
            <a:r>
              <a:rPr lang="en-US" sz="1600" b="1" i="1" smtClean="0">
                <a:solidFill>
                  <a:srgbClr val="0000FF"/>
                </a:solidFill>
              </a:rPr>
              <a:t>does not create cash flows</a:t>
            </a:r>
            <a:r>
              <a:rPr lang="en-US" sz="1600" smtClean="0"/>
              <a:t> that would not otherwise exist. Rather, structure serves as a tool to help manage an investment's risk profile in order to achieve other objectives, such as maximizing leverage or increasing return on equity. </a:t>
            </a:r>
          </a:p>
          <a:p>
            <a:r>
              <a:rPr lang="en-US" sz="1600" smtClean="0"/>
              <a:t>Project financing can lower financing cost. </a:t>
            </a:r>
          </a:p>
          <a:p>
            <a:pPr lvl="1"/>
            <a:r>
              <a:rPr lang="en-US" sz="1600" smtClean="0"/>
              <a:t>One reason for using project finance is that the project developer or sponsor has a low credit rating. If a project has a </a:t>
            </a:r>
            <a:r>
              <a:rPr lang="en-US" sz="1600" b="1" i="1" smtClean="0">
                <a:solidFill>
                  <a:srgbClr val="0000FF"/>
                </a:solidFill>
              </a:rPr>
              <a:t>contractual offtaker</a:t>
            </a:r>
            <a:r>
              <a:rPr lang="en-US" sz="1600" smtClean="0"/>
              <a:t> with a higher credit rating, the project will likely achieve cheaper financing, all else being equal, than the sponsor could achieve by itself. Such a project's borrowing costs may be lower than the sponsor's total cost of capital, including equity, if the project's unique characteristics indicate a reliable cash flow potential. For example, certain natural resource extraction projects have very low production costs or locations so strategically advantageous that they can earn an economic rent—an excess rate of return compared to the industry. In either case, the ability to cover debt service is reasonably certain. </a:t>
            </a:r>
          </a:p>
        </p:txBody>
      </p:sp>
    </p:spTree>
  </p:cSld>
  <p:clrMapOvr>
    <a:masterClrMapping/>
  </p:clrMapOvr>
  <p:transition>
    <p:zoom/>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smtClean="0"/>
              <a:t>Why Use Project Finance</a:t>
            </a:r>
          </a:p>
        </p:txBody>
      </p:sp>
      <p:sp>
        <p:nvSpPr>
          <p:cNvPr id="217091" name="Rectangle 3"/>
          <p:cNvSpPr>
            <a:spLocks noGrp="1" noChangeArrowheads="1"/>
          </p:cNvSpPr>
          <p:nvPr>
            <p:ph type="body" idx="1"/>
          </p:nvPr>
        </p:nvSpPr>
        <p:spPr/>
        <p:txBody>
          <a:bodyPr/>
          <a:lstStyle/>
          <a:p>
            <a:r>
              <a:rPr lang="en-US" smtClean="0"/>
              <a:t>Projects usually have a </a:t>
            </a:r>
            <a:r>
              <a:rPr lang="en-US" b="1" i="1" smtClean="0">
                <a:solidFill>
                  <a:srgbClr val="0000FF"/>
                </a:solidFill>
              </a:rPr>
              <a:t>simple capital structure</a:t>
            </a:r>
            <a:r>
              <a:rPr lang="en-US" smtClean="0"/>
              <a:t> with only a limited number of claimants (i.e., a single debt class and suppliers to the project), in contrast to the numerous claimants that corporations accumulate. Thus, the limited number of sophisticated Rule 144A institutional investors in a project generally have commonly aligned interests that will expedite a workout.</a:t>
            </a:r>
          </a:p>
          <a:p>
            <a:r>
              <a:rPr lang="en-US" smtClean="0"/>
              <a:t>That </a:t>
            </a:r>
            <a:r>
              <a:rPr lang="en-US" b="1" i="1" smtClean="0">
                <a:solidFill>
                  <a:srgbClr val="0000FF"/>
                </a:solidFill>
              </a:rPr>
              <a:t>managing project risk</a:t>
            </a:r>
            <a:r>
              <a:rPr lang="en-US" smtClean="0"/>
              <a:t> is generally easier than managing corporate risk offers another explanation as to why a good project finance structure can potentially lower financing costs. Perhaps the most obvious risk control results from projects having contractually allocated specific risks to parties best able and willing to assume the risks, such as construction, fuel supply, and marketing.  </a:t>
            </a:r>
          </a:p>
          <a:p>
            <a:endParaRPr lang="en-US" smtClean="0"/>
          </a:p>
          <a:p>
            <a:endParaRPr lang="en-US" smtClean="0"/>
          </a:p>
        </p:txBody>
      </p:sp>
    </p:spTree>
  </p:cSld>
  <p:clrMapOvr>
    <a:masterClrMapping/>
  </p:clrMapOvr>
  <p:transition>
    <p:zoom/>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sz="1800" smtClean="0"/>
              <a:t>Why Use Project Finance (Continued)</a:t>
            </a:r>
          </a:p>
        </p:txBody>
      </p:sp>
      <p:sp>
        <p:nvSpPr>
          <p:cNvPr id="218115" name="Rectangle 3"/>
          <p:cNvSpPr>
            <a:spLocks noGrp="1" noChangeArrowheads="1"/>
          </p:cNvSpPr>
          <p:nvPr>
            <p:ph type="body" idx="1"/>
          </p:nvPr>
        </p:nvSpPr>
        <p:spPr/>
        <p:txBody>
          <a:bodyPr/>
          <a:lstStyle/>
          <a:p>
            <a:r>
              <a:rPr lang="en-US" smtClean="0"/>
              <a:t>Project finance can potentially </a:t>
            </a:r>
            <a:r>
              <a:rPr lang="en-US" b="1" i="1" smtClean="0">
                <a:solidFill>
                  <a:srgbClr val="0000FF"/>
                </a:solidFill>
              </a:rPr>
              <a:t>reduce corporate taxes</a:t>
            </a:r>
            <a:r>
              <a:rPr lang="en-US" smtClean="0"/>
              <a:t>. The most visible way is the tax shield effect. A project with good security and contractual arrangements and solid prospects for generating cash may well support more leverage than its corporate sponsors. Hence, the project-financed investment may be able to shield more income from taxes than the on-balance-sheet investment. </a:t>
            </a:r>
          </a:p>
          <a:p>
            <a:r>
              <a:rPr lang="en-US" smtClean="0"/>
              <a:t>Where two or more sponsors with similar investment needs or goals exist, project-financed joint ventures can help achieve economies of scale. A refinery project with two sponsors who each take a proportionate share of the output illustrates such a case. Building one large refinery that has access to feedstock and distribution channels is economically more efficient than building two separate facilities in separate locations. Both sponsors can share the benefits of scale.   </a:t>
            </a:r>
          </a:p>
          <a:p>
            <a:endParaRPr lang="en-US" smtClean="0"/>
          </a:p>
        </p:txBody>
      </p:sp>
    </p:spTree>
  </p:cSld>
  <p:clrMapOvr>
    <a:masterClrMapping/>
  </p:clrMapOvr>
  <p:transition>
    <p:zoom/>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sz="1800" smtClean="0"/>
              <a:t>Costs of Project Finance – Transaction Costs</a:t>
            </a:r>
          </a:p>
        </p:txBody>
      </p:sp>
      <p:sp>
        <p:nvSpPr>
          <p:cNvPr id="219139" name="Rectangle 3"/>
          <p:cNvSpPr>
            <a:spLocks noGrp="1" noChangeArrowheads="1"/>
          </p:cNvSpPr>
          <p:nvPr>
            <p:ph type="body" idx="1"/>
          </p:nvPr>
        </p:nvSpPr>
        <p:spPr/>
        <p:txBody>
          <a:bodyPr/>
          <a:lstStyle/>
          <a:p>
            <a:r>
              <a:rPr lang="en-US" sz="1600" smtClean="0"/>
              <a:t>Despite the potential advantages that project finance may offer the transaction parties, </a:t>
            </a:r>
            <a:r>
              <a:rPr lang="en-US" sz="1600" b="1" i="1" smtClean="0">
                <a:solidFill>
                  <a:srgbClr val="0000FF"/>
                </a:solidFill>
              </a:rPr>
              <a:t>project-financed transactions are expensive</a:t>
            </a:r>
            <a:r>
              <a:rPr lang="en-US" sz="1600" smtClean="0"/>
              <a:t> and time consuming to arrange. </a:t>
            </a:r>
          </a:p>
          <a:p>
            <a:r>
              <a:rPr lang="en-US" sz="1600" smtClean="0"/>
              <a:t>The effort may be so great or costly that some sponsors may find the transaction costs not worth the benefits. Discussions among the many parties and government bodies may take years to reach acceptable conclusions. The highly negotiated operational and financing covenants, restrictive structural arrangements, and loss of control over project assets, all of which are characteristic of project finance may in the end be unacceptable, despite the financial incentives. </a:t>
            </a:r>
          </a:p>
          <a:p>
            <a:r>
              <a:rPr lang="en-US" sz="1600" smtClean="0"/>
              <a:t>Sometimes sponsors will incur significant real costs for years, not knowing for certain whether they will actually be successful in raising the funds required for the enterprise. In addition, because of the extensive project and financing documentation, </a:t>
            </a:r>
            <a:r>
              <a:rPr lang="en-US" sz="1600" b="1" i="1" smtClean="0">
                <a:solidFill>
                  <a:srgbClr val="0000FF"/>
                </a:solidFill>
              </a:rPr>
              <a:t>legal costs can grow to considerable sums</a:t>
            </a:r>
            <a:r>
              <a:rPr lang="en-US" sz="1600" smtClean="0"/>
              <a:t>. Finally, the disclosure that lenders and rating services, such as Standard &amp; Poor's, require may so contradict a company's culture that it may abandon the effort altogether.</a:t>
            </a:r>
          </a:p>
        </p:txBody>
      </p:sp>
    </p:spTree>
  </p:cSld>
  <p:clrMapOvr>
    <a:masterClrMapping/>
  </p:clrMapOvr>
  <p:transition>
    <p:zoom/>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smtClean="0"/>
              <a:t>Resources and Contacts</a:t>
            </a:r>
          </a:p>
        </p:txBody>
      </p:sp>
      <p:sp>
        <p:nvSpPr>
          <p:cNvPr id="220163" name="Rectangle 3"/>
          <p:cNvSpPr>
            <a:spLocks noGrp="1" noChangeArrowheads="1"/>
          </p:cNvSpPr>
          <p:nvPr>
            <p:ph type="body" idx="1"/>
          </p:nvPr>
        </p:nvSpPr>
        <p:spPr/>
        <p:txBody>
          <a:bodyPr/>
          <a:lstStyle/>
          <a:p>
            <a:pPr>
              <a:lnSpc>
                <a:spcPct val="90000"/>
              </a:lnSpc>
            </a:pPr>
            <a:r>
              <a:rPr lang="en-US" sz="1600" smtClean="0"/>
              <a:t>My contacts</a:t>
            </a:r>
          </a:p>
          <a:p>
            <a:pPr lvl="1">
              <a:lnSpc>
                <a:spcPct val="90000"/>
              </a:lnSpc>
            </a:pPr>
            <a:r>
              <a:rPr lang="en-US" sz="1600" smtClean="0"/>
              <a:t>Ed Bodmer</a:t>
            </a:r>
          </a:p>
          <a:p>
            <a:pPr lvl="1">
              <a:lnSpc>
                <a:spcPct val="90000"/>
              </a:lnSpc>
            </a:pPr>
            <a:r>
              <a:rPr lang="en-US" sz="1600" smtClean="0"/>
              <a:t>Phone: +001-630-886-2754</a:t>
            </a:r>
          </a:p>
          <a:p>
            <a:pPr lvl="1">
              <a:lnSpc>
                <a:spcPct val="90000"/>
              </a:lnSpc>
            </a:pPr>
            <a:r>
              <a:rPr lang="en-US" sz="1600" smtClean="0"/>
              <a:t>E-mail: </a:t>
            </a:r>
            <a:r>
              <a:rPr lang="en-US" sz="1600" smtClean="0">
                <a:hlinkClick r:id="rId2"/>
              </a:rPr>
              <a:t>edbodmer@aol.com</a:t>
            </a:r>
            <a:endParaRPr lang="en-US" sz="1600" smtClean="0"/>
          </a:p>
          <a:p>
            <a:pPr>
              <a:lnSpc>
                <a:spcPct val="90000"/>
              </a:lnSpc>
            </a:pPr>
            <a:r>
              <a:rPr lang="en-US" sz="1600" smtClean="0"/>
              <a:t>Other Sources</a:t>
            </a:r>
          </a:p>
          <a:p>
            <a:pPr lvl="1">
              <a:lnSpc>
                <a:spcPct val="90000"/>
              </a:lnSpc>
            </a:pPr>
            <a:r>
              <a:rPr lang="en-US" sz="1600" smtClean="0"/>
              <a:t>Financial Library on disk – articles and books</a:t>
            </a:r>
          </a:p>
          <a:p>
            <a:pPr lvl="1">
              <a:lnSpc>
                <a:spcPct val="90000"/>
              </a:lnSpc>
            </a:pPr>
            <a:r>
              <a:rPr lang="en-US" sz="1600" smtClean="0">
                <a:hlinkClick r:id="rId3"/>
              </a:rPr>
              <a:t>www.standardandpoors.com</a:t>
            </a:r>
            <a:r>
              <a:rPr lang="en-US" sz="1600" smtClean="0"/>
              <a:t>; </a:t>
            </a:r>
            <a:r>
              <a:rPr lang="en-US" sz="1600" smtClean="0">
                <a:hlinkClick r:id="rId4"/>
              </a:rPr>
              <a:t>www.moodys.com</a:t>
            </a:r>
            <a:r>
              <a:rPr lang="en-US" sz="1600" smtClean="0"/>
              <a:t> – credit rating and other information</a:t>
            </a:r>
          </a:p>
          <a:p>
            <a:pPr lvl="1">
              <a:lnSpc>
                <a:spcPct val="90000"/>
              </a:lnSpc>
            </a:pPr>
            <a:r>
              <a:rPr lang="en-US" sz="1600" smtClean="0">
                <a:hlinkClick r:id="rId5"/>
              </a:rPr>
              <a:t>www.bondsonline.com</a:t>
            </a:r>
            <a:r>
              <a:rPr lang="en-US" sz="1600" smtClean="0"/>
              <a:t> – credit spreads</a:t>
            </a:r>
          </a:p>
          <a:p>
            <a:pPr lvl="1">
              <a:lnSpc>
                <a:spcPct val="90000"/>
              </a:lnSpc>
            </a:pPr>
            <a:r>
              <a:rPr lang="en-US" sz="1600" smtClean="0"/>
              <a:t>Project finance portal.</a:t>
            </a:r>
          </a:p>
          <a:p>
            <a:pPr lvl="1">
              <a:lnSpc>
                <a:spcPct val="90000"/>
              </a:lnSpc>
            </a:pPr>
            <a:endParaRPr lang="en-US" sz="1600" smtClean="0"/>
          </a:p>
        </p:txBody>
      </p:sp>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Project Finance Characteristics</a:t>
            </a:r>
          </a:p>
        </p:txBody>
      </p:sp>
      <p:sp>
        <p:nvSpPr>
          <p:cNvPr id="25603" name="Rectangle 3"/>
          <p:cNvSpPr>
            <a:spLocks noGrp="1" noChangeArrowheads="1"/>
          </p:cNvSpPr>
          <p:nvPr>
            <p:ph type="body" idx="1"/>
          </p:nvPr>
        </p:nvSpPr>
        <p:spPr/>
        <p:txBody>
          <a:bodyPr/>
          <a:lstStyle/>
          <a:p>
            <a:r>
              <a:rPr lang="en-US" smtClean="0"/>
              <a:t>Usually an </a:t>
            </a:r>
            <a:r>
              <a:rPr lang="en-US" b="1" i="1" smtClean="0">
                <a:solidFill>
                  <a:srgbClr val="0000FF"/>
                </a:solidFill>
              </a:rPr>
              <a:t>new project</a:t>
            </a:r>
            <a:r>
              <a:rPr lang="en-US" smtClean="0"/>
              <a:t>.</a:t>
            </a:r>
          </a:p>
          <a:p>
            <a:r>
              <a:rPr lang="en-US" b="1" i="1" smtClean="0">
                <a:solidFill>
                  <a:srgbClr val="0000FF"/>
                </a:solidFill>
              </a:rPr>
              <a:t>High</a:t>
            </a:r>
            <a:r>
              <a:rPr lang="en-US" smtClean="0"/>
              <a:t> ratio of </a:t>
            </a:r>
            <a:r>
              <a:rPr lang="en-US" b="1" i="1" smtClean="0">
                <a:solidFill>
                  <a:srgbClr val="0000FF"/>
                </a:solidFill>
              </a:rPr>
              <a:t>debt to capital and long debt term</a:t>
            </a:r>
            <a:r>
              <a:rPr lang="en-US" smtClean="0"/>
              <a:t>.</a:t>
            </a:r>
          </a:p>
          <a:p>
            <a:r>
              <a:rPr lang="en-US" b="1" i="1" smtClean="0">
                <a:solidFill>
                  <a:srgbClr val="0000FF"/>
                </a:solidFill>
              </a:rPr>
              <a:t>No corporate guarantees</a:t>
            </a:r>
            <a:r>
              <a:rPr lang="en-US" smtClean="0"/>
              <a:t> after the project begins operation.</a:t>
            </a:r>
          </a:p>
          <a:p>
            <a:r>
              <a:rPr lang="en-US" b="1" i="1" smtClean="0">
                <a:solidFill>
                  <a:srgbClr val="0000FF"/>
                </a:solidFill>
              </a:rPr>
              <a:t>Lenders rely on the cash flow</a:t>
            </a:r>
            <a:r>
              <a:rPr lang="en-US" smtClean="0"/>
              <a:t> of the project, rather than the value of the assets or the ability to re-finance.</a:t>
            </a:r>
          </a:p>
          <a:p>
            <a:r>
              <a:rPr lang="en-US" smtClean="0"/>
              <a:t>Exposure to risk of political influence by host governments leading to use of </a:t>
            </a:r>
            <a:r>
              <a:rPr lang="en-US" b="1" i="1" smtClean="0">
                <a:solidFill>
                  <a:schemeClr val="accent2"/>
                </a:solidFill>
              </a:rPr>
              <a:t>political risk guarantees</a:t>
            </a:r>
            <a:r>
              <a:rPr lang="en-US" b="1" i="1" smtClean="0">
                <a:solidFill>
                  <a:srgbClr val="3366CC"/>
                </a:solidFill>
              </a:rPr>
              <a:t> </a:t>
            </a:r>
            <a:r>
              <a:rPr lang="en-US" smtClean="0"/>
              <a:t>providing a cross-country assessment.</a:t>
            </a:r>
          </a:p>
          <a:p>
            <a:r>
              <a:rPr lang="en-US" smtClean="0"/>
              <a:t>Security is the contracts, the </a:t>
            </a:r>
            <a:r>
              <a:rPr lang="en-US" b="1" i="1" smtClean="0">
                <a:solidFill>
                  <a:srgbClr val="0000FF"/>
                </a:solidFill>
              </a:rPr>
              <a:t>resource rights, etc</a:t>
            </a:r>
            <a:r>
              <a:rPr lang="en-US" smtClean="0"/>
              <a:t>.</a:t>
            </a:r>
          </a:p>
          <a:p>
            <a:r>
              <a:rPr lang="en-US" smtClean="0"/>
              <a:t>The project has a </a:t>
            </a:r>
            <a:r>
              <a:rPr lang="en-US" b="1" i="1" smtClean="0">
                <a:solidFill>
                  <a:srgbClr val="0000FF"/>
                </a:solidFill>
              </a:rPr>
              <a:t>definite life</a:t>
            </a:r>
            <a:r>
              <a:rPr lang="en-US" smtClean="0"/>
              <a:t>.</a:t>
            </a:r>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Types of Project Finance</a:t>
            </a:r>
          </a:p>
        </p:txBody>
      </p:sp>
      <p:sp>
        <p:nvSpPr>
          <p:cNvPr id="26627" name="Rectangle 3"/>
          <p:cNvSpPr>
            <a:spLocks noGrp="1" noChangeArrowheads="1"/>
          </p:cNvSpPr>
          <p:nvPr>
            <p:ph type="body" idx="1"/>
          </p:nvPr>
        </p:nvSpPr>
        <p:spPr>
          <a:xfrm>
            <a:off x="685800" y="1219200"/>
            <a:ext cx="7620000" cy="4800600"/>
          </a:xfrm>
        </p:spPr>
        <p:txBody>
          <a:bodyPr/>
          <a:lstStyle/>
          <a:p>
            <a:pPr>
              <a:lnSpc>
                <a:spcPct val="90000"/>
              </a:lnSpc>
            </a:pPr>
            <a:r>
              <a:rPr lang="en-US" sz="1400" smtClean="0"/>
              <a:t>Power Generation</a:t>
            </a:r>
          </a:p>
          <a:p>
            <a:pPr lvl="1">
              <a:lnSpc>
                <a:spcPct val="90000"/>
              </a:lnSpc>
            </a:pPr>
            <a:r>
              <a:rPr lang="en-US" sz="1400" smtClean="0"/>
              <a:t>IPP Projects</a:t>
            </a:r>
          </a:p>
          <a:p>
            <a:pPr lvl="1">
              <a:lnSpc>
                <a:spcPct val="90000"/>
              </a:lnSpc>
            </a:pPr>
            <a:r>
              <a:rPr lang="en-US" sz="1400" smtClean="0"/>
              <a:t>Renewable Projects</a:t>
            </a:r>
          </a:p>
          <a:p>
            <a:pPr lvl="1">
              <a:lnSpc>
                <a:spcPct val="90000"/>
              </a:lnSpc>
            </a:pPr>
            <a:r>
              <a:rPr lang="en-US" sz="1400" smtClean="0"/>
              <a:t>Merchant Projects</a:t>
            </a:r>
          </a:p>
          <a:p>
            <a:pPr>
              <a:lnSpc>
                <a:spcPct val="90000"/>
              </a:lnSpc>
            </a:pPr>
            <a:r>
              <a:rPr lang="en-US" sz="1400" smtClean="0"/>
              <a:t>Oil &amp; Gas projects</a:t>
            </a:r>
          </a:p>
          <a:p>
            <a:pPr lvl="1">
              <a:lnSpc>
                <a:spcPct val="90000"/>
              </a:lnSpc>
            </a:pPr>
            <a:r>
              <a:rPr lang="en-US" sz="1400" smtClean="0"/>
              <a:t>Oil/Gas pipelines </a:t>
            </a:r>
          </a:p>
          <a:p>
            <a:pPr lvl="1">
              <a:lnSpc>
                <a:spcPct val="90000"/>
              </a:lnSpc>
            </a:pPr>
            <a:r>
              <a:rPr lang="en-US" sz="1400" smtClean="0"/>
              <a:t>Liquefied Natural Gas </a:t>
            </a:r>
          </a:p>
          <a:p>
            <a:pPr lvl="1">
              <a:lnSpc>
                <a:spcPct val="90000"/>
              </a:lnSpc>
            </a:pPr>
            <a:r>
              <a:rPr lang="en-US" sz="1400" smtClean="0"/>
              <a:t>Refineries</a:t>
            </a:r>
          </a:p>
          <a:p>
            <a:pPr lvl="1">
              <a:lnSpc>
                <a:spcPct val="90000"/>
              </a:lnSpc>
            </a:pPr>
            <a:r>
              <a:rPr lang="en-US" sz="1400" smtClean="0"/>
              <a:t>Petrochemicals</a:t>
            </a:r>
          </a:p>
          <a:p>
            <a:pPr>
              <a:lnSpc>
                <a:spcPct val="90000"/>
              </a:lnSpc>
            </a:pPr>
            <a:r>
              <a:rPr lang="en-US" sz="1400" smtClean="0"/>
              <a:t>Mining</a:t>
            </a:r>
          </a:p>
          <a:p>
            <a:pPr>
              <a:lnSpc>
                <a:spcPct val="90000"/>
              </a:lnSpc>
            </a:pPr>
            <a:r>
              <a:rPr lang="en-US" sz="1400" smtClean="0"/>
              <a:t>Toll roads</a:t>
            </a:r>
          </a:p>
          <a:p>
            <a:pPr>
              <a:lnSpc>
                <a:spcPct val="90000"/>
              </a:lnSpc>
            </a:pPr>
            <a:r>
              <a:rPr lang="en-US" sz="1400" smtClean="0"/>
              <a:t>Airports, Ports</a:t>
            </a:r>
          </a:p>
          <a:p>
            <a:pPr>
              <a:lnSpc>
                <a:spcPct val="90000"/>
              </a:lnSpc>
            </a:pPr>
            <a:r>
              <a:rPr lang="en-US" sz="1400" smtClean="0"/>
              <a:t>Telecommunications</a:t>
            </a:r>
          </a:p>
          <a:p>
            <a:pPr>
              <a:lnSpc>
                <a:spcPct val="90000"/>
              </a:lnSpc>
            </a:pPr>
            <a:r>
              <a:rPr lang="en-US" sz="1400" smtClean="0"/>
              <a:t>Other Infrastructure (Hospitals, Schools etc.)</a:t>
            </a:r>
          </a:p>
          <a:p>
            <a:pPr>
              <a:lnSpc>
                <a:spcPct val="90000"/>
              </a:lnSpc>
            </a:pPr>
            <a:endParaRPr lang="en-US" sz="1400" smtClean="0"/>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Project Finance Terms</a:t>
            </a:r>
          </a:p>
        </p:txBody>
      </p:sp>
      <p:sp>
        <p:nvSpPr>
          <p:cNvPr id="27651" name="Rectangle 3"/>
          <p:cNvSpPr>
            <a:spLocks noGrp="1" noChangeArrowheads="1"/>
          </p:cNvSpPr>
          <p:nvPr>
            <p:ph type="body" idx="1"/>
          </p:nvPr>
        </p:nvSpPr>
        <p:spPr/>
        <p:txBody>
          <a:bodyPr/>
          <a:lstStyle/>
          <a:p>
            <a:pPr>
              <a:lnSpc>
                <a:spcPct val="80000"/>
              </a:lnSpc>
            </a:pPr>
            <a:r>
              <a:rPr lang="en-US" sz="1600" smtClean="0"/>
              <a:t>Cash flow waterfall</a:t>
            </a:r>
          </a:p>
          <a:p>
            <a:pPr lvl="1">
              <a:lnSpc>
                <a:spcPct val="80000"/>
              </a:lnSpc>
            </a:pPr>
            <a:r>
              <a:rPr lang="en-US" sz="1600" smtClean="0"/>
              <a:t>The exact order between debt repayment, operating costs and taxes is usually a topic for lively negotiations....  </a:t>
            </a:r>
          </a:p>
          <a:p>
            <a:pPr>
              <a:lnSpc>
                <a:spcPct val="80000"/>
              </a:lnSpc>
            </a:pPr>
            <a:r>
              <a:rPr lang="en-US" sz="1600" smtClean="0"/>
              <a:t>Ring Fencing </a:t>
            </a:r>
          </a:p>
          <a:p>
            <a:pPr lvl="1">
              <a:lnSpc>
                <a:spcPct val="80000"/>
              </a:lnSpc>
            </a:pPr>
            <a:r>
              <a:rPr lang="en-US" sz="1600" smtClean="0"/>
              <a:t>Legally and economically self-contained; only business is the project.  Banks can step-in and take over the project. Protect business from other businesses</a:t>
            </a:r>
          </a:p>
          <a:p>
            <a:pPr>
              <a:lnSpc>
                <a:spcPct val="80000"/>
              </a:lnSpc>
            </a:pPr>
            <a:r>
              <a:rPr lang="en-US" sz="1600" smtClean="0"/>
              <a:t>Special Purpose Vehicle</a:t>
            </a:r>
          </a:p>
          <a:p>
            <a:pPr lvl="1">
              <a:lnSpc>
                <a:spcPct val="80000"/>
              </a:lnSpc>
            </a:pPr>
            <a:r>
              <a:rPr lang="en-US" sz="1600" smtClean="0"/>
              <a:t>Funds are not lent directly to those behind the project, but rather to a special purpose vehicle (SPV), set up for the sole purpose of owning the project and to enter into all agreements, including the loan agreement.</a:t>
            </a:r>
          </a:p>
        </p:txBody>
      </p:sp>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Contract Terminology</a:t>
            </a:r>
          </a:p>
        </p:txBody>
      </p:sp>
      <p:sp>
        <p:nvSpPr>
          <p:cNvPr id="28675" name="Content Placeholder 2"/>
          <p:cNvSpPr>
            <a:spLocks noGrp="1"/>
          </p:cNvSpPr>
          <p:nvPr>
            <p:ph idx="1"/>
          </p:nvPr>
        </p:nvSpPr>
        <p:spPr/>
        <p:txBody>
          <a:bodyPr/>
          <a:lstStyle/>
          <a:p>
            <a:pPr lvl="1"/>
            <a:r>
              <a:rPr lang="en-US" smtClean="0"/>
              <a:t>Progress Payments</a:t>
            </a:r>
          </a:p>
          <a:p>
            <a:pPr lvl="2"/>
            <a:r>
              <a:rPr lang="en-US" smtClean="0"/>
              <a:t>Payments to EPC contractor verified by an independent expert acting for the lenders (or grantor)</a:t>
            </a:r>
          </a:p>
          <a:p>
            <a:pPr lvl="1"/>
            <a:r>
              <a:rPr lang="en-US" smtClean="0"/>
              <a:t>Drawdown of debt</a:t>
            </a:r>
          </a:p>
          <a:p>
            <a:pPr lvl="2"/>
            <a:r>
              <a:rPr lang="en-US" smtClean="0"/>
              <a:t>Corresponding to completion of part of the construction works</a:t>
            </a:r>
          </a:p>
          <a:p>
            <a:pPr lvl="1"/>
            <a:r>
              <a:rPr lang="en-US" smtClean="0"/>
              <a:t>Grace Period</a:t>
            </a:r>
          </a:p>
          <a:p>
            <a:pPr lvl="2"/>
            <a:r>
              <a:rPr lang="en-US" smtClean="0"/>
              <a:t>Often an additional grace period of 3-12 months after completion of construction</a:t>
            </a:r>
          </a:p>
          <a:p>
            <a:pPr lvl="1"/>
            <a:r>
              <a:rPr lang="en-US" smtClean="0"/>
              <a:t>Back to Back Risk Allocation</a:t>
            </a:r>
          </a:p>
          <a:p>
            <a:pPr lvl="2"/>
            <a:r>
              <a:rPr lang="en-US" smtClean="0"/>
              <a:t>E.g. Identical descriptions of drafting such as force majure</a:t>
            </a:r>
          </a:p>
          <a:p>
            <a:pPr lvl="1"/>
            <a:r>
              <a:rPr lang="en-US" smtClean="0"/>
              <a:t>Single Point Responsibility</a:t>
            </a:r>
          </a:p>
        </p:txBody>
      </p:sp>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More Project Finance Terms</a:t>
            </a:r>
          </a:p>
        </p:txBody>
      </p:sp>
      <p:sp>
        <p:nvSpPr>
          <p:cNvPr id="29699" name="Content Placeholder 2"/>
          <p:cNvSpPr>
            <a:spLocks noGrp="1"/>
          </p:cNvSpPr>
          <p:nvPr>
            <p:ph idx="1"/>
          </p:nvPr>
        </p:nvSpPr>
        <p:spPr/>
        <p:txBody>
          <a:bodyPr/>
          <a:lstStyle/>
          <a:p>
            <a:r>
              <a:rPr lang="en-US" sz="1400" smtClean="0"/>
              <a:t>EIRR and FIRR</a:t>
            </a:r>
          </a:p>
          <a:p>
            <a:pPr lvl="1"/>
            <a:r>
              <a:rPr lang="en-US" sz="1400" smtClean="0"/>
              <a:t>FIRR (Financial IRR)</a:t>
            </a:r>
          </a:p>
          <a:p>
            <a:pPr lvl="2"/>
            <a:r>
              <a:rPr lang="en-US" sz="1400" smtClean="0"/>
              <a:t>Rate of return from the perspective of the SPV without considering benefits that are not incorporated in cash flows</a:t>
            </a:r>
          </a:p>
          <a:p>
            <a:pPr lvl="1"/>
            <a:r>
              <a:rPr lang="en-US" sz="1400" smtClean="0"/>
              <a:t>EIRR (Economic IRR)</a:t>
            </a:r>
          </a:p>
          <a:p>
            <a:pPr lvl="2"/>
            <a:r>
              <a:rPr lang="en-US" sz="1400" smtClean="0"/>
              <a:t>Rate of return that includes items such as environmental benefits, national economy benefits and other factors not included in the IRR</a:t>
            </a:r>
          </a:p>
          <a:p>
            <a:r>
              <a:rPr lang="en-US" sz="1400" smtClean="0"/>
              <a:t>Negotiation versus Bidding</a:t>
            </a:r>
          </a:p>
          <a:p>
            <a:pPr lvl="1"/>
            <a:r>
              <a:rPr lang="en-US" sz="1400" smtClean="0"/>
              <a:t>Arguments for Bidding</a:t>
            </a:r>
          </a:p>
          <a:p>
            <a:pPr lvl="2"/>
            <a:r>
              <a:rPr lang="en-US" sz="1400" smtClean="0"/>
              <a:t>Strict process focuses on competition and can reduce cost</a:t>
            </a:r>
          </a:p>
          <a:p>
            <a:pPr lvl="1"/>
            <a:r>
              <a:rPr lang="en-US" sz="1400" smtClean="0"/>
              <a:t>Arguments for Negotiation</a:t>
            </a:r>
          </a:p>
          <a:p>
            <a:pPr lvl="2"/>
            <a:r>
              <a:rPr lang="en-US" sz="1400" smtClean="0"/>
              <a:t>More flexibility allows rapid procurement and flexibility to address project specific issues</a:t>
            </a:r>
          </a:p>
        </p:txBody>
      </p:sp>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More Project Finance Terms</a:t>
            </a:r>
          </a:p>
        </p:txBody>
      </p:sp>
      <p:sp>
        <p:nvSpPr>
          <p:cNvPr id="30723" name="Content Placeholder 2"/>
          <p:cNvSpPr>
            <a:spLocks noGrp="1"/>
          </p:cNvSpPr>
          <p:nvPr>
            <p:ph idx="1"/>
          </p:nvPr>
        </p:nvSpPr>
        <p:spPr/>
        <p:txBody>
          <a:bodyPr/>
          <a:lstStyle/>
          <a:p>
            <a:r>
              <a:rPr lang="en-US" smtClean="0"/>
              <a:t>Host Country Guarantee</a:t>
            </a:r>
          </a:p>
          <a:p>
            <a:pPr lvl="1"/>
            <a:r>
              <a:rPr lang="en-US" smtClean="0"/>
              <a:t>Host government or local government can</a:t>
            </a:r>
          </a:p>
          <a:p>
            <a:pPr lvl="2"/>
            <a:r>
              <a:rPr lang="en-US" smtClean="0"/>
              <a:t>Provide guarantees</a:t>
            </a:r>
          </a:p>
          <a:p>
            <a:pPr lvl="2"/>
            <a:r>
              <a:rPr lang="en-US" smtClean="0"/>
              <a:t>Substantial letters of comfort for the project</a:t>
            </a:r>
          </a:p>
          <a:p>
            <a:pPr lvl="1"/>
            <a:r>
              <a:rPr lang="en-US" smtClean="0"/>
              <a:t>Generally for the payment of the off-take purchaser (and possibly for the input supplier)</a:t>
            </a:r>
          </a:p>
          <a:p>
            <a:pPr lvl="1"/>
            <a:r>
              <a:rPr lang="en-US" smtClean="0"/>
              <a:t>Host government guarantees are more difficult in India and China</a:t>
            </a:r>
          </a:p>
          <a:p>
            <a:pPr lvl="1"/>
            <a:r>
              <a:rPr lang="en-US" smtClean="0"/>
              <a:t>Government guarantees may be associated with BOT (versus BOO) projects</a:t>
            </a:r>
          </a:p>
        </p:txBody>
      </p:sp>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Financial Close</a:t>
            </a:r>
          </a:p>
        </p:txBody>
      </p:sp>
      <p:sp>
        <p:nvSpPr>
          <p:cNvPr id="31747" name="Content Placeholder 2"/>
          <p:cNvSpPr>
            <a:spLocks noGrp="1"/>
          </p:cNvSpPr>
          <p:nvPr>
            <p:ph idx="1"/>
          </p:nvPr>
        </p:nvSpPr>
        <p:spPr/>
        <p:txBody>
          <a:bodyPr/>
          <a:lstStyle/>
          <a:p>
            <a:r>
              <a:rPr lang="en-US" smtClean="0"/>
              <a:t>Development Phase</a:t>
            </a:r>
          </a:p>
          <a:p>
            <a:pPr lvl="1"/>
            <a:r>
              <a:rPr lang="en-US" smtClean="0"/>
              <a:t>Pre-qualification to financial close</a:t>
            </a:r>
          </a:p>
          <a:p>
            <a:pPr lvl="1"/>
            <a:r>
              <a:rPr lang="en-US" smtClean="0"/>
              <a:t>PFI Development </a:t>
            </a:r>
          </a:p>
          <a:p>
            <a:pPr lvl="2"/>
            <a:r>
              <a:rPr lang="en-US" smtClean="0"/>
              <a:t>Schools	25 months</a:t>
            </a:r>
          </a:p>
          <a:p>
            <a:pPr lvl="2"/>
            <a:r>
              <a:rPr lang="en-US" smtClean="0"/>
              <a:t>Hospitals	38 moths</a:t>
            </a:r>
          </a:p>
          <a:p>
            <a:pPr lvl="2"/>
            <a:r>
              <a:rPr lang="en-US" smtClean="0"/>
              <a:t>Other	47 months</a:t>
            </a:r>
          </a:p>
          <a:p>
            <a:r>
              <a:rPr lang="en-US" smtClean="0"/>
              <a:t>Financial Close</a:t>
            </a:r>
          </a:p>
          <a:p>
            <a:pPr lvl="1"/>
            <a:r>
              <a:rPr lang="en-US" smtClean="0"/>
              <a:t>Financial close is the moment lenders agree to allow first drawdown, and therefore when the project moves from the development phase to implementation</a:t>
            </a:r>
          </a:p>
          <a:p>
            <a:pPr lvl="1"/>
            <a:r>
              <a:rPr lang="en-US" smtClean="0"/>
              <a:t>PCOD Date and COD Date</a:t>
            </a:r>
          </a:p>
          <a:p>
            <a:endParaRPr lang="en-US" smtClean="0"/>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Central Question in Finance and Valuation</a:t>
            </a:r>
          </a:p>
        </p:txBody>
      </p:sp>
      <p:sp>
        <p:nvSpPr>
          <p:cNvPr id="13315" name="Rectangle 3"/>
          <p:cNvSpPr>
            <a:spLocks noGrp="1" noChangeArrowheads="1"/>
          </p:cNvSpPr>
          <p:nvPr>
            <p:ph type="body" idx="1"/>
          </p:nvPr>
        </p:nvSpPr>
        <p:spPr/>
        <p:txBody>
          <a:bodyPr/>
          <a:lstStyle/>
          <a:p>
            <a:r>
              <a:rPr lang="en-US" smtClean="0"/>
              <a:t>When making any investment or any decision, the central issue is how to make forecasts of cash flow and then assess risks with those forecasts.</a:t>
            </a:r>
          </a:p>
          <a:p>
            <a:pPr lvl="1"/>
            <a:r>
              <a:rPr lang="en-US" smtClean="0"/>
              <a:t>The underlying idea of project finance is to manage, quantify and understand risks – this is one of the most difficult issues in all of economics</a:t>
            </a:r>
          </a:p>
          <a:p>
            <a:pPr lvl="1"/>
            <a:r>
              <a:rPr lang="en-US" smtClean="0"/>
              <a:t>The central idea of project finance is to focus on cash flow from the perspectives of debt holders and equity holders</a:t>
            </a:r>
          </a:p>
          <a:p>
            <a:pPr lvl="1"/>
            <a:r>
              <a:rPr lang="en-US" smtClean="0"/>
              <a:t>Project finance involves many contracts, debt features and financial terms, but the underlying idea is to evaluate costs and benefits of capital intensive decisions. </a:t>
            </a:r>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More Project Finance Terms</a:t>
            </a:r>
          </a:p>
        </p:txBody>
      </p:sp>
      <p:sp>
        <p:nvSpPr>
          <p:cNvPr id="32771" name="Content Placeholder 2"/>
          <p:cNvSpPr>
            <a:spLocks noGrp="1"/>
          </p:cNvSpPr>
          <p:nvPr>
            <p:ph idx="1"/>
          </p:nvPr>
        </p:nvSpPr>
        <p:spPr/>
        <p:txBody>
          <a:bodyPr/>
          <a:lstStyle/>
          <a:p>
            <a:r>
              <a:rPr lang="en-US" sz="1400" smtClean="0"/>
              <a:t>Step-in Rights (versus taking over asset)</a:t>
            </a:r>
          </a:p>
          <a:p>
            <a:pPr lvl="1"/>
            <a:r>
              <a:rPr lang="en-US" sz="1400" smtClean="0"/>
              <a:t>Step-in rights maintain the existing contracts</a:t>
            </a:r>
          </a:p>
          <a:p>
            <a:r>
              <a:rPr lang="en-US" sz="1400" smtClean="0"/>
              <a:t>Availability Payments</a:t>
            </a:r>
          </a:p>
          <a:p>
            <a:pPr lvl="1"/>
            <a:r>
              <a:rPr lang="en-US" sz="1400" smtClean="0"/>
              <a:t>Often lenders want a portion of the revenue stream to be fixed based on the availability of the facility rather than the use of the facility</a:t>
            </a:r>
          </a:p>
          <a:p>
            <a:r>
              <a:rPr lang="en-US" sz="1400" smtClean="0"/>
              <a:t>Government Support in PPP</a:t>
            </a:r>
          </a:p>
          <a:p>
            <a:pPr lvl="1"/>
            <a:r>
              <a:rPr lang="en-US" sz="1400" smtClean="0"/>
              <a:t>Subsidies (Viability Gap Funding)</a:t>
            </a:r>
          </a:p>
          <a:p>
            <a:pPr lvl="1"/>
            <a:r>
              <a:rPr lang="en-US" sz="1400" smtClean="0"/>
              <a:t>Risk Mitigation Instruments</a:t>
            </a:r>
          </a:p>
          <a:p>
            <a:pPr lvl="1"/>
            <a:r>
              <a:rPr lang="en-US" sz="1400" smtClean="0"/>
              <a:t>Subordinated Debt</a:t>
            </a:r>
          </a:p>
          <a:p>
            <a:r>
              <a:rPr lang="en-US" sz="1400" smtClean="0"/>
              <a:t>Progress Payments</a:t>
            </a:r>
          </a:p>
          <a:p>
            <a:pPr lvl="1"/>
            <a:r>
              <a:rPr lang="en-US" sz="1400" smtClean="0"/>
              <a:t>Draw-downs during construction linked to milestones</a:t>
            </a:r>
          </a:p>
          <a:p>
            <a:pPr lvl="1"/>
            <a:r>
              <a:rPr lang="en-US" sz="1400" smtClean="0"/>
              <a:t>Verified by independent expert acting for lenders or government</a:t>
            </a:r>
          </a:p>
          <a:p>
            <a:pPr lvl="1"/>
            <a:r>
              <a:rPr lang="en-US" sz="1400" smtClean="0"/>
              <a:t>Ensure that payments are added to the asset base</a:t>
            </a:r>
          </a:p>
          <a:p>
            <a:pPr>
              <a:buFontTx/>
              <a:buNone/>
            </a:pPr>
            <a:endParaRPr lang="en-US" sz="1400" smtClean="0"/>
          </a:p>
          <a:p>
            <a:pPr>
              <a:buFontTx/>
              <a:buNone/>
            </a:pPr>
            <a:endParaRPr lang="en-US" sz="1400" smtClean="0"/>
          </a:p>
          <a:p>
            <a:pPr lvl="1"/>
            <a:endParaRPr lang="en-US" sz="1400" smtClean="0"/>
          </a:p>
        </p:txBody>
      </p:sp>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Project Finance Glossary</a:t>
            </a:r>
          </a:p>
        </p:txBody>
      </p:sp>
      <p:sp>
        <p:nvSpPr>
          <p:cNvPr id="33795" name="Rectangle 3"/>
          <p:cNvSpPr>
            <a:spLocks noGrp="1" noChangeArrowheads="1"/>
          </p:cNvSpPr>
          <p:nvPr>
            <p:ph type="body" idx="1"/>
          </p:nvPr>
        </p:nvSpPr>
        <p:spPr>
          <a:xfrm>
            <a:off x="762000" y="1524000"/>
            <a:ext cx="4114800" cy="4572000"/>
          </a:xfrm>
        </p:spPr>
        <p:txBody>
          <a:bodyPr/>
          <a:lstStyle/>
          <a:p>
            <a:r>
              <a:rPr lang="en-US" smtClean="0"/>
              <a:t>The CD contains three project finance glossaries</a:t>
            </a:r>
          </a:p>
          <a:p>
            <a:pPr lvl="1"/>
            <a:r>
              <a:rPr lang="en-US" smtClean="0"/>
              <a:t>HBS</a:t>
            </a:r>
          </a:p>
          <a:p>
            <a:pPr lvl="1"/>
            <a:r>
              <a:rPr lang="en-US" smtClean="0"/>
              <a:t>Euromoney Text</a:t>
            </a:r>
          </a:p>
          <a:p>
            <a:pPr lvl="1"/>
            <a:r>
              <a:rPr lang="en-US" smtClean="0"/>
              <a:t>Principles of Project Finance Text</a:t>
            </a:r>
          </a:p>
          <a:p>
            <a:endParaRPr lang="en-US" smtClean="0"/>
          </a:p>
        </p:txBody>
      </p:sp>
      <p:pic>
        <p:nvPicPr>
          <p:cNvPr id="33796" name="Picture 4"/>
          <p:cNvPicPr>
            <a:picLocks noChangeAspect="1" noChangeArrowheads="1"/>
          </p:cNvPicPr>
          <p:nvPr/>
        </p:nvPicPr>
        <p:blipFill>
          <a:blip r:embed="rId2" cstate="print"/>
          <a:srcRect/>
          <a:stretch>
            <a:fillRect/>
          </a:stretch>
        </p:blipFill>
        <p:spPr bwMode="auto">
          <a:xfrm>
            <a:off x="5257800" y="1600200"/>
            <a:ext cx="3200400" cy="4267200"/>
          </a:xfrm>
          <a:prstGeom prst="rect">
            <a:avLst/>
          </a:prstGeom>
          <a:noFill/>
          <a:ln w="12700">
            <a:noFill/>
            <a:miter lim="800000"/>
            <a:headEnd type="none" w="sm" len="sm"/>
            <a:tailEnd type="none" w="sm" len="sm"/>
          </a:ln>
        </p:spPr>
      </p:pic>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Project Finance and Risk Management</a:t>
            </a:r>
          </a:p>
        </p:txBody>
      </p:sp>
      <p:sp>
        <p:nvSpPr>
          <p:cNvPr id="34819" name="Rectangle 3"/>
          <p:cNvSpPr>
            <a:spLocks noGrp="1" noChangeArrowheads="1"/>
          </p:cNvSpPr>
          <p:nvPr>
            <p:ph type="body" idx="1"/>
          </p:nvPr>
        </p:nvSpPr>
        <p:spPr/>
        <p:txBody>
          <a:bodyPr/>
          <a:lstStyle/>
          <a:p>
            <a:pPr>
              <a:lnSpc>
                <a:spcPct val="90000"/>
              </a:lnSpc>
            </a:pPr>
            <a:r>
              <a:rPr lang="en-US" smtClean="0"/>
              <a:t>A key aspect of project finance is the management of risk amongst parties.</a:t>
            </a:r>
          </a:p>
          <a:p>
            <a:pPr lvl="1">
              <a:lnSpc>
                <a:spcPct val="90000"/>
              </a:lnSpc>
            </a:pPr>
            <a:r>
              <a:rPr lang="en-US" smtClean="0"/>
              <a:t>The risk management is governed by numerous contracts including the loan agreement.</a:t>
            </a:r>
          </a:p>
          <a:p>
            <a:pPr lvl="1">
              <a:lnSpc>
                <a:spcPct val="90000"/>
              </a:lnSpc>
            </a:pPr>
            <a:r>
              <a:rPr lang="en-US" smtClean="0"/>
              <a:t>Risk can be allocated to parties who are best able to accept it an have an incentive to control it.</a:t>
            </a:r>
          </a:p>
          <a:p>
            <a:pPr lvl="1">
              <a:lnSpc>
                <a:spcPct val="90000"/>
              </a:lnSpc>
            </a:pPr>
            <a:r>
              <a:rPr lang="en-US" smtClean="0"/>
              <a:t>Risks are explicitly addressed and affect the gearing of the project</a:t>
            </a:r>
          </a:p>
          <a:p>
            <a:pPr lvl="1">
              <a:lnSpc>
                <a:spcPct val="90000"/>
              </a:lnSpc>
            </a:pPr>
            <a:r>
              <a:rPr lang="en-US" smtClean="0"/>
              <a:t>Conflict of interest between role as sponsor and contractor must be identified.</a:t>
            </a:r>
          </a:p>
          <a:p>
            <a:pPr>
              <a:lnSpc>
                <a:spcPct val="90000"/>
              </a:lnSpc>
            </a:pPr>
            <a:r>
              <a:rPr lang="en-US" smtClean="0"/>
              <a:t>Technical risk is pervasive during both pre- and post construction phases, while </a:t>
            </a:r>
            <a:r>
              <a:rPr lang="en-US" b="1" i="1" smtClean="0">
                <a:solidFill>
                  <a:srgbClr val="6600FF"/>
                </a:solidFill>
              </a:rPr>
              <a:t>the possibility of sponsors coming to the aid of a troubled project is elusive.</a:t>
            </a:r>
          </a:p>
        </p:txBody>
      </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What Is and Is Not Project Finance: Basel II</a:t>
            </a:r>
          </a:p>
        </p:txBody>
      </p:sp>
      <p:sp>
        <p:nvSpPr>
          <p:cNvPr id="35843" name="Rectangle 3"/>
          <p:cNvSpPr>
            <a:spLocks noGrp="1" noChangeArrowheads="1"/>
          </p:cNvSpPr>
          <p:nvPr>
            <p:ph type="body" idx="1"/>
          </p:nvPr>
        </p:nvSpPr>
        <p:spPr/>
        <p:txBody>
          <a:bodyPr/>
          <a:lstStyle/>
          <a:p>
            <a:r>
              <a:rPr lang="en-US" sz="1600" smtClean="0"/>
              <a:t>Project Finance Example</a:t>
            </a:r>
          </a:p>
          <a:p>
            <a:pPr lvl="1"/>
            <a:r>
              <a:rPr lang="en-US" sz="1600" smtClean="0"/>
              <a:t>Bank finances an SPV that will build and operate a project</a:t>
            </a:r>
          </a:p>
          <a:p>
            <a:pPr lvl="1"/>
            <a:r>
              <a:rPr lang="en-US" sz="1600" smtClean="0"/>
              <a:t>SPV has off-take contract with an end-user</a:t>
            </a:r>
          </a:p>
          <a:p>
            <a:pPr lvl="1"/>
            <a:r>
              <a:rPr lang="en-US" sz="1600" smtClean="0"/>
              <a:t>Length of contract covers the loan, which amortizes over the life of the contract</a:t>
            </a:r>
          </a:p>
          <a:p>
            <a:pPr lvl="1"/>
            <a:r>
              <a:rPr lang="en-US" sz="1600" smtClean="0"/>
              <a:t>If the contract is terminated, the end-user is required to purchase the assets at a price related to the value of the underlying contract</a:t>
            </a:r>
          </a:p>
          <a:p>
            <a:pPr lvl="1"/>
            <a:r>
              <a:rPr lang="en-US" sz="1600" smtClean="0"/>
              <a:t>Could have construction risk and/or operational/technology risk and/or market/price risk</a:t>
            </a:r>
          </a:p>
          <a:p>
            <a:r>
              <a:rPr lang="en-US" sz="1600" smtClean="0"/>
              <a:t>Non-Project Finance Example</a:t>
            </a:r>
          </a:p>
          <a:p>
            <a:pPr lvl="1"/>
            <a:r>
              <a:rPr lang="en-US" sz="1600" smtClean="0"/>
              <a:t>Bank provides a loan associated with building a specific project, but the firm that is building the project has many assets and a diversified revenue stream </a:t>
            </a:r>
          </a:p>
        </p:txBody>
      </p:sp>
      <p:sp>
        <p:nvSpPr>
          <p:cNvPr id="35844" name="Text Box 4"/>
          <p:cNvSpPr txBox="1">
            <a:spLocks noChangeArrowheads="1"/>
          </p:cNvSpPr>
          <p:nvPr/>
        </p:nvSpPr>
        <p:spPr bwMode="auto">
          <a:xfrm>
            <a:off x="6172200" y="1143000"/>
            <a:ext cx="1752600" cy="639763"/>
          </a:xfrm>
          <a:prstGeom prst="rect">
            <a:avLst/>
          </a:prstGeom>
          <a:solidFill>
            <a:srgbClr val="FFFF66"/>
          </a:solidFill>
          <a:ln w="12700">
            <a:noFill/>
            <a:miter lim="800000"/>
            <a:headEnd type="none" w="sm" len="sm"/>
            <a:tailEnd type="none" w="sm" len="sm"/>
          </a:ln>
        </p:spPr>
        <p:txBody>
          <a:bodyPr>
            <a:spAutoFit/>
          </a:bodyPr>
          <a:lstStyle/>
          <a:p>
            <a:pPr algn="l">
              <a:spcBef>
                <a:spcPct val="50000"/>
              </a:spcBef>
            </a:pPr>
            <a:r>
              <a:rPr lang="en-US"/>
              <a:t>Reference: Basel II source files in reference library</a:t>
            </a:r>
          </a:p>
        </p:txBody>
      </p:sp>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Project Finance versus Corporate Finance</a:t>
            </a:r>
          </a:p>
        </p:txBody>
      </p:sp>
      <p:sp>
        <p:nvSpPr>
          <p:cNvPr id="36867" name="Rectangle 3"/>
          <p:cNvSpPr>
            <a:spLocks noGrp="1" noChangeArrowheads="1"/>
          </p:cNvSpPr>
          <p:nvPr>
            <p:ph type="body" idx="1"/>
          </p:nvPr>
        </p:nvSpPr>
        <p:spPr>
          <a:xfrm>
            <a:off x="762000" y="1219200"/>
            <a:ext cx="7620000" cy="4876800"/>
          </a:xfrm>
        </p:spPr>
        <p:txBody>
          <a:bodyPr/>
          <a:lstStyle/>
          <a:p>
            <a:pPr marL="406400" indent="-406400">
              <a:lnSpc>
                <a:spcPct val="80000"/>
              </a:lnSpc>
            </a:pPr>
            <a:r>
              <a:rPr lang="en-GB" sz="1600" smtClean="0"/>
              <a:t>The fundamental notion that project finance centres on cash flow is demonstrated by:</a:t>
            </a:r>
          </a:p>
          <a:p>
            <a:pPr marL="800100" lvl="1" indent="-228600">
              <a:lnSpc>
                <a:spcPct val="80000"/>
              </a:lnSpc>
            </a:pPr>
            <a:r>
              <a:rPr lang="en-GB" sz="1600" b="1" i="1" smtClean="0"/>
              <a:t>Valuation of projects</a:t>
            </a:r>
            <a:r>
              <a:rPr lang="en-GB" sz="1600" smtClean="0"/>
              <a:t> involves measuring internal rate of return on </a:t>
            </a:r>
            <a:r>
              <a:rPr lang="en-GB" sz="1600" smtClean="0">
                <a:solidFill>
                  <a:srgbClr val="0000FF"/>
                </a:solidFill>
              </a:rPr>
              <a:t>cash flow</a:t>
            </a:r>
            <a:r>
              <a:rPr lang="en-GB" sz="1600" smtClean="0"/>
              <a:t> and net present value of cash flow rather than P/E, return on invested capital or EV/EBITDA ratios that are typical in non-project finance</a:t>
            </a:r>
          </a:p>
          <a:p>
            <a:pPr marL="800100" lvl="1" indent="-228600">
              <a:lnSpc>
                <a:spcPct val="80000"/>
              </a:lnSpc>
            </a:pPr>
            <a:r>
              <a:rPr lang="en-GB" sz="1600" b="1" i="1" smtClean="0"/>
              <a:t>Credit analysis</a:t>
            </a:r>
            <a:r>
              <a:rPr lang="en-GB" sz="1600" smtClean="0"/>
              <a:t> in project finance involves consideration of the </a:t>
            </a:r>
            <a:r>
              <a:rPr lang="en-GB" sz="1600" smtClean="0">
                <a:solidFill>
                  <a:srgbClr val="0000FF"/>
                </a:solidFill>
              </a:rPr>
              <a:t>cash flow</a:t>
            </a:r>
            <a:r>
              <a:rPr lang="en-GB" sz="1600" smtClean="0"/>
              <a:t> generation of the project relative to debt service obligations – the debt service coverage ratio.  This contrasts to non project finance where times interest earned, debt to capital and debt to EBITDA are the primary ratios analyzed.</a:t>
            </a:r>
          </a:p>
          <a:p>
            <a:pPr marL="800100" lvl="1" indent="-228600">
              <a:lnSpc>
                <a:spcPct val="80000"/>
              </a:lnSpc>
            </a:pPr>
            <a:r>
              <a:rPr lang="en-GB" sz="1600" smtClean="0"/>
              <a:t>The structure of </a:t>
            </a:r>
            <a:r>
              <a:rPr lang="en-GB" sz="1600" b="1" i="1" smtClean="0"/>
              <a:t>debt repayment</a:t>
            </a:r>
            <a:r>
              <a:rPr lang="en-GB" sz="1600" smtClean="0"/>
              <a:t> in project finance is driven by the expected </a:t>
            </a:r>
            <a:r>
              <a:rPr lang="en-GB" sz="1600" smtClean="0">
                <a:solidFill>
                  <a:srgbClr val="0000FF"/>
                </a:solidFill>
              </a:rPr>
              <a:t>cash flow</a:t>
            </a:r>
            <a:r>
              <a:rPr lang="en-GB" sz="1600" smtClean="0"/>
              <a:t> of the project where debt maturities are spread over the life of the project rather than occurring as bullet payments.</a:t>
            </a:r>
          </a:p>
          <a:p>
            <a:pPr marL="800100" lvl="1" indent="-228600">
              <a:lnSpc>
                <a:spcPct val="80000"/>
              </a:lnSpc>
            </a:pPr>
            <a:r>
              <a:rPr lang="en-GB" sz="1600" smtClean="0"/>
              <a:t>Since projects are reliant on cash flow, </a:t>
            </a:r>
            <a:r>
              <a:rPr lang="en-GB" sz="1600" b="1" i="1" smtClean="0"/>
              <a:t>liquidity </a:t>
            </a:r>
            <a:r>
              <a:rPr lang="en-GB" sz="1600" smtClean="0"/>
              <a:t>cannot come from additional borrowings and reserve accounts must be established to provide liquidity to projects.  This contrasts with non-project finance where current assets relative to current liabilities are the traditional gauge of liquidity.</a:t>
            </a:r>
          </a:p>
        </p:txBody>
      </p:sp>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Limited and Full Recourse</a:t>
            </a:r>
          </a:p>
        </p:txBody>
      </p:sp>
      <p:sp>
        <p:nvSpPr>
          <p:cNvPr id="37891" name="Content Placeholder 2"/>
          <p:cNvSpPr>
            <a:spLocks noGrp="1"/>
          </p:cNvSpPr>
          <p:nvPr>
            <p:ph idx="1"/>
          </p:nvPr>
        </p:nvSpPr>
        <p:spPr/>
        <p:txBody>
          <a:bodyPr/>
          <a:lstStyle/>
          <a:p>
            <a:r>
              <a:rPr lang="en-US" smtClean="0"/>
              <a:t>Limited Recourse</a:t>
            </a:r>
          </a:p>
          <a:p>
            <a:pPr lvl="1"/>
            <a:r>
              <a:rPr lang="en-US" smtClean="0"/>
              <a:t>Lenders have recourse to assets of shareholders in limited situations</a:t>
            </a:r>
          </a:p>
          <a:p>
            <a:pPr lvl="1"/>
            <a:r>
              <a:rPr lang="en-US" smtClean="0"/>
              <a:t>Lenders have recourse to assets of shareholders over limited time periods</a:t>
            </a:r>
          </a:p>
          <a:p>
            <a:r>
              <a:rPr lang="en-US" smtClean="0"/>
              <a:t>Examples</a:t>
            </a:r>
          </a:p>
          <a:p>
            <a:pPr lvl="1"/>
            <a:r>
              <a:rPr lang="en-US" smtClean="0"/>
              <a:t>Revenue short-fall account in toll roads</a:t>
            </a:r>
          </a:p>
          <a:p>
            <a:pPr lvl="1"/>
            <a:r>
              <a:rPr lang="en-US" smtClean="0"/>
              <a:t>Contingent Equity</a:t>
            </a:r>
          </a:p>
          <a:p>
            <a:pPr lvl="1"/>
            <a:r>
              <a:rPr lang="en-US" smtClean="0"/>
              <a:t>Completion Guarantee</a:t>
            </a:r>
          </a:p>
          <a:p>
            <a:pPr lvl="1"/>
            <a:r>
              <a:rPr lang="en-US" smtClean="0"/>
              <a:t>Construction Over-run Funding</a:t>
            </a:r>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Conditions Precedent</a:t>
            </a:r>
          </a:p>
        </p:txBody>
      </p:sp>
      <p:sp>
        <p:nvSpPr>
          <p:cNvPr id="38915" name="Content Placeholder 2"/>
          <p:cNvSpPr>
            <a:spLocks noGrp="1"/>
          </p:cNvSpPr>
          <p:nvPr>
            <p:ph idx="1"/>
          </p:nvPr>
        </p:nvSpPr>
        <p:spPr/>
        <p:txBody>
          <a:bodyPr/>
          <a:lstStyle/>
          <a:p>
            <a:r>
              <a:rPr lang="en-US" smtClean="0"/>
              <a:t>Prior to Financial Close</a:t>
            </a:r>
          </a:p>
          <a:p>
            <a:pPr lvl="1"/>
            <a:r>
              <a:rPr lang="en-US" smtClean="0"/>
              <a:t>Documents must be in place</a:t>
            </a:r>
          </a:p>
          <a:p>
            <a:pPr lvl="1"/>
            <a:r>
              <a:rPr lang="en-US" smtClean="0"/>
              <a:t>Issue of permits, bonds, warranties, letters of comfort etc,</a:t>
            </a:r>
          </a:p>
          <a:p>
            <a:r>
              <a:rPr lang="en-US" smtClean="0"/>
              <a:t>Prior to Drawdown of funds during construction</a:t>
            </a:r>
          </a:p>
          <a:p>
            <a:pPr lvl="1"/>
            <a:r>
              <a:rPr lang="en-US" smtClean="0"/>
              <a:t>No defaults</a:t>
            </a:r>
          </a:p>
          <a:p>
            <a:pPr lvl="1"/>
            <a:r>
              <a:rPr lang="en-US" smtClean="0"/>
              <a:t>Debt to equity criteria</a:t>
            </a:r>
          </a:p>
          <a:p>
            <a:pPr lvl="1"/>
            <a:r>
              <a:rPr lang="en-US" smtClean="0"/>
              <a:t>Limit on cost over-runs</a:t>
            </a:r>
          </a:p>
          <a:p>
            <a:r>
              <a:rPr lang="en-US" smtClean="0"/>
              <a:t>Prior to Distribution of Dividends</a:t>
            </a:r>
          </a:p>
          <a:p>
            <a:pPr lvl="1"/>
            <a:r>
              <a:rPr lang="en-US" smtClean="0"/>
              <a:t>Covenants (DSCR) met</a:t>
            </a:r>
          </a:p>
          <a:p>
            <a:pPr lvl="1"/>
            <a:r>
              <a:rPr lang="en-US" smtClean="0"/>
              <a:t>No defaults</a:t>
            </a:r>
          </a:p>
        </p:txBody>
      </p:sp>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Documents</a:t>
            </a:r>
            <a:endParaRPr lang="en-US" dirty="0"/>
          </a:p>
        </p:txBody>
      </p:sp>
      <p:sp>
        <p:nvSpPr>
          <p:cNvPr id="4" name="Content Placeholder 3"/>
          <p:cNvSpPr>
            <a:spLocks noGrp="1"/>
          </p:cNvSpPr>
          <p:nvPr>
            <p:ph idx="1"/>
          </p:nvPr>
        </p:nvSpPr>
        <p:spPr>
          <a:xfrm>
            <a:off x="838200" y="1295400"/>
            <a:ext cx="7620000" cy="4572000"/>
          </a:xfrm>
        </p:spPr>
        <p:txBody>
          <a:bodyPr/>
          <a:lstStyle/>
          <a:p>
            <a:r>
              <a:rPr lang="en-US" sz="1200" dirty="0" smtClean="0"/>
              <a:t>Concession Agreement, government licenses, royalty agreements</a:t>
            </a:r>
          </a:p>
          <a:p>
            <a:r>
              <a:rPr lang="en-US" sz="1200" dirty="0" smtClean="0"/>
              <a:t>Documents of Title to land</a:t>
            </a:r>
          </a:p>
          <a:p>
            <a:r>
              <a:rPr lang="en-US" sz="1200" dirty="0" smtClean="0"/>
              <a:t>Joint Venture or Shareholder Agreement</a:t>
            </a:r>
          </a:p>
          <a:p>
            <a:r>
              <a:rPr lang="en-US" sz="1200" dirty="0" smtClean="0"/>
              <a:t>Organizational documents of project company</a:t>
            </a:r>
          </a:p>
          <a:p>
            <a:r>
              <a:rPr lang="en-US" sz="1200" dirty="0" smtClean="0"/>
              <a:t>Project Management Contracts</a:t>
            </a:r>
          </a:p>
          <a:p>
            <a:r>
              <a:rPr lang="en-US" sz="1200" dirty="0" smtClean="0"/>
              <a:t>Performance Bonds, Payment Bonds</a:t>
            </a:r>
          </a:p>
          <a:p>
            <a:r>
              <a:rPr lang="en-US" sz="1200" dirty="0" smtClean="0"/>
              <a:t>Insurance Policies</a:t>
            </a:r>
          </a:p>
          <a:p>
            <a:r>
              <a:rPr lang="en-US" sz="1200" dirty="0" smtClean="0"/>
              <a:t>Supply Contracts</a:t>
            </a:r>
          </a:p>
          <a:p>
            <a:r>
              <a:rPr lang="en-US" sz="1200" dirty="0" smtClean="0"/>
              <a:t>Sales Contracts</a:t>
            </a:r>
          </a:p>
          <a:p>
            <a:r>
              <a:rPr lang="en-US" sz="1200" dirty="0" smtClean="0"/>
              <a:t>Throughput Agreements</a:t>
            </a:r>
          </a:p>
          <a:p>
            <a:r>
              <a:rPr lang="en-US" sz="1200" dirty="0" smtClean="0"/>
              <a:t>Technology/Operating Licenses</a:t>
            </a:r>
          </a:p>
          <a:p>
            <a:r>
              <a:rPr lang="en-US" sz="1200" dirty="0" smtClean="0"/>
              <a:t>Planning and Environmental Consents</a:t>
            </a:r>
          </a:p>
          <a:p>
            <a:r>
              <a:rPr lang="en-US" sz="1200" dirty="0" smtClean="0"/>
              <a:t>Utility Agreements</a:t>
            </a:r>
          </a:p>
          <a:p>
            <a:r>
              <a:rPr lang="en-US" sz="1200" dirty="0" smtClean="0"/>
              <a:t>Transportation Agreements</a:t>
            </a:r>
          </a:p>
          <a:p>
            <a:r>
              <a:rPr lang="en-US" sz="1200" dirty="0" smtClean="0"/>
              <a:t>Operations and Maintenance Agreements</a:t>
            </a:r>
          </a:p>
          <a:p>
            <a:pPr>
              <a:buNone/>
            </a:pPr>
            <a:endParaRPr lang="en-US" sz="1200" dirty="0" smtClean="0"/>
          </a:p>
          <a:p>
            <a:endParaRPr lang="en-US" sz="1200" dirty="0"/>
          </a:p>
        </p:txBody>
      </p:sp>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Conditions Precedent to Each Draw Down</a:t>
            </a:r>
            <a:endParaRPr lang="en-US" dirty="0"/>
          </a:p>
        </p:txBody>
      </p:sp>
      <p:sp>
        <p:nvSpPr>
          <p:cNvPr id="3" name="Content Placeholder 2"/>
          <p:cNvSpPr>
            <a:spLocks noGrp="1"/>
          </p:cNvSpPr>
          <p:nvPr>
            <p:ph idx="1"/>
          </p:nvPr>
        </p:nvSpPr>
        <p:spPr/>
        <p:txBody>
          <a:bodyPr/>
          <a:lstStyle/>
          <a:p>
            <a:r>
              <a:rPr lang="en-US" dirty="0" smtClean="0"/>
              <a:t>Confirmation that Representations are True</a:t>
            </a:r>
          </a:p>
          <a:p>
            <a:r>
              <a:rPr lang="en-US" dirty="0" smtClean="0"/>
              <a:t>No Event of Default</a:t>
            </a:r>
          </a:p>
          <a:p>
            <a:r>
              <a:rPr lang="en-US" dirty="0" smtClean="0"/>
              <a:t>Progress Certificate</a:t>
            </a:r>
          </a:p>
          <a:p>
            <a:r>
              <a:rPr lang="en-US" dirty="0" smtClean="0"/>
              <a:t>Debt Service Coverage Ratio Compliance Certificate</a:t>
            </a:r>
            <a:endParaRPr lang="en-US" dirty="0"/>
          </a:p>
        </p:txBody>
      </p:sp>
    </p:spTree>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p:txBody>
          <a:bodyPr/>
          <a:lstStyle/>
          <a:p>
            <a:r>
              <a:rPr lang="en-US" smtClean="0"/>
              <a:t>Project Finance Timing and Phases</a:t>
            </a: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Project Finance Background - Issues</a:t>
            </a:r>
          </a:p>
        </p:txBody>
      </p:sp>
      <p:sp>
        <p:nvSpPr>
          <p:cNvPr id="14339" name="Rectangle 4"/>
          <p:cNvSpPr>
            <a:spLocks noGrp="1" noChangeArrowheads="1"/>
          </p:cNvSpPr>
          <p:nvPr>
            <p:ph type="body" idx="1"/>
          </p:nvPr>
        </p:nvSpPr>
        <p:spPr/>
        <p:txBody>
          <a:bodyPr/>
          <a:lstStyle/>
          <a:p>
            <a:r>
              <a:rPr lang="en-US" dirty="0" smtClean="0"/>
              <a:t>What is the big deal about project finance – does the financing of a project affect actual investment? </a:t>
            </a:r>
          </a:p>
          <a:p>
            <a:r>
              <a:rPr lang="en-US" dirty="0" smtClean="0"/>
              <a:t>Are the benefits of project finance worth the high fees received by lawyers and bankers for all of the contracts? </a:t>
            </a:r>
          </a:p>
          <a:p>
            <a:r>
              <a:rPr lang="en-US" dirty="0" smtClean="0"/>
              <a:t>How should risks be evaluated and mitigated in project finance; for example how much return should be given up if contracts reduce the risk? </a:t>
            </a:r>
          </a:p>
          <a:p>
            <a:r>
              <a:rPr lang="en-US" dirty="0" smtClean="0"/>
              <a:t>What are the financial criteria used to quantify project financings – what is the return required by equity investors and what are the financial ratios used by lenders?</a:t>
            </a:r>
          </a:p>
          <a:p>
            <a:r>
              <a:rPr lang="en-US" dirty="0" smtClean="0"/>
              <a:t>How does one measure the cost and benefits of alternative project finance features such as cash flow sweeps, covenants, contract terms, and debt service reserves?</a:t>
            </a:r>
          </a:p>
        </p:txBody>
      </p:sp>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p:txBody>
          <a:bodyPr/>
          <a:lstStyle/>
          <a:p>
            <a:pPr marL="342900" indent="-342900">
              <a:lnSpc>
                <a:spcPct val="80000"/>
              </a:lnSpc>
            </a:pPr>
            <a:r>
              <a:rPr lang="en-US" sz="1400" smtClean="0"/>
              <a:t>Project finance is driven by various dates that determine when various cash flows occur.  Cash flows include cash outflows for construction; cash inflows from equity and debt holders; cash outflow for debt service and so forth.  A few key dates include:</a:t>
            </a:r>
          </a:p>
          <a:p>
            <a:pPr marL="342900" indent="-342900">
              <a:lnSpc>
                <a:spcPct val="80000"/>
              </a:lnSpc>
            </a:pPr>
            <a:r>
              <a:rPr lang="en-US" sz="1400" smtClean="0"/>
              <a:t>Development Phase</a:t>
            </a:r>
          </a:p>
          <a:p>
            <a:pPr marL="742950" lvl="1" indent="-285750">
              <a:lnSpc>
                <a:spcPct val="80000"/>
              </a:lnSpc>
            </a:pPr>
            <a:r>
              <a:rPr lang="en-US" sz="1400" smtClean="0"/>
              <a:t>Period during which the project is conceived; contracts are negotiated; end of this phase is the financial close.</a:t>
            </a:r>
          </a:p>
          <a:p>
            <a:pPr marL="342900" indent="-342900">
              <a:lnSpc>
                <a:spcPct val="80000"/>
              </a:lnSpc>
            </a:pPr>
            <a:r>
              <a:rPr lang="en-US" sz="1400" smtClean="0"/>
              <a:t>Financial Close</a:t>
            </a:r>
          </a:p>
          <a:p>
            <a:pPr marL="742950" lvl="1" indent="-285750">
              <a:lnSpc>
                <a:spcPct val="80000"/>
              </a:lnSpc>
            </a:pPr>
            <a:r>
              <a:rPr lang="en-US" sz="1400" smtClean="0"/>
              <a:t>The date on which all project contracts and financing documentation are signed and conditions precedent to initial drawing of the debt have been satisfied or waived.</a:t>
            </a:r>
          </a:p>
          <a:p>
            <a:pPr marL="742950" lvl="1" indent="-285750">
              <a:lnSpc>
                <a:spcPct val="80000"/>
              </a:lnSpc>
            </a:pPr>
            <a:r>
              <a:rPr lang="en-US" sz="1400" smtClean="0"/>
              <a:t>Prior to financial close, development costs incurred, no construction, feasibility study (development costs 2-5% of project).</a:t>
            </a:r>
          </a:p>
          <a:p>
            <a:pPr marL="342900" indent="-342900">
              <a:lnSpc>
                <a:spcPct val="80000"/>
              </a:lnSpc>
            </a:pPr>
            <a:r>
              <a:rPr lang="en-US" sz="1400" smtClean="0"/>
              <a:t>Commercial Operation Date (COD)</a:t>
            </a:r>
          </a:p>
          <a:p>
            <a:pPr marL="742950" lvl="1" indent="-285750">
              <a:lnSpc>
                <a:spcPct val="80000"/>
              </a:lnSpc>
            </a:pPr>
            <a:r>
              <a:rPr lang="en-US" sz="1400" smtClean="0"/>
              <a:t>The date on which the project's cash flows become the primary method of repayment. It occurs after a completion test typically involving both financial and physical performance criteria. Prior to completion, the primary source of repayment is usually from the sponsors or from the contractor.</a:t>
            </a:r>
          </a:p>
          <a:p>
            <a:pPr marL="342900" indent="-342900">
              <a:lnSpc>
                <a:spcPct val="80000"/>
              </a:lnSpc>
            </a:pPr>
            <a:r>
              <a:rPr lang="en-US" sz="1400" smtClean="0"/>
              <a:t>Debt Repayment Date</a:t>
            </a:r>
          </a:p>
          <a:p>
            <a:pPr marL="342900" indent="-342900">
              <a:lnSpc>
                <a:spcPct val="80000"/>
              </a:lnSpc>
            </a:pPr>
            <a:r>
              <a:rPr lang="en-US" sz="1400" smtClean="0"/>
              <a:t>Retirement Date</a:t>
            </a:r>
          </a:p>
        </p:txBody>
      </p:sp>
      <p:sp>
        <p:nvSpPr>
          <p:cNvPr id="53251" name="Rectangle 4"/>
          <p:cNvSpPr>
            <a:spLocks noGrp="1" noChangeArrowheads="1"/>
          </p:cNvSpPr>
          <p:nvPr>
            <p:ph type="title"/>
          </p:nvPr>
        </p:nvSpPr>
        <p:spPr/>
        <p:txBody>
          <a:bodyPr/>
          <a:lstStyle/>
          <a:p>
            <a:r>
              <a:rPr lang="en-US" smtClean="0"/>
              <a:t>Project Finance Phases – Financial Close and Commercial Operation Date</a:t>
            </a:r>
          </a:p>
        </p:txBody>
      </p:sp>
    </p:spTree>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Steps in Project Financing</a:t>
            </a:r>
          </a:p>
        </p:txBody>
      </p:sp>
      <p:sp>
        <p:nvSpPr>
          <p:cNvPr id="54275" name="Rectangle 3"/>
          <p:cNvSpPr>
            <a:spLocks noGrp="1" noChangeArrowheads="1"/>
          </p:cNvSpPr>
          <p:nvPr>
            <p:ph type="body" idx="1"/>
          </p:nvPr>
        </p:nvSpPr>
        <p:spPr/>
        <p:txBody>
          <a:bodyPr/>
          <a:lstStyle/>
          <a:p>
            <a:pPr>
              <a:lnSpc>
                <a:spcPct val="90000"/>
              </a:lnSpc>
            </a:pPr>
            <a:r>
              <a:rPr lang="en-US" sz="1600" smtClean="0"/>
              <a:t>Step 1:  Development, Feasibility and RFP</a:t>
            </a:r>
          </a:p>
          <a:p>
            <a:pPr lvl="2">
              <a:lnSpc>
                <a:spcPct val="90000"/>
              </a:lnSpc>
            </a:pPr>
            <a:r>
              <a:rPr lang="en-US" sz="1400" smtClean="0"/>
              <a:t>RFP issues – bid evaluation system, communication, scoring, requirements, cost, stages</a:t>
            </a:r>
          </a:p>
          <a:p>
            <a:pPr>
              <a:lnSpc>
                <a:spcPct val="90000"/>
              </a:lnSpc>
            </a:pPr>
            <a:r>
              <a:rPr lang="en-US" sz="1600" smtClean="0"/>
              <a:t>Step 2: (Financial Close) Construction Financing</a:t>
            </a:r>
          </a:p>
          <a:p>
            <a:pPr lvl="2">
              <a:lnSpc>
                <a:spcPct val="90000"/>
              </a:lnSpc>
            </a:pPr>
            <a:r>
              <a:rPr lang="en-US" sz="1400" smtClean="0"/>
              <a:t>Funding provided progressively with drawdown procedures that carefully test that money has been spent.  Capital market financings can involve up-front money.</a:t>
            </a:r>
          </a:p>
          <a:p>
            <a:pPr lvl="2">
              <a:lnSpc>
                <a:spcPct val="90000"/>
              </a:lnSpc>
            </a:pPr>
            <a:r>
              <a:rPr lang="en-US" sz="1400" smtClean="0"/>
              <a:t>Capitalize interest, finance up-front fees.  Can have take-out at completion.</a:t>
            </a:r>
          </a:p>
          <a:p>
            <a:pPr>
              <a:lnSpc>
                <a:spcPct val="90000"/>
              </a:lnSpc>
            </a:pPr>
            <a:r>
              <a:rPr lang="en-US" sz="1600" smtClean="0"/>
              <a:t>Step 3: (Completion Test) Completion of the Project</a:t>
            </a:r>
          </a:p>
          <a:p>
            <a:pPr lvl="2">
              <a:lnSpc>
                <a:spcPct val="90000"/>
              </a:lnSpc>
            </a:pPr>
            <a:r>
              <a:rPr lang="en-US" sz="1400" smtClean="0"/>
              <a:t>“Performance completion test.”  Before test is satisfied, there is careful allocation of debt and equity and there often is recourse to a credit worthy company for cost over-runs.</a:t>
            </a:r>
          </a:p>
          <a:p>
            <a:pPr>
              <a:lnSpc>
                <a:spcPct val="90000"/>
              </a:lnSpc>
            </a:pPr>
            <a:r>
              <a:rPr lang="en-US" sz="1600" smtClean="0"/>
              <a:t>Step 4: (Commercial Operation Date) Project Financing</a:t>
            </a:r>
          </a:p>
          <a:p>
            <a:pPr lvl="2">
              <a:lnSpc>
                <a:spcPct val="90000"/>
              </a:lnSpc>
            </a:pPr>
            <a:r>
              <a:rPr lang="en-US" sz="1400" smtClean="0"/>
              <a:t>Cash flows used to cover debt service.  If do not meet completion test, do not become project financing.</a:t>
            </a:r>
          </a:p>
          <a:p>
            <a:pPr>
              <a:lnSpc>
                <a:spcPct val="90000"/>
              </a:lnSpc>
            </a:pPr>
            <a:endParaRPr lang="en-US" sz="1600" smtClean="0"/>
          </a:p>
        </p:txBody>
      </p:sp>
    </p:spTree>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Project Finance Timing and Finance</a:t>
            </a:r>
            <a:endParaRPr lang="en-US" sz="1400" smtClean="0"/>
          </a:p>
        </p:txBody>
      </p:sp>
      <p:sp>
        <p:nvSpPr>
          <p:cNvPr id="55299" name="Rectangle 3"/>
          <p:cNvSpPr>
            <a:spLocks noGrp="1" noChangeArrowheads="1"/>
          </p:cNvSpPr>
          <p:nvPr>
            <p:ph type="body" idx="1"/>
          </p:nvPr>
        </p:nvSpPr>
        <p:spPr/>
        <p:txBody>
          <a:bodyPr/>
          <a:lstStyle/>
          <a:p>
            <a:pPr>
              <a:lnSpc>
                <a:spcPct val="90000"/>
              </a:lnSpc>
            </a:pPr>
            <a:r>
              <a:rPr lang="en-US" sz="1600" smtClean="0"/>
              <a:t>Finance is critical path.</a:t>
            </a:r>
          </a:p>
          <a:p>
            <a:pPr lvl="1">
              <a:lnSpc>
                <a:spcPct val="90000"/>
              </a:lnSpc>
            </a:pPr>
            <a:r>
              <a:rPr lang="en-US" sz="1600" smtClean="0"/>
              <a:t>After the Commercial Operation Date, the Permanent Loan is Repaid.</a:t>
            </a:r>
          </a:p>
          <a:p>
            <a:pPr lvl="2">
              <a:lnSpc>
                <a:spcPct val="90000"/>
              </a:lnSpc>
            </a:pPr>
            <a:r>
              <a:rPr lang="en-US" sz="1400" smtClean="0"/>
              <a:t>The slower the loan is repaid, the better the financial results of the project.</a:t>
            </a:r>
          </a:p>
          <a:p>
            <a:pPr lvl="2">
              <a:lnSpc>
                <a:spcPct val="90000"/>
              </a:lnSpc>
            </a:pPr>
            <a:r>
              <a:rPr lang="en-US" sz="1400" smtClean="0"/>
              <a:t>Bankers are reluctant to make loans with tenors that extend for the life of the project.</a:t>
            </a:r>
          </a:p>
          <a:p>
            <a:pPr lvl="1">
              <a:lnSpc>
                <a:spcPct val="90000"/>
              </a:lnSpc>
            </a:pPr>
            <a:r>
              <a:rPr lang="en-US" sz="1600" smtClean="0"/>
              <a:t>After the Commercial Operation Date, the Project can Begin to Pay Dividends</a:t>
            </a:r>
          </a:p>
          <a:p>
            <a:pPr lvl="2">
              <a:lnSpc>
                <a:spcPct val="90000"/>
              </a:lnSpc>
            </a:pPr>
            <a:r>
              <a:rPr lang="en-US" sz="1400" smtClean="0"/>
              <a:t>Dividends or Distributions Define the Equity Cash Flow of the Project.</a:t>
            </a:r>
          </a:p>
          <a:p>
            <a:pPr lvl="2">
              <a:lnSpc>
                <a:spcPct val="90000"/>
              </a:lnSpc>
            </a:pPr>
            <a:r>
              <a:rPr lang="en-US" sz="1400" smtClean="0"/>
              <a:t>Dividend Payments can be Limited by Covenants and Cash Flow Sweeps.</a:t>
            </a:r>
          </a:p>
          <a:p>
            <a:pPr lvl="1">
              <a:lnSpc>
                <a:spcPct val="90000"/>
              </a:lnSpc>
            </a:pPr>
            <a:r>
              <a:rPr lang="en-US" sz="1600" smtClean="0"/>
              <a:t>Financial Metrics in Project Finance</a:t>
            </a:r>
          </a:p>
          <a:p>
            <a:pPr lvl="2">
              <a:lnSpc>
                <a:spcPct val="90000"/>
              </a:lnSpc>
            </a:pPr>
            <a:r>
              <a:rPr lang="en-US" sz="1400" smtClean="0"/>
              <a:t>Equity IRR – The amount of money you invest relative to the amount you get back.</a:t>
            </a:r>
          </a:p>
          <a:p>
            <a:pPr lvl="2">
              <a:lnSpc>
                <a:spcPct val="90000"/>
              </a:lnSpc>
            </a:pPr>
            <a:r>
              <a:rPr lang="en-US" sz="1400" smtClean="0"/>
              <a:t>Debt Service Coverage – The cash flow of the project on a year to year basis relative to the amount of money (interest and principal) you have to repay.</a:t>
            </a:r>
          </a:p>
          <a:p>
            <a:pPr lvl="2">
              <a:lnSpc>
                <a:spcPct val="90000"/>
              </a:lnSpc>
              <a:buFont typeface="Wingdings" pitchFamily="2" charset="2"/>
              <a:buNone/>
            </a:pPr>
            <a:endParaRPr lang="en-US" sz="1400" smtClean="0"/>
          </a:p>
        </p:txBody>
      </p:sp>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smtClean="0"/>
              <a:t>Project Finance from Development through Commercial Operation)</a:t>
            </a:r>
          </a:p>
        </p:txBody>
      </p:sp>
      <p:sp>
        <p:nvSpPr>
          <p:cNvPr id="1028" name="Rectangle 3"/>
          <p:cNvSpPr>
            <a:spLocks noChangeArrowheads="1"/>
          </p:cNvSpPr>
          <p:nvPr/>
        </p:nvSpPr>
        <p:spPr bwMode="invGray">
          <a:xfrm>
            <a:off x="0" y="1795463"/>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4"/>
          <p:cNvGraphicFramePr>
            <a:graphicFrameLocks noChangeAspect="1"/>
          </p:cNvGraphicFramePr>
          <p:nvPr/>
        </p:nvGraphicFramePr>
        <p:xfrm>
          <a:off x="0" y="1905000"/>
          <a:ext cx="8686800" cy="4440238"/>
        </p:xfrm>
        <a:graphic>
          <a:graphicData uri="http://schemas.openxmlformats.org/presentationml/2006/ole">
            <mc:AlternateContent xmlns:mc="http://schemas.openxmlformats.org/markup-compatibility/2006">
              <mc:Choice xmlns:v="urn:schemas-microsoft-com:vml" Requires="v">
                <p:oleObj spid="_x0000_s287756" name="Document" r:id="rId4" imgW="6391656" imgH="3265932" progId="Word.Document.8">
                  <p:embed/>
                </p:oleObj>
              </mc:Choice>
              <mc:Fallback>
                <p:oleObj name="Document" r:id="rId4" imgW="6391656" imgH="3265932"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05000"/>
                        <a:ext cx="8686800" cy="444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5"/>
          <p:cNvSpPr>
            <a:spLocks noChangeArrowheads="1"/>
          </p:cNvSpPr>
          <p:nvPr/>
        </p:nvSpPr>
        <p:spPr bwMode="invGray">
          <a:xfrm>
            <a:off x="0" y="5062538"/>
            <a:ext cx="9144000" cy="0"/>
          </a:xfrm>
          <a:prstGeom prst="rect">
            <a:avLst/>
          </a:prstGeom>
          <a:noFill/>
          <a:ln w="9525">
            <a:noFill/>
            <a:miter lim="800000"/>
            <a:headEnd/>
            <a:tailEnd/>
          </a:ln>
        </p:spPr>
        <p:txBody>
          <a:bodyPr wrap="none" anchor="ctr">
            <a:spAutoFit/>
          </a:bodyPr>
          <a:lstStyle/>
          <a:p>
            <a:endParaRPr lang="en-US"/>
          </a:p>
        </p:txBody>
      </p:sp>
      <p:sp>
        <p:nvSpPr>
          <p:cNvPr id="1030" name="Text Box 6"/>
          <p:cNvSpPr txBox="1">
            <a:spLocks noChangeArrowheads="1"/>
          </p:cNvSpPr>
          <p:nvPr/>
        </p:nvSpPr>
        <p:spPr bwMode="auto">
          <a:xfrm>
            <a:off x="6019800" y="2819400"/>
            <a:ext cx="1676400" cy="274638"/>
          </a:xfrm>
          <a:prstGeom prst="rect">
            <a:avLst/>
          </a:prstGeom>
          <a:noFill/>
          <a:ln w="12700">
            <a:noFill/>
            <a:miter lim="800000"/>
            <a:headEnd type="none" w="sm" len="sm"/>
            <a:tailEnd type="none" w="sm" len="sm"/>
          </a:ln>
        </p:spPr>
        <p:txBody>
          <a:bodyPr>
            <a:spAutoFit/>
          </a:bodyPr>
          <a:lstStyle/>
          <a:p>
            <a:pPr algn="l">
              <a:spcBef>
                <a:spcPct val="50000"/>
              </a:spcBef>
            </a:pPr>
            <a:r>
              <a:rPr lang="en-US"/>
              <a:t>Completion Test</a:t>
            </a:r>
          </a:p>
        </p:txBody>
      </p:sp>
      <p:sp>
        <p:nvSpPr>
          <p:cNvPr id="1031" name="Line 7"/>
          <p:cNvSpPr>
            <a:spLocks noChangeShapeType="1"/>
          </p:cNvSpPr>
          <p:nvPr/>
        </p:nvSpPr>
        <p:spPr bwMode="auto">
          <a:xfrm>
            <a:off x="6629400" y="3200400"/>
            <a:ext cx="1295400" cy="762000"/>
          </a:xfrm>
          <a:prstGeom prst="line">
            <a:avLst/>
          </a:prstGeom>
          <a:noFill/>
          <a:ln w="12700">
            <a:solidFill>
              <a:schemeClr val="tx1"/>
            </a:solidFill>
            <a:round/>
            <a:headEnd type="none" w="sm" len="sm"/>
            <a:tailEnd type="triangle" w="sm" len="sm"/>
          </a:ln>
        </p:spPr>
        <p:txBody>
          <a:bodyPr/>
          <a:lstStyle/>
          <a:p>
            <a:endParaRPr lang="en-US"/>
          </a:p>
        </p:txBody>
      </p:sp>
    </p:spTree>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ChangeArrowheads="1"/>
          </p:cNvSpPr>
          <p:nvPr/>
        </p:nvSpPr>
        <p:spPr bwMode="auto">
          <a:xfrm>
            <a:off x="85725" y="2286000"/>
            <a:ext cx="838200" cy="838200"/>
          </a:xfrm>
          <a:prstGeom prst="rect">
            <a:avLst/>
          </a:prstGeom>
          <a:solidFill>
            <a:schemeClr val="bg1"/>
          </a:solidFill>
          <a:ln w="9525">
            <a:solidFill>
              <a:schemeClr val="tx1"/>
            </a:solidFill>
            <a:miter lim="800000"/>
            <a:headEnd/>
            <a:tailEnd/>
          </a:ln>
        </p:spPr>
        <p:txBody>
          <a:bodyPr wrap="none" anchor="ctr"/>
          <a:lstStyle/>
          <a:p>
            <a:r>
              <a:rPr lang="en-US" sz="1000" b="1">
                <a:latin typeface="Trebuchet MS" pitchFamily="34" charset="0"/>
              </a:rPr>
              <a:t>Project</a:t>
            </a:r>
          </a:p>
          <a:p>
            <a:r>
              <a:rPr lang="en-US" sz="1000" b="1">
                <a:latin typeface="Trebuchet MS" pitchFamily="34" charset="0"/>
              </a:rPr>
              <a:t>Identification</a:t>
            </a:r>
            <a:endParaRPr lang="en-US" sz="2400" b="1">
              <a:latin typeface="Trebuchet MS" pitchFamily="34" charset="0"/>
            </a:endParaRPr>
          </a:p>
        </p:txBody>
      </p:sp>
      <p:sp>
        <p:nvSpPr>
          <p:cNvPr id="56323" name="Rectangle 4"/>
          <p:cNvSpPr>
            <a:spLocks noChangeArrowheads="1"/>
          </p:cNvSpPr>
          <p:nvPr/>
        </p:nvSpPr>
        <p:spPr bwMode="auto">
          <a:xfrm>
            <a:off x="304800" y="5029200"/>
            <a:ext cx="7924800" cy="304800"/>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56324" name="Rectangle 5"/>
          <p:cNvSpPr>
            <a:spLocks noChangeArrowheads="1"/>
          </p:cNvSpPr>
          <p:nvPr/>
        </p:nvSpPr>
        <p:spPr bwMode="auto">
          <a:xfrm>
            <a:off x="1295400" y="2590800"/>
            <a:ext cx="685800" cy="381000"/>
          </a:xfrm>
          <a:prstGeom prst="rect">
            <a:avLst/>
          </a:prstGeom>
          <a:solidFill>
            <a:srgbClr val="FFFF00"/>
          </a:solidFill>
          <a:ln w="9525">
            <a:solidFill>
              <a:schemeClr val="tx1"/>
            </a:solidFill>
            <a:miter lim="800000"/>
            <a:headEnd/>
            <a:tailEnd/>
          </a:ln>
        </p:spPr>
        <p:txBody>
          <a:bodyPr wrap="none" anchor="ctr"/>
          <a:lstStyle/>
          <a:p>
            <a:r>
              <a:rPr lang="en-US" sz="800" b="1">
                <a:latin typeface="Trebuchet MS" pitchFamily="34" charset="0"/>
              </a:rPr>
              <a:t>“Go-Ahead”</a:t>
            </a:r>
          </a:p>
          <a:p>
            <a:r>
              <a:rPr lang="en-US" sz="800" b="1">
                <a:latin typeface="Trebuchet MS" pitchFamily="34" charset="0"/>
              </a:rPr>
              <a:t>Approval</a:t>
            </a:r>
          </a:p>
        </p:txBody>
      </p:sp>
      <p:sp>
        <p:nvSpPr>
          <p:cNvPr id="56325" name="Rectangle 6"/>
          <p:cNvSpPr>
            <a:spLocks noChangeArrowheads="1"/>
          </p:cNvSpPr>
          <p:nvPr/>
        </p:nvSpPr>
        <p:spPr bwMode="auto">
          <a:xfrm>
            <a:off x="3352800" y="2514600"/>
            <a:ext cx="457200" cy="533400"/>
          </a:xfrm>
          <a:prstGeom prst="rect">
            <a:avLst/>
          </a:prstGeom>
          <a:solidFill>
            <a:schemeClr val="bg1"/>
          </a:solidFill>
          <a:ln w="9525">
            <a:solidFill>
              <a:schemeClr val="tx1"/>
            </a:solidFill>
            <a:prstDash val="sysDot"/>
            <a:miter lim="800000"/>
            <a:headEnd/>
            <a:tailEnd/>
          </a:ln>
        </p:spPr>
        <p:txBody>
          <a:bodyPr wrap="none" anchor="ctr"/>
          <a:lstStyle/>
          <a:p>
            <a:endParaRPr lang="en-US"/>
          </a:p>
        </p:txBody>
      </p:sp>
      <p:sp>
        <p:nvSpPr>
          <p:cNvPr id="56326" name="Rectangle 7"/>
          <p:cNvSpPr>
            <a:spLocks noChangeArrowheads="1"/>
          </p:cNvSpPr>
          <p:nvPr/>
        </p:nvSpPr>
        <p:spPr bwMode="auto">
          <a:xfrm>
            <a:off x="4419600" y="2209800"/>
            <a:ext cx="533400" cy="1524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56327" name="Rectangle 8"/>
          <p:cNvSpPr>
            <a:spLocks noChangeArrowheads="1"/>
          </p:cNvSpPr>
          <p:nvPr/>
        </p:nvSpPr>
        <p:spPr bwMode="auto">
          <a:xfrm>
            <a:off x="3733800" y="2514600"/>
            <a:ext cx="228600" cy="533400"/>
          </a:xfrm>
          <a:prstGeom prst="rect">
            <a:avLst/>
          </a:prstGeom>
          <a:solidFill>
            <a:schemeClr val="bg1"/>
          </a:solidFill>
          <a:ln w="9525">
            <a:solidFill>
              <a:schemeClr val="tx1"/>
            </a:solidFill>
            <a:prstDash val="dash"/>
            <a:miter lim="800000"/>
            <a:headEnd/>
            <a:tailEnd/>
          </a:ln>
        </p:spPr>
        <p:txBody>
          <a:bodyPr wrap="none" anchor="ctr"/>
          <a:lstStyle/>
          <a:p>
            <a:endParaRPr lang="en-US"/>
          </a:p>
        </p:txBody>
      </p:sp>
      <p:sp>
        <p:nvSpPr>
          <p:cNvPr id="56328" name="Line 9"/>
          <p:cNvSpPr>
            <a:spLocks noChangeShapeType="1"/>
          </p:cNvSpPr>
          <p:nvPr/>
        </p:nvSpPr>
        <p:spPr bwMode="auto">
          <a:xfrm>
            <a:off x="2743200" y="3048000"/>
            <a:ext cx="1447800" cy="0"/>
          </a:xfrm>
          <a:prstGeom prst="line">
            <a:avLst/>
          </a:prstGeom>
          <a:noFill/>
          <a:ln w="9525">
            <a:solidFill>
              <a:schemeClr val="tx1"/>
            </a:solidFill>
            <a:round/>
            <a:headEnd/>
            <a:tailEnd/>
          </a:ln>
        </p:spPr>
        <p:txBody>
          <a:bodyPr wrap="none" anchor="ctr"/>
          <a:lstStyle/>
          <a:p>
            <a:endParaRPr lang="en-US"/>
          </a:p>
        </p:txBody>
      </p:sp>
      <p:sp>
        <p:nvSpPr>
          <p:cNvPr id="56329" name="Rectangle 10"/>
          <p:cNvSpPr>
            <a:spLocks noChangeArrowheads="1"/>
          </p:cNvSpPr>
          <p:nvPr/>
        </p:nvSpPr>
        <p:spPr bwMode="auto">
          <a:xfrm>
            <a:off x="3429000" y="2514600"/>
            <a:ext cx="914400" cy="152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56330" name="Text Box 11"/>
          <p:cNvSpPr txBox="1">
            <a:spLocks noChangeArrowheads="1"/>
          </p:cNvSpPr>
          <p:nvPr/>
        </p:nvSpPr>
        <p:spPr bwMode="auto">
          <a:xfrm>
            <a:off x="3352800" y="2590800"/>
            <a:ext cx="100013" cy="460375"/>
          </a:xfrm>
          <a:prstGeom prst="rect">
            <a:avLst/>
          </a:prstGeom>
          <a:noFill/>
          <a:ln w="9525">
            <a:noFill/>
            <a:miter lim="800000"/>
            <a:headEnd/>
            <a:tailEnd/>
          </a:ln>
        </p:spPr>
        <p:txBody>
          <a:bodyPr>
            <a:spAutoFit/>
          </a:bodyPr>
          <a:lstStyle/>
          <a:p>
            <a:pPr>
              <a:spcBef>
                <a:spcPct val="50000"/>
              </a:spcBef>
            </a:pPr>
            <a:r>
              <a:rPr lang="en-US" sz="600" b="1">
                <a:latin typeface="Trebuchet MS" pitchFamily="34" charset="0"/>
              </a:rPr>
              <a:t>Site</a:t>
            </a:r>
            <a:endParaRPr lang="en-US" sz="600">
              <a:latin typeface="Trebuchet MS" pitchFamily="34" charset="0"/>
            </a:endParaRPr>
          </a:p>
        </p:txBody>
      </p:sp>
      <p:sp>
        <p:nvSpPr>
          <p:cNvPr id="56331" name="Text Box 12"/>
          <p:cNvSpPr txBox="1">
            <a:spLocks noChangeArrowheads="1"/>
          </p:cNvSpPr>
          <p:nvPr/>
        </p:nvSpPr>
        <p:spPr bwMode="auto">
          <a:xfrm>
            <a:off x="3886200" y="2667000"/>
            <a:ext cx="228600" cy="460375"/>
          </a:xfrm>
          <a:prstGeom prst="rect">
            <a:avLst/>
          </a:prstGeom>
          <a:noFill/>
          <a:ln w="9525">
            <a:noFill/>
            <a:miter lim="800000"/>
            <a:headEnd/>
            <a:tailEnd/>
          </a:ln>
        </p:spPr>
        <p:txBody>
          <a:bodyPr>
            <a:spAutoFit/>
          </a:bodyPr>
          <a:lstStyle/>
          <a:p>
            <a:pPr algn="l"/>
            <a:r>
              <a:rPr lang="en-US" sz="600" b="1">
                <a:latin typeface="Trebuchet MS" pitchFamily="34" charset="0"/>
              </a:rPr>
              <a:t>O</a:t>
            </a:r>
            <a:endParaRPr lang="en-US" sz="600">
              <a:latin typeface="Trebuchet MS" pitchFamily="34" charset="0"/>
            </a:endParaRPr>
          </a:p>
          <a:p>
            <a:pPr algn="l"/>
            <a:r>
              <a:rPr lang="en-US" sz="600" b="1">
                <a:latin typeface="Trebuchet MS" pitchFamily="34" charset="0"/>
              </a:rPr>
              <a:t>&amp;</a:t>
            </a:r>
            <a:endParaRPr lang="en-US" sz="600">
              <a:latin typeface="Trebuchet MS" pitchFamily="34" charset="0"/>
            </a:endParaRPr>
          </a:p>
          <a:p>
            <a:pPr algn="l"/>
            <a:r>
              <a:rPr lang="en-US" sz="600" b="1">
                <a:latin typeface="Trebuchet MS" pitchFamily="34" charset="0"/>
              </a:rPr>
              <a:t>M</a:t>
            </a:r>
            <a:endParaRPr lang="en-US" sz="600">
              <a:latin typeface="Trebuchet MS" pitchFamily="34" charset="0"/>
            </a:endParaRPr>
          </a:p>
          <a:p>
            <a:pPr algn="l"/>
            <a:endParaRPr lang="en-US" sz="600">
              <a:latin typeface="Trebuchet MS" pitchFamily="34" charset="0"/>
            </a:endParaRPr>
          </a:p>
        </p:txBody>
      </p:sp>
      <p:sp>
        <p:nvSpPr>
          <p:cNvPr id="56332" name="Rectangle 13"/>
          <p:cNvSpPr>
            <a:spLocks noChangeArrowheads="1"/>
          </p:cNvSpPr>
          <p:nvPr/>
        </p:nvSpPr>
        <p:spPr bwMode="auto">
          <a:xfrm>
            <a:off x="3048000" y="2362200"/>
            <a:ext cx="304800" cy="685800"/>
          </a:xfrm>
          <a:prstGeom prst="rect">
            <a:avLst/>
          </a:prstGeom>
          <a:solidFill>
            <a:srgbClr val="FFFF00"/>
          </a:solidFill>
          <a:ln w="9525">
            <a:solidFill>
              <a:schemeClr val="tx1"/>
            </a:solidFill>
            <a:prstDash val="dash"/>
            <a:miter lim="800000"/>
            <a:headEnd/>
            <a:tailEnd/>
          </a:ln>
        </p:spPr>
        <p:txBody>
          <a:bodyPr wrap="none" anchor="ctr"/>
          <a:lstStyle/>
          <a:p>
            <a:endParaRPr lang="en-US"/>
          </a:p>
        </p:txBody>
      </p:sp>
      <p:sp>
        <p:nvSpPr>
          <p:cNvPr id="56333" name="Rectangle 14"/>
          <p:cNvSpPr>
            <a:spLocks noChangeArrowheads="1"/>
          </p:cNvSpPr>
          <p:nvPr/>
        </p:nvSpPr>
        <p:spPr bwMode="auto">
          <a:xfrm>
            <a:off x="2819400" y="2209800"/>
            <a:ext cx="5105400" cy="914400"/>
          </a:xfrm>
          <a:prstGeom prst="rect">
            <a:avLst/>
          </a:prstGeom>
          <a:solidFill>
            <a:schemeClr val="bg1"/>
          </a:solidFill>
          <a:ln w="9525">
            <a:solidFill>
              <a:schemeClr val="tx1"/>
            </a:solidFill>
            <a:miter lim="800000"/>
            <a:headEnd/>
            <a:tailEnd/>
          </a:ln>
        </p:spPr>
        <p:txBody>
          <a:bodyPr wrap="none" anchor="ctr"/>
          <a:lstStyle/>
          <a:p>
            <a:endParaRPr lang="en-US" sz="2400" b="1">
              <a:latin typeface="Trebuchet MS" pitchFamily="34" charset="0"/>
            </a:endParaRPr>
          </a:p>
        </p:txBody>
      </p:sp>
      <p:sp>
        <p:nvSpPr>
          <p:cNvPr id="56334" name="Rectangle 15"/>
          <p:cNvSpPr>
            <a:spLocks noChangeArrowheads="1"/>
          </p:cNvSpPr>
          <p:nvPr/>
        </p:nvSpPr>
        <p:spPr bwMode="auto">
          <a:xfrm>
            <a:off x="3886200" y="2590800"/>
            <a:ext cx="381000" cy="533400"/>
          </a:xfrm>
          <a:prstGeom prst="rect">
            <a:avLst/>
          </a:prstGeom>
          <a:solidFill>
            <a:schemeClr val="bg1"/>
          </a:solidFill>
          <a:ln w="9525">
            <a:solidFill>
              <a:schemeClr val="tx1"/>
            </a:solidFill>
            <a:prstDash val="dash"/>
            <a:miter lim="800000"/>
            <a:headEnd/>
            <a:tailEnd/>
          </a:ln>
        </p:spPr>
        <p:txBody>
          <a:bodyPr wrap="none" anchor="ctr"/>
          <a:lstStyle/>
          <a:p>
            <a:endParaRPr lang="en-US"/>
          </a:p>
        </p:txBody>
      </p:sp>
      <p:sp>
        <p:nvSpPr>
          <p:cNvPr id="56335" name="Rectangle 16"/>
          <p:cNvSpPr>
            <a:spLocks noChangeArrowheads="1"/>
          </p:cNvSpPr>
          <p:nvPr/>
        </p:nvSpPr>
        <p:spPr bwMode="auto">
          <a:xfrm>
            <a:off x="2133600" y="2362200"/>
            <a:ext cx="5334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6336" name="Rectangle 17"/>
          <p:cNvSpPr>
            <a:spLocks noChangeArrowheads="1"/>
          </p:cNvSpPr>
          <p:nvPr/>
        </p:nvSpPr>
        <p:spPr bwMode="auto">
          <a:xfrm>
            <a:off x="7924800" y="2209800"/>
            <a:ext cx="304800" cy="9144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56337" name="Rectangle 18"/>
          <p:cNvSpPr>
            <a:spLocks noChangeArrowheads="1"/>
          </p:cNvSpPr>
          <p:nvPr/>
        </p:nvSpPr>
        <p:spPr bwMode="auto">
          <a:xfrm>
            <a:off x="3505200" y="2514600"/>
            <a:ext cx="381000" cy="609600"/>
          </a:xfrm>
          <a:prstGeom prst="rect">
            <a:avLst/>
          </a:prstGeom>
          <a:solidFill>
            <a:schemeClr val="bg1"/>
          </a:solidFill>
          <a:ln w="9525">
            <a:solidFill>
              <a:schemeClr val="tx1"/>
            </a:solidFill>
            <a:prstDash val="dash"/>
            <a:miter lim="800000"/>
            <a:headEnd/>
            <a:tailEnd/>
          </a:ln>
        </p:spPr>
        <p:txBody>
          <a:bodyPr wrap="none" anchor="ctr"/>
          <a:lstStyle/>
          <a:p>
            <a:endParaRPr lang="en-US" sz="2400" b="1">
              <a:latin typeface="Trebuchet MS" pitchFamily="34" charset="0"/>
            </a:endParaRPr>
          </a:p>
        </p:txBody>
      </p:sp>
      <p:sp>
        <p:nvSpPr>
          <p:cNvPr id="56338" name="Rectangle 19"/>
          <p:cNvSpPr>
            <a:spLocks noChangeArrowheads="1"/>
          </p:cNvSpPr>
          <p:nvPr/>
        </p:nvSpPr>
        <p:spPr bwMode="auto">
          <a:xfrm>
            <a:off x="4648200" y="2514600"/>
            <a:ext cx="304800" cy="609600"/>
          </a:xfrm>
          <a:prstGeom prst="rect">
            <a:avLst/>
          </a:prstGeom>
          <a:solidFill>
            <a:schemeClr val="bg1"/>
          </a:solidFill>
          <a:ln w="9525">
            <a:solidFill>
              <a:schemeClr val="tx1"/>
            </a:solidFill>
            <a:prstDash val="dash"/>
            <a:miter lim="800000"/>
            <a:headEnd/>
            <a:tailEnd/>
          </a:ln>
        </p:spPr>
        <p:txBody>
          <a:bodyPr wrap="none" anchor="ctr"/>
          <a:lstStyle/>
          <a:p>
            <a:endParaRPr lang="en-US"/>
          </a:p>
        </p:txBody>
      </p:sp>
      <p:sp>
        <p:nvSpPr>
          <p:cNvPr id="56339" name="Rectangle 20"/>
          <p:cNvSpPr>
            <a:spLocks noChangeArrowheads="1"/>
          </p:cNvSpPr>
          <p:nvPr/>
        </p:nvSpPr>
        <p:spPr bwMode="auto">
          <a:xfrm>
            <a:off x="2667000" y="2362200"/>
            <a:ext cx="609600" cy="762000"/>
          </a:xfrm>
          <a:prstGeom prst="rect">
            <a:avLst/>
          </a:prstGeom>
          <a:solidFill>
            <a:srgbClr val="FFFF00"/>
          </a:solidFill>
          <a:ln w="9525">
            <a:solidFill>
              <a:schemeClr val="tx1"/>
            </a:solidFill>
            <a:prstDash val="dash"/>
            <a:miter lim="800000"/>
            <a:headEnd/>
            <a:tailEnd/>
          </a:ln>
        </p:spPr>
        <p:txBody>
          <a:bodyPr wrap="none" anchor="ctr"/>
          <a:lstStyle/>
          <a:p>
            <a:endParaRPr lang="en-US"/>
          </a:p>
        </p:txBody>
      </p:sp>
      <p:sp>
        <p:nvSpPr>
          <p:cNvPr id="56340" name="Rectangle 21"/>
          <p:cNvSpPr>
            <a:spLocks noChangeArrowheads="1"/>
          </p:cNvSpPr>
          <p:nvPr/>
        </p:nvSpPr>
        <p:spPr bwMode="auto">
          <a:xfrm>
            <a:off x="2133600" y="2209800"/>
            <a:ext cx="3124200" cy="152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6341" name="Text Box 22"/>
          <p:cNvSpPr txBox="1">
            <a:spLocks noChangeArrowheads="1"/>
          </p:cNvSpPr>
          <p:nvPr/>
        </p:nvSpPr>
        <p:spPr bwMode="auto">
          <a:xfrm rot="-24748">
            <a:off x="2019300" y="2590800"/>
            <a:ext cx="785813" cy="336550"/>
          </a:xfrm>
          <a:prstGeom prst="rect">
            <a:avLst/>
          </a:prstGeom>
          <a:noFill/>
          <a:ln w="9525">
            <a:noFill/>
            <a:miter lim="800000"/>
            <a:headEnd/>
            <a:tailEnd/>
          </a:ln>
        </p:spPr>
        <p:txBody>
          <a:bodyPr>
            <a:spAutoFit/>
          </a:bodyPr>
          <a:lstStyle/>
          <a:p>
            <a:r>
              <a:rPr lang="en-US" sz="800">
                <a:latin typeface="Trebuchet MS" pitchFamily="34" charset="0"/>
              </a:rPr>
              <a:t>Feasibility</a:t>
            </a:r>
          </a:p>
          <a:p>
            <a:r>
              <a:rPr lang="en-US" sz="800">
                <a:latin typeface="Trebuchet MS" pitchFamily="34" charset="0"/>
              </a:rPr>
              <a:t>Study</a:t>
            </a:r>
          </a:p>
        </p:txBody>
      </p:sp>
      <p:sp>
        <p:nvSpPr>
          <p:cNvPr id="56342" name="Text Box 23"/>
          <p:cNvSpPr txBox="1">
            <a:spLocks noChangeArrowheads="1"/>
          </p:cNvSpPr>
          <p:nvPr/>
        </p:nvSpPr>
        <p:spPr bwMode="auto">
          <a:xfrm rot="-5400000">
            <a:off x="2386806" y="2642394"/>
            <a:ext cx="836613" cy="276225"/>
          </a:xfrm>
          <a:prstGeom prst="rect">
            <a:avLst/>
          </a:prstGeom>
          <a:noFill/>
          <a:ln w="9525">
            <a:noFill/>
            <a:miter lim="800000"/>
            <a:headEnd/>
            <a:tailEnd/>
          </a:ln>
        </p:spPr>
        <p:txBody>
          <a:bodyPr>
            <a:spAutoFit/>
          </a:bodyPr>
          <a:lstStyle/>
          <a:p>
            <a:r>
              <a:rPr lang="en-US" sz="600" b="1">
                <a:latin typeface="Trebuchet MS" pitchFamily="34" charset="0"/>
              </a:rPr>
              <a:t>Partner </a:t>
            </a:r>
          </a:p>
          <a:p>
            <a:r>
              <a:rPr lang="en-US" sz="600" b="1">
                <a:latin typeface="Trebuchet MS" pitchFamily="34" charset="0"/>
              </a:rPr>
              <a:t>(JVA or JDA)</a:t>
            </a:r>
            <a:endParaRPr lang="en-US" sz="800" b="1">
              <a:latin typeface="Trebuchet MS" pitchFamily="34" charset="0"/>
            </a:endParaRPr>
          </a:p>
        </p:txBody>
      </p:sp>
      <p:sp>
        <p:nvSpPr>
          <p:cNvPr id="56343" name="Rectangle 24" descr="Wide upward diagonal"/>
          <p:cNvSpPr>
            <a:spLocks noChangeArrowheads="1"/>
          </p:cNvSpPr>
          <p:nvPr/>
        </p:nvSpPr>
        <p:spPr bwMode="auto">
          <a:xfrm>
            <a:off x="5257800" y="2209800"/>
            <a:ext cx="228600" cy="914400"/>
          </a:xfrm>
          <a:prstGeom prst="rect">
            <a:avLst/>
          </a:prstGeom>
          <a:pattFill prst="wdUpDiag">
            <a:fgClr>
              <a:schemeClr val="tx2"/>
            </a:fgClr>
            <a:bgClr>
              <a:srgbClr val="FFFFFF"/>
            </a:bgClr>
          </a:pattFill>
          <a:ln w="9525">
            <a:solidFill>
              <a:schemeClr val="tx1"/>
            </a:solidFill>
            <a:miter lim="800000"/>
            <a:headEnd/>
            <a:tailEnd/>
          </a:ln>
        </p:spPr>
        <p:txBody>
          <a:bodyPr wrap="none" anchor="ctr"/>
          <a:lstStyle/>
          <a:p>
            <a:endParaRPr lang="en-US" sz="2400" b="1">
              <a:latin typeface="Trebuchet MS" pitchFamily="34" charset="0"/>
            </a:endParaRPr>
          </a:p>
        </p:txBody>
      </p:sp>
      <p:sp>
        <p:nvSpPr>
          <p:cNvPr id="56344" name="Text Box 25"/>
          <p:cNvSpPr txBox="1">
            <a:spLocks noChangeArrowheads="1"/>
          </p:cNvSpPr>
          <p:nvPr/>
        </p:nvSpPr>
        <p:spPr bwMode="auto">
          <a:xfrm>
            <a:off x="3733800" y="2819400"/>
            <a:ext cx="685800" cy="304800"/>
          </a:xfrm>
          <a:prstGeom prst="rect">
            <a:avLst/>
          </a:prstGeom>
          <a:noFill/>
          <a:ln w="9525">
            <a:noFill/>
            <a:miter lim="800000"/>
            <a:headEnd/>
            <a:tailEnd/>
          </a:ln>
        </p:spPr>
        <p:txBody>
          <a:bodyPr>
            <a:spAutoFit/>
          </a:bodyPr>
          <a:lstStyle/>
          <a:p>
            <a:r>
              <a:rPr lang="en-US" sz="700" b="1">
                <a:latin typeface="Trebuchet MS" pitchFamily="34" charset="0"/>
              </a:rPr>
              <a:t>Offtake Contract</a:t>
            </a:r>
            <a:endParaRPr lang="en-US" sz="700">
              <a:latin typeface="Trebuchet MS" pitchFamily="34" charset="0"/>
            </a:endParaRPr>
          </a:p>
        </p:txBody>
      </p:sp>
      <p:sp>
        <p:nvSpPr>
          <p:cNvPr id="56345" name="Text Box 26"/>
          <p:cNvSpPr txBox="1">
            <a:spLocks noChangeArrowheads="1"/>
          </p:cNvSpPr>
          <p:nvPr/>
        </p:nvSpPr>
        <p:spPr bwMode="auto">
          <a:xfrm>
            <a:off x="4191000" y="2819400"/>
            <a:ext cx="609600" cy="304800"/>
          </a:xfrm>
          <a:prstGeom prst="rect">
            <a:avLst/>
          </a:prstGeom>
          <a:noFill/>
          <a:ln w="9525">
            <a:noFill/>
            <a:miter lim="800000"/>
            <a:headEnd/>
            <a:tailEnd/>
          </a:ln>
        </p:spPr>
        <p:txBody>
          <a:bodyPr>
            <a:spAutoFit/>
          </a:bodyPr>
          <a:lstStyle/>
          <a:p>
            <a:r>
              <a:rPr lang="en-US" sz="700">
                <a:latin typeface="Trebuchet MS" pitchFamily="34" charset="0"/>
              </a:rPr>
              <a:t>Fuel Supply</a:t>
            </a:r>
          </a:p>
        </p:txBody>
      </p:sp>
      <p:sp>
        <p:nvSpPr>
          <p:cNvPr id="56346" name="Text Box 27"/>
          <p:cNvSpPr txBox="1">
            <a:spLocks noChangeArrowheads="1"/>
          </p:cNvSpPr>
          <p:nvPr/>
        </p:nvSpPr>
        <p:spPr bwMode="auto">
          <a:xfrm rot="-5400000">
            <a:off x="2652713" y="2600325"/>
            <a:ext cx="908050" cy="276225"/>
          </a:xfrm>
          <a:prstGeom prst="rect">
            <a:avLst/>
          </a:prstGeom>
          <a:noFill/>
          <a:ln w="9525">
            <a:noFill/>
            <a:miter lim="800000"/>
            <a:headEnd/>
            <a:tailEnd/>
          </a:ln>
        </p:spPr>
        <p:txBody>
          <a:bodyPr>
            <a:spAutoFit/>
          </a:bodyPr>
          <a:lstStyle/>
          <a:p>
            <a:r>
              <a:rPr lang="en-US" sz="600" b="1">
                <a:latin typeface="Trebuchet MS" pitchFamily="34" charset="0"/>
              </a:rPr>
              <a:t>Form </a:t>
            </a:r>
          </a:p>
          <a:p>
            <a:r>
              <a:rPr lang="en-US" sz="600" b="1">
                <a:latin typeface="Trebuchet MS" pitchFamily="34" charset="0"/>
              </a:rPr>
              <a:t>Project Co.</a:t>
            </a:r>
            <a:endParaRPr lang="en-US" sz="800">
              <a:latin typeface="Trebuchet MS" pitchFamily="34" charset="0"/>
            </a:endParaRPr>
          </a:p>
        </p:txBody>
      </p:sp>
      <p:sp>
        <p:nvSpPr>
          <p:cNvPr id="56347" name="Rectangle 28"/>
          <p:cNvSpPr>
            <a:spLocks noChangeArrowheads="1"/>
          </p:cNvSpPr>
          <p:nvPr/>
        </p:nvSpPr>
        <p:spPr bwMode="auto">
          <a:xfrm>
            <a:off x="5486400" y="2362200"/>
            <a:ext cx="2438400" cy="304800"/>
          </a:xfrm>
          <a:prstGeom prst="rect">
            <a:avLst/>
          </a:prstGeom>
          <a:solidFill>
            <a:srgbClr val="FFFF00"/>
          </a:solidFill>
          <a:ln w="9525">
            <a:solidFill>
              <a:schemeClr val="tx1"/>
            </a:solidFill>
            <a:miter lim="800000"/>
            <a:headEnd/>
            <a:tailEnd/>
          </a:ln>
        </p:spPr>
        <p:txBody>
          <a:bodyPr wrap="none" anchor="ctr"/>
          <a:lstStyle/>
          <a:p>
            <a:r>
              <a:rPr lang="en-US" b="1">
                <a:latin typeface="Trebuchet MS" pitchFamily="34" charset="0"/>
              </a:rPr>
              <a:t>Financing Negotiations</a:t>
            </a:r>
          </a:p>
        </p:txBody>
      </p:sp>
      <p:sp>
        <p:nvSpPr>
          <p:cNvPr id="56348" name="Rectangle 29"/>
          <p:cNvSpPr>
            <a:spLocks noChangeArrowheads="1"/>
          </p:cNvSpPr>
          <p:nvPr/>
        </p:nvSpPr>
        <p:spPr bwMode="auto">
          <a:xfrm>
            <a:off x="3124200" y="2209800"/>
            <a:ext cx="1066800" cy="152400"/>
          </a:xfrm>
          <a:prstGeom prst="rect">
            <a:avLst/>
          </a:prstGeom>
          <a:noFill/>
          <a:ln w="9525">
            <a:noFill/>
            <a:miter lim="800000"/>
            <a:headEnd/>
            <a:tailEnd/>
          </a:ln>
        </p:spPr>
        <p:txBody>
          <a:bodyPr wrap="none" anchor="ctr"/>
          <a:lstStyle/>
          <a:p>
            <a:r>
              <a:rPr lang="en-US" sz="900" b="1">
                <a:latin typeface="Trebuchet MS" pitchFamily="34" charset="0"/>
              </a:rPr>
              <a:t>Development Stage</a:t>
            </a:r>
          </a:p>
        </p:txBody>
      </p:sp>
      <p:sp>
        <p:nvSpPr>
          <p:cNvPr id="56349" name="Text Box 30"/>
          <p:cNvSpPr txBox="1">
            <a:spLocks noChangeArrowheads="1"/>
          </p:cNvSpPr>
          <p:nvPr/>
        </p:nvSpPr>
        <p:spPr bwMode="auto">
          <a:xfrm>
            <a:off x="7772400" y="2209800"/>
            <a:ext cx="533400" cy="896938"/>
          </a:xfrm>
          <a:prstGeom prst="rect">
            <a:avLst/>
          </a:prstGeom>
          <a:noFill/>
          <a:ln w="9525">
            <a:noFill/>
            <a:miter lim="800000"/>
            <a:headEnd/>
            <a:tailEnd/>
          </a:ln>
        </p:spPr>
        <p:txBody>
          <a:bodyPr>
            <a:spAutoFit/>
          </a:bodyPr>
          <a:lstStyle/>
          <a:p>
            <a:r>
              <a:rPr lang="en-US" sz="900" b="1">
                <a:latin typeface="Trebuchet MS" pitchFamily="34" charset="0"/>
              </a:rPr>
              <a:t>C</a:t>
            </a:r>
          </a:p>
          <a:p>
            <a:r>
              <a:rPr lang="en-US" sz="900" b="1">
                <a:latin typeface="Trebuchet MS" pitchFamily="34" charset="0"/>
              </a:rPr>
              <a:t>L</a:t>
            </a:r>
          </a:p>
          <a:p>
            <a:r>
              <a:rPr lang="en-US" sz="900" b="1">
                <a:latin typeface="Trebuchet MS" pitchFamily="34" charset="0"/>
              </a:rPr>
              <a:t>O</a:t>
            </a:r>
          </a:p>
          <a:p>
            <a:r>
              <a:rPr lang="en-US" sz="900" b="1">
                <a:latin typeface="Trebuchet MS" pitchFamily="34" charset="0"/>
              </a:rPr>
              <a:t>S</a:t>
            </a:r>
          </a:p>
          <a:p>
            <a:r>
              <a:rPr lang="en-US" sz="900" b="1">
                <a:latin typeface="Trebuchet MS" pitchFamily="34" charset="0"/>
              </a:rPr>
              <a:t>E</a:t>
            </a:r>
          </a:p>
          <a:p>
            <a:endParaRPr lang="en-US" sz="800">
              <a:latin typeface="Trebuchet MS" pitchFamily="34" charset="0"/>
            </a:endParaRPr>
          </a:p>
        </p:txBody>
      </p:sp>
      <p:sp>
        <p:nvSpPr>
          <p:cNvPr id="56350" name="Line 31"/>
          <p:cNvSpPr>
            <a:spLocks noChangeShapeType="1"/>
          </p:cNvSpPr>
          <p:nvPr/>
        </p:nvSpPr>
        <p:spPr bwMode="auto">
          <a:xfrm>
            <a:off x="1676400" y="5029200"/>
            <a:ext cx="0" cy="304800"/>
          </a:xfrm>
          <a:prstGeom prst="line">
            <a:avLst/>
          </a:prstGeom>
          <a:noFill/>
          <a:ln w="9525">
            <a:solidFill>
              <a:schemeClr val="tx1"/>
            </a:solidFill>
            <a:round/>
            <a:headEnd/>
            <a:tailEnd/>
          </a:ln>
        </p:spPr>
        <p:txBody>
          <a:bodyPr wrap="none" anchor="ctr"/>
          <a:lstStyle/>
          <a:p>
            <a:endParaRPr lang="en-US"/>
          </a:p>
        </p:txBody>
      </p:sp>
      <p:sp>
        <p:nvSpPr>
          <p:cNvPr id="56351" name="Rectangle 32"/>
          <p:cNvSpPr>
            <a:spLocks noChangeArrowheads="1"/>
          </p:cNvSpPr>
          <p:nvPr/>
        </p:nvSpPr>
        <p:spPr bwMode="auto">
          <a:xfrm>
            <a:off x="304800" y="5105400"/>
            <a:ext cx="1371600" cy="152400"/>
          </a:xfrm>
          <a:prstGeom prst="rect">
            <a:avLst/>
          </a:prstGeom>
          <a:noFill/>
          <a:ln w="9525">
            <a:noFill/>
            <a:miter lim="800000"/>
            <a:headEnd/>
            <a:tailEnd/>
          </a:ln>
        </p:spPr>
        <p:txBody>
          <a:bodyPr wrap="none" anchor="ctr"/>
          <a:lstStyle/>
          <a:p>
            <a:r>
              <a:rPr lang="en-US" sz="800" b="1">
                <a:latin typeface="Trebuchet MS" pitchFamily="34" charset="0"/>
              </a:rPr>
              <a:t>“Pre-Development” Costs</a:t>
            </a:r>
            <a:endParaRPr lang="en-US" sz="2400" b="1">
              <a:latin typeface="Trebuchet MS" pitchFamily="34" charset="0"/>
            </a:endParaRPr>
          </a:p>
        </p:txBody>
      </p:sp>
      <p:sp>
        <p:nvSpPr>
          <p:cNvPr id="56352" name="Rectangle 33"/>
          <p:cNvSpPr>
            <a:spLocks noChangeArrowheads="1"/>
          </p:cNvSpPr>
          <p:nvPr/>
        </p:nvSpPr>
        <p:spPr bwMode="auto">
          <a:xfrm>
            <a:off x="2971800" y="5105400"/>
            <a:ext cx="1371600" cy="152400"/>
          </a:xfrm>
          <a:prstGeom prst="rect">
            <a:avLst/>
          </a:prstGeom>
          <a:noFill/>
          <a:ln w="9525">
            <a:noFill/>
            <a:miter lim="800000"/>
            <a:headEnd/>
            <a:tailEnd/>
          </a:ln>
        </p:spPr>
        <p:txBody>
          <a:bodyPr wrap="none" anchor="ctr"/>
          <a:lstStyle/>
          <a:p>
            <a:r>
              <a:rPr lang="en-US" sz="800" b="1">
                <a:latin typeface="Trebuchet MS" pitchFamily="34" charset="0"/>
              </a:rPr>
              <a:t>Phase I Development  Costs &amp; Expenses</a:t>
            </a:r>
            <a:endParaRPr lang="en-US" sz="2400" b="1">
              <a:latin typeface="Trebuchet MS" pitchFamily="34" charset="0"/>
            </a:endParaRPr>
          </a:p>
        </p:txBody>
      </p:sp>
      <p:sp>
        <p:nvSpPr>
          <p:cNvPr id="56353" name="Rectangle 34"/>
          <p:cNvSpPr>
            <a:spLocks noChangeArrowheads="1"/>
          </p:cNvSpPr>
          <p:nvPr/>
        </p:nvSpPr>
        <p:spPr bwMode="auto">
          <a:xfrm>
            <a:off x="6400800" y="5105400"/>
            <a:ext cx="838200" cy="152400"/>
          </a:xfrm>
          <a:prstGeom prst="rect">
            <a:avLst/>
          </a:prstGeom>
          <a:noFill/>
          <a:ln w="9525">
            <a:noFill/>
            <a:miter lim="800000"/>
            <a:headEnd/>
            <a:tailEnd/>
          </a:ln>
        </p:spPr>
        <p:txBody>
          <a:bodyPr wrap="none" anchor="ctr"/>
          <a:lstStyle/>
          <a:p>
            <a:r>
              <a:rPr lang="en-US" sz="800" b="1">
                <a:latin typeface="Trebuchet MS" pitchFamily="34" charset="0"/>
              </a:rPr>
              <a:t>Phase II Development  Costs &amp; Expenses</a:t>
            </a:r>
          </a:p>
        </p:txBody>
      </p:sp>
      <p:sp>
        <p:nvSpPr>
          <p:cNvPr id="56354" name="Text Box 35"/>
          <p:cNvSpPr txBox="1">
            <a:spLocks noChangeArrowheads="1"/>
          </p:cNvSpPr>
          <p:nvPr/>
        </p:nvSpPr>
        <p:spPr bwMode="auto">
          <a:xfrm>
            <a:off x="4572000" y="2819400"/>
            <a:ext cx="533400" cy="304800"/>
          </a:xfrm>
          <a:prstGeom prst="rect">
            <a:avLst/>
          </a:prstGeom>
          <a:noFill/>
          <a:ln w="9525">
            <a:noFill/>
            <a:miter lim="800000"/>
            <a:headEnd/>
            <a:tailEnd/>
          </a:ln>
        </p:spPr>
        <p:txBody>
          <a:bodyPr>
            <a:spAutoFit/>
          </a:bodyPr>
          <a:lstStyle/>
          <a:p>
            <a:pPr algn="l" eaLnBrk="1" hangingPunct="1"/>
            <a:r>
              <a:rPr lang="en-US" sz="700">
                <a:latin typeface="Trebuchet MS" pitchFamily="34" charset="0"/>
              </a:rPr>
              <a:t> EPC</a:t>
            </a:r>
          </a:p>
          <a:p>
            <a:pPr algn="l" eaLnBrk="1" hangingPunct="1"/>
            <a:r>
              <a:rPr lang="en-US" sz="700">
                <a:latin typeface="Trebuchet MS" pitchFamily="34" charset="0"/>
              </a:rPr>
              <a:t> O&amp;M</a:t>
            </a:r>
          </a:p>
        </p:txBody>
      </p:sp>
      <p:sp>
        <p:nvSpPr>
          <p:cNvPr id="56355" name="Line 36"/>
          <p:cNvSpPr>
            <a:spLocks noChangeShapeType="1"/>
          </p:cNvSpPr>
          <p:nvPr/>
        </p:nvSpPr>
        <p:spPr bwMode="auto">
          <a:xfrm>
            <a:off x="2362200" y="3124200"/>
            <a:ext cx="1676400" cy="0"/>
          </a:xfrm>
          <a:prstGeom prst="line">
            <a:avLst/>
          </a:prstGeom>
          <a:noFill/>
          <a:ln w="9525">
            <a:solidFill>
              <a:schemeClr val="tx1"/>
            </a:solidFill>
            <a:round/>
            <a:headEnd/>
            <a:tailEnd/>
          </a:ln>
        </p:spPr>
        <p:txBody>
          <a:bodyPr wrap="none" anchor="ctr"/>
          <a:lstStyle/>
          <a:p>
            <a:endParaRPr lang="en-US"/>
          </a:p>
        </p:txBody>
      </p:sp>
      <p:sp>
        <p:nvSpPr>
          <p:cNvPr id="56356" name="Rectangle 37"/>
          <p:cNvSpPr>
            <a:spLocks noChangeArrowheads="1"/>
          </p:cNvSpPr>
          <p:nvPr/>
        </p:nvSpPr>
        <p:spPr bwMode="auto">
          <a:xfrm>
            <a:off x="3276600" y="2362200"/>
            <a:ext cx="1981200" cy="152400"/>
          </a:xfrm>
          <a:prstGeom prst="rect">
            <a:avLst/>
          </a:prstGeom>
          <a:noFill/>
          <a:ln w="9525">
            <a:solidFill>
              <a:schemeClr val="tx1"/>
            </a:solidFill>
            <a:miter lim="800000"/>
            <a:headEnd/>
            <a:tailEnd/>
          </a:ln>
        </p:spPr>
        <p:txBody>
          <a:bodyPr wrap="none" anchor="ctr"/>
          <a:lstStyle/>
          <a:p>
            <a:endParaRPr lang="en-US"/>
          </a:p>
        </p:txBody>
      </p:sp>
      <p:sp>
        <p:nvSpPr>
          <p:cNvPr id="56357" name="Text Box 38"/>
          <p:cNvSpPr txBox="1">
            <a:spLocks noChangeArrowheads="1"/>
          </p:cNvSpPr>
          <p:nvPr/>
        </p:nvSpPr>
        <p:spPr bwMode="auto">
          <a:xfrm>
            <a:off x="3429000" y="2743200"/>
            <a:ext cx="533400" cy="368300"/>
          </a:xfrm>
          <a:prstGeom prst="rect">
            <a:avLst/>
          </a:prstGeom>
          <a:noFill/>
          <a:ln w="9525">
            <a:noFill/>
            <a:miter lim="800000"/>
            <a:headEnd/>
            <a:tailEnd/>
          </a:ln>
        </p:spPr>
        <p:txBody>
          <a:bodyPr>
            <a:spAutoFit/>
          </a:bodyPr>
          <a:lstStyle/>
          <a:p>
            <a:pPr algn="l"/>
            <a:r>
              <a:rPr lang="en-US" sz="600">
                <a:latin typeface="Trebuchet MS" pitchFamily="34" charset="0"/>
              </a:rPr>
              <a:t>Site &amp; Gov’t Approval</a:t>
            </a:r>
          </a:p>
        </p:txBody>
      </p:sp>
      <p:sp>
        <p:nvSpPr>
          <p:cNvPr id="56358" name="Rectangle 39"/>
          <p:cNvSpPr>
            <a:spLocks noChangeArrowheads="1"/>
          </p:cNvSpPr>
          <p:nvPr/>
        </p:nvSpPr>
        <p:spPr bwMode="auto">
          <a:xfrm>
            <a:off x="3810000" y="2362200"/>
            <a:ext cx="838200" cy="152400"/>
          </a:xfrm>
          <a:prstGeom prst="rect">
            <a:avLst/>
          </a:prstGeom>
          <a:noFill/>
          <a:ln w="9525">
            <a:noFill/>
            <a:miter lim="800000"/>
            <a:headEnd/>
            <a:tailEnd/>
          </a:ln>
        </p:spPr>
        <p:txBody>
          <a:bodyPr wrap="none" anchor="ctr"/>
          <a:lstStyle/>
          <a:p>
            <a:r>
              <a:rPr lang="en-US" sz="900" b="1">
                <a:latin typeface="Trebuchet MS" pitchFamily="34" charset="0"/>
              </a:rPr>
              <a:t>Negotiations</a:t>
            </a:r>
          </a:p>
        </p:txBody>
      </p:sp>
      <p:sp>
        <p:nvSpPr>
          <p:cNvPr id="56359" name="Rectangle 40"/>
          <p:cNvSpPr>
            <a:spLocks noChangeArrowheads="1"/>
          </p:cNvSpPr>
          <p:nvPr/>
        </p:nvSpPr>
        <p:spPr bwMode="auto">
          <a:xfrm>
            <a:off x="4953000" y="3352800"/>
            <a:ext cx="35052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6360" name="Rectangle 41"/>
          <p:cNvSpPr>
            <a:spLocks noChangeArrowheads="1"/>
          </p:cNvSpPr>
          <p:nvPr/>
        </p:nvSpPr>
        <p:spPr bwMode="auto">
          <a:xfrm>
            <a:off x="5715000" y="3352800"/>
            <a:ext cx="2057400" cy="304800"/>
          </a:xfrm>
          <a:prstGeom prst="rect">
            <a:avLst/>
          </a:prstGeom>
          <a:noFill/>
          <a:ln w="9525">
            <a:noFill/>
            <a:miter lim="800000"/>
            <a:headEnd/>
            <a:tailEnd/>
          </a:ln>
        </p:spPr>
        <p:txBody>
          <a:bodyPr wrap="none" anchor="ctr"/>
          <a:lstStyle/>
          <a:p>
            <a:r>
              <a:rPr lang="en-US" b="1">
                <a:latin typeface="Trebuchet MS" pitchFamily="34" charset="0"/>
              </a:rPr>
              <a:t>Design, Engineering &amp; Procurement</a:t>
            </a:r>
            <a:endParaRPr lang="en-US" sz="600" b="1">
              <a:latin typeface="Trebuchet MS" pitchFamily="34" charset="0"/>
            </a:endParaRPr>
          </a:p>
        </p:txBody>
      </p:sp>
      <p:sp>
        <p:nvSpPr>
          <p:cNvPr id="56361" name="Line 42"/>
          <p:cNvSpPr>
            <a:spLocks noChangeShapeType="1"/>
          </p:cNvSpPr>
          <p:nvPr/>
        </p:nvSpPr>
        <p:spPr bwMode="auto">
          <a:xfrm>
            <a:off x="2819400" y="3124200"/>
            <a:ext cx="0" cy="1905000"/>
          </a:xfrm>
          <a:prstGeom prst="line">
            <a:avLst/>
          </a:prstGeom>
          <a:noFill/>
          <a:ln w="9525">
            <a:solidFill>
              <a:schemeClr val="tx1"/>
            </a:solidFill>
            <a:round/>
            <a:headEnd/>
            <a:tailEnd type="triangle" w="med" len="med"/>
          </a:ln>
        </p:spPr>
        <p:txBody>
          <a:bodyPr wrap="none" anchor="ctr"/>
          <a:lstStyle/>
          <a:p>
            <a:endParaRPr lang="en-US"/>
          </a:p>
        </p:txBody>
      </p:sp>
      <p:sp>
        <p:nvSpPr>
          <p:cNvPr id="56362" name="Line 43"/>
          <p:cNvSpPr>
            <a:spLocks noChangeShapeType="1"/>
          </p:cNvSpPr>
          <p:nvPr/>
        </p:nvSpPr>
        <p:spPr bwMode="auto">
          <a:xfrm>
            <a:off x="1676400" y="2971800"/>
            <a:ext cx="0" cy="2057400"/>
          </a:xfrm>
          <a:prstGeom prst="line">
            <a:avLst/>
          </a:prstGeom>
          <a:noFill/>
          <a:ln w="9525">
            <a:solidFill>
              <a:schemeClr val="tx1"/>
            </a:solidFill>
            <a:round/>
            <a:headEnd/>
            <a:tailEnd type="triangle" w="med" len="med"/>
          </a:ln>
        </p:spPr>
        <p:txBody>
          <a:bodyPr wrap="none" anchor="ctr"/>
          <a:lstStyle/>
          <a:p>
            <a:endParaRPr lang="en-US"/>
          </a:p>
        </p:txBody>
      </p:sp>
      <p:sp>
        <p:nvSpPr>
          <p:cNvPr id="56363" name="Line 44"/>
          <p:cNvSpPr>
            <a:spLocks noChangeShapeType="1"/>
          </p:cNvSpPr>
          <p:nvPr/>
        </p:nvSpPr>
        <p:spPr bwMode="auto">
          <a:xfrm>
            <a:off x="485775" y="3124200"/>
            <a:ext cx="0" cy="1905000"/>
          </a:xfrm>
          <a:prstGeom prst="line">
            <a:avLst/>
          </a:prstGeom>
          <a:noFill/>
          <a:ln w="9525">
            <a:solidFill>
              <a:schemeClr val="tx1"/>
            </a:solidFill>
            <a:round/>
            <a:headEnd/>
            <a:tailEnd type="triangle" w="med" len="med"/>
          </a:ln>
        </p:spPr>
        <p:txBody>
          <a:bodyPr wrap="none" anchor="ctr"/>
          <a:lstStyle/>
          <a:p>
            <a:endParaRPr lang="en-US"/>
          </a:p>
        </p:txBody>
      </p:sp>
      <p:sp>
        <p:nvSpPr>
          <p:cNvPr id="56364" name="Line 45"/>
          <p:cNvSpPr>
            <a:spLocks noChangeShapeType="1"/>
          </p:cNvSpPr>
          <p:nvPr/>
        </p:nvSpPr>
        <p:spPr bwMode="auto">
          <a:xfrm>
            <a:off x="2133600" y="1676400"/>
            <a:ext cx="1588" cy="457200"/>
          </a:xfrm>
          <a:prstGeom prst="line">
            <a:avLst/>
          </a:prstGeom>
          <a:noFill/>
          <a:ln w="9525">
            <a:solidFill>
              <a:schemeClr val="tx1"/>
            </a:solidFill>
            <a:round/>
            <a:headEnd/>
            <a:tailEnd/>
          </a:ln>
        </p:spPr>
        <p:txBody>
          <a:bodyPr wrap="none" anchor="ctr"/>
          <a:lstStyle/>
          <a:p>
            <a:endParaRPr lang="en-US"/>
          </a:p>
        </p:txBody>
      </p:sp>
      <p:sp>
        <p:nvSpPr>
          <p:cNvPr id="56365" name="Line 46"/>
          <p:cNvSpPr>
            <a:spLocks noChangeShapeType="1"/>
          </p:cNvSpPr>
          <p:nvPr/>
        </p:nvSpPr>
        <p:spPr bwMode="auto">
          <a:xfrm>
            <a:off x="5334000" y="1905000"/>
            <a:ext cx="1588" cy="228600"/>
          </a:xfrm>
          <a:prstGeom prst="line">
            <a:avLst/>
          </a:prstGeom>
          <a:noFill/>
          <a:ln w="9525">
            <a:solidFill>
              <a:schemeClr val="tx1"/>
            </a:solidFill>
            <a:round/>
            <a:headEnd/>
            <a:tailEnd/>
          </a:ln>
        </p:spPr>
        <p:txBody>
          <a:bodyPr wrap="none" anchor="ctr"/>
          <a:lstStyle/>
          <a:p>
            <a:endParaRPr lang="en-US"/>
          </a:p>
        </p:txBody>
      </p:sp>
      <p:sp>
        <p:nvSpPr>
          <p:cNvPr id="56366" name="Line 47"/>
          <p:cNvSpPr>
            <a:spLocks noChangeShapeType="1"/>
          </p:cNvSpPr>
          <p:nvPr/>
        </p:nvSpPr>
        <p:spPr bwMode="auto">
          <a:xfrm>
            <a:off x="8229600" y="1676400"/>
            <a:ext cx="1588" cy="457200"/>
          </a:xfrm>
          <a:prstGeom prst="line">
            <a:avLst/>
          </a:prstGeom>
          <a:noFill/>
          <a:ln w="9525">
            <a:solidFill>
              <a:schemeClr val="tx1"/>
            </a:solidFill>
            <a:round/>
            <a:headEnd/>
            <a:tailEnd/>
          </a:ln>
        </p:spPr>
        <p:txBody>
          <a:bodyPr wrap="none" anchor="ctr"/>
          <a:lstStyle/>
          <a:p>
            <a:endParaRPr lang="en-US"/>
          </a:p>
        </p:txBody>
      </p:sp>
      <p:sp>
        <p:nvSpPr>
          <p:cNvPr id="56367" name="Line 48"/>
          <p:cNvSpPr>
            <a:spLocks noChangeShapeType="1"/>
          </p:cNvSpPr>
          <p:nvPr/>
        </p:nvSpPr>
        <p:spPr bwMode="auto">
          <a:xfrm>
            <a:off x="7239000" y="1981200"/>
            <a:ext cx="990600" cy="1588"/>
          </a:xfrm>
          <a:prstGeom prst="line">
            <a:avLst/>
          </a:prstGeom>
          <a:noFill/>
          <a:ln w="9525">
            <a:solidFill>
              <a:srgbClr val="0000FF"/>
            </a:solidFill>
            <a:round/>
            <a:headEnd/>
            <a:tailEnd type="triangle" w="med" len="med"/>
          </a:ln>
        </p:spPr>
        <p:txBody>
          <a:bodyPr wrap="none" anchor="ctr"/>
          <a:lstStyle/>
          <a:p>
            <a:endParaRPr lang="en-US"/>
          </a:p>
        </p:txBody>
      </p:sp>
      <p:sp>
        <p:nvSpPr>
          <p:cNvPr id="56368" name="Line 49"/>
          <p:cNvSpPr>
            <a:spLocks noChangeShapeType="1"/>
          </p:cNvSpPr>
          <p:nvPr/>
        </p:nvSpPr>
        <p:spPr bwMode="auto">
          <a:xfrm flipH="1">
            <a:off x="5334000" y="1981200"/>
            <a:ext cx="1143000" cy="0"/>
          </a:xfrm>
          <a:prstGeom prst="line">
            <a:avLst/>
          </a:prstGeom>
          <a:noFill/>
          <a:ln w="9525">
            <a:solidFill>
              <a:srgbClr val="0000FF"/>
            </a:solidFill>
            <a:round/>
            <a:headEnd/>
            <a:tailEnd type="triangle" w="med" len="med"/>
          </a:ln>
        </p:spPr>
        <p:txBody>
          <a:bodyPr wrap="none" anchor="ctr"/>
          <a:lstStyle/>
          <a:p>
            <a:endParaRPr lang="en-US"/>
          </a:p>
        </p:txBody>
      </p:sp>
      <p:sp>
        <p:nvSpPr>
          <p:cNvPr id="56369" name="Text Box 50"/>
          <p:cNvSpPr txBox="1">
            <a:spLocks noChangeArrowheads="1"/>
          </p:cNvSpPr>
          <p:nvPr/>
        </p:nvSpPr>
        <p:spPr bwMode="auto">
          <a:xfrm>
            <a:off x="6553200" y="1828800"/>
            <a:ext cx="685800" cy="244475"/>
          </a:xfrm>
          <a:prstGeom prst="rect">
            <a:avLst/>
          </a:prstGeom>
          <a:noFill/>
          <a:ln w="9525">
            <a:noFill/>
            <a:miter lim="800000"/>
            <a:headEnd/>
            <a:tailEnd/>
          </a:ln>
        </p:spPr>
        <p:txBody>
          <a:bodyPr>
            <a:spAutoFit/>
          </a:bodyPr>
          <a:lstStyle/>
          <a:p>
            <a:pPr algn="l"/>
            <a:r>
              <a:rPr lang="en-US" sz="1000" b="1">
                <a:latin typeface="Trebuchet MS" pitchFamily="34" charset="0"/>
              </a:rPr>
              <a:t>1 YR</a:t>
            </a:r>
          </a:p>
        </p:txBody>
      </p:sp>
      <p:sp>
        <p:nvSpPr>
          <p:cNvPr id="56370" name="Line 51"/>
          <p:cNvSpPr>
            <a:spLocks noChangeShapeType="1"/>
          </p:cNvSpPr>
          <p:nvPr/>
        </p:nvSpPr>
        <p:spPr bwMode="auto">
          <a:xfrm flipH="1">
            <a:off x="2133600" y="1828800"/>
            <a:ext cx="6096000" cy="1588"/>
          </a:xfrm>
          <a:prstGeom prst="line">
            <a:avLst/>
          </a:prstGeom>
          <a:noFill/>
          <a:ln w="9525">
            <a:solidFill>
              <a:srgbClr val="0000FF"/>
            </a:solidFill>
            <a:round/>
            <a:headEnd type="triangle" w="med" len="med"/>
            <a:tailEnd type="triangle" w="med" len="med"/>
          </a:ln>
        </p:spPr>
        <p:txBody>
          <a:bodyPr wrap="none" anchor="ctr"/>
          <a:lstStyle/>
          <a:p>
            <a:endParaRPr lang="en-US"/>
          </a:p>
        </p:txBody>
      </p:sp>
      <p:sp>
        <p:nvSpPr>
          <p:cNvPr id="56371" name="Text Box 52"/>
          <p:cNvSpPr txBox="1">
            <a:spLocks noChangeArrowheads="1"/>
          </p:cNvSpPr>
          <p:nvPr/>
        </p:nvSpPr>
        <p:spPr bwMode="auto">
          <a:xfrm>
            <a:off x="4419600" y="1676400"/>
            <a:ext cx="762000" cy="244475"/>
          </a:xfrm>
          <a:prstGeom prst="rect">
            <a:avLst/>
          </a:prstGeom>
          <a:solidFill>
            <a:schemeClr val="bg1"/>
          </a:solidFill>
          <a:ln w="9525">
            <a:noFill/>
            <a:miter lim="800000"/>
            <a:headEnd/>
            <a:tailEnd/>
          </a:ln>
        </p:spPr>
        <p:txBody>
          <a:bodyPr>
            <a:spAutoFit/>
          </a:bodyPr>
          <a:lstStyle/>
          <a:p>
            <a:pPr algn="l"/>
            <a:r>
              <a:rPr lang="en-US" sz="1000" b="1">
                <a:latin typeface="Trebuchet MS" pitchFamily="34" charset="0"/>
              </a:rPr>
              <a:t>2-3 YRS.</a:t>
            </a:r>
          </a:p>
        </p:txBody>
      </p:sp>
      <p:sp>
        <p:nvSpPr>
          <p:cNvPr id="56372" name="Line 53"/>
          <p:cNvSpPr>
            <a:spLocks noChangeShapeType="1"/>
          </p:cNvSpPr>
          <p:nvPr/>
        </p:nvSpPr>
        <p:spPr bwMode="auto">
          <a:xfrm>
            <a:off x="923925" y="2743200"/>
            <a:ext cx="381000" cy="0"/>
          </a:xfrm>
          <a:prstGeom prst="line">
            <a:avLst/>
          </a:prstGeom>
          <a:noFill/>
          <a:ln w="9525">
            <a:solidFill>
              <a:srgbClr val="0000FF"/>
            </a:solidFill>
            <a:round/>
            <a:headEnd/>
            <a:tailEnd type="triangle" w="med" len="med"/>
          </a:ln>
        </p:spPr>
        <p:txBody>
          <a:bodyPr wrap="none" anchor="ctr"/>
          <a:lstStyle/>
          <a:p>
            <a:endParaRPr lang="en-US"/>
          </a:p>
        </p:txBody>
      </p:sp>
      <p:sp>
        <p:nvSpPr>
          <p:cNvPr id="56373" name="Line 54"/>
          <p:cNvSpPr>
            <a:spLocks noChangeShapeType="1"/>
          </p:cNvSpPr>
          <p:nvPr/>
        </p:nvSpPr>
        <p:spPr bwMode="auto">
          <a:xfrm>
            <a:off x="1981200" y="2743200"/>
            <a:ext cx="152400" cy="0"/>
          </a:xfrm>
          <a:prstGeom prst="line">
            <a:avLst/>
          </a:prstGeom>
          <a:noFill/>
          <a:ln w="9525">
            <a:solidFill>
              <a:srgbClr val="0000FF"/>
            </a:solidFill>
            <a:round/>
            <a:headEnd/>
            <a:tailEnd type="triangle" w="med" len="med"/>
          </a:ln>
        </p:spPr>
        <p:txBody>
          <a:bodyPr wrap="none" anchor="ctr"/>
          <a:lstStyle/>
          <a:p>
            <a:endParaRPr lang="en-US"/>
          </a:p>
        </p:txBody>
      </p:sp>
      <p:sp>
        <p:nvSpPr>
          <p:cNvPr id="56374" name="Line 55"/>
          <p:cNvSpPr>
            <a:spLocks noChangeShapeType="1"/>
          </p:cNvSpPr>
          <p:nvPr/>
        </p:nvSpPr>
        <p:spPr bwMode="auto">
          <a:xfrm>
            <a:off x="1676400" y="2438400"/>
            <a:ext cx="0" cy="152400"/>
          </a:xfrm>
          <a:prstGeom prst="line">
            <a:avLst/>
          </a:prstGeom>
          <a:noFill/>
          <a:ln w="9525">
            <a:solidFill>
              <a:schemeClr val="tx1"/>
            </a:solidFill>
            <a:round/>
            <a:headEnd/>
            <a:tailEnd/>
          </a:ln>
        </p:spPr>
        <p:txBody>
          <a:bodyPr wrap="none" anchor="ctr"/>
          <a:lstStyle/>
          <a:p>
            <a:endParaRPr lang="en-US"/>
          </a:p>
        </p:txBody>
      </p:sp>
      <p:sp>
        <p:nvSpPr>
          <p:cNvPr id="56375" name="Line 56"/>
          <p:cNvSpPr>
            <a:spLocks noChangeShapeType="1"/>
          </p:cNvSpPr>
          <p:nvPr/>
        </p:nvSpPr>
        <p:spPr bwMode="auto">
          <a:xfrm>
            <a:off x="4648200" y="3505200"/>
            <a:ext cx="304800" cy="0"/>
          </a:xfrm>
          <a:prstGeom prst="line">
            <a:avLst/>
          </a:prstGeom>
          <a:noFill/>
          <a:ln w="9525">
            <a:solidFill>
              <a:srgbClr val="0000FF"/>
            </a:solidFill>
            <a:round/>
            <a:headEnd/>
            <a:tailEnd type="triangle" w="med" len="med"/>
          </a:ln>
        </p:spPr>
        <p:txBody>
          <a:bodyPr wrap="none" anchor="ctr"/>
          <a:lstStyle/>
          <a:p>
            <a:endParaRPr lang="en-US"/>
          </a:p>
        </p:txBody>
      </p:sp>
      <p:sp>
        <p:nvSpPr>
          <p:cNvPr id="56376" name="Line 57"/>
          <p:cNvSpPr>
            <a:spLocks noChangeShapeType="1"/>
          </p:cNvSpPr>
          <p:nvPr/>
        </p:nvSpPr>
        <p:spPr bwMode="auto">
          <a:xfrm>
            <a:off x="4648200" y="3124200"/>
            <a:ext cx="0" cy="381000"/>
          </a:xfrm>
          <a:prstGeom prst="line">
            <a:avLst/>
          </a:prstGeom>
          <a:noFill/>
          <a:ln w="9525">
            <a:solidFill>
              <a:srgbClr val="0000FF"/>
            </a:solidFill>
            <a:round/>
            <a:headEnd/>
            <a:tailEnd/>
          </a:ln>
        </p:spPr>
        <p:txBody>
          <a:bodyPr wrap="none" anchor="ctr"/>
          <a:lstStyle/>
          <a:p>
            <a:endParaRPr lang="en-US"/>
          </a:p>
        </p:txBody>
      </p:sp>
      <p:sp>
        <p:nvSpPr>
          <p:cNvPr id="56377" name="Line 58"/>
          <p:cNvSpPr>
            <a:spLocks noChangeShapeType="1"/>
          </p:cNvSpPr>
          <p:nvPr/>
        </p:nvSpPr>
        <p:spPr bwMode="auto">
          <a:xfrm>
            <a:off x="2971800" y="2362200"/>
            <a:ext cx="0" cy="762000"/>
          </a:xfrm>
          <a:prstGeom prst="line">
            <a:avLst/>
          </a:prstGeom>
          <a:noFill/>
          <a:ln w="9525">
            <a:solidFill>
              <a:schemeClr val="tx1"/>
            </a:solidFill>
            <a:prstDash val="dash"/>
            <a:round/>
            <a:headEnd/>
            <a:tailEnd/>
          </a:ln>
        </p:spPr>
        <p:txBody>
          <a:bodyPr wrap="none" anchor="ctr"/>
          <a:lstStyle/>
          <a:p>
            <a:endParaRPr lang="en-US"/>
          </a:p>
        </p:txBody>
      </p:sp>
      <p:sp>
        <p:nvSpPr>
          <p:cNvPr id="56378" name="Rectangle 59"/>
          <p:cNvSpPr>
            <a:spLocks noChangeArrowheads="1"/>
          </p:cNvSpPr>
          <p:nvPr/>
        </p:nvSpPr>
        <p:spPr bwMode="auto">
          <a:xfrm>
            <a:off x="3581400" y="2514600"/>
            <a:ext cx="1676400" cy="152400"/>
          </a:xfrm>
          <a:prstGeom prst="rect">
            <a:avLst/>
          </a:prstGeom>
          <a:solidFill>
            <a:schemeClr val="bg1"/>
          </a:solidFill>
          <a:ln w="9525">
            <a:noFill/>
            <a:miter lim="800000"/>
            <a:headEnd/>
            <a:tailEnd/>
          </a:ln>
        </p:spPr>
        <p:txBody>
          <a:bodyPr wrap="none" anchor="ctr"/>
          <a:lstStyle/>
          <a:p>
            <a:endParaRPr lang="en-US"/>
          </a:p>
        </p:txBody>
      </p:sp>
      <p:sp>
        <p:nvSpPr>
          <p:cNvPr id="56379" name="Rectangle 60"/>
          <p:cNvSpPr>
            <a:spLocks noChangeArrowheads="1"/>
          </p:cNvSpPr>
          <p:nvPr/>
        </p:nvSpPr>
        <p:spPr bwMode="auto">
          <a:xfrm>
            <a:off x="3733800" y="2514600"/>
            <a:ext cx="838200" cy="152400"/>
          </a:xfrm>
          <a:prstGeom prst="rect">
            <a:avLst/>
          </a:prstGeom>
          <a:noFill/>
          <a:ln w="9525">
            <a:noFill/>
            <a:miter lim="800000"/>
            <a:headEnd/>
            <a:tailEnd/>
          </a:ln>
        </p:spPr>
        <p:txBody>
          <a:bodyPr wrap="none" anchor="ctr"/>
          <a:lstStyle/>
          <a:p>
            <a:r>
              <a:rPr lang="en-US" sz="900" b="1">
                <a:latin typeface="Trebuchet MS" pitchFamily="34" charset="0"/>
              </a:rPr>
              <a:t>Project  Contracts</a:t>
            </a:r>
            <a:endParaRPr lang="en-US" sz="600" b="1">
              <a:latin typeface="Trebuchet MS" pitchFamily="34" charset="0"/>
            </a:endParaRPr>
          </a:p>
        </p:txBody>
      </p:sp>
      <p:sp>
        <p:nvSpPr>
          <p:cNvPr id="56380" name="Rectangle 61"/>
          <p:cNvSpPr>
            <a:spLocks noChangeArrowheads="1"/>
          </p:cNvSpPr>
          <p:nvPr/>
        </p:nvSpPr>
        <p:spPr bwMode="auto">
          <a:xfrm>
            <a:off x="3276600" y="2514600"/>
            <a:ext cx="76200" cy="152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56381" name="Line 62"/>
          <p:cNvSpPr>
            <a:spLocks noChangeShapeType="1"/>
          </p:cNvSpPr>
          <p:nvPr/>
        </p:nvSpPr>
        <p:spPr bwMode="auto">
          <a:xfrm flipH="1">
            <a:off x="3276600" y="2514600"/>
            <a:ext cx="152400" cy="0"/>
          </a:xfrm>
          <a:prstGeom prst="line">
            <a:avLst/>
          </a:prstGeom>
          <a:noFill/>
          <a:ln w="9525">
            <a:solidFill>
              <a:schemeClr val="tx1"/>
            </a:solidFill>
            <a:round/>
            <a:headEnd/>
            <a:tailEnd/>
          </a:ln>
        </p:spPr>
        <p:txBody>
          <a:bodyPr wrap="none" anchor="ctr"/>
          <a:lstStyle/>
          <a:p>
            <a:endParaRPr lang="en-US"/>
          </a:p>
        </p:txBody>
      </p:sp>
      <p:sp>
        <p:nvSpPr>
          <p:cNvPr id="56382" name="Rectangle 63" descr="Wide upward diagonal"/>
          <p:cNvSpPr>
            <a:spLocks noChangeArrowheads="1"/>
          </p:cNvSpPr>
          <p:nvPr/>
        </p:nvSpPr>
        <p:spPr bwMode="auto">
          <a:xfrm>
            <a:off x="5257800" y="5029200"/>
            <a:ext cx="228600" cy="304800"/>
          </a:xfrm>
          <a:prstGeom prst="rect">
            <a:avLst/>
          </a:prstGeom>
          <a:pattFill prst="wdUpDiag">
            <a:fgClr>
              <a:schemeClr val="tx2"/>
            </a:fgClr>
            <a:bgClr>
              <a:srgbClr val="FF3300"/>
            </a:bgClr>
          </a:pattFill>
          <a:ln w="9525">
            <a:solidFill>
              <a:schemeClr val="tx1"/>
            </a:solidFill>
            <a:miter lim="800000"/>
            <a:headEnd/>
            <a:tailEnd/>
          </a:ln>
        </p:spPr>
        <p:txBody>
          <a:bodyPr wrap="none" anchor="ctr"/>
          <a:lstStyle/>
          <a:p>
            <a:endParaRPr lang="en-US" sz="2400" b="1">
              <a:latin typeface="Trebuchet MS" pitchFamily="34" charset="0"/>
            </a:endParaRPr>
          </a:p>
        </p:txBody>
      </p:sp>
      <p:sp>
        <p:nvSpPr>
          <p:cNvPr id="56383" name="Line 64"/>
          <p:cNvSpPr>
            <a:spLocks noChangeShapeType="1"/>
          </p:cNvSpPr>
          <p:nvPr/>
        </p:nvSpPr>
        <p:spPr bwMode="auto">
          <a:xfrm flipV="1">
            <a:off x="3276600" y="2514600"/>
            <a:ext cx="0" cy="152400"/>
          </a:xfrm>
          <a:prstGeom prst="line">
            <a:avLst/>
          </a:prstGeom>
          <a:noFill/>
          <a:ln w="9525">
            <a:solidFill>
              <a:schemeClr val="tx1"/>
            </a:solidFill>
            <a:prstDash val="dash"/>
            <a:round/>
            <a:headEnd/>
            <a:tailEnd/>
          </a:ln>
        </p:spPr>
        <p:txBody>
          <a:bodyPr wrap="none" anchor="ctr"/>
          <a:lstStyle/>
          <a:p>
            <a:endParaRPr lang="en-US"/>
          </a:p>
        </p:txBody>
      </p:sp>
      <p:sp>
        <p:nvSpPr>
          <p:cNvPr id="56384" name="Line 65"/>
          <p:cNvSpPr>
            <a:spLocks noChangeShapeType="1"/>
          </p:cNvSpPr>
          <p:nvPr/>
        </p:nvSpPr>
        <p:spPr bwMode="auto">
          <a:xfrm>
            <a:off x="3505200" y="2514600"/>
            <a:ext cx="1752600" cy="0"/>
          </a:xfrm>
          <a:prstGeom prst="line">
            <a:avLst/>
          </a:prstGeom>
          <a:noFill/>
          <a:ln w="9525">
            <a:solidFill>
              <a:schemeClr val="tx1"/>
            </a:solidFill>
            <a:round/>
            <a:headEnd/>
            <a:tailEnd/>
          </a:ln>
        </p:spPr>
        <p:txBody>
          <a:bodyPr wrap="none" anchor="ctr"/>
          <a:lstStyle/>
          <a:p>
            <a:endParaRPr lang="en-US"/>
          </a:p>
        </p:txBody>
      </p:sp>
      <p:sp>
        <p:nvSpPr>
          <p:cNvPr id="56385" name="Line 66"/>
          <p:cNvSpPr>
            <a:spLocks noChangeShapeType="1"/>
          </p:cNvSpPr>
          <p:nvPr/>
        </p:nvSpPr>
        <p:spPr bwMode="auto">
          <a:xfrm>
            <a:off x="3505200" y="2667000"/>
            <a:ext cx="1752600" cy="0"/>
          </a:xfrm>
          <a:prstGeom prst="line">
            <a:avLst/>
          </a:prstGeom>
          <a:noFill/>
          <a:ln w="9525">
            <a:solidFill>
              <a:schemeClr val="tx1"/>
            </a:solidFill>
            <a:round/>
            <a:headEnd/>
            <a:tailEnd/>
          </a:ln>
        </p:spPr>
        <p:txBody>
          <a:bodyPr wrap="none" anchor="ctr"/>
          <a:lstStyle/>
          <a:p>
            <a:endParaRPr lang="en-US"/>
          </a:p>
        </p:txBody>
      </p:sp>
      <p:sp>
        <p:nvSpPr>
          <p:cNvPr id="56386" name="Text Box 67"/>
          <p:cNvSpPr txBox="1">
            <a:spLocks noChangeArrowheads="1"/>
          </p:cNvSpPr>
          <p:nvPr/>
        </p:nvSpPr>
        <p:spPr bwMode="auto">
          <a:xfrm>
            <a:off x="4876800" y="2830513"/>
            <a:ext cx="377825" cy="184150"/>
          </a:xfrm>
          <a:prstGeom prst="rect">
            <a:avLst/>
          </a:prstGeom>
          <a:noFill/>
          <a:ln w="9525">
            <a:noFill/>
            <a:miter lim="800000"/>
            <a:headEnd/>
            <a:tailEnd/>
          </a:ln>
        </p:spPr>
        <p:txBody>
          <a:bodyPr wrap="none">
            <a:spAutoFit/>
          </a:bodyPr>
          <a:lstStyle/>
          <a:p>
            <a:pPr algn="l" eaLnBrk="1" hangingPunct="1"/>
            <a:r>
              <a:rPr lang="en-US" sz="600">
                <a:latin typeface="Trebuchet MS" pitchFamily="34" charset="0"/>
              </a:rPr>
              <a:t>Other</a:t>
            </a:r>
          </a:p>
        </p:txBody>
      </p:sp>
      <p:sp>
        <p:nvSpPr>
          <p:cNvPr id="56387" name="Rectangle 68"/>
          <p:cNvSpPr>
            <a:spLocks noChangeArrowheads="1"/>
          </p:cNvSpPr>
          <p:nvPr/>
        </p:nvSpPr>
        <p:spPr bwMode="auto">
          <a:xfrm>
            <a:off x="5486400" y="2667000"/>
            <a:ext cx="2438400" cy="228600"/>
          </a:xfrm>
          <a:prstGeom prst="rect">
            <a:avLst/>
          </a:prstGeom>
          <a:noFill/>
          <a:ln w="9525">
            <a:solidFill>
              <a:schemeClr val="tx1"/>
            </a:solidFill>
            <a:miter lim="800000"/>
            <a:headEnd/>
            <a:tailEnd/>
          </a:ln>
        </p:spPr>
        <p:txBody>
          <a:bodyPr wrap="none" anchor="ctr"/>
          <a:lstStyle/>
          <a:p>
            <a:r>
              <a:rPr lang="en-US" sz="900" b="1">
                <a:latin typeface="Trebuchet MS" pitchFamily="34" charset="0"/>
              </a:rPr>
              <a:t>Further Engineering</a:t>
            </a:r>
          </a:p>
        </p:txBody>
      </p:sp>
      <p:sp>
        <p:nvSpPr>
          <p:cNvPr id="56388" name="Rectangle 69"/>
          <p:cNvSpPr>
            <a:spLocks noChangeArrowheads="1"/>
          </p:cNvSpPr>
          <p:nvPr/>
        </p:nvSpPr>
        <p:spPr bwMode="auto">
          <a:xfrm>
            <a:off x="5495925" y="2895600"/>
            <a:ext cx="2438400" cy="228600"/>
          </a:xfrm>
          <a:prstGeom prst="rect">
            <a:avLst/>
          </a:prstGeom>
          <a:noFill/>
          <a:ln w="9525">
            <a:solidFill>
              <a:schemeClr val="tx1"/>
            </a:solidFill>
            <a:miter lim="800000"/>
            <a:headEnd/>
            <a:tailEnd/>
          </a:ln>
        </p:spPr>
        <p:txBody>
          <a:bodyPr wrap="none" anchor="ctr"/>
          <a:lstStyle/>
          <a:p>
            <a:r>
              <a:rPr lang="en-US" sz="900" b="1">
                <a:latin typeface="Trebuchet MS" pitchFamily="34" charset="0"/>
              </a:rPr>
              <a:t>Finalizing EPC and Commercial Contracts</a:t>
            </a:r>
          </a:p>
        </p:txBody>
      </p:sp>
      <p:sp>
        <p:nvSpPr>
          <p:cNvPr id="56389" name="Rectangle 70"/>
          <p:cNvSpPr>
            <a:spLocks noGrp="1" noChangeArrowheads="1"/>
          </p:cNvSpPr>
          <p:nvPr>
            <p:ph type="title"/>
          </p:nvPr>
        </p:nvSpPr>
        <p:spPr/>
        <p:txBody>
          <a:bodyPr/>
          <a:lstStyle/>
          <a:p>
            <a:r>
              <a:rPr lang="en-US" smtClean="0"/>
              <a:t>Timeline Before Commercial Operation</a:t>
            </a:r>
          </a:p>
        </p:txBody>
      </p:sp>
    </p:spTree>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Importance of the Completion Test and Definition of Completion</a:t>
            </a:r>
          </a:p>
        </p:txBody>
      </p:sp>
      <p:sp>
        <p:nvSpPr>
          <p:cNvPr id="57347" name="Rectangle 3"/>
          <p:cNvSpPr>
            <a:spLocks noGrp="1" noChangeArrowheads="1"/>
          </p:cNvSpPr>
          <p:nvPr>
            <p:ph type="body" idx="1"/>
          </p:nvPr>
        </p:nvSpPr>
        <p:spPr/>
        <p:txBody>
          <a:bodyPr/>
          <a:lstStyle/>
          <a:p>
            <a:r>
              <a:rPr lang="en-US" sz="1700" smtClean="0"/>
              <a:t>Definition of completion crucial for measuring risks of EPC contractor and project company</a:t>
            </a:r>
          </a:p>
          <a:p>
            <a:r>
              <a:rPr lang="en-US" sz="1700" smtClean="0"/>
              <a:t>Project risks are fundamentally different in the pre- and post-completion phase.</a:t>
            </a:r>
          </a:p>
          <a:p>
            <a:pPr lvl="1"/>
            <a:r>
              <a:rPr lang="en-US" sz="1700" smtClean="0"/>
              <a:t>Investors bear the risks before project completion (the loan has recourse)</a:t>
            </a:r>
          </a:p>
          <a:p>
            <a:pPr lvl="1"/>
            <a:r>
              <a:rPr lang="en-US" sz="1700" smtClean="0"/>
              <a:t>Credit exposure occurs when the project is up and running – revenues, operating costs and quantity produced must be evaluated.</a:t>
            </a:r>
          </a:p>
          <a:p>
            <a:r>
              <a:rPr lang="en-US" sz="1700" smtClean="0"/>
              <a:t>The completion test is part of many contracts including the construction contract, the loan agreement and the purchase contract.</a:t>
            </a:r>
          </a:p>
          <a:p>
            <a:r>
              <a:rPr lang="en-US" sz="1700" smtClean="0"/>
              <a:t>Commissioning often involves performance components to insure that minimum levels of performance are achieved before taking over the project</a:t>
            </a:r>
          </a:p>
        </p:txBody>
      </p:sp>
    </p:spTree>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Project Finance Dates – Completion Test</a:t>
            </a:r>
          </a:p>
        </p:txBody>
      </p:sp>
      <p:sp>
        <p:nvSpPr>
          <p:cNvPr id="58371" name="Rectangle 3"/>
          <p:cNvSpPr>
            <a:spLocks noGrp="1" noChangeArrowheads="1"/>
          </p:cNvSpPr>
          <p:nvPr>
            <p:ph type="body" idx="1"/>
          </p:nvPr>
        </p:nvSpPr>
        <p:spPr/>
        <p:txBody>
          <a:bodyPr/>
          <a:lstStyle/>
          <a:p>
            <a:r>
              <a:rPr lang="en-US" smtClean="0"/>
              <a:t>Once the construction phase is completed, the project enters its operational phase overseen by the project operator. The Operator is responsible for day to day running and maintaining of the project over the life of the concession. If the concession is to be handed back to a public authority at the end of the concession, a specified standard of maintenance will have been agreed at the start of the project. </a:t>
            </a:r>
          </a:p>
          <a:p>
            <a:r>
              <a:rPr lang="en-US" smtClean="0"/>
              <a:t>The conversion to the Project-Finance status occurs following satisfaction of a Completion Test </a:t>
            </a:r>
            <a:r>
              <a:rPr lang="en-US" smtClean="0">
                <a:solidFill>
                  <a:srgbClr val="0000FF"/>
                </a:solidFill>
              </a:rPr>
              <a:t>designed to demonstrate the cash flow-generation performance of the project</a:t>
            </a:r>
            <a:r>
              <a:rPr lang="en-US" smtClean="0"/>
              <a:t>.</a:t>
            </a:r>
          </a:p>
          <a:p>
            <a:pPr lvl="1"/>
            <a:r>
              <a:rPr lang="en-US" smtClean="0"/>
              <a:t>If the project entity is already generating sufficient cash flows – such as in a privatization or acquisition – then this pre-option architecture is redundant.  The principle remains the same -- immediate reliance on the enterprise’s cash flows as the primary repayment source, holding the project as [legal] collateral.</a:t>
            </a:r>
          </a:p>
          <a:p>
            <a:pPr>
              <a:buFontTx/>
              <a:buNone/>
            </a:pPr>
            <a:endParaRPr lang="en-US" smtClean="0"/>
          </a:p>
        </p:txBody>
      </p:sp>
    </p:spTree>
  </p:cSld>
  <p:clrMapOvr>
    <a:masterClrMapping/>
  </p:clrMapOvr>
  <p:transition>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r>
              <a:rPr lang="en-US" smtClean="0"/>
              <a:t>Completion Test and Definition of Project Finance</a:t>
            </a:r>
          </a:p>
        </p:txBody>
      </p:sp>
      <p:sp>
        <p:nvSpPr>
          <p:cNvPr id="285699" name="Rectangle 3"/>
          <p:cNvSpPr>
            <a:spLocks noGrp="1" noChangeArrowheads="1"/>
          </p:cNvSpPr>
          <p:nvPr>
            <p:ph type="body" idx="1"/>
          </p:nvPr>
        </p:nvSpPr>
        <p:spPr/>
        <p:txBody>
          <a:bodyPr/>
          <a:lstStyle/>
          <a:p>
            <a:r>
              <a:rPr lang="en-US" smtClean="0"/>
              <a:t>Project finance is option to shift risk to once conditions have been met. An option test which, if satisfactory, allows the release of recourse to project sponsors and limits lenders to cash flow of SPV,</a:t>
            </a:r>
          </a:p>
          <a:p>
            <a:pPr lvl="1"/>
            <a:r>
              <a:rPr lang="en-US" smtClean="0"/>
              <a:t>Failure to meet conditions means remains corporate debt</a:t>
            </a:r>
          </a:p>
          <a:p>
            <a:pPr lvl="1"/>
            <a:r>
              <a:rPr lang="en-US" smtClean="0"/>
              <a:t>Bond investors prefer to come in after completion</a:t>
            </a:r>
          </a:p>
          <a:p>
            <a:pPr lvl="1"/>
            <a:endParaRPr lang="en-US" smtClean="0"/>
          </a:p>
        </p:txBody>
      </p:sp>
    </p:spTree>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Start-up Phase and Conditions Precedent</a:t>
            </a:r>
          </a:p>
        </p:txBody>
      </p:sp>
      <p:sp>
        <p:nvSpPr>
          <p:cNvPr id="59395" name="Rectangle 3"/>
          <p:cNvSpPr>
            <a:spLocks noGrp="1" noChangeArrowheads="1"/>
          </p:cNvSpPr>
          <p:nvPr>
            <p:ph type="body" idx="1"/>
          </p:nvPr>
        </p:nvSpPr>
        <p:spPr/>
        <p:txBody>
          <a:bodyPr/>
          <a:lstStyle/>
          <a:p>
            <a:pPr marL="342900" indent="-342900"/>
            <a:r>
              <a:rPr lang="en-US" smtClean="0"/>
              <a:t>Conditions Precedent</a:t>
            </a:r>
          </a:p>
          <a:p>
            <a:pPr marL="742950" lvl="1" indent="-285750"/>
            <a:r>
              <a:rPr lang="en-US" smtClean="0"/>
              <a:t>Conditions that must occur before:</a:t>
            </a:r>
          </a:p>
          <a:p>
            <a:pPr marL="1143000" lvl="2"/>
            <a:r>
              <a:rPr lang="en-US" smtClean="0"/>
              <a:t>Closing</a:t>
            </a:r>
          </a:p>
          <a:p>
            <a:pPr marL="1143000" lvl="2"/>
            <a:r>
              <a:rPr lang="en-US" smtClean="0"/>
              <a:t>Funding</a:t>
            </a:r>
          </a:p>
          <a:p>
            <a:pPr marL="1143000" lvl="2"/>
            <a:r>
              <a:rPr lang="en-US" smtClean="0"/>
              <a:t>Conversions</a:t>
            </a:r>
          </a:p>
          <a:p>
            <a:pPr marL="742950" lvl="1" indent="-285750"/>
            <a:r>
              <a:rPr lang="en-US" smtClean="0"/>
              <a:t>Long list of documents, actions and procedures for each event</a:t>
            </a:r>
          </a:p>
          <a:p>
            <a:pPr marL="342900" indent="-342900"/>
            <a:r>
              <a:rPr lang="en-US" smtClean="0"/>
              <a:t>Start-up Phase</a:t>
            </a:r>
          </a:p>
          <a:p>
            <a:pPr marL="742950" lvl="1" indent="-285750"/>
            <a:r>
              <a:rPr lang="en-US" smtClean="0"/>
              <a:t>Monitors the actual operating costs</a:t>
            </a:r>
          </a:p>
          <a:p>
            <a:pPr marL="742950" lvl="1" indent="-285750"/>
            <a:r>
              <a:rPr lang="en-US" smtClean="0"/>
              <a:t>Cost of production against financial projections</a:t>
            </a:r>
          </a:p>
          <a:p>
            <a:pPr marL="742950" lvl="1" indent="-285750"/>
            <a:r>
              <a:rPr lang="en-US" smtClean="0"/>
              <a:t>Unexpected Problems</a:t>
            </a:r>
          </a:p>
        </p:txBody>
      </p:sp>
    </p:spTree>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Costs</a:t>
            </a:r>
            <a:endParaRPr lang="en-US" dirty="0"/>
          </a:p>
        </p:txBody>
      </p:sp>
      <p:sp>
        <p:nvSpPr>
          <p:cNvPr id="3" name="Content Placeholder 2"/>
          <p:cNvSpPr>
            <a:spLocks noGrp="1"/>
          </p:cNvSpPr>
          <p:nvPr>
            <p:ph idx="1"/>
          </p:nvPr>
        </p:nvSpPr>
        <p:spPr/>
        <p:txBody>
          <a:bodyPr/>
          <a:lstStyle/>
          <a:p>
            <a:r>
              <a:rPr lang="en-US" dirty="0"/>
              <a:t>If the Sponsors are bidding in a public procurement, rather than developing </a:t>
            </a:r>
            <a:r>
              <a:rPr lang="en-US" dirty="0" smtClean="0"/>
              <a:t>the project themselves, </a:t>
            </a:r>
            <a:r>
              <a:rPr lang="en-US" dirty="0"/>
              <a:t>it is inevitable that at best they will only win a </a:t>
            </a:r>
            <a:r>
              <a:rPr lang="en-US" dirty="0" smtClean="0"/>
              <a:t>proportion of </a:t>
            </a:r>
            <a:r>
              <a:rPr lang="en-US" dirty="0"/>
              <a:t>the bids they make, and hence development/bidding costs on the bids </a:t>
            </a:r>
            <a:r>
              <a:rPr lang="en-US" dirty="0" smtClean="0"/>
              <a:t>that have </a:t>
            </a:r>
            <a:r>
              <a:rPr lang="en-US" dirty="0"/>
              <a:t>been lost have to be recovered from bids that are </a:t>
            </a:r>
            <a:r>
              <a:rPr lang="en-US" dirty="0" smtClean="0"/>
              <a:t>won.</a:t>
            </a:r>
          </a:p>
          <a:p>
            <a:r>
              <a:rPr lang="en-US" dirty="0"/>
              <a:t>Development </a:t>
            </a:r>
            <a:r>
              <a:rPr lang="en-US" dirty="0" smtClean="0"/>
              <a:t>costs can </a:t>
            </a:r>
            <a:r>
              <a:rPr lang="en-US" dirty="0"/>
              <a:t>reach 5–10% of the total project costs, and there is always a risk that the </a:t>
            </a:r>
            <a:r>
              <a:rPr lang="en-US" dirty="0" smtClean="0"/>
              <a:t>project will </a:t>
            </a:r>
            <a:r>
              <a:rPr lang="en-US" dirty="0"/>
              <a:t>not move forward and all these costs will have to be written off</a:t>
            </a:r>
          </a:p>
        </p:txBody>
      </p:sp>
    </p:spTree>
    <p:extLst>
      <p:ext uri="{BB962C8B-B14F-4D97-AF65-F5344CB8AC3E}">
        <p14:creationId xmlns:p14="http://schemas.microsoft.com/office/powerpoint/2010/main" val="3912685508"/>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Basic Project Finance Concepts</a:t>
            </a:r>
          </a:p>
        </p:txBody>
      </p:sp>
      <p:sp>
        <p:nvSpPr>
          <p:cNvPr id="15363" name="Rectangle 3"/>
          <p:cNvSpPr>
            <a:spLocks noGrp="1" noChangeArrowheads="1"/>
          </p:cNvSpPr>
          <p:nvPr>
            <p:ph type="body" idx="1"/>
          </p:nvPr>
        </p:nvSpPr>
        <p:spPr/>
        <p:txBody>
          <a:bodyPr/>
          <a:lstStyle/>
          <a:p>
            <a:r>
              <a:rPr lang="en-US" sz="1600" smtClean="0"/>
              <a:t>Project finance, also known as limited-recourse or non-recourse finance, consists in financing very specific assets or projects, with the repayment coming ONLY from the cash-flow generated by that project or asset, without any claims (with some very specific exceptions)  on the companies that develop these projects. </a:t>
            </a:r>
          </a:p>
          <a:p>
            <a:r>
              <a:rPr lang="en-US" sz="1600" smtClean="0"/>
              <a:t>Project finance, comes from a combination of both equity and debt. </a:t>
            </a:r>
            <a:r>
              <a:rPr lang="en-US" sz="1600" b="1" i="1" smtClean="0">
                <a:solidFill>
                  <a:srgbClr val="3366CC"/>
                </a:solidFill>
              </a:rPr>
              <a:t>The split between equity and debt depends on the individual project and, most importantly, on the risk profile of each project.</a:t>
            </a:r>
            <a:r>
              <a:rPr lang="en-US" sz="1600" smtClean="0"/>
              <a:t> The higher the risk, the greater the share of equity will be required by the lending banks. The risk of an individual project is also decisive for the level of debt which a project can take on.</a:t>
            </a:r>
          </a:p>
          <a:p>
            <a:r>
              <a:rPr lang="en-US" sz="1600" smtClean="0"/>
              <a:t>The principle is simple: a bank finances a specific asset, and gets repaid only from the revenues generated by that asset, without recourse to the investors that own the project. It works well for project with well identified assets with high initial investment costs, and strong cash flows after that, like big infrastructure items (toll bridges, pipelines) and energy assets (oil fields, power plants). </a:t>
            </a:r>
          </a:p>
        </p:txBody>
      </p:sp>
    </p:spTree>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lstStyle/>
          <a:p>
            <a:r>
              <a:rPr lang="en-US" smtClean="0"/>
              <a:t>Project Finance Corporate Structure and Contract Overview</a:t>
            </a:r>
          </a:p>
        </p:txBody>
      </p:sp>
    </p:spTree>
  </p:cSld>
  <p:clrMapOvr>
    <a:masterClrMapping/>
  </p:clrMapOvr>
  <p:transition>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p:txBody>
          <a:bodyPr/>
          <a:lstStyle/>
          <a:p>
            <a:pPr>
              <a:lnSpc>
                <a:spcPct val="90000"/>
              </a:lnSpc>
            </a:pPr>
            <a:r>
              <a:rPr lang="en-US" smtClean="0"/>
              <a:t>Unlike other methods of financing, project finance involves “a seamless web” of contracts that affects all aspects of a project’s development and contractual arrangements, and thus </a:t>
            </a:r>
            <a:r>
              <a:rPr lang="en-US" b="1" i="1" smtClean="0">
                <a:solidFill>
                  <a:srgbClr val="6600FF"/>
                </a:solidFill>
              </a:rPr>
              <a:t>the finance cannot be dealt with in isolation</a:t>
            </a:r>
            <a:r>
              <a:rPr lang="en-US" smtClean="0"/>
              <a:t>.</a:t>
            </a:r>
          </a:p>
          <a:p>
            <a:pPr>
              <a:lnSpc>
                <a:spcPct val="90000"/>
              </a:lnSpc>
            </a:pPr>
            <a:r>
              <a:rPr lang="en-US" smtClean="0"/>
              <a:t>A project company is created to realize a single project.  It includes:</a:t>
            </a:r>
          </a:p>
          <a:p>
            <a:pPr lvl="1">
              <a:lnSpc>
                <a:spcPct val="90000"/>
              </a:lnSpc>
            </a:pPr>
            <a:r>
              <a:rPr lang="en-US" smtClean="0"/>
              <a:t>… a group of agreements and contracts between lenders, project sponsors and other interested parties </a:t>
            </a:r>
          </a:p>
          <a:p>
            <a:pPr lvl="1">
              <a:lnSpc>
                <a:spcPct val="90000"/>
              </a:lnSpc>
            </a:pPr>
            <a:r>
              <a:rPr lang="en-US" smtClean="0"/>
              <a:t>… a form of business organization that will issue a finite amount of debt on inception; </a:t>
            </a:r>
          </a:p>
          <a:p>
            <a:pPr lvl="1">
              <a:lnSpc>
                <a:spcPct val="90000"/>
              </a:lnSpc>
            </a:pPr>
            <a:r>
              <a:rPr lang="en-US" smtClean="0"/>
              <a:t>…a focused line of business; and,</a:t>
            </a:r>
          </a:p>
          <a:p>
            <a:pPr lvl="1">
              <a:lnSpc>
                <a:spcPct val="90000"/>
              </a:lnSpc>
            </a:pPr>
            <a:r>
              <a:rPr lang="en-US" smtClean="0"/>
              <a:t>…asking that lenders look only to a specific asset to generate cash flow as the sole source of principal and interest payments and collateral."   </a:t>
            </a:r>
          </a:p>
        </p:txBody>
      </p:sp>
      <p:sp>
        <p:nvSpPr>
          <p:cNvPr id="40963" name="Rectangle 3"/>
          <p:cNvSpPr>
            <a:spLocks noGrp="1" noChangeArrowheads="1"/>
          </p:cNvSpPr>
          <p:nvPr>
            <p:ph type="title"/>
          </p:nvPr>
        </p:nvSpPr>
        <p:spPr/>
        <p:txBody>
          <a:bodyPr/>
          <a:lstStyle/>
          <a:p>
            <a:r>
              <a:rPr lang="en-US" smtClean="0"/>
              <a:t>Project Company – The Special Purpose Vehicle</a:t>
            </a:r>
          </a:p>
        </p:txBody>
      </p:sp>
    </p:spTree>
  </p:cSld>
  <p:clrMapOvr>
    <a:masterClrMapping/>
  </p:clrMapOvr>
  <p:transition>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Special Purpose Vehicle or Project Company </a:t>
            </a:r>
          </a:p>
        </p:txBody>
      </p:sp>
      <p:sp>
        <p:nvSpPr>
          <p:cNvPr id="41987" name="Rectangle 3"/>
          <p:cNvSpPr>
            <a:spLocks noGrp="1" noChangeArrowheads="1"/>
          </p:cNvSpPr>
          <p:nvPr>
            <p:ph type="body" idx="1"/>
          </p:nvPr>
        </p:nvSpPr>
        <p:spPr/>
        <p:txBody>
          <a:bodyPr/>
          <a:lstStyle/>
          <a:p>
            <a:r>
              <a:rPr lang="en-US" sz="1600" smtClean="0"/>
              <a:t>At the heart of the project finance transaction is the concession company, a Special Purpose Vehicle (SPV) which consists of the consortium shareholders who may be investors or have other interests in the project (such as contractor or operator). </a:t>
            </a:r>
          </a:p>
          <a:p>
            <a:r>
              <a:rPr lang="en-US" sz="1600" smtClean="0"/>
              <a:t>The SPV is created as an independent legal entity which enters into contractual agreements with a number of other parties necessary in a project finance deal. </a:t>
            </a:r>
          </a:p>
          <a:p>
            <a:r>
              <a:rPr lang="en-US" sz="1600" smtClean="0"/>
              <a:t>Shareholder Agreement</a:t>
            </a:r>
          </a:p>
          <a:p>
            <a:pPr lvl="1"/>
            <a:r>
              <a:rPr lang="en-US" sz="1600" smtClean="0"/>
              <a:t>Percent ownership</a:t>
            </a:r>
          </a:p>
          <a:p>
            <a:pPr lvl="1"/>
            <a:r>
              <a:rPr lang="en-US" sz="1600" smtClean="0"/>
              <a:t>Voting</a:t>
            </a:r>
          </a:p>
          <a:p>
            <a:pPr lvl="1"/>
            <a:r>
              <a:rPr lang="en-US" sz="1600" smtClean="0"/>
              <a:t>Distribution of profits</a:t>
            </a:r>
          </a:p>
          <a:p>
            <a:pPr lvl="1"/>
            <a:r>
              <a:rPr lang="en-US" sz="1600" smtClean="0"/>
              <a:t>Excluding shareholders from decisions to which the shareholder is a counter-party</a:t>
            </a:r>
          </a:p>
        </p:txBody>
      </p:sp>
    </p:spTree>
  </p:cSld>
  <p:clrMapOvr>
    <a:masterClrMapping/>
  </p:clrMapOvr>
  <p:transition>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685800" y="2057400"/>
            <a:ext cx="7772400" cy="4114800"/>
          </a:xfrm>
          <a:prstGeom prst="rect">
            <a:avLst/>
          </a:prstGeom>
          <a:noFill/>
          <a:ln w="12700">
            <a:noFill/>
            <a:miter lim="800000"/>
            <a:headEnd/>
            <a:tailEnd/>
          </a:ln>
        </p:spPr>
        <p:txBody>
          <a:bodyPr lIns="90488" tIns="44450" rIns="90488" bIns="44450"/>
          <a:lstStyle/>
          <a:p>
            <a:pPr marL="231775" indent="-173038" algn="l">
              <a:spcBef>
                <a:spcPct val="20000"/>
              </a:spcBef>
              <a:spcAft>
                <a:spcPct val="50000"/>
              </a:spcAft>
            </a:pPr>
            <a:r>
              <a:rPr lang="en-US" sz="600">
                <a:latin typeface="Trebuchet MS" pitchFamily="34" charset="0"/>
              </a:rPr>
              <a:t>                   </a:t>
            </a:r>
          </a:p>
          <a:p>
            <a:pPr marL="231775" indent="-173038" algn="l">
              <a:spcBef>
                <a:spcPct val="20000"/>
              </a:spcBef>
              <a:spcAft>
                <a:spcPct val="50000"/>
              </a:spcAft>
            </a:pPr>
            <a:endParaRPr lang="en-US" sz="600">
              <a:latin typeface="Trebuchet MS" pitchFamily="34" charset="0"/>
            </a:endParaRPr>
          </a:p>
          <a:p>
            <a:pPr marL="231775" indent="-173038" algn="l">
              <a:spcBef>
                <a:spcPct val="20000"/>
              </a:spcBef>
              <a:spcAft>
                <a:spcPct val="50000"/>
              </a:spcAft>
            </a:pPr>
            <a:endParaRPr lang="en-US" sz="600">
              <a:latin typeface="Trebuchet MS" pitchFamily="34" charset="0"/>
            </a:endParaRPr>
          </a:p>
          <a:p>
            <a:pPr marL="231775" indent="-173038" algn="l">
              <a:spcBef>
                <a:spcPct val="20000"/>
              </a:spcBef>
              <a:spcAft>
                <a:spcPct val="50000"/>
              </a:spcAft>
            </a:pPr>
            <a:endParaRPr lang="en-US" sz="600">
              <a:latin typeface="Trebuchet MS" pitchFamily="34" charset="0"/>
            </a:endParaRPr>
          </a:p>
          <a:p>
            <a:pPr marL="231775" indent="-173038" algn="l">
              <a:spcBef>
                <a:spcPct val="20000"/>
              </a:spcBef>
              <a:spcAft>
                <a:spcPct val="50000"/>
              </a:spcAft>
            </a:pPr>
            <a:endParaRPr lang="en-US" sz="600">
              <a:latin typeface="Trebuchet MS" pitchFamily="34" charset="0"/>
            </a:endParaRPr>
          </a:p>
          <a:p>
            <a:pPr marL="231775" indent="-173038" algn="l">
              <a:spcBef>
                <a:spcPct val="20000"/>
              </a:spcBef>
              <a:spcAft>
                <a:spcPct val="50000"/>
              </a:spcAft>
            </a:pPr>
            <a:endParaRPr lang="en-US" sz="600">
              <a:latin typeface="Trebuchet MS" pitchFamily="34" charset="0"/>
            </a:endParaRPr>
          </a:p>
          <a:p>
            <a:pPr marL="231775" indent="-173038" algn="l">
              <a:spcBef>
                <a:spcPct val="20000"/>
              </a:spcBef>
              <a:spcAft>
                <a:spcPct val="50000"/>
              </a:spcAft>
            </a:pPr>
            <a:endParaRPr lang="en-US" sz="600">
              <a:latin typeface="Trebuchet MS" pitchFamily="34" charset="0"/>
            </a:endParaRPr>
          </a:p>
          <a:p>
            <a:pPr marL="231775" indent="-173038" algn="l">
              <a:spcBef>
                <a:spcPct val="20000"/>
              </a:spcBef>
              <a:spcAft>
                <a:spcPct val="50000"/>
              </a:spcAft>
            </a:pPr>
            <a:endParaRPr lang="en-US" sz="600">
              <a:latin typeface="Trebuchet MS" pitchFamily="34" charset="0"/>
            </a:endParaRPr>
          </a:p>
          <a:p>
            <a:pPr marL="231775" indent="-173038" algn="l">
              <a:spcBef>
                <a:spcPct val="20000"/>
              </a:spcBef>
              <a:spcAft>
                <a:spcPct val="50000"/>
              </a:spcAft>
            </a:pPr>
            <a:endParaRPr lang="en-US" sz="600">
              <a:latin typeface="Trebuchet MS" pitchFamily="34" charset="0"/>
            </a:endParaRPr>
          </a:p>
          <a:p>
            <a:pPr marL="231775" indent="-173038" algn="l">
              <a:spcBef>
                <a:spcPct val="20000"/>
              </a:spcBef>
              <a:spcAft>
                <a:spcPct val="50000"/>
              </a:spcAft>
            </a:pPr>
            <a:endParaRPr lang="en-US" sz="600">
              <a:latin typeface="Trebuchet MS" pitchFamily="34" charset="0"/>
            </a:endParaRPr>
          </a:p>
          <a:p>
            <a:pPr marL="231775" indent="-173038" algn="l">
              <a:spcBef>
                <a:spcPct val="20000"/>
              </a:spcBef>
              <a:spcAft>
                <a:spcPct val="50000"/>
              </a:spcAft>
            </a:pPr>
            <a:endParaRPr lang="en-US" sz="600">
              <a:latin typeface="Trebuchet MS" pitchFamily="34" charset="0"/>
            </a:endParaRPr>
          </a:p>
          <a:p>
            <a:pPr marL="231775" indent="-173038" algn="l">
              <a:spcBef>
                <a:spcPct val="20000"/>
              </a:spcBef>
              <a:spcAft>
                <a:spcPct val="50000"/>
              </a:spcAft>
            </a:pPr>
            <a:r>
              <a:rPr lang="en-US" sz="600">
                <a:latin typeface="Trebuchet MS" pitchFamily="34" charset="0"/>
              </a:rPr>
              <a:t>                                      </a:t>
            </a:r>
          </a:p>
        </p:txBody>
      </p:sp>
      <p:sp>
        <p:nvSpPr>
          <p:cNvPr id="43011" name="Rectangle 4"/>
          <p:cNvSpPr>
            <a:spLocks noChangeArrowheads="1"/>
          </p:cNvSpPr>
          <p:nvPr/>
        </p:nvSpPr>
        <p:spPr bwMode="auto">
          <a:xfrm>
            <a:off x="3124200" y="1981200"/>
            <a:ext cx="1435100" cy="444500"/>
          </a:xfrm>
          <a:prstGeom prst="rect">
            <a:avLst/>
          </a:prstGeom>
          <a:noFill/>
          <a:ln w="12700">
            <a:solidFill>
              <a:schemeClr val="tx1"/>
            </a:solidFill>
            <a:miter lim="800000"/>
            <a:headEnd/>
            <a:tailEnd/>
          </a:ln>
        </p:spPr>
        <p:txBody>
          <a:bodyPr wrap="none" anchor="ctr"/>
          <a:lstStyle/>
          <a:p>
            <a:endParaRPr lang="en-US"/>
          </a:p>
        </p:txBody>
      </p:sp>
      <p:sp>
        <p:nvSpPr>
          <p:cNvPr id="43012" name="Rectangle 5"/>
          <p:cNvSpPr>
            <a:spLocks noChangeArrowheads="1"/>
          </p:cNvSpPr>
          <p:nvPr/>
        </p:nvSpPr>
        <p:spPr bwMode="auto">
          <a:xfrm>
            <a:off x="685800" y="5029200"/>
            <a:ext cx="1358900" cy="444500"/>
          </a:xfrm>
          <a:prstGeom prst="rect">
            <a:avLst/>
          </a:prstGeom>
          <a:noFill/>
          <a:ln w="12700">
            <a:solidFill>
              <a:schemeClr val="tx1"/>
            </a:solidFill>
            <a:miter lim="800000"/>
            <a:headEnd/>
            <a:tailEnd/>
          </a:ln>
        </p:spPr>
        <p:txBody>
          <a:bodyPr wrap="none" anchor="ctr"/>
          <a:lstStyle/>
          <a:p>
            <a:endParaRPr lang="en-US"/>
          </a:p>
        </p:txBody>
      </p:sp>
      <p:sp>
        <p:nvSpPr>
          <p:cNvPr id="43013" name="Rectangle 6"/>
          <p:cNvSpPr>
            <a:spLocks noChangeArrowheads="1"/>
          </p:cNvSpPr>
          <p:nvPr/>
        </p:nvSpPr>
        <p:spPr bwMode="auto">
          <a:xfrm>
            <a:off x="5638800" y="4953000"/>
            <a:ext cx="1371600" cy="673100"/>
          </a:xfrm>
          <a:prstGeom prst="rect">
            <a:avLst/>
          </a:prstGeom>
          <a:noFill/>
          <a:ln w="12700">
            <a:solidFill>
              <a:schemeClr val="tx1"/>
            </a:solidFill>
            <a:miter lim="800000"/>
            <a:headEnd/>
            <a:tailEnd/>
          </a:ln>
        </p:spPr>
        <p:txBody>
          <a:bodyPr wrap="none" anchor="ctr"/>
          <a:lstStyle/>
          <a:p>
            <a:endParaRPr lang="en-US"/>
          </a:p>
        </p:txBody>
      </p:sp>
      <p:sp>
        <p:nvSpPr>
          <p:cNvPr id="43014" name="Line 7"/>
          <p:cNvSpPr>
            <a:spLocks noChangeShapeType="1"/>
          </p:cNvSpPr>
          <p:nvPr/>
        </p:nvSpPr>
        <p:spPr bwMode="auto">
          <a:xfrm>
            <a:off x="2133600" y="2825750"/>
            <a:ext cx="0" cy="1663700"/>
          </a:xfrm>
          <a:prstGeom prst="line">
            <a:avLst/>
          </a:prstGeom>
          <a:noFill/>
          <a:ln w="12700">
            <a:solidFill>
              <a:schemeClr val="tx1"/>
            </a:solidFill>
            <a:prstDash val="dash"/>
            <a:round/>
            <a:headEnd/>
            <a:tailEnd/>
          </a:ln>
        </p:spPr>
        <p:txBody>
          <a:bodyPr wrap="none" anchor="ctr"/>
          <a:lstStyle/>
          <a:p>
            <a:endParaRPr lang="en-US"/>
          </a:p>
        </p:txBody>
      </p:sp>
      <p:sp>
        <p:nvSpPr>
          <p:cNvPr id="43015" name="Line 8"/>
          <p:cNvSpPr>
            <a:spLocks noChangeShapeType="1"/>
          </p:cNvSpPr>
          <p:nvPr/>
        </p:nvSpPr>
        <p:spPr bwMode="auto">
          <a:xfrm>
            <a:off x="2216150" y="2819400"/>
            <a:ext cx="2882900" cy="0"/>
          </a:xfrm>
          <a:prstGeom prst="line">
            <a:avLst/>
          </a:prstGeom>
          <a:noFill/>
          <a:ln w="12700">
            <a:solidFill>
              <a:schemeClr val="tx1"/>
            </a:solidFill>
            <a:prstDash val="dash"/>
            <a:round/>
            <a:headEnd/>
            <a:tailEnd/>
          </a:ln>
        </p:spPr>
        <p:txBody>
          <a:bodyPr wrap="none" anchor="ctr"/>
          <a:lstStyle/>
          <a:p>
            <a:endParaRPr lang="en-US"/>
          </a:p>
        </p:txBody>
      </p:sp>
      <p:sp>
        <p:nvSpPr>
          <p:cNvPr id="43016" name="Line 9"/>
          <p:cNvSpPr>
            <a:spLocks noChangeShapeType="1"/>
          </p:cNvSpPr>
          <p:nvPr/>
        </p:nvSpPr>
        <p:spPr bwMode="auto">
          <a:xfrm flipH="1">
            <a:off x="5638800" y="2819400"/>
            <a:ext cx="0" cy="1676400"/>
          </a:xfrm>
          <a:prstGeom prst="line">
            <a:avLst/>
          </a:prstGeom>
          <a:noFill/>
          <a:ln w="12700">
            <a:solidFill>
              <a:schemeClr val="tx1"/>
            </a:solidFill>
            <a:prstDash val="dash"/>
            <a:round/>
            <a:headEnd/>
            <a:tailEnd/>
          </a:ln>
        </p:spPr>
        <p:txBody>
          <a:bodyPr wrap="none" anchor="ctr"/>
          <a:lstStyle/>
          <a:p>
            <a:endParaRPr lang="en-US"/>
          </a:p>
        </p:txBody>
      </p:sp>
      <p:sp>
        <p:nvSpPr>
          <p:cNvPr id="43017" name="Line 10"/>
          <p:cNvSpPr>
            <a:spLocks noChangeShapeType="1"/>
          </p:cNvSpPr>
          <p:nvPr/>
        </p:nvSpPr>
        <p:spPr bwMode="auto">
          <a:xfrm flipH="1">
            <a:off x="5029200" y="2819400"/>
            <a:ext cx="622300" cy="0"/>
          </a:xfrm>
          <a:prstGeom prst="line">
            <a:avLst/>
          </a:prstGeom>
          <a:noFill/>
          <a:ln w="12700">
            <a:solidFill>
              <a:schemeClr val="tx1"/>
            </a:solidFill>
            <a:prstDash val="dash"/>
            <a:round/>
            <a:headEnd/>
            <a:tailEnd/>
          </a:ln>
        </p:spPr>
        <p:txBody>
          <a:bodyPr wrap="none" anchor="ctr"/>
          <a:lstStyle/>
          <a:p>
            <a:endParaRPr lang="en-US"/>
          </a:p>
        </p:txBody>
      </p:sp>
      <p:sp>
        <p:nvSpPr>
          <p:cNvPr id="43018" name="Line 11"/>
          <p:cNvSpPr>
            <a:spLocks noChangeShapeType="1"/>
          </p:cNvSpPr>
          <p:nvPr/>
        </p:nvSpPr>
        <p:spPr bwMode="auto">
          <a:xfrm>
            <a:off x="2133600" y="4495800"/>
            <a:ext cx="3492500" cy="0"/>
          </a:xfrm>
          <a:prstGeom prst="line">
            <a:avLst/>
          </a:prstGeom>
          <a:noFill/>
          <a:ln w="12700">
            <a:solidFill>
              <a:schemeClr val="tx1"/>
            </a:solidFill>
            <a:prstDash val="dash"/>
            <a:round/>
            <a:headEnd/>
            <a:tailEnd/>
          </a:ln>
        </p:spPr>
        <p:txBody>
          <a:bodyPr wrap="none" anchor="ctr"/>
          <a:lstStyle/>
          <a:p>
            <a:endParaRPr lang="en-US"/>
          </a:p>
        </p:txBody>
      </p:sp>
      <p:sp>
        <p:nvSpPr>
          <p:cNvPr id="43019" name="Rectangle 12"/>
          <p:cNvSpPr>
            <a:spLocks noChangeArrowheads="1"/>
          </p:cNvSpPr>
          <p:nvPr/>
        </p:nvSpPr>
        <p:spPr bwMode="auto">
          <a:xfrm>
            <a:off x="2819400" y="3429000"/>
            <a:ext cx="1968500" cy="520700"/>
          </a:xfrm>
          <a:prstGeom prst="rect">
            <a:avLst/>
          </a:prstGeom>
          <a:noFill/>
          <a:ln w="28575">
            <a:solidFill>
              <a:schemeClr val="tx1"/>
            </a:solidFill>
            <a:miter lim="800000"/>
            <a:headEnd/>
            <a:tailEnd/>
          </a:ln>
        </p:spPr>
        <p:txBody>
          <a:bodyPr wrap="none" anchor="ctr"/>
          <a:lstStyle/>
          <a:p>
            <a:endParaRPr lang="en-US"/>
          </a:p>
        </p:txBody>
      </p:sp>
      <p:sp>
        <p:nvSpPr>
          <p:cNvPr id="43020" name="Rectangle 13"/>
          <p:cNvSpPr>
            <a:spLocks noChangeArrowheads="1"/>
          </p:cNvSpPr>
          <p:nvPr/>
        </p:nvSpPr>
        <p:spPr bwMode="auto">
          <a:xfrm>
            <a:off x="2819400" y="3476625"/>
            <a:ext cx="1987550" cy="454025"/>
          </a:xfrm>
          <a:prstGeom prst="rect">
            <a:avLst/>
          </a:prstGeom>
          <a:noFill/>
          <a:ln w="12700">
            <a:noFill/>
            <a:miter lim="800000"/>
            <a:headEnd/>
            <a:tailEnd/>
          </a:ln>
        </p:spPr>
        <p:txBody>
          <a:bodyPr lIns="90488" tIns="44450" rIns="90488" bIns="44450">
            <a:spAutoFit/>
          </a:bodyPr>
          <a:lstStyle/>
          <a:p>
            <a:r>
              <a:rPr lang="en-US" b="1">
                <a:latin typeface="Trebuchet MS" pitchFamily="34" charset="0"/>
              </a:rPr>
              <a:t>SPECIAL PURPOSE COMPANY</a:t>
            </a:r>
            <a:endParaRPr lang="en-US">
              <a:latin typeface="Trebuchet MS" pitchFamily="34" charset="0"/>
            </a:endParaRPr>
          </a:p>
        </p:txBody>
      </p:sp>
      <p:sp>
        <p:nvSpPr>
          <p:cNvPr id="43021" name="Rectangle 14"/>
          <p:cNvSpPr>
            <a:spLocks noChangeArrowheads="1"/>
          </p:cNvSpPr>
          <p:nvPr/>
        </p:nvSpPr>
        <p:spPr bwMode="auto">
          <a:xfrm>
            <a:off x="3276600" y="2057400"/>
            <a:ext cx="1216025" cy="271463"/>
          </a:xfrm>
          <a:prstGeom prst="rect">
            <a:avLst/>
          </a:prstGeom>
          <a:noFill/>
          <a:ln w="12700">
            <a:noFill/>
            <a:miter lim="800000"/>
            <a:headEnd/>
            <a:tailEnd/>
          </a:ln>
        </p:spPr>
        <p:txBody>
          <a:bodyPr wrap="none" lIns="90488" tIns="44450" rIns="90488" bIns="44450">
            <a:spAutoFit/>
          </a:bodyPr>
          <a:lstStyle/>
          <a:p>
            <a:pPr algn="l"/>
            <a:r>
              <a:rPr lang="en-US">
                <a:latin typeface="Trebuchet MS" pitchFamily="34" charset="0"/>
              </a:rPr>
              <a:t>EPC Contractor</a:t>
            </a:r>
          </a:p>
        </p:txBody>
      </p:sp>
      <p:sp>
        <p:nvSpPr>
          <p:cNvPr id="43022" name="Rectangle 15"/>
          <p:cNvSpPr>
            <a:spLocks noChangeArrowheads="1"/>
          </p:cNvSpPr>
          <p:nvPr/>
        </p:nvSpPr>
        <p:spPr bwMode="auto">
          <a:xfrm>
            <a:off x="762000" y="5029200"/>
            <a:ext cx="1258888" cy="454025"/>
          </a:xfrm>
          <a:prstGeom prst="rect">
            <a:avLst/>
          </a:prstGeom>
          <a:noFill/>
          <a:ln w="12700">
            <a:noFill/>
            <a:miter lim="800000"/>
            <a:headEnd/>
            <a:tailEnd/>
          </a:ln>
        </p:spPr>
        <p:txBody>
          <a:bodyPr lIns="90488" tIns="44450" rIns="90488" bIns="44450">
            <a:spAutoFit/>
          </a:bodyPr>
          <a:lstStyle/>
          <a:p>
            <a:pPr algn="l"/>
            <a:r>
              <a:rPr lang="en-US">
                <a:latin typeface="Trebuchet MS" pitchFamily="34" charset="0"/>
              </a:rPr>
              <a:t>Sponsors-Equity Investors </a:t>
            </a:r>
          </a:p>
        </p:txBody>
      </p:sp>
      <p:sp>
        <p:nvSpPr>
          <p:cNvPr id="43023" name="Rectangle 16"/>
          <p:cNvSpPr>
            <a:spLocks noChangeArrowheads="1"/>
          </p:cNvSpPr>
          <p:nvPr/>
        </p:nvSpPr>
        <p:spPr bwMode="auto">
          <a:xfrm>
            <a:off x="5638800" y="5000625"/>
            <a:ext cx="1447800" cy="576263"/>
          </a:xfrm>
          <a:prstGeom prst="rect">
            <a:avLst/>
          </a:prstGeom>
          <a:solidFill>
            <a:srgbClr val="FFCC66"/>
          </a:solidFill>
          <a:ln w="12700">
            <a:noFill/>
            <a:miter lim="800000"/>
            <a:headEnd/>
            <a:tailEnd/>
          </a:ln>
        </p:spPr>
        <p:txBody>
          <a:bodyPr lIns="90488" tIns="44450" rIns="90488" bIns="44450">
            <a:spAutoFit/>
          </a:bodyPr>
          <a:lstStyle/>
          <a:p>
            <a:pPr algn="l"/>
            <a:r>
              <a:rPr lang="en-US">
                <a:latin typeface="Trebuchet MS" pitchFamily="34" charset="0"/>
              </a:rPr>
              <a:t>         Lenders</a:t>
            </a:r>
          </a:p>
          <a:p>
            <a:r>
              <a:rPr lang="en-US" sz="1000">
                <a:latin typeface="Trebuchet MS" pitchFamily="34" charset="0"/>
              </a:rPr>
              <a:t>[ECAs; IFIs; banks]</a:t>
            </a:r>
          </a:p>
          <a:p>
            <a:r>
              <a:rPr lang="en-US" sz="1000">
                <a:latin typeface="Trebuchet MS" pitchFamily="34" charset="0"/>
              </a:rPr>
              <a:t>(Inter-credit. Aggt.)</a:t>
            </a:r>
          </a:p>
        </p:txBody>
      </p:sp>
      <p:sp>
        <p:nvSpPr>
          <p:cNvPr id="43024" name="Line 17"/>
          <p:cNvSpPr>
            <a:spLocks noChangeShapeType="1"/>
          </p:cNvSpPr>
          <p:nvPr/>
        </p:nvSpPr>
        <p:spPr bwMode="auto">
          <a:xfrm>
            <a:off x="3810000" y="2444750"/>
            <a:ext cx="0" cy="977900"/>
          </a:xfrm>
          <a:prstGeom prst="line">
            <a:avLst/>
          </a:prstGeom>
          <a:noFill/>
          <a:ln w="12700">
            <a:solidFill>
              <a:schemeClr val="tx1"/>
            </a:solidFill>
            <a:round/>
            <a:headEnd type="triangle" w="med" len="med"/>
            <a:tailEnd/>
          </a:ln>
        </p:spPr>
        <p:txBody>
          <a:bodyPr wrap="none" anchor="ctr"/>
          <a:lstStyle/>
          <a:p>
            <a:endParaRPr lang="en-US"/>
          </a:p>
        </p:txBody>
      </p:sp>
      <p:sp>
        <p:nvSpPr>
          <p:cNvPr id="43025" name="Line 18"/>
          <p:cNvSpPr>
            <a:spLocks noChangeShapeType="1"/>
          </p:cNvSpPr>
          <p:nvPr/>
        </p:nvSpPr>
        <p:spPr bwMode="auto">
          <a:xfrm flipV="1">
            <a:off x="1295400" y="3962400"/>
            <a:ext cx="1524000" cy="1066800"/>
          </a:xfrm>
          <a:prstGeom prst="line">
            <a:avLst/>
          </a:prstGeom>
          <a:noFill/>
          <a:ln w="12700">
            <a:solidFill>
              <a:schemeClr val="tx1"/>
            </a:solidFill>
            <a:round/>
            <a:headEnd/>
            <a:tailEnd type="triangle" w="med" len="med"/>
          </a:ln>
        </p:spPr>
        <p:txBody>
          <a:bodyPr wrap="none" anchor="ctr"/>
          <a:lstStyle/>
          <a:p>
            <a:endParaRPr lang="en-US"/>
          </a:p>
        </p:txBody>
      </p:sp>
      <p:sp>
        <p:nvSpPr>
          <p:cNvPr id="43026" name="Line 19"/>
          <p:cNvSpPr>
            <a:spLocks noChangeShapeType="1"/>
          </p:cNvSpPr>
          <p:nvPr/>
        </p:nvSpPr>
        <p:spPr bwMode="auto">
          <a:xfrm flipH="1" flipV="1">
            <a:off x="4724400" y="3962400"/>
            <a:ext cx="1219200" cy="990600"/>
          </a:xfrm>
          <a:prstGeom prst="line">
            <a:avLst/>
          </a:prstGeom>
          <a:noFill/>
          <a:ln w="12700">
            <a:solidFill>
              <a:schemeClr val="tx1"/>
            </a:solidFill>
            <a:round/>
            <a:headEnd/>
            <a:tailEnd type="triangle" w="med" len="med"/>
          </a:ln>
        </p:spPr>
        <p:txBody>
          <a:bodyPr wrap="none" anchor="ctr"/>
          <a:lstStyle/>
          <a:p>
            <a:endParaRPr lang="en-US"/>
          </a:p>
        </p:txBody>
      </p:sp>
      <p:sp>
        <p:nvSpPr>
          <p:cNvPr id="43027" name="Rectangle 20"/>
          <p:cNvSpPr>
            <a:spLocks noChangeArrowheads="1"/>
          </p:cNvSpPr>
          <p:nvPr/>
        </p:nvSpPr>
        <p:spPr bwMode="auto">
          <a:xfrm>
            <a:off x="3717925" y="2735263"/>
            <a:ext cx="620713" cy="396875"/>
          </a:xfrm>
          <a:prstGeom prst="rect">
            <a:avLst/>
          </a:prstGeom>
          <a:noFill/>
          <a:ln w="12700">
            <a:noFill/>
            <a:miter lim="800000"/>
            <a:headEnd/>
            <a:tailEnd/>
          </a:ln>
        </p:spPr>
        <p:txBody>
          <a:bodyPr wrap="none" anchor="ctr"/>
          <a:lstStyle/>
          <a:p>
            <a:endParaRPr lang="en-US"/>
          </a:p>
        </p:txBody>
      </p:sp>
      <p:sp>
        <p:nvSpPr>
          <p:cNvPr id="43028" name="Rectangle 21"/>
          <p:cNvSpPr>
            <a:spLocks noChangeArrowheads="1"/>
          </p:cNvSpPr>
          <p:nvPr/>
        </p:nvSpPr>
        <p:spPr bwMode="auto">
          <a:xfrm>
            <a:off x="3795713" y="2759075"/>
            <a:ext cx="574675" cy="455613"/>
          </a:xfrm>
          <a:prstGeom prst="rect">
            <a:avLst/>
          </a:prstGeom>
          <a:noFill/>
          <a:ln w="12700">
            <a:noFill/>
            <a:miter lim="800000"/>
            <a:headEnd/>
            <a:tailEnd/>
          </a:ln>
        </p:spPr>
        <p:txBody>
          <a:bodyPr wrap="none" lIns="90488" tIns="44450" rIns="90488" bIns="44450">
            <a:spAutoFit/>
          </a:bodyPr>
          <a:lstStyle/>
          <a:p>
            <a:pPr algn="l"/>
            <a:endParaRPr lang="en-US" sz="800">
              <a:latin typeface="Trebuchet MS" pitchFamily="34" charset="0"/>
            </a:endParaRPr>
          </a:p>
          <a:p>
            <a:pPr algn="l"/>
            <a:r>
              <a:rPr lang="en-US" sz="800">
                <a:latin typeface="Trebuchet MS" pitchFamily="34" charset="0"/>
              </a:rPr>
              <a:t>EPC</a:t>
            </a:r>
          </a:p>
          <a:p>
            <a:pPr algn="l"/>
            <a:r>
              <a:rPr lang="en-US" sz="800">
                <a:latin typeface="Trebuchet MS" pitchFamily="34" charset="0"/>
              </a:rPr>
              <a:t>Contract</a:t>
            </a:r>
          </a:p>
        </p:txBody>
      </p:sp>
      <p:sp>
        <p:nvSpPr>
          <p:cNvPr id="43029" name="Rectangle 22"/>
          <p:cNvSpPr>
            <a:spLocks noChangeArrowheads="1"/>
          </p:cNvSpPr>
          <p:nvPr/>
        </p:nvSpPr>
        <p:spPr bwMode="auto">
          <a:xfrm>
            <a:off x="1905000" y="4572000"/>
            <a:ext cx="838200" cy="455613"/>
          </a:xfrm>
          <a:prstGeom prst="rect">
            <a:avLst/>
          </a:prstGeom>
          <a:noFill/>
          <a:ln w="12700">
            <a:noFill/>
            <a:miter lim="800000"/>
            <a:headEnd/>
            <a:tailEnd/>
          </a:ln>
        </p:spPr>
        <p:txBody>
          <a:bodyPr lIns="90488" tIns="44450" rIns="90488" bIns="44450">
            <a:spAutoFit/>
          </a:bodyPr>
          <a:lstStyle/>
          <a:p>
            <a:pPr algn="l"/>
            <a:r>
              <a:rPr lang="en-US" sz="800">
                <a:latin typeface="Trebuchet MS" pitchFamily="34" charset="0"/>
              </a:rPr>
              <a:t>Share Subscription</a:t>
            </a:r>
          </a:p>
          <a:p>
            <a:pPr algn="l"/>
            <a:r>
              <a:rPr lang="en-US" sz="800">
                <a:latin typeface="Trebuchet MS" pitchFamily="34" charset="0"/>
              </a:rPr>
              <a:t>Agreement</a:t>
            </a:r>
          </a:p>
        </p:txBody>
      </p:sp>
      <p:sp>
        <p:nvSpPr>
          <p:cNvPr id="43030" name="Rectangle 23"/>
          <p:cNvSpPr>
            <a:spLocks noChangeArrowheads="1"/>
          </p:cNvSpPr>
          <p:nvPr/>
        </p:nvSpPr>
        <p:spPr bwMode="auto">
          <a:xfrm>
            <a:off x="4953000" y="4587875"/>
            <a:ext cx="762000" cy="211138"/>
          </a:xfrm>
          <a:prstGeom prst="rect">
            <a:avLst/>
          </a:prstGeom>
          <a:noFill/>
          <a:ln w="12700">
            <a:noFill/>
            <a:miter lim="800000"/>
            <a:headEnd/>
            <a:tailEnd/>
          </a:ln>
        </p:spPr>
        <p:txBody>
          <a:bodyPr lIns="90488" tIns="44450" rIns="90488" bIns="44450">
            <a:spAutoFit/>
          </a:bodyPr>
          <a:lstStyle/>
          <a:p>
            <a:pPr algn="l"/>
            <a:r>
              <a:rPr lang="en-US" sz="800">
                <a:latin typeface="Trebuchet MS" pitchFamily="34" charset="0"/>
              </a:rPr>
              <a:t>Loan Aggts.</a:t>
            </a:r>
          </a:p>
        </p:txBody>
      </p:sp>
      <p:sp>
        <p:nvSpPr>
          <p:cNvPr id="43031" name="Rectangle 24"/>
          <p:cNvSpPr>
            <a:spLocks noChangeArrowheads="1"/>
          </p:cNvSpPr>
          <p:nvPr/>
        </p:nvSpPr>
        <p:spPr bwMode="auto">
          <a:xfrm>
            <a:off x="5791200" y="1905000"/>
            <a:ext cx="990600" cy="457200"/>
          </a:xfrm>
          <a:prstGeom prst="rect">
            <a:avLst/>
          </a:prstGeom>
          <a:noFill/>
          <a:ln w="12700">
            <a:solidFill>
              <a:schemeClr val="tx1"/>
            </a:solidFill>
            <a:miter lim="800000"/>
            <a:headEnd/>
            <a:tailEnd/>
          </a:ln>
        </p:spPr>
        <p:txBody>
          <a:bodyPr wrap="none" anchor="ctr"/>
          <a:lstStyle/>
          <a:p>
            <a:endParaRPr lang="en-US"/>
          </a:p>
        </p:txBody>
      </p:sp>
      <p:sp>
        <p:nvSpPr>
          <p:cNvPr id="43032" name="Rectangle 25"/>
          <p:cNvSpPr>
            <a:spLocks noChangeArrowheads="1"/>
          </p:cNvSpPr>
          <p:nvPr/>
        </p:nvSpPr>
        <p:spPr bwMode="auto">
          <a:xfrm>
            <a:off x="5792788" y="1905000"/>
            <a:ext cx="911225" cy="271463"/>
          </a:xfrm>
          <a:prstGeom prst="rect">
            <a:avLst/>
          </a:prstGeom>
          <a:noFill/>
          <a:ln w="12700">
            <a:noFill/>
            <a:miter lim="800000"/>
            <a:headEnd/>
            <a:tailEnd/>
          </a:ln>
        </p:spPr>
        <p:txBody>
          <a:bodyPr lIns="90488" tIns="44450" rIns="90488" bIns="44450">
            <a:spAutoFit/>
          </a:bodyPr>
          <a:lstStyle/>
          <a:p>
            <a:r>
              <a:rPr lang="en-US">
                <a:latin typeface="Trebuchet MS" pitchFamily="34" charset="0"/>
              </a:rPr>
              <a:t>Offtaker</a:t>
            </a:r>
          </a:p>
        </p:txBody>
      </p:sp>
      <p:sp>
        <p:nvSpPr>
          <p:cNvPr id="43033" name="Rectangle 26"/>
          <p:cNvSpPr>
            <a:spLocks noChangeArrowheads="1"/>
          </p:cNvSpPr>
          <p:nvPr/>
        </p:nvSpPr>
        <p:spPr bwMode="auto">
          <a:xfrm>
            <a:off x="5797550" y="3435350"/>
            <a:ext cx="1136650" cy="368300"/>
          </a:xfrm>
          <a:prstGeom prst="rect">
            <a:avLst/>
          </a:prstGeom>
          <a:noFill/>
          <a:ln w="12700">
            <a:solidFill>
              <a:schemeClr val="tx1"/>
            </a:solidFill>
            <a:miter lim="800000"/>
            <a:headEnd/>
            <a:tailEnd/>
          </a:ln>
        </p:spPr>
        <p:txBody>
          <a:bodyPr wrap="none" anchor="ctr"/>
          <a:lstStyle/>
          <a:p>
            <a:endParaRPr lang="en-US"/>
          </a:p>
        </p:txBody>
      </p:sp>
      <p:sp>
        <p:nvSpPr>
          <p:cNvPr id="43034" name="Rectangle 27"/>
          <p:cNvSpPr>
            <a:spLocks noChangeArrowheads="1"/>
          </p:cNvSpPr>
          <p:nvPr/>
        </p:nvSpPr>
        <p:spPr bwMode="auto">
          <a:xfrm>
            <a:off x="5868988" y="3430588"/>
            <a:ext cx="989012" cy="393700"/>
          </a:xfrm>
          <a:prstGeom prst="rect">
            <a:avLst/>
          </a:prstGeom>
          <a:noFill/>
          <a:ln w="12700">
            <a:noFill/>
            <a:miter lim="800000"/>
            <a:headEnd/>
            <a:tailEnd/>
          </a:ln>
        </p:spPr>
        <p:txBody>
          <a:bodyPr lIns="90488" tIns="44450" rIns="90488" bIns="44450">
            <a:spAutoFit/>
          </a:bodyPr>
          <a:lstStyle/>
          <a:p>
            <a:pPr algn="l"/>
            <a:r>
              <a:rPr lang="en-US" sz="1000">
                <a:latin typeface="Trebuchet MS" pitchFamily="34" charset="0"/>
              </a:rPr>
              <a:t>Offshore -Escrow  Acct.</a:t>
            </a:r>
          </a:p>
        </p:txBody>
      </p:sp>
      <p:sp>
        <p:nvSpPr>
          <p:cNvPr id="43035" name="Line 28"/>
          <p:cNvSpPr>
            <a:spLocks noChangeShapeType="1"/>
          </p:cNvSpPr>
          <p:nvPr/>
        </p:nvSpPr>
        <p:spPr bwMode="auto">
          <a:xfrm flipV="1">
            <a:off x="4578350" y="2355850"/>
            <a:ext cx="1282700" cy="1079500"/>
          </a:xfrm>
          <a:prstGeom prst="line">
            <a:avLst/>
          </a:prstGeom>
          <a:noFill/>
          <a:ln w="12700">
            <a:solidFill>
              <a:schemeClr val="tx1"/>
            </a:solidFill>
            <a:round/>
            <a:headEnd/>
            <a:tailEnd/>
          </a:ln>
        </p:spPr>
        <p:txBody>
          <a:bodyPr wrap="none" anchor="ctr"/>
          <a:lstStyle/>
          <a:p>
            <a:endParaRPr lang="en-US"/>
          </a:p>
        </p:txBody>
      </p:sp>
      <p:sp>
        <p:nvSpPr>
          <p:cNvPr id="43036" name="Line 29"/>
          <p:cNvSpPr>
            <a:spLocks noChangeShapeType="1"/>
          </p:cNvSpPr>
          <p:nvPr/>
        </p:nvSpPr>
        <p:spPr bwMode="auto">
          <a:xfrm>
            <a:off x="6172200" y="2368550"/>
            <a:ext cx="0" cy="1054100"/>
          </a:xfrm>
          <a:prstGeom prst="line">
            <a:avLst/>
          </a:prstGeom>
          <a:noFill/>
          <a:ln w="12700">
            <a:solidFill>
              <a:schemeClr val="tx1"/>
            </a:solidFill>
            <a:round/>
            <a:headEnd/>
            <a:tailEnd type="triangle" w="med" len="med"/>
          </a:ln>
        </p:spPr>
        <p:txBody>
          <a:bodyPr wrap="none" anchor="ctr"/>
          <a:lstStyle/>
          <a:p>
            <a:endParaRPr lang="en-US"/>
          </a:p>
        </p:txBody>
      </p:sp>
      <p:sp>
        <p:nvSpPr>
          <p:cNvPr id="43037" name="Rectangle 30"/>
          <p:cNvSpPr>
            <a:spLocks noChangeArrowheads="1"/>
          </p:cNvSpPr>
          <p:nvPr/>
        </p:nvSpPr>
        <p:spPr bwMode="auto">
          <a:xfrm>
            <a:off x="4648200" y="2514600"/>
            <a:ext cx="863600" cy="455613"/>
          </a:xfrm>
          <a:prstGeom prst="rect">
            <a:avLst/>
          </a:prstGeom>
          <a:noFill/>
          <a:ln w="12700">
            <a:noFill/>
            <a:miter lim="800000"/>
            <a:headEnd/>
            <a:tailEnd/>
          </a:ln>
        </p:spPr>
        <p:txBody>
          <a:bodyPr lIns="90488" tIns="44450" rIns="90488" bIns="44450">
            <a:spAutoFit/>
          </a:bodyPr>
          <a:lstStyle/>
          <a:p>
            <a:pPr algn="l"/>
            <a:r>
              <a:rPr lang="en-US" sz="800">
                <a:latin typeface="Trebuchet MS" pitchFamily="34" charset="0"/>
              </a:rPr>
              <a:t>Sales Contract,</a:t>
            </a:r>
          </a:p>
          <a:p>
            <a:pPr algn="l"/>
            <a:r>
              <a:rPr lang="en-US" sz="800">
                <a:latin typeface="Trebuchet MS" pitchFamily="34" charset="0"/>
              </a:rPr>
              <a:t>Spot sales</a:t>
            </a:r>
          </a:p>
        </p:txBody>
      </p:sp>
      <p:sp>
        <p:nvSpPr>
          <p:cNvPr id="43038" name="Rectangle 31"/>
          <p:cNvSpPr>
            <a:spLocks noChangeArrowheads="1"/>
          </p:cNvSpPr>
          <p:nvPr/>
        </p:nvSpPr>
        <p:spPr bwMode="auto">
          <a:xfrm>
            <a:off x="6415088" y="2682875"/>
            <a:ext cx="608012" cy="211138"/>
          </a:xfrm>
          <a:prstGeom prst="rect">
            <a:avLst/>
          </a:prstGeom>
          <a:noFill/>
          <a:ln w="12700">
            <a:noFill/>
            <a:miter lim="800000"/>
            <a:headEnd/>
            <a:tailEnd/>
          </a:ln>
        </p:spPr>
        <p:txBody>
          <a:bodyPr wrap="none" lIns="90488" tIns="44450" rIns="90488" bIns="44450">
            <a:spAutoFit/>
          </a:bodyPr>
          <a:lstStyle/>
          <a:p>
            <a:pPr algn="l"/>
            <a:r>
              <a:rPr lang="en-US" sz="800">
                <a:latin typeface="Trebuchet MS" pitchFamily="34" charset="0"/>
              </a:rPr>
              <a:t>Revenues</a:t>
            </a:r>
          </a:p>
        </p:txBody>
      </p:sp>
      <p:sp>
        <p:nvSpPr>
          <p:cNvPr id="43039" name="Line 32"/>
          <p:cNvSpPr>
            <a:spLocks noChangeShapeType="1"/>
          </p:cNvSpPr>
          <p:nvPr/>
        </p:nvSpPr>
        <p:spPr bwMode="auto">
          <a:xfrm>
            <a:off x="6172200" y="3816350"/>
            <a:ext cx="0" cy="1130300"/>
          </a:xfrm>
          <a:prstGeom prst="line">
            <a:avLst/>
          </a:prstGeom>
          <a:noFill/>
          <a:ln w="12700">
            <a:solidFill>
              <a:schemeClr val="tx1"/>
            </a:solidFill>
            <a:round/>
            <a:headEnd/>
            <a:tailEnd type="triangle" w="med" len="med"/>
          </a:ln>
        </p:spPr>
        <p:txBody>
          <a:bodyPr wrap="none" anchor="ctr"/>
          <a:lstStyle/>
          <a:p>
            <a:endParaRPr lang="en-US"/>
          </a:p>
        </p:txBody>
      </p:sp>
      <p:sp>
        <p:nvSpPr>
          <p:cNvPr id="43040" name="Rectangle 33"/>
          <p:cNvSpPr>
            <a:spLocks noChangeArrowheads="1"/>
          </p:cNvSpPr>
          <p:nvPr/>
        </p:nvSpPr>
        <p:spPr bwMode="auto">
          <a:xfrm>
            <a:off x="6157913" y="4054475"/>
            <a:ext cx="649287" cy="455613"/>
          </a:xfrm>
          <a:prstGeom prst="rect">
            <a:avLst/>
          </a:prstGeom>
          <a:noFill/>
          <a:ln w="12700">
            <a:noFill/>
            <a:miter lim="800000"/>
            <a:headEnd/>
            <a:tailEnd/>
          </a:ln>
        </p:spPr>
        <p:txBody>
          <a:bodyPr wrap="none" lIns="90488" tIns="44450" rIns="90488" bIns="44450">
            <a:spAutoFit/>
          </a:bodyPr>
          <a:lstStyle/>
          <a:p>
            <a:pPr algn="l"/>
            <a:r>
              <a:rPr lang="en-US" sz="800">
                <a:latin typeface="Trebuchet MS" pitchFamily="34" charset="0"/>
              </a:rPr>
              <a:t>Debt</a:t>
            </a:r>
          </a:p>
          <a:p>
            <a:pPr algn="l"/>
            <a:r>
              <a:rPr lang="en-US" sz="800">
                <a:latin typeface="Trebuchet MS" pitchFamily="34" charset="0"/>
              </a:rPr>
              <a:t>Service</a:t>
            </a:r>
          </a:p>
          <a:p>
            <a:pPr algn="l"/>
            <a:r>
              <a:rPr lang="en-US" sz="800">
                <a:latin typeface="Trebuchet MS" pitchFamily="34" charset="0"/>
              </a:rPr>
              <a:t>Payments </a:t>
            </a:r>
          </a:p>
        </p:txBody>
      </p:sp>
      <p:sp>
        <p:nvSpPr>
          <p:cNvPr id="43041" name="Line 34"/>
          <p:cNvSpPr>
            <a:spLocks noChangeShapeType="1"/>
          </p:cNvSpPr>
          <p:nvPr/>
        </p:nvSpPr>
        <p:spPr bwMode="auto">
          <a:xfrm flipH="1">
            <a:off x="4794250" y="3657600"/>
            <a:ext cx="1003300" cy="0"/>
          </a:xfrm>
          <a:prstGeom prst="line">
            <a:avLst/>
          </a:prstGeom>
          <a:noFill/>
          <a:ln w="12700">
            <a:solidFill>
              <a:schemeClr val="tx1"/>
            </a:solidFill>
            <a:round/>
            <a:headEnd/>
            <a:tailEnd type="triangle" w="med" len="med"/>
          </a:ln>
        </p:spPr>
        <p:txBody>
          <a:bodyPr wrap="none" anchor="ctr"/>
          <a:lstStyle/>
          <a:p>
            <a:endParaRPr lang="en-US"/>
          </a:p>
        </p:txBody>
      </p:sp>
      <p:sp>
        <p:nvSpPr>
          <p:cNvPr id="43042" name="Rectangle 35"/>
          <p:cNvSpPr>
            <a:spLocks noChangeArrowheads="1"/>
          </p:cNvSpPr>
          <p:nvPr/>
        </p:nvSpPr>
        <p:spPr bwMode="auto">
          <a:xfrm>
            <a:off x="4938713" y="3352800"/>
            <a:ext cx="630237" cy="333375"/>
          </a:xfrm>
          <a:prstGeom prst="rect">
            <a:avLst/>
          </a:prstGeom>
          <a:noFill/>
          <a:ln w="12700">
            <a:noFill/>
            <a:miter lim="800000"/>
            <a:headEnd/>
            <a:tailEnd/>
          </a:ln>
        </p:spPr>
        <p:txBody>
          <a:bodyPr wrap="none" lIns="90488" tIns="44450" rIns="90488" bIns="44450">
            <a:spAutoFit/>
          </a:bodyPr>
          <a:lstStyle/>
          <a:p>
            <a:pPr algn="l"/>
            <a:r>
              <a:rPr lang="en-US" sz="800">
                <a:latin typeface="Trebuchet MS" pitchFamily="34" charset="0"/>
              </a:rPr>
              <a:t>Operating</a:t>
            </a:r>
          </a:p>
          <a:p>
            <a:pPr algn="l"/>
            <a:r>
              <a:rPr lang="en-US" sz="800">
                <a:latin typeface="Trebuchet MS" pitchFamily="34" charset="0"/>
              </a:rPr>
              <a:t>Payments</a:t>
            </a:r>
          </a:p>
        </p:txBody>
      </p:sp>
      <p:sp>
        <p:nvSpPr>
          <p:cNvPr id="43043" name="Rectangle 36"/>
          <p:cNvSpPr>
            <a:spLocks noChangeArrowheads="1"/>
          </p:cNvSpPr>
          <p:nvPr/>
        </p:nvSpPr>
        <p:spPr bwMode="auto">
          <a:xfrm>
            <a:off x="4938713" y="3673475"/>
            <a:ext cx="509587" cy="211138"/>
          </a:xfrm>
          <a:prstGeom prst="rect">
            <a:avLst/>
          </a:prstGeom>
          <a:noFill/>
          <a:ln w="12700">
            <a:noFill/>
            <a:miter lim="800000"/>
            <a:headEnd/>
            <a:tailEnd/>
          </a:ln>
        </p:spPr>
        <p:txBody>
          <a:bodyPr wrap="none" lIns="90488" tIns="44450" rIns="90488" bIns="44450">
            <a:spAutoFit/>
          </a:bodyPr>
          <a:lstStyle/>
          <a:p>
            <a:pPr algn="l"/>
            <a:r>
              <a:rPr lang="en-US" sz="800">
                <a:latin typeface="Trebuchet MS" pitchFamily="34" charset="0"/>
              </a:rPr>
              <a:t>Surplus</a:t>
            </a:r>
          </a:p>
        </p:txBody>
      </p:sp>
      <p:sp>
        <p:nvSpPr>
          <p:cNvPr id="43044" name="Line 37"/>
          <p:cNvSpPr>
            <a:spLocks noChangeShapeType="1"/>
          </p:cNvSpPr>
          <p:nvPr/>
        </p:nvSpPr>
        <p:spPr bwMode="auto">
          <a:xfrm flipH="1">
            <a:off x="1066800" y="3810000"/>
            <a:ext cx="1752600" cy="1219200"/>
          </a:xfrm>
          <a:prstGeom prst="line">
            <a:avLst/>
          </a:prstGeom>
          <a:noFill/>
          <a:ln w="12700">
            <a:solidFill>
              <a:schemeClr val="tx1"/>
            </a:solidFill>
            <a:round/>
            <a:headEnd/>
            <a:tailEnd type="triangle" w="med" len="med"/>
          </a:ln>
        </p:spPr>
        <p:txBody>
          <a:bodyPr wrap="none" anchor="ctr"/>
          <a:lstStyle/>
          <a:p>
            <a:endParaRPr lang="en-US"/>
          </a:p>
        </p:txBody>
      </p:sp>
      <p:sp>
        <p:nvSpPr>
          <p:cNvPr id="43045" name="Rectangle 38"/>
          <p:cNvSpPr>
            <a:spLocks noChangeArrowheads="1"/>
          </p:cNvSpPr>
          <p:nvPr/>
        </p:nvSpPr>
        <p:spPr bwMode="auto">
          <a:xfrm>
            <a:off x="990600" y="4587875"/>
            <a:ext cx="685800" cy="211138"/>
          </a:xfrm>
          <a:prstGeom prst="rect">
            <a:avLst/>
          </a:prstGeom>
          <a:noFill/>
          <a:ln w="12700">
            <a:noFill/>
            <a:miter lim="800000"/>
            <a:headEnd/>
            <a:tailEnd/>
          </a:ln>
        </p:spPr>
        <p:txBody>
          <a:bodyPr lIns="90488" tIns="44450" rIns="90488" bIns="44450">
            <a:spAutoFit/>
          </a:bodyPr>
          <a:lstStyle/>
          <a:p>
            <a:pPr algn="l"/>
            <a:r>
              <a:rPr lang="en-US" sz="800">
                <a:latin typeface="Trebuchet MS" pitchFamily="34" charset="0"/>
              </a:rPr>
              <a:t>Dividends</a:t>
            </a:r>
          </a:p>
        </p:txBody>
      </p:sp>
      <p:sp>
        <p:nvSpPr>
          <p:cNvPr id="43046" name="Rectangle 39"/>
          <p:cNvSpPr>
            <a:spLocks noChangeArrowheads="1"/>
          </p:cNvSpPr>
          <p:nvPr/>
        </p:nvSpPr>
        <p:spPr bwMode="auto">
          <a:xfrm>
            <a:off x="768350" y="1987550"/>
            <a:ext cx="1054100" cy="520700"/>
          </a:xfrm>
          <a:prstGeom prst="rect">
            <a:avLst/>
          </a:prstGeom>
          <a:noFill/>
          <a:ln w="12700">
            <a:solidFill>
              <a:schemeClr val="tx1"/>
            </a:solidFill>
            <a:miter lim="800000"/>
            <a:headEnd/>
            <a:tailEnd/>
          </a:ln>
        </p:spPr>
        <p:txBody>
          <a:bodyPr wrap="none" anchor="ctr"/>
          <a:lstStyle/>
          <a:p>
            <a:endParaRPr lang="en-US"/>
          </a:p>
        </p:txBody>
      </p:sp>
      <p:sp>
        <p:nvSpPr>
          <p:cNvPr id="43047" name="Rectangle 40"/>
          <p:cNvSpPr>
            <a:spLocks noChangeArrowheads="1"/>
          </p:cNvSpPr>
          <p:nvPr/>
        </p:nvSpPr>
        <p:spPr bwMode="auto">
          <a:xfrm>
            <a:off x="762000" y="3429000"/>
            <a:ext cx="1143000" cy="609600"/>
          </a:xfrm>
          <a:prstGeom prst="rect">
            <a:avLst/>
          </a:prstGeom>
          <a:noFill/>
          <a:ln w="12700">
            <a:solidFill>
              <a:schemeClr val="tx1"/>
            </a:solidFill>
            <a:miter lim="800000"/>
            <a:headEnd/>
            <a:tailEnd/>
          </a:ln>
        </p:spPr>
        <p:txBody>
          <a:bodyPr wrap="none" anchor="ctr"/>
          <a:lstStyle/>
          <a:p>
            <a:endParaRPr lang="en-US"/>
          </a:p>
        </p:txBody>
      </p:sp>
      <p:sp>
        <p:nvSpPr>
          <p:cNvPr id="43048" name="Rectangle 41"/>
          <p:cNvSpPr>
            <a:spLocks noChangeArrowheads="1"/>
          </p:cNvSpPr>
          <p:nvPr/>
        </p:nvSpPr>
        <p:spPr bwMode="auto">
          <a:xfrm>
            <a:off x="762000" y="3505200"/>
            <a:ext cx="1144588" cy="454025"/>
          </a:xfrm>
          <a:prstGeom prst="rect">
            <a:avLst/>
          </a:prstGeom>
          <a:noFill/>
          <a:ln w="12700">
            <a:noFill/>
            <a:miter lim="800000"/>
            <a:headEnd/>
            <a:tailEnd/>
          </a:ln>
        </p:spPr>
        <p:txBody>
          <a:bodyPr lIns="90488" tIns="44450" rIns="90488" bIns="44450">
            <a:spAutoFit/>
          </a:bodyPr>
          <a:lstStyle/>
          <a:p>
            <a:r>
              <a:rPr lang="en-US">
                <a:latin typeface="Trebuchet MS" pitchFamily="34" charset="0"/>
              </a:rPr>
              <a:t>Feedstock Supplier</a:t>
            </a:r>
          </a:p>
        </p:txBody>
      </p:sp>
      <p:sp>
        <p:nvSpPr>
          <p:cNvPr id="43049" name="Rectangle 42"/>
          <p:cNvSpPr>
            <a:spLocks noChangeArrowheads="1"/>
          </p:cNvSpPr>
          <p:nvPr/>
        </p:nvSpPr>
        <p:spPr bwMode="auto">
          <a:xfrm>
            <a:off x="823913" y="2028825"/>
            <a:ext cx="1039812" cy="454025"/>
          </a:xfrm>
          <a:prstGeom prst="rect">
            <a:avLst/>
          </a:prstGeom>
          <a:noFill/>
          <a:ln w="12700">
            <a:noFill/>
            <a:miter lim="800000"/>
            <a:headEnd/>
            <a:tailEnd/>
          </a:ln>
        </p:spPr>
        <p:txBody>
          <a:bodyPr wrap="none" lIns="90488" tIns="44450" rIns="90488" bIns="44450">
            <a:spAutoFit/>
          </a:bodyPr>
          <a:lstStyle/>
          <a:p>
            <a:pPr algn="l"/>
            <a:r>
              <a:rPr lang="en-US">
                <a:latin typeface="Trebuchet MS" pitchFamily="34" charset="0"/>
              </a:rPr>
              <a:t>Operator &amp;</a:t>
            </a:r>
          </a:p>
          <a:p>
            <a:pPr algn="l"/>
            <a:r>
              <a:rPr lang="en-US">
                <a:latin typeface="Trebuchet MS" pitchFamily="34" charset="0"/>
              </a:rPr>
              <a:t>Maintenance</a:t>
            </a:r>
          </a:p>
        </p:txBody>
      </p:sp>
      <p:sp>
        <p:nvSpPr>
          <p:cNvPr id="43050" name="Line 43"/>
          <p:cNvSpPr>
            <a:spLocks noChangeShapeType="1"/>
          </p:cNvSpPr>
          <p:nvPr/>
        </p:nvSpPr>
        <p:spPr bwMode="auto">
          <a:xfrm>
            <a:off x="1682750" y="2520950"/>
            <a:ext cx="1358900" cy="901700"/>
          </a:xfrm>
          <a:prstGeom prst="line">
            <a:avLst/>
          </a:prstGeom>
          <a:noFill/>
          <a:ln w="12700">
            <a:solidFill>
              <a:schemeClr val="tx1"/>
            </a:solidFill>
            <a:round/>
            <a:headEnd type="triangle" w="med" len="med"/>
            <a:tailEnd/>
          </a:ln>
        </p:spPr>
        <p:txBody>
          <a:bodyPr wrap="none" anchor="ctr"/>
          <a:lstStyle/>
          <a:p>
            <a:endParaRPr lang="en-US"/>
          </a:p>
        </p:txBody>
      </p:sp>
      <p:sp>
        <p:nvSpPr>
          <p:cNvPr id="43051" name="Line 44"/>
          <p:cNvSpPr>
            <a:spLocks noChangeShapeType="1"/>
          </p:cNvSpPr>
          <p:nvPr/>
        </p:nvSpPr>
        <p:spPr bwMode="auto">
          <a:xfrm>
            <a:off x="1905000" y="3657600"/>
            <a:ext cx="914400" cy="0"/>
          </a:xfrm>
          <a:prstGeom prst="line">
            <a:avLst/>
          </a:prstGeom>
          <a:noFill/>
          <a:ln w="12700">
            <a:solidFill>
              <a:schemeClr val="tx1"/>
            </a:solidFill>
            <a:round/>
            <a:headEnd type="triangle" w="med" len="med"/>
            <a:tailEnd/>
          </a:ln>
        </p:spPr>
        <p:txBody>
          <a:bodyPr wrap="none" anchor="ctr"/>
          <a:lstStyle/>
          <a:p>
            <a:endParaRPr lang="en-US"/>
          </a:p>
        </p:txBody>
      </p:sp>
      <p:sp>
        <p:nvSpPr>
          <p:cNvPr id="43052" name="Rectangle 45"/>
          <p:cNvSpPr>
            <a:spLocks noChangeArrowheads="1"/>
          </p:cNvSpPr>
          <p:nvPr/>
        </p:nvSpPr>
        <p:spPr bwMode="auto">
          <a:xfrm>
            <a:off x="2119313" y="3368675"/>
            <a:ext cx="574675" cy="333375"/>
          </a:xfrm>
          <a:prstGeom prst="rect">
            <a:avLst/>
          </a:prstGeom>
          <a:noFill/>
          <a:ln w="12700">
            <a:noFill/>
            <a:miter lim="800000"/>
            <a:headEnd/>
            <a:tailEnd/>
          </a:ln>
        </p:spPr>
        <p:txBody>
          <a:bodyPr wrap="none" lIns="90488" tIns="44450" rIns="90488" bIns="44450">
            <a:spAutoFit/>
          </a:bodyPr>
          <a:lstStyle/>
          <a:p>
            <a:pPr algn="l"/>
            <a:r>
              <a:rPr lang="en-US" sz="800">
                <a:latin typeface="Trebuchet MS" pitchFamily="34" charset="0"/>
              </a:rPr>
              <a:t>Supply</a:t>
            </a:r>
          </a:p>
          <a:p>
            <a:pPr algn="l"/>
            <a:r>
              <a:rPr lang="en-US" sz="800">
                <a:latin typeface="Trebuchet MS" pitchFamily="34" charset="0"/>
              </a:rPr>
              <a:t>Contract</a:t>
            </a:r>
          </a:p>
        </p:txBody>
      </p:sp>
      <p:sp>
        <p:nvSpPr>
          <p:cNvPr id="43053" name="Rectangle 46"/>
          <p:cNvSpPr>
            <a:spLocks noChangeArrowheads="1"/>
          </p:cNvSpPr>
          <p:nvPr/>
        </p:nvSpPr>
        <p:spPr bwMode="auto">
          <a:xfrm>
            <a:off x="2424113" y="2911475"/>
            <a:ext cx="876300" cy="211138"/>
          </a:xfrm>
          <a:prstGeom prst="rect">
            <a:avLst/>
          </a:prstGeom>
          <a:noFill/>
          <a:ln w="12700">
            <a:noFill/>
            <a:miter lim="800000"/>
            <a:headEnd/>
            <a:tailEnd/>
          </a:ln>
        </p:spPr>
        <p:txBody>
          <a:bodyPr wrap="none" lIns="90488" tIns="44450" rIns="90488" bIns="44450">
            <a:spAutoFit/>
          </a:bodyPr>
          <a:lstStyle/>
          <a:p>
            <a:pPr algn="l"/>
            <a:r>
              <a:rPr lang="en-US" sz="800">
                <a:latin typeface="Trebuchet MS" pitchFamily="34" charset="0"/>
              </a:rPr>
              <a:t>O &amp; M Contract</a:t>
            </a:r>
          </a:p>
        </p:txBody>
      </p:sp>
      <p:sp>
        <p:nvSpPr>
          <p:cNvPr id="43054" name="Rectangle 47"/>
          <p:cNvSpPr>
            <a:spLocks noChangeArrowheads="1"/>
          </p:cNvSpPr>
          <p:nvPr/>
        </p:nvSpPr>
        <p:spPr bwMode="auto">
          <a:xfrm>
            <a:off x="2514600" y="5105400"/>
            <a:ext cx="609600" cy="368300"/>
          </a:xfrm>
          <a:prstGeom prst="rect">
            <a:avLst/>
          </a:prstGeom>
          <a:noFill/>
          <a:ln w="12700">
            <a:solidFill>
              <a:schemeClr val="tx1"/>
            </a:solidFill>
            <a:miter lim="800000"/>
            <a:headEnd/>
            <a:tailEnd/>
          </a:ln>
        </p:spPr>
        <p:txBody>
          <a:bodyPr wrap="none" anchor="ctr"/>
          <a:lstStyle/>
          <a:p>
            <a:endParaRPr lang="en-US"/>
          </a:p>
        </p:txBody>
      </p:sp>
      <p:sp>
        <p:nvSpPr>
          <p:cNvPr id="43055" name="Rectangle 48"/>
          <p:cNvSpPr>
            <a:spLocks noChangeArrowheads="1"/>
          </p:cNvSpPr>
          <p:nvPr/>
        </p:nvSpPr>
        <p:spPr bwMode="auto">
          <a:xfrm>
            <a:off x="2514600" y="5121275"/>
            <a:ext cx="609600" cy="333375"/>
          </a:xfrm>
          <a:prstGeom prst="rect">
            <a:avLst/>
          </a:prstGeom>
          <a:noFill/>
          <a:ln w="12700">
            <a:noFill/>
            <a:miter lim="800000"/>
            <a:headEnd/>
            <a:tailEnd/>
          </a:ln>
        </p:spPr>
        <p:txBody>
          <a:bodyPr lIns="90488" tIns="44450" rIns="90488" bIns="44450">
            <a:spAutoFit/>
          </a:bodyPr>
          <a:lstStyle/>
          <a:p>
            <a:r>
              <a:rPr lang="en-US" sz="800">
                <a:latin typeface="Trebuchet MS" pitchFamily="34" charset="0"/>
              </a:rPr>
              <a:t>3rd Party</a:t>
            </a:r>
          </a:p>
          <a:p>
            <a:r>
              <a:rPr lang="en-US" sz="800">
                <a:latin typeface="Trebuchet MS" pitchFamily="34" charset="0"/>
              </a:rPr>
              <a:t>Gtees.</a:t>
            </a:r>
          </a:p>
        </p:txBody>
      </p:sp>
      <p:sp>
        <p:nvSpPr>
          <p:cNvPr id="43056" name="Line 49"/>
          <p:cNvSpPr>
            <a:spLocks noChangeShapeType="1"/>
          </p:cNvSpPr>
          <p:nvPr/>
        </p:nvSpPr>
        <p:spPr bwMode="auto">
          <a:xfrm flipH="1">
            <a:off x="2819400" y="3962400"/>
            <a:ext cx="304800" cy="1143000"/>
          </a:xfrm>
          <a:prstGeom prst="line">
            <a:avLst/>
          </a:prstGeom>
          <a:noFill/>
          <a:ln w="12700" cap="rnd">
            <a:solidFill>
              <a:schemeClr val="tx1"/>
            </a:solidFill>
            <a:prstDash val="sysDot"/>
            <a:round/>
            <a:headEnd type="triangle" w="med" len="med"/>
            <a:tailEnd/>
          </a:ln>
        </p:spPr>
        <p:txBody>
          <a:bodyPr wrap="none" anchor="ctr"/>
          <a:lstStyle/>
          <a:p>
            <a:endParaRPr lang="en-US"/>
          </a:p>
        </p:txBody>
      </p:sp>
      <p:sp>
        <p:nvSpPr>
          <p:cNvPr id="43057" name="Rectangle 50"/>
          <p:cNvSpPr>
            <a:spLocks noChangeArrowheads="1"/>
          </p:cNvSpPr>
          <p:nvPr/>
        </p:nvSpPr>
        <p:spPr bwMode="auto">
          <a:xfrm>
            <a:off x="228600" y="1143000"/>
            <a:ext cx="8686800" cy="5181600"/>
          </a:xfrm>
          <a:prstGeom prst="rect">
            <a:avLst/>
          </a:prstGeom>
          <a:noFill/>
          <a:ln w="12700">
            <a:solidFill>
              <a:schemeClr val="tx1"/>
            </a:solidFill>
            <a:prstDash val="sysDot"/>
            <a:miter lim="800000"/>
            <a:headEnd/>
            <a:tailEnd/>
          </a:ln>
        </p:spPr>
        <p:txBody>
          <a:bodyPr wrap="none" anchor="ctr"/>
          <a:lstStyle/>
          <a:p>
            <a:endParaRPr lang="en-US"/>
          </a:p>
        </p:txBody>
      </p:sp>
      <p:sp>
        <p:nvSpPr>
          <p:cNvPr id="43058" name="Line 51"/>
          <p:cNvSpPr>
            <a:spLocks noChangeShapeType="1"/>
          </p:cNvSpPr>
          <p:nvPr/>
        </p:nvSpPr>
        <p:spPr bwMode="auto">
          <a:xfrm>
            <a:off x="2057400" y="5257800"/>
            <a:ext cx="457200" cy="0"/>
          </a:xfrm>
          <a:prstGeom prst="line">
            <a:avLst/>
          </a:prstGeom>
          <a:noFill/>
          <a:ln w="12700" cap="rnd">
            <a:solidFill>
              <a:schemeClr val="tx1"/>
            </a:solidFill>
            <a:prstDash val="sysDot"/>
            <a:round/>
            <a:headEnd/>
            <a:tailEnd/>
          </a:ln>
        </p:spPr>
        <p:txBody>
          <a:bodyPr wrap="none" anchor="ctr"/>
          <a:lstStyle/>
          <a:p>
            <a:endParaRPr lang="en-US"/>
          </a:p>
        </p:txBody>
      </p:sp>
      <p:sp>
        <p:nvSpPr>
          <p:cNvPr id="43059" name="Rectangle 52"/>
          <p:cNvSpPr>
            <a:spLocks noChangeArrowheads="1"/>
          </p:cNvSpPr>
          <p:nvPr/>
        </p:nvSpPr>
        <p:spPr bwMode="auto">
          <a:xfrm>
            <a:off x="4495800" y="5181600"/>
            <a:ext cx="914400" cy="533400"/>
          </a:xfrm>
          <a:prstGeom prst="rect">
            <a:avLst/>
          </a:prstGeom>
          <a:solidFill>
            <a:schemeClr val="bg1"/>
          </a:solidFill>
          <a:ln w="12700">
            <a:solidFill>
              <a:schemeClr val="tx1"/>
            </a:solidFill>
            <a:miter lim="800000"/>
            <a:headEnd/>
            <a:tailEnd/>
          </a:ln>
        </p:spPr>
        <p:txBody>
          <a:bodyPr wrap="none" anchor="ctr"/>
          <a:lstStyle/>
          <a:p>
            <a:r>
              <a:rPr lang="en-US" sz="800">
                <a:latin typeface="Trebuchet MS" pitchFamily="34" charset="0"/>
              </a:rPr>
              <a:t>Lenders’ engineers,</a:t>
            </a:r>
          </a:p>
          <a:p>
            <a:r>
              <a:rPr lang="en-US" sz="800">
                <a:latin typeface="Trebuchet MS" pitchFamily="34" charset="0"/>
              </a:rPr>
              <a:t> finance, legal, </a:t>
            </a:r>
          </a:p>
          <a:p>
            <a:r>
              <a:rPr lang="en-US" sz="800">
                <a:latin typeface="Trebuchet MS" pitchFamily="34" charset="0"/>
              </a:rPr>
              <a:t>environmental and  </a:t>
            </a:r>
          </a:p>
          <a:p>
            <a:r>
              <a:rPr lang="en-US" sz="800">
                <a:latin typeface="Trebuchet MS" pitchFamily="34" charset="0"/>
              </a:rPr>
              <a:t>insurance advisory</a:t>
            </a:r>
          </a:p>
        </p:txBody>
      </p:sp>
      <p:sp>
        <p:nvSpPr>
          <p:cNvPr id="43060" name="Line 53"/>
          <p:cNvSpPr>
            <a:spLocks noChangeShapeType="1"/>
          </p:cNvSpPr>
          <p:nvPr/>
        </p:nvSpPr>
        <p:spPr bwMode="auto">
          <a:xfrm>
            <a:off x="4572000" y="3962400"/>
            <a:ext cx="304800" cy="1219200"/>
          </a:xfrm>
          <a:prstGeom prst="line">
            <a:avLst/>
          </a:prstGeom>
          <a:noFill/>
          <a:ln w="12700" cap="rnd">
            <a:solidFill>
              <a:schemeClr val="tx1"/>
            </a:solidFill>
            <a:prstDash val="sysDot"/>
            <a:round/>
            <a:headEnd/>
            <a:tailEnd/>
          </a:ln>
        </p:spPr>
        <p:txBody>
          <a:bodyPr wrap="none" anchor="ctr"/>
          <a:lstStyle/>
          <a:p>
            <a:endParaRPr lang="en-US"/>
          </a:p>
        </p:txBody>
      </p:sp>
      <p:sp>
        <p:nvSpPr>
          <p:cNvPr id="43061" name="Line 54"/>
          <p:cNvSpPr>
            <a:spLocks noChangeShapeType="1"/>
          </p:cNvSpPr>
          <p:nvPr/>
        </p:nvSpPr>
        <p:spPr bwMode="auto">
          <a:xfrm flipV="1">
            <a:off x="5410200" y="5257800"/>
            <a:ext cx="228600" cy="0"/>
          </a:xfrm>
          <a:prstGeom prst="line">
            <a:avLst/>
          </a:prstGeom>
          <a:noFill/>
          <a:ln w="12700" cap="rnd">
            <a:solidFill>
              <a:schemeClr val="tx1"/>
            </a:solidFill>
            <a:prstDash val="sysDot"/>
            <a:round/>
            <a:headEnd/>
            <a:tailEnd/>
          </a:ln>
        </p:spPr>
        <p:txBody>
          <a:bodyPr wrap="none" anchor="ctr"/>
          <a:lstStyle/>
          <a:p>
            <a:endParaRPr lang="en-US"/>
          </a:p>
        </p:txBody>
      </p:sp>
      <p:sp>
        <p:nvSpPr>
          <p:cNvPr id="43062" name="Rectangle 55"/>
          <p:cNvSpPr>
            <a:spLocks noChangeArrowheads="1"/>
          </p:cNvSpPr>
          <p:nvPr/>
        </p:nvSpPr>
        <p:spPr bwMode="auto">
          <a:xfrm>
            <a:off x="2971800" y="5715000"/>
            <a:ext cx="1447800" cy="304800"/>
          </a:xfrm>
          <a:prstGeom prst="rect">
            <a:avLst/>
          </a:prstGeom>
          <a:solidFill>
            <a:schemeClr val="bg1"/>
          </a:solidFill>
          <a:ln w="28575">
            <a:solidFill>
              <a:schemeClr val="tx1"/>
            </a:solidFill>
            <a:miter lim="800000"/>
            <a:headEnd/>
            <a:tailEnd/>
          </a:ln>
        </p:spPr>
        <p:txBody>
          <a:bodyPr wrap="none" anchor="ctr"/>
          <a:lstStyle/>
          <a:p>
            <a:r>
              <a:rPr lang="en-US" b="1">
                <a:latin typeface="Trebuchet MS" pitchFamily="34" charset="0"/>
              </a:rPr>
              <a:t>GOVERNMENT</a:t>
            </a:r>
          </a:p>
        </p:txBody>
      </p:sp>
      <p:sp>
        <p:nvSpPr>
          <p:cNvPr id="43063" name="Line 56"/>
          <p:cNvSpPr>
            <a:spLocks noChangeShapeType="1"/>
          </p:cNvSpPr>
          <p:nvPr/>
        </p:nvSpPr>
        <p:spPr bwMode="auto">
          <a:xfrm>
            <a:off x="3810000" y="3962400"/>
            <a:ext cx="0" cy="1752600"/>
          </a:xfrm>
          <a:prstGeom prst="line">
            <a:avLst/>
          </a:prstGeom>
          <a:noFill/>
          <a:ln w="28575">
            <a:solidFill>
              <a:schemeClr val="tx1"/>
            </a:solidFill>
            <a:round/>
            <a:headEnd type="triangle" w="med" len="med"/>
            <a:tailEnd type="triangle" w="med" len="med"/>
          </a:ln>
        </p:spPr>
        <p:txBody>
          <a:bodyPr wrap="none" anchor="ctr"/>
          <a:lstStyle/>
          <a:p>
            <a:endParaRPr lang="en-US"/>
          </a:p>
        </p:txBody>
      </p:sp>
      <p:sp>
        <p:nvSpPr>
          <p:cNvPr id="43064" name="Text Box 57"/>
          <p:cNvSpPr txBox="1">
            <a:spLocks noChangeArrowheads="1"/>
          </p:cNvSpPr>
          <p:nvPr/>
        </p:nvSpPr>
        <p:spPr bwMode="auto">
          <a:xfrm>
            <a:off x="3733800" y="4648200"/>
            <a:ext cx="1093788" cy="549275"/>
          </a:xfrm>
          <a:prstGeom prst="rect">
            <a:avLst/>
          </a:prstGeom>
          <a:noFill/>
          <a:ln w="12700">
            <a:noFill/>
            <a:miter lim="800000"/>
            <a:headEnd/>
            <a:tailEnd/>
          </a:ln>
        </p:spPr>
        <p:txBody>
          <a:bodyPr wrap="none">
            <a:spAutoFit/>
          </a:bodyPr>
          <a:lstStyle/>
          <a:p>
            <a:pPr algn="l"/>
            <a:r>
              <a:rPr lang="en-US" sz="1000" b="1">
                <a:latin typeface="Trebuchet MS" pitchFamily="34" charset="0"/>
              </a:rPr>
              <a:t>Concessions,</a:t>
            </a:r>
          </a:p>
          <a:p>
            <a:pPr algn="l"/>
            <a:r>
              <a:rPr lang="en-US" sz="1000" b="1">
                <a:latin typeface="Trebuchet MS" pitchFamily="34" charset="0"/>
              </a:rPr>
              <a:t>Licenses, other</a:t>
            </a:r>
          </a:p>
          <a:p>
            <a:pPr algn="l"/>
            <a:r>
              <a:rPr lang="en-US" sz="1000" b="1">
                <a:latin typeface="Trebuchet MS" pitchFamily="34" charset="0"/>
              </a:rPr>
              <a:t>authorizations</a:t>
            </a:r>
          </a:p>
        </p:txBody>
      </p:sp>
      <p:sp>
        <p:nvSpPr>
          <p:cNvPr id="43065" name="Line 58"/>
          <p:cNvSpPr>
            <a:spLocks noChangeShapeType="1"/>
          </p:cNvSpPr>
          <p:nvPr/>
        </p:nvSpPr>
        <p:spPr bwMode="auto">
          <a:xfrm>
            <a:off x="3124200" y="5943600"/>
            <a:ext cx="0" cy="0"/>
          </a:xfrm>
          <a:prstGeom prst="line">
            <a:avLst/>
          </a:prstGeom>
          <a:noFill/>
          <a:ln w="12700">
            <a:solidFill>
              <a:schemeClr val="tx1"/>
            </a:solidFill>
            <a:round/>
            <a:headEnd/>
            <a:tailEnd/>
          </a:ln>
        </p:spPr>
        <p:txBody>
          <a:bodyPr wrap="none" anchor="ctr"/>
          <a:lstStyle/>
          <a:p>
            <a:endParaRPr lang="en-US"/>
          </a:p>
        </p:txBody>
      </p:sp>
      <p:sp>
        <p:nvSpPr>
          <p:cNvPr id="43066" name="Text Box 59"/>
          <p:cNvSpPr txBox="1">
            <a:spLocks noChangeArrowheads="1"/>
          </p:cNvSpPr>
          <p:nvPr/>
        </p:nvSpPr>
        <p:spPr bwMode="auto">
          <a:xfrm>
            <a:off x="5410200" y="2895600"/>
            <a:ext cx="184150" cy="366713"/>
          </a:xfrm>
          <a:prstGeom prst="rect">
            <a:avLst/>
          </a:prstGeom>
          <a:noFill/>
          <a:ln w="9525">
            <a:noFill/>
            <a:miter lim="800000"/>
            <a:headEnd/>
            <a:tailEnd/>
          </a:ln>
        </p:spPr>
        <p:txBody>
          <a:bodyPr wrap="none">
            <a:spAutoFit/>
          </a:bodyPr>
          <a:lstStyle/>
          <a:p>
            <a:pPr algn="l" eaLnBrk="1" hangingPunct="1"/>
            <a:endParaRPr lang="en-US" sz="1800">
              <a:latin typeface="Trebuchet MS" pitchFamily="34" charset="0"/>
            </a:endParaRPr>
          </a:p>
        </p:txBody>
      </p:sp>
      <p:sp>
        <p:nvSpPr>
          <p:cNvPr id="43067" name="Text Box 60"/>
          <p:cNvSpPr txBox="1">
            <a:spLocks noChangeArrowheads="1"/>
          </p:cNvSpPr>
          <p:nvPr/>
        </p:nvSpPr>
        <p:spPr bwMode="auto">
          <a:xfrm>
            <a:off x="4953000" y="2971800"/>
            <a:ext cx="777875" cy="336550"/>
          </a:xfrm>
          <a:prstGeom prst="rect">
            <a:avLst/>
          </a:prstGeom>
          <a:noFill/>
          <a:ln w="9525">
            <a:noFill/>
            <a:miter lim="800000"/>
            <a:headEnd/>
            <a:tailEnd/>
          </a:ln>
        </p:spPr>
        <p:txBody>
          <a:bodyPr>
            <a:spAutoFit/>
          </a:bodyPr>
          <a:lstStyle/>
          <a:p>
            <a:pPr algn="l" eaLnBrk="1" hangingPunct="1"/>
            <a:r>
              <a:rPr lang="en-US" sz="800">
                <a:latin typeface="Trebuchet MS" pitchFamily="34" charset="0"/>
              </a:rPr>
              <a:t>Shippers </a:t>
            </a:r>
          </a:p>
          <a:p>
            <a:pPr algn="l" eaLnBrk="1" hangingPunct="1"/>
            <a:r>
              <a:rPr lang="en-US" sz="800">
                <a:latin typeface="Trebuchet MS" pitchFamily="34" charset="0"/>
              </a:rPr>
              <a:t>FOB [?]</a:t>
            </a:r>
          </a:p>
        </p:txBody>
      </p:sp>
      <p:sp>
        <p:nvSpPr>
          <p:cNvPr id="43068" name="Line 61"/>
          <p:cNvSpPr>
            <a:spLocks noChangeShapeType="1"/>
          </p:cNvSpPr>
          <p:nvPr/>
        </p:nvSpPr>
        <p:spPr bwMode="auto">
          <a:xfrm>
            <a:off x="457200" y="3657600"/>
            <a:ext cx="304800" cy="0"/>
          </a:xfrm>
          <a:prstGeom prst="line">
            <a:avLst/>
          </a:prstGeom>
          <a:noFill/>
          <a:ln w="9525">
            <a:solidFill>
              <a:schemeClr val="tx1"/>
            </a:solidFill>
            <a:round/>
            <a:headEnd/>
            <a:tailEnd type="triangle" w="med" len="med"/>
          </a:ln>
        </p:spPr>
        <p:txBody>
          <a:bodyPr/>
          <a:lstStyle/>
          <a:p>
            <a:endParaRPr lang="en-US"/>
          </a:p>
        </p:txBody>
      </p:sp>
      <p:sp>
        <p:nvSpPr>
          <p:cNvPr id="43069" name="Line 62"/>
          <p:cNvSpPr>
            <a:spLocks noChangeShapeType="1"/>
          </p:cNvSpPr>
          <p:nvPr/>
        </p:nvSpPr>
        <p:spPr bwMode="auto">
          <a:xfrm>
            <a:off x="457200" y="3657600"/>
            <a:ext cx="0" cy="2209800"/>
          </a:xfrm>
          <a:prstGeom prst="line">
            <a:avLst/>
          </a:prstGeom>
          <a:noFill/>
          <a:ln w="9525">
            <a:solidFill>
              <a:schemeClr val="tx1"/>
            </a:solidFill>
            <a:round/>
            <a:headEnd/>
            <a:tailEnd/>
          </a:ln>
        </p:spPr>
        <p:txBody>
          <a:bodyPr/>
          <a:lstStyle/>
          <a:p>
            <a:endParaRPr lang="en-US"/>
          </a:p>
        </p:txBody>
      </p:sp>
      <p:sp>
        <p:nvSpPr>
          <p:cNvPr id="43070" name="Line 63"/>
          <p:cNvSpPr>
            <a:spLocks noChangeShapeType="1"/>
          </p:cNvSpPr>
          <p:nvPr/>
        </p:nvSpPr>
        <p:spPr bwMode="auto">
          <a:xfrm>
            <a:off x="457200" y="5867400"/>
            <a:ext cx="2514600" cy="0"/>
          </a:xfrm>
          <a:prstGeom prst="line">
            <a:avLst/>
          </a:prstGeom>
          <a:noFill/>
          <a:ln w="9525">
            <a:solidFill>
              <a:schemeClr val="tx1"/>
            </a:solidFill>
            <a:round/>
            <a:headEnd/>
            <a:tailEnd type="triangle" w="med" len="med"/>
          </a:ln>
        </p:spPr>
        <p:txBody>
          <a:bodyPr/>
          <a:lstStyle/>
          <a:p>
            <a:endParaRPr lang="en-US"/>
          </a:p>
        </p:txBody>
      </p:sp>
      <p:sp>
        <p:nvSpPr>
          <p:cNvPr id="43071" name="Line 64"/>
          <p:cNvSpPr>
            <a:spLocks noChangeShapeType="1"/>
          </p:cNvSpPr>
          <p:nvPr/>
        </p:nvSpPr>
        <p:spPr bwMode="auto">
          <a:xfrm>
            <a:off x="6324600" y="2374900"/>
            <a:ext cx="0" cy="1054100"/>
          </a:xfrm>
          <a:prstGeom prst="line">
            <a:avLst/>
          </a:prstGeom>
          <a:noFill/>
          <a:ln w="12700">
            <a:solidFill>
              <a:schemeClr val="tx1"/>
            </a:solidFill>
            <a:round/>
            <a:headEnd/>
            <a:tailEnd type="triangle" w="med" len="med"/>
          </a:ln>
        </p:spPr>
        <p:txBody>
          <a:bodyPr wrap="none" anchor="ctr"/>
          <a:lstStyle/>
          <a:p>
            <a:endParaRPr lang="en-US"/>
          </a:p>
        </p:txBody>
      </p:sp>
      <p:sp>
        <p:nvSpPr>
          <p:cNvPr id="43072" name="Text Box 65"/>
          <p:cNvSpPr txBox="1">
            <a:spLocks noChangeArrowheads="1"/>
          </p:cNvSpPr>
          <p:nvPr/>
        </p:nvSpPr>
        <p:spPr bwMode="auto">
          <a:xfrm>
            <a:off x="3451225" y="2514600"/>
            <a:ext cx="184150" cy="366713"/>
          </a:xfrm>
          <a:prstGeom prst="rect">
            <a:avLst/>
          </a:prstGeom>
          <a:noFill/>
          <a:ln w="9525">
            <a:noFill/>
            <a:miter lim="800000"/>
            <a:headEnd/>
            <a:tailEnd/>
          </a:ln>
        </p:spPr>
        <p:txBody>
          <a:bodyPr>
            <a:spAutoFit/>
          </a:bodyPr>
          <a:lstStyle/>
          <a:p>
            <a:pPr algn="l" eaLnBrk="1" hangingPunct="1">
              <a:spcBef>
                <a:spcPct val="50000"/>
              </a:spcBef>
            </a:pPr>
            <a:endParaRPr lang="en-US" sz="1800">
              <a:latin typeface="Trebuchet MS" pitchFamily="34" charset="0"/>
            </a:endParaRPr>
          </a:p>
        </p:txBody>
      </p:sp>
      <p:sp>
        <p:nvSpPr>
          <p:cNvPr id="43073" name="Line 66"/>
          <p:cNvSpPr>
            <a:spLocks noChangeShapeType="1"/>
          </p:cNvSpPr>
          <p:nvPr/>
        </p:nvSpPr>
        <p:spPr bwMode="auto">
          <a:xfrm>
            <a:off x="6477000" y="2374900"/>
            <a:ext cx="0" cy="1054100"/>
          </a:xfrm>
          <a:prstGeom prst="line">
            <a:avLst/>
          </a:prstGeom>
          <a:noFill/>
          <a:ln w="12700">
            <a:solidFill>
              <a:schemeClr val="tx1"/>
            </a:solidFill>
            <a:round/>
            <a:headEnd/>
            <a:tailEnd type="triangle" w="med" len="med"/>
          </a:ln>
        </p:spPr>
        <p:txBody>
          <a:bodyPr wrap="none" anchor="ctr"/>
          <a:lstStyle/>
          <a:p>
            <a:endParaRPr lang="en-US"/>
          </a:p>
        </p:txBody>
      </p:sp>
      <p:sp>
        <p:nvSpPr>
          <p:cNvPr id="43074" name="Line 67"/>
          <p:cNvSpPr>
            <a:spLocks noChangeShapeType="1"/>
          </p:cNvSpPr>
          <p:nvPr/>
        </p:nvSpPr>
        <p:spPr bwMode="auto">
          <a:xfrm>
            <a:off x="3505200" y="2438400"/>
            <a:ext cx="0" cy="990600"/>
          </a:xfrm>
          <a:prstGeom prst="line">
            <a:avLst/>
          </a:prstGeom>
          <a:noFill/>
          <a:ln w="9525">
            <a:solidFill>
              <a:schemeClr val="tx1"/>
            </a:solidFill>
            <a:round/>
            <a:headEnd/>
            <a:tailEnd type="triangle" w="med" len="med"/>
          </a:ln>
        </p:spPr>
        <p:txBody>
          <a:bodyPr/>
          <a:lstStyle/>
          <a:p>
            <a:endParaRPr lang="en-US"/>
          </a:p>
        </p:txBody>
      </p:sp>
      <p:sp>
        <p:nvSpPr>
          <p:cNvPr id="43075" name="Text Box 68"/>
          <p:cNvSpPr txBox="1">
            <a:spLocks noChangeArrowheads="1"/>
          </p:cNvSpPr>
          <p:nvPr/>
        </p:nvSpPr>
        <p:spPr bwMode="auto">
          <a:xfrm>
            <a:off x="3200400" y="2590800"/>
            <a:ext cx="457200" cy="214313"/>
          </a:xfrm>
          <a:prstGeom prst="rect">
            <a:avLst/>
          </a:prstGeom>
          <a:noFill/>
          <a:ln w="9525">
            <a:noFill/>
            <a:miter lim="800000"/>
            <a:headEnd/>
            <a:tailEnd/>
          </a:ln>
        </p:spPr>
        <p:txBody>
          <a:bodyPr>
            <a:spAutoFit/>
          </a:bodyPr>
          <a:lstStyle/>
          <a:p>
            <a:pPr algn="l" eaLnBrk="1" hangingPunct="1">
              <a:spcBef>
                <a:spcPct val="50000"/>
              </a:spcBef>
            </a:pPr>
            <a:r>
              <a:rPr lang="en-US" sz="800">
                <a:latin typeface="Trebuchet MS" pitchFamily="34" charset="0"/>
              </a:rPr>
              <a:t>LDs</a:t>
            </a:r>
          </a:p>
        </p:txBody>
      </p:sp>
      <p:sp>
        <p:nvSpPr>
          <p:cNvPr id="43076" name="Text Box 70"/>
          <p:cNvSpPr txBox="1">
            <a:spLocks noChangeArrowheads="1"/>
          </p:cNvSpPr>
          <p:nvPr/>
        </p:nvSpPr>
        <p:spPr bwMode="auto">
          <a:xfrm>
            <a:off x="7239000" y="2057400"/>
            <a:ext cx="1905000" cy="3560763"/>
          </a:xfrm>
          <a:prstGeom prst="rect">
            <a:avLst/>
          </a:prstGeom>
          <a:solidFill>
            <a:srgbClr val="FFFF66"/>
          </a:solidFill>
          <a:ln w="12700">
            <a:noFill/>
            <a:miter lim="800000"/>
            <a:headEnd type="none" w="sm" len="sm"/>
            <a:tailEnd type="none" w="sm" len="sm"/>
          </a:ln>
        </p:spPr>
        <p:txBody>
          <a:bodyPr>
            <a:spAutoFit/>
          </a:bodyPr>
          <a:lstStyle/>
          <a:p>
            <a:pPr algn="l">
              <a:spcBef>
                <a:spcPct val="50000"/>
              </a:spcBef>
            </a:pPr>
            <a:r>
              <a:rPr lang="en-US"/>
              <a:t>The banks are, in a sense, the coordinator of all these tasks, as we have to be satisfied with the terms of all contracts before we sign and release the funds. We discuss terms with the client, wording with the experts, join efforts with the client to extract information from the seller and commitments from the future operator, and the lawyers slave away to formalise all this (our lead lawyer slept one hour in the 4 days prior to signing...). </a:t>
            </a:r>
          </a:p>
        </p:txBody>
      </p:sp>
      <p:sp>
        <p:nvSpPr>
          <p:cNvPr id="43077" name="Rectangle 71"/>
          <p:cNvSpPr>
            <a:spLocks noGrp="1" noChangeArrowheads="1"/>
          </p:cNvSpPr>
          <p:nvPr>
            <p:ph type="title"/>
          </p:nvPr>
        </p:nvSpPr>
        <p:spPr/>
        <p:txBody>
          <a:bodyPr/>
          <a:lstStyle/>
          <a:p>
            <a:r>
              <a:rPr lang="en-US" dirty="0" smtClean="0"/>
              <a:t>Typical Project Finance Structure – Availability Project</a:t>
            </a:r>
          </a:p>
        </p:txBody>
      </p:sp>
    </p:spTree>
  </p:cSld>
  <p:clrMapOvr>
    <a:masterClrMapping/>
  </p:clrMapOvr>
  <p:transition>
    <p:zo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Finance Structure – Infrastructure Projects</a:t>
            </a:r>
            <a:endParaRPr lang="en-US" dirty="0"/>
          </a:p>
        </p:txBody>
      </p:sp>
      <p:pic>
        <p:nvPicPr>
          <p:cNvPr id="4" name="Content Placeholder 3"/>
          <p:cNvPicPr>
            <a:picLocks noGrp="1" noChangeAspect="1"/>
          </p:cNvPicPr>
          <p:nvPr>
            <p:ph idx="1"/>
          </p:nvPr>
        </p:nvPicPr>
        <p:blipFill>
          <a:blip r:embed="rId2"/>
          <a:stretch>
            <a:fillRect/>
          </a:stretch>
        </p:blipFill>
        <p:spPr>
          <a:xfrm>
            <a:off x="1843140" y="1524000"/>
            <a:ext cx="5457719" cy="4572000"/>
          </a:xfrm>
          <a:prstGeom prst="rect">
            <a:avLst/>
          </a:prstGeom>
        </p:spPr>
      </p:pic>
    </p:spTree>
    <p:extLst>
      <p:ext uri="{BB962C8B-B14F-4D97-AF65-F5344CB8AC3E}">
        <p14:creationId xmlns:p14="http://schemas.microsoft.com/office/powerpoint/2010/main" val="2755304100"/>
      </p:ext>
    </p:extLst>
  </p:cSld>
  <p:clrMapOvr>
    <a:masterClrMapping/>
  </p:clrMapOvr>
  <p:transition>
    <p:zo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EPC Contract and Construction Risks</a:t>
            </a:r>
          </a:p>
        </p:txBody>
      </p:sp>
      <p:sp>
        <p:nvSpPr>
          <p:cNvPr id="44035" name="Rectangle 3"/>
          <p:cNvSpPr>
            <a:spLocks noGrp="1" noChangeArrowheads="1"/>
          </p:cNvSpPr>
          <p:nvPr>
            <p:ph type="body" idx="1"/>
          </p:nvPr>
        </p:nvSpPr>
        <p:spPr>
          <a:xfrm>
            <a:off x="457200" y="1219200"/>
            <a:ext cx="7086600" cy="4724400"/>
          </a:xfrm>
        </p:spPr>
        <p:txBody>
          <a:bodyPr/>
          <a:lstStyle/>
          <a:p>
            <a:r>
              <a:rPr lang="en-US" sz="1600" smtClean="0"/>
              <a:t>A major risk for capital intensive projects is the potential for cost over-runs and the project not being up to standard from a technical perspective (Nuclear plants, Airbus 380, Eurotunnel, Eurodisney)</a:t>
            </a:r>
          </a:p>
          <a:p>
            <a:pPr lvl="1"/>
            <a:r>
              <a:rPr lang="en-US" sz="1600" smtClean="0"/>
              <a:t>Engineers and businessmen have dreams of building wonderful projects and want to see things work</a:t>
            </a:r>
          </a:p>
          <a:p>
            <a:r>
              <a:rPr lang="en-US" sz="1600" smtClean="0"/>
              <a:t>A Construction Agreement is often made with a contractor who will be responsible for designing and building the project. </a:t>
            </a:r>
          </a:p>
          <a:p>
            <a:r>
              <a:rPr lang="en-US" sz="1600" smtClean="0"/>
              <a:t>The contract can be structured on a lump sum or </a:t>
            </a:r>
            <a:r>
              <a:rPr lang="en-US" sz="1600" b="1" i="1" smtClean="0"/>
              <a:t>turnkey basis</a:t>
            </a:r>
            <a:r>
              <a:rPr lang="en-US" sz="1600" smtClean="0"/>
              <a:t> where the contractor has an agreed price for project construction with any </a:t>
            </a:r>
            <a:r>
              <a:rPr lang="en-US" sz="1600" b="1" i="1" smtClean="0"/>
              <a:t>cost overruns</a:t>
            </a:r>
            <a:r>
              <a:rPr lang="en-US" sz="1600" smtClean="0"/>
              <a:t> and late completion the responsibility of the contractor who will have to bear any extra costs. </a:t>
            </a:r>
          </a:p>
          <a:p>
            <a:r>
              <a:rPr lang="en-US" sz="1600" smtClean="0"/>
              <a:t>The contractor may be a shareholder in the SPV and may either retain his share after construction or sell his stake to fellow shareholders or an external source. </a:t>
            </a:r>
          </a:p>
          <a:p>
            <a:r>
              <a:rPr lang="en-US" sz="1600" smtClean="0"/>
              <a:t>Big preference for conventional technology rather than innovative technology</a:t>
            </a:r>
          </a:p>
          <a:p>
            <a:endParaRPr lang="en-US" sz="1600" smtClean="0"/>
          </a:p>
          <a:p>
            <a:pPr>
              <a:buFontTx/>
              <a:buNone/>
            </a:pPr>
            <a:endParaRPr lang="en-US" sz="1600" smtClean="0"/>
          </a:p>
        </p:txBody>
      </p:sp>
      <p:sp>
        <p:nvSpPr>
          <p:cNvPr id="44036" name="Text Box 4"/>
          <p:cNvSpPr txBox="1">
            <a:spLocks noChangeArrowheads="1"/>
          </p:cNvSpPr>
          <p:nvPr/>
        </p:nvSpPr>
        <p:spPr bwMode="auto">
          <a:xfrm>
            <a:off x="7543800" y="1676400"/>
            <a:ext cx="1371600" cy="2006600"/>
          </a:xfrm>
          <a:prstGeom prst="rect">
            <a:avLst/>
          </a:prstGeom>
          <a:solidFill>
            <a:srgbClr val="FFFF66"/>
          </a:solidFill>
          <a:ln w="12700">
            <a:noFill/>
            <a:miter lim="800000"/>
            <a:headEnd type="none" w="sm" len="sm"/>
            <a:tailEnd type="none" w="sm" len="sm"/>
          </a:ln>
        </p:spPr>
        <p:txBody>
          <a:bodyPr>
            <a:spAutoFit/>
          </a:bodyPr>
          <a:lstStyle/>
          <a:p>
            <a:pPr algn="l">
              <a:spcBef>
                <a:spcPct val="50000"/>
              </a:spcBef>
            </a:pPr>
            <a:r>
              <a:rPr lang="en-US" sz="1400"/>
              <a:t>The key issue is how much more would you pay for an EPC contract than a cost plus contract to mitigate the risks.</a:t>
            </a:r>
          </a:p>
        </p:txBody>
      </p:sp>
    </p:spTree>
  </p:cSld>
  <p:clrMapOvr>
    <a:masterClrMapping/>
  </p:clrMapOvr>
  <p:transition>
    <p:zo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Interests of Contractors, Bankers and Sponsors</a:t>
            </a:r>
          </a:p>
        </p:txBody>
      </p:sp>
      <p:sp>
        <p:nvSpPr>
          <p:cNvPr id="45059" name="Rectangle 3"/>
          <p:cNvSpPr>
            <a:spLocks noGrp="1" noChangeArrowheads="1"/>
          </p:cNvSpPr>
          <p:nvPr>
            <p:ph type="body" idx="1"/>
          </p:nvPr>
        </p:nvSpPr>
        <p:spPr/>
        <p:txBody>
          <a:bodyPr/>
          <a:lstStyle/>
          <a:p>
            <a:r>
              <a:rPr lang="en-US" smtClean="0"/>
              <a:t>Sponsor has an incentive to check that everything had been built properly, and that everything will be operated well, so there actually was little conflict of interest between him and banks</a:t>
            </a:r>
          </a:p>
          <a:p>
            <a:r>
              <a:rPr lang="en-US" smtClean="0"/>
              <a:t>The sponsor is closer to the assets than banks are and can sometimes be satisfied with less stringent criteria than we do, and the fight is to get formalized things that would likely be done</a:t>
            </a:r>
          </a:p>
          <a:p>
            <a:r>
              <a:rPr lang="en-US" smtClean="0"/>
              <a:t>Sometimes, the fight is with the constructor (who wants to limit its obligations and liabilities), and the sponsor is stuck in the middle between the bank requirements and what the constructor is willing to give him.</a:t>
            </a:r>
          </a:p>
          <a:p>
            <a:r>
              <a:rPr lang="en-US" smtClean="0"/>
              <a:t>Lenders will generally have an influence on the drafting of all of the agreements.</a:t>
            </a:r>
          </a:p>
          <a:p>
            <a:endParaRPr lang="en-US" smtClean="0"/>
          </a:p>
        </p:txBody>
      </p:sp>
    </p:spTree>
  </p:cSld>
  <p:clrMapOvr>
    <a:masterClrMapping/>
  </p:clrMapOvr>
  <p:transition>
    <p:zo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Assessment of Contracts</a:t>
            </a:r>
          </a:p>
        </p:txBody>
      </p:sp>
      <p:sp>
        <p:nvSpPr>
          <p:cNvPr id="46083" name="Rectangle 3"/>
          <p:cNvSpPr>
            <a:spLocks noGrp="1" noChangeArrowheads="1"/>
          </p:cNvSpPr>
          <p:nvPr>
            <p:ph type="body" idx="1"/>
          </p:nvPr>
        </p:nvSpPr>
        <p:spPr/>
        <p:txBody>
          <a:bodyPr/>
          <a:lstStyle/>
          <a:p>
            <a:r>
              <a:rPr lang="en-US" smtClean="0"/>
              <a:t>The ultimate effectiveness of such risk allocation rests on the legal system which must be proven and reliable to ensure enforceability of various contracts and agreements. </a:t>
            </a:r>
          </a:p>
          <a:p>
            <a:r>
              <a:rPr lang="en-US" smtClean="0"/>
              <a:t>The credit quality of project finance depends on the ability of parties to uphold contracts:</a:t>
            </a:r>
          </a:p>
          <a:p>
            <a:pPr lvl="1"/>
            <a:r>
              <a:rPr lang="en-US" smtClean="0"/>
              <a:t>Examples of problems with project contracts – Dabhol, AES Drax, PT Pation, many others.</a:t>
            </a:r>
          </a:p>
          <a:p>
            <a:pPr lvl="1"/>
            <a:r>
              <a:rPr lang="en-US" smtClean="0"/>
              <a:t>Examples of problems with construction contracts – Stone and Webster</a:t>
            </a:r>
          </a:p>
          <a:p>
            <a:pPr lvl="1"/>
            <a:r>
              <a:rPr lang="en-US" smtClean="0"/>
              <a:t>Change of Law and Political Risk – Robbins waste to energy plant in US</a:t>
            </a:r>
          </a:p>
          <a:p>
            <a:pPr lvl="1"/>
            <a:r>
              <a:rPr lang="en-US" smtClean="0"/>
              <a:t>In one day, Indonesia cancelled 25 PPA contracts because of a World Bank report</a:t>
            </a:r>
          </a:p>
        </p:txBody>
      </p:sp>
    </p:spTree>
  </p:cSld>
  <p:clrMapOvr>
    <a:masterClrMapping/>
  </p:clrMapOvr>
  <p:transition>
    <p:zo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Off-take Contracts – PPA Agreement, Concession Agreement</a:t>
            </a:r>
          </a:p>
        </p:txBody>
      </p:sp>
      <p:sp>
        <p:nvSpPr>
          <p:cNvPr id="47107" name="Rectangle 3"/>
          <p:cNvSpPr>
            <a:spLocks noGrp="1" noChangeArrowheads="1"/>
          </p:cNvSpPr>
          <p:nvPr>
            <p:ph type="body" idx="1"/>
          </p:nvPr>
        </p:nvSpPr>
        <p:spPr/>
        <p:txBody>
          <a:bodyPr/>
          <a:lstStyle/>
          <a:p>
            <a:pPr marL="342900" indent="-342900"/>
            <a:r>
              <a:rPr lang="en-US" smtClean="0"/>
              <a:t>Central Contract for the Project – Defines the Revenues and the Cash Flows of a Contract</a:t>
            </a:r>
          </a:p>
          <a:p>
            <a:pPr marL="742950" lvl="1" indent="-285750"/>
            <a:r>
              <a:rPr lang="en-US" smtClean="0"/>
              <a:t>Commodity project such as oil</a:t>
            </a:r>
          </a:p>
          <a:p>
            <a:pPr marL="1143000" lvl="2"/>
            <a:r>
              <a:rPr lang="en-US" smtClean="0"/>
              <a:t>Less need for contract because of world wide market, history of prices and forward markets that can be used to hedge risk</a:t>
            </a:r>
          </a:p>
          <a:p>
            <a:pPr marL="742950" lvl="1" indent="-285750"/>
            <a:r>
              <a:rPr lang="en-US" smtClean="0"/>
              <a:t>Infrastructure (Tollways, Airports etc.)</a:t>
            </a:r>
          </a:p>
          <a:p>
            <a:pPr marL="1143000" lvl="2"/>
            <a:r>
              <a:rPr lang="en-US" smtClean="0"/>
              <a:t>Part of concession agreement that defines the toll prices, the ability to construct competing roads</a:t>
            </a:r>
          </a:p>
          <a:p>
            <a:pPr marL="742950" lvl="1" indent="-285750"/>
            <a:r>
              <a:rPr lang="en-US" smtClean="0"/>
              <a:t>Electricity</a:t>
            </a:r>
          </a:p>
          <a:p>
            <a:pPr marL="1143000" lvl="2"/>
            <a:r>
              <a:rPr lang="en-US" smtClean="0"/>
              <a:t>Purchased power agreement (non-merchant plant), includes fixed and variable charges where variable energy charges cover the variable cost of running a plant while fixed charges cover fixed costs, debt servicing costs and equity returns</a:t>
            </a:r>
          </a:p>
        </p:txBody>
      </p:sp>
    </p:spTree>
  </p:cSld>
  <p:clrMapOvr>
    <a:masterClrMapping/>
  </p:clrMapOvr>
  <p:transition>
    <p:zo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Off-take Purchase Agreement</a:t>
            </a:r>
          </a:p>
        </p:txBody>
      </p:sp>
      <p:sp>
        <p:nvSpPr>
          <p:cNvPr id="48131" name="Content Placeholder 2"/>
          <p:cNvSpPr>
            <a:spLocks noGrp="1"/>
          </p:cNvSpPr>
          <p:nvPr>
            <p:ph idx="1"/>
          </p:nvPr>
        </p:nvSpPr>
        <p:spPr/>
        <p:txBody>
          <a:bodyPr/>
          <a:lstStyle/>
          <a:p>
            <a:r>
              <a:rPr lang="en-US" smtClean="0"/>
              <a:t>The most important issues in the off-take purchase agreement are:</a:t>
            </a:r>
          </a:p>
          <a:p>
            <a:pPr lvl="1"/>
            <a:r>
              <a:rPr lang="en-US" smtClean="0"/>
              <a:t>Pricing</a:t>
            </a:r>
          </a:p>
          <a:p>
            <a:pPr lvl="1"/>
            <a:r>
              <a:rPr lang="en-US" smtClean="0"/>
              <a:t>Buy-out requirements</a:t>
            </a:r>
          </a:p>
          <a:p>
            <a:pPr lvl="1"/>
            <a:r>
              <a:rPr lang="en-US" smtClean="0"/>
              <a:t>Step-in rights</a:t>
            </a:r>
          </a:p>
          <a:p>
            <a:pPr lvl="1"/>
            <a:r>
              <a:rPr lang="en-US" smtClean="0"/>
              <a:t>Termination</a:t>
            </a:r>
          </a:p>
          <a:p>
            <a:r>
              <a:rPr lang="en-US" smtClean="0"/>
              <a:t>Availability versus usage</a:t>
            </a:r>
          </a:p>
          <a:p>
            <a:pPr lvl="1"/>
            <a:r>
              <a:rPr lang="en-US" smtClean="0"/>
              <a:t>Conditions placed on availability payment directly affect the lenders’ ability to obtain debt service financing</a:t>
            </a:r>
          </a:p>
          <a:p>
            <a:r>
              <a:rPr lang="en-US" smtClean="0"/>
              <a:t>Buyout </a:t>
            </a:r>
          </a:p>
          <a:p>
            <a:pPr lvl="1"/>
            <a:r>
              <a:rPr lang="en-US" smtClean="0"/>
              <a:t>If there is a breach of contractor, buyout rights should be at least the value of the remaining debt</a:t>
            </a: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Project Finance</a:t>
            </a:r>
            <a:endParaRPr lang="en-US" dirty="0"/>
          </a:p>
        </p:txBody>
      </p:sp>
      <p:sp>
        <p:nvSpPr>
          <p:cNvPr id="3" name="Content Placeholder 2"/>
          <p:cNvSpPr>
            <a:spLocks noGrp="1"/>
          </p:cNvSpPr>
          <p:nvPr>
            <p:ph idx="1"/>
          </p:nvPr>
        </p:nvSpPr>
        <p:spPr/>
        <p:txBody>
          <a:bodyPr/>
          <a:lstStyle/>
          <a:p>
            <a:pPr lvl="0"/>
            <a:r>
              <a:rPr lang="en-US" dirty="0"/>
              <a:t>Project Financing</a:t>
            </a:r>
          </a:p>
          <a:p>
            <a:pPr lvl="1"/>
            <a:r>
              <a:rPr lang="en-US" dirty="0"/>
              <a:t>Project financing is a method of financing in which the lenders to a project have either no recourse or only limited recourse to the parent company that develops or “sponsors” the project.</a:t>
            </a:r>
            <a:r>
              <a:rPr lang="en-US" baseline="30000" dirty="0"/>
              <a:t> </a:t>
            </a:r>
            <a:endParaRPr lang="en-US" dirty="0"/>
          </a:p>
          <a:p>
            <a:pPr lvl="2"/>
            <a:r>
              <a:rPr lang="en-US" dirty="0"/>
              <a:t>Non-recourse refers to the lenders’ inability to access the capital or assets of the sponsor to repay the debt incurred by the special purpose entity that owns the project. </a:t>
            </a:r>
          </a:p>
          <a:p>
            <a:pPr lvl="2"/>
            <a:r>
              <a:rPr lang="en-US" dirty="0"/>
              <a:t>Limited recourse are situations in which the sponsor’s capital may be at risk only for specific purposes and in specific (limited) amounts set forth in the project financing </a:t>
            </a:r>
            <a:r>
              <a:rPr lang="en-US" dirty="0" smtClean="0"/>
              <a:t>documentation.</a:t>
            </a:r>
          </a:p>
          <a:p>
            <a:r>
              <a:rPr lang="en-US" dirty="0" smtClean="0"/>
              <a:t>Wilson </a:t>
            </a:r>
            <a:r>
              <a:rPr lang="en-US" dirty="0" err="1"/>
              <a:t>Sonsini</a:t>
            </a:r>
            <a:r>
              <a:rPr lang="en-US" dirty="0"/>
              <a:t> Goodrich &amp; </a:t>
            </a:r>
            <a:r>
              <a:rPr lang="en-US" dirty="0" err="1"/>
              <a:t>Rosai</a:t>
            </a:r>
            <a:r>
              <a:rPr lang="en-US" dirty="0"/>
              <a:t>, Project Finance Primer for Renewable Energy and Clean Tech Projects, August 2010, page 2. </a:t>
            </a:r>
            <a:r>
              <a:rPr lang="en-US" u="sng" dirty="0">
                <a:hlinkClick r:id="rId2"/>
              </a:rPr>
              <a:t>https://www.wsgr.com/PDFSearch/ctp_guide.pdf</a:t>
            </a:r>
            <a:r>
              <a:rPr lang="en-US" dirty="0"/>
              <a:t> </a:t>
            </a:r>
          </a:p>
        </p:txBody>
      </p:sp>
    </p:spTree>
    <p:extLst>
      <p:ext uri="{BB962C8B-B14F-4D97-AF65-F5344CB8AC3E}">
        <p14:creationId xmlns:p14="http://schemas.microsoft.com/office/powerpoint/2010/main" val="3125041273"/>
      </p:ext>
    </p:extLst>
  </p:cSld>
  <p:clrMapOvr>
    <a:masterClrMapping/>
  </p:clrMapOvr>
  <p:transition>
    <p:zo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Project Finance Representation with Contracts for Electricity Plant and Ring Fence</a:t>
            </a:r>
          </a:p>
        </p:txBody>
      </p:sp>
      <p:pic>
        <p:nvPicPr>
          <p:cNvPr id="49155" name="Picture 4"/>
          <p:cNvPicPr>
            <a:picLocks noChangeAspect="1" noChangeArrowheads="1"/>
          </p:cNvPicPr>
          <p:nvPr/>
        </p:nvPicPr>
        <p:blipFill>
          <a:blip r:embed="rId2" cstate="print"/>
          <a:srcRect/>
          <a:stretch>
            <a:fillRect/>
          </a:stretch>
        </p:blipFill>
        <p:spPr bwMode="auto">
          <a:xfrm>
            <a:off x="914400" y="1447800"/>
            <a:ext cx="6324600" cy="4878388"/>
          </a:xfrm>
          <a:prstGeom prst="rect">
            <a:avLst/>
          </a:prstGeom>
          <a:noFill/>
          <a:ln w="12700">
            <a:noFill/>
            <a:miter lim="800000"/>
            <a:headEnd type="none" w="sm" len="sm"/>
            <a:tailEnd type="none" w="sm" len="sm"/>
          </a:ln>
        </p:spPr>
      </p:pic>
      <p:sp>
        <p:nvSpPr>
          <p:cNvPr id="49156" name="Text Box 6"/>
          <p:cNvSpPr txBox="1">
            <a:spLocks noChangeArrowheads="1"/>
          </p:cNvSpPr>
          <p:nvPr/>
        </p:nvSpPr>
        <p:spPr bwMode="auto">
          <a:xfrm>
            <a:off x="6096000" y="1524000"/>
            <a:ext cx="2209800" cy="3105150"/>
          </a:xfrm>
          <a:prstGeom prst="rect">
            <a:avLst/>
          </a:prstGeom>
          <a:solidFill>
            <a:srgbClr val="FFFF66"/>
          </a:solidFill>
          <a:ln w="12700">
            <a:noFill/>
            <a:miter lim="800000"/>
            <a:headEnd type="none" w="sm" len="sm"/>
            <a:tailEnd type="none" w="sm" len="sm"/>
          </a:ln>
        </p:spPr>
        <p:txBody>
          <a:bodyPr>
            <a:spAutoFit/>
          </a:bodyPr>
          <a:lstStyle/>
          <a:p>
            <a:pPr algn="l">
              <a:spcBef>
                <a:spcPct val="50000"/>
              </a:spcBef>
            </a:pPr>
            <a:r>
              <a:rPr lang="en-US"/>
              <a:t>Debt is serviced entirely via cash flow through the project and the SPV This structure exposes the lenders to significant risks. If something goes wrong, their recourse against the sponsor, with its typically larger balance sheet, will be limited or none. </a:t>
            </a:r>
          </a:p>
          <a:p>
            <a:pPr algn="l">
              <a:spcBef>
                <a:spcPct val="50000"/>
              </a:spcBef>
            </a:pPr>
            <a:r>
              <a:rPr lang="en-US" b="1" i="1">
                <a:solidFill>
                  <a:srgbClr val="3366CC"/>
                </a:solidFill>
              </a:rPr>
              <a:t>The loan is structured so that bankers can step into and take over the project if things were to go wrong, a so-called step-in right. This process is also called ‘ring-fencing.’</a:t>
            </a:r>
          </a:p>
        </p:txBody>
      </p:sp>
      <p:sp>
        <p:nvSpPr>
          <p:cNvPr id="49157" name="Text Box 7"/>
          <p:cNvSpPr txBox="1">
            <a:spLocks noChangeArrowheads="1"/>
          </p:cNvSpPr>
          <p:nvPr/>
        </p:nvSpPr>
        <p:spPr bwMode="auto">
          <a:xfrm>
            <a:off x="152400" y="4343400"/>
            <a:ext cx="1371600" cy="274638"/>
          </a:xfrm>
          <a:prstGeom prst="rect">
            <a:avLst/>
          </a:prstGeom>
          <a:solidFill>
            <a:srgbClr val="FFFF66"/>
          </a:solidFill>
          <a:ln w="12700">
            <a:noFill/>
            <a:miter lim="800000"/>
            <a:headEnd type="none" w="sm" len="sm"/>
            <a:tailEnd type="none" w="sm" len="sm"/>
          </a:ln>
        </p:spPr>
        <p:txBody>
          <a:bodyPr>
            <a:spAutoFit/>
          </a:bodyPr>
          <a:lstStyle/>
          <a:p>
            <a:pPr algn="l">
              <a:spcBef>
                <a:spcPct val="50000"/>
              </a:spcBef>
            </a:pPr>
            <a:r>
              <a:rPr lang="en-US"/>
              <a:t>Ring-Fence</a:t>
            </a:r>
          </a:p>
        </p:txBody>
      </p:sp>
      <p:sp>
        <p:nvSpPr>
          <p:cNvPr id="49158" name="Line 8"/>
          <p:cNvSpPr>
            <a:spLocks noChangeShapeType="1"/>
          </p:cNvSpPr>
          <p:nvPr/>
        </p:nvSpPr>
        <p:spPr bwMode="auto">
          <a:xfrm flipV="1">
            <a:off x="1371600" y="3962400"/>
            <a:ext cx="609600" cy="228600"/>
          </a:xfrm>
          <a:prstGeom prst="line">
            <a:avLst/>
          </a:prstGeom>
          <a:noFill/>
          <a:ln w="12700">
            <a:solidFill>
              <a:schemeClr val="tx1"/>
            </a:solidFill>
            <a:round/>
            <a:headEnd type="none" w="sm" len="sm"/>
            <a:tailEnd type="triangle" w="sm" len="sm"/>
          </a:ln>
        </p:spPr>
        <p:txBody>
          <a:bodyPr/>
          <a:lstStyle/>
          <a:p>
            <a:endParaRPr lang="en-US"/>
          </a:p>
        </p:txBody>
      </p:sp>
    </p:spTree>
  </p:cSld>
  <p:clrMapOvr>
    <a:masterClrMapping/>
  </p:clrMapOvr>
  <p:transition>
    <p:zo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Non-Recourse and Recourse Debt</a:t>
            </a:r>
          </a:p>
        </p:txBody>
      </p:sp>
      <p:sp>
        <p:nvSpPr>
          <p:cNvPr id="50179" name="Rectangle 3"/>
          <p:cNvSpPr>
            <a:spLocks noGrp="1" noChangeArrowheads="1"/>
          </p:cNvSpPr>
          <p:nvPr>
            <p:ph type="body" idx="1"/>
          </p:nvPr>
        </p:nvSpPr>
        <p:spPr/>
        <p:txBody>
          <a:bodyPr/>
          <a:lstStyle/>
          <a:p>
            <a:r>
              <a:rPr lang="en-US" smtClean="0"/>
              <a:t>Non-Recourse</a:t>
            </a:r>
          </a:p>
          <a:p>
            <a:pPr lvl="1"/>
            <a:r>
              <a:rPr lang="en-US" smtClean="0"/>
              <a:t>The financing of capital assets in which the providers of funds are repaid solely by cash flow generated by those assets</a:t>
            </a:r>
          </a:p>
          <a:p>
            <a:pPr lvl="1"/>
            <a:r>
              <a:rPr lang="en-US" smtClean="0"/>
              <a:t>Security and collateral is focused on the accounts, contracts, and physical assets of the project </a:t>
            </a:r>
          </a:p>
          <a:p>
            <a:r>
              <a:rPr lang="en-US" smtClean="0"/>
              <a:t>Limited Recourse</a:t>
            </a:r>
          </a:p>
          <a:p>
            <a:pPr lvl="1"/>
            <a:r>
              <a:rPr lang="en-US" smtClean="0"/>
              <a:t>Many transactions may have recourse to project sponsors in a variety of ways: contingent equity, marketing, operating, step-in rights, etc.</a:t>
            </a:r>
          </a:p>
          <a:p>
            <a:pPr lvl="1"/>
            <a:r>
              <a:rPr lang="en-US" smtClean="0"/>
              <a:t>Other transactions have corporate guarantees of completion and infusions of equity capital when cost over-runs and delays exist</a:t>
            </a:r>
          </a:p>
        </p:txBody>
      </p:sp>
    </p:spTree>
  </p:cSld>
  <p:clrMapOvr>
    <a:masterClrMapping/>
  </p:clrMapOvr>
  <p:transition>
    <p:zo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1543050" y="2486025"/>
            <a:ext cx="1568450" cy="488950"/>
          </a:xfrm>
          <a:prstGeom prst="rect">
            <a:avLst/>
          </a:prstGeom>
          <a:noFill/>
          <a:ln w="12700">
            <a:solidFill>
              <a:schemeClr val="tx1"/>
            </a:solidFill>
            <a:miter lim="800000"/>
            <a:headEnd/>
            <a:tailEnd/>
          </a:ln>
        </p:spPr>
        <p:txBody>
          <a:bodyPr wrap="none" lIns="71974" tIns="35356" rIns="71974" bIns="35356">
            <a:spAutoFit/>
          </a:bodyPr>
          <a:lstStyle/>
          <a:p>
            <a:pPr defTabSz="606425"/>
            <a:r>
              <a:rPr kumimoji="1" lang="en-AU" sz="1400" b="1"/>
              <a:t>Sithe</a:t>
            </a:r>
          </a:p>
          <a:p>
            <a:pPr defTabSz="606425"/>
            <a:r>
              <a:rPr kumimoji="1" lang="en-AU" sz="1400" b="1"/>
              <a:t>Energies GP</a:t>
            </a:r>
          </a:p>
        </p:txBody>
      </p:sp>
      <p:sp>
        <p:nvSpPr>
          <p:cNvPr id="51203" name="Rectangle 4"/>
          <p:cNvSpPr>
            <a:spLocks noChangeArrowheads="1"/>
          </p:cNvSpPr>
          <p:nvPr/>
        </p:nvSpPr>
        <p:spPr bwMode="auto">
          <a:xfrm>
            <a:off x="1808163" y="1800225"/>
            <a:ext cx="1927225" cy="282575"/>
          </a:xfrm>
          <a:prstGeom prst="rect">
            <a:avLst/>
          </a:prstGeom>
          <a:noFill/>
          <a:ln w="12700">
            <a:solidFill>
              <a:schemeClr val="tx1"/>
            </a:solidFill>
            <a:miter lim="800000"/>
            <a:headEnd/>
            <a:tailEnd/>
          </a:ln>
        </p:spPr>
        <p:txBody>
          <a:bodyPr wrap="none" lIns="71974" tIns="35356" rIns="71974" bIns="35356">
            <a:spAutoFit/>
          </a:bodyPr>
          <a:lstStyle/>
          <a:p>
            <a:pPr algn="l" defTabSz="606425"/>
            <a:r>
              <a:rPr kumimoji="1" lang="en-AU" sz="1400" b="1"/>
              <a:t>Subsidiaries/LP</a:t>
            </a:r>
          </a:p>
        </p:txBody>
      </p:sp>
      <p:sp>
        <p:nvSpPr>
          <p:cNvPr id="51204" name="Rectangle 5"/>
          <p:cNvSpPr>
            <a:spLocks noChangeArrowheads="1"/>
          </p:cNvSpPr>
          <p:nvPr/>
        </p:nvSpPr>
        <p:spPr bwMode="auto">
          <a:xfrm>
            <a:off x="3689350" y="2236788"/>
            <a:ext cx="1165225" cy="520700"/>
          </a:xfrm>
          <a:prstGeom prst="rect">
            <a:avLst/>
          </a:prstGeom>
          <a:noFill/>
          <a:ln w="57150" cmpd="thinThick">
            <a:solidFill>
              <a:schemeClr val="tx1"/>
            </a:solidFill>
            <a:miter lim="800000"/>
            <a:headEnd/>
            <a:tailEnd/>
          </a:ln>
        </p:spPr>
        <p:txBody>
          <a:bodyPr wrap="none" lIns="71974" tIns="35356" rIns="71974" bIns="35356">
            <a:spAutoFit/>
          </a:bodyPr>
          <a:lstStyle/>
          <a:p>
            <a:pPr defTabSz="606425"/>
            <a:r>
              <a:rPr kumimoji="1" lang="en-AU" sz="1600" b="1"/>
              <a:t>SIFC</a:t>
            </a:r>
          </a:p>
          <a:p>
            <a:pPr defTabSz="606425"/>
            <a:r>
              <a:rPr kumimoji="1" lang="en-AU" sz="1300" b="1"/>
              <a:t>92% Debt</a:t>
            </a:r>
          </a:p>
        </p:txBody>
      </p:sp>
      <p:sp>
        <p:nvSpPr>
          <p:cNvPr id="51205" name="Rectangle 6"/>
          <p:cNvSpPr>
            <a:spLocks noChangeArrowheads="1"/>
          </p:cNvSpPr>
          <p:nvPr/>
        </p:nvSpPr>
        <p:spPr bwMode="auto">
          <a:xfrm>
            <a:off x="5922963" y="1447800"/>
            <a:ext cx="3122612" cy="990600"/>
          </a:xfrm>
          <a:prstGeom prst="rect">
            <a:avLst/>
          </a:prstGeom>
          <a:noFill/>
          <a:ln w="12700">
            <a:solidFill>
              <a:schemeClr val="tx1"/>
            </a:solidFill>
            <a:prstDash val="dashDot"/>
            <a:miter lim="800000"/>
            <a:headEnd/>
            <a:tailEnd/>
          </a:ln>
        </p:spPr>
        <p:txBody>
          <a:bodyPr wrap="none" lIns="71974" tIns="35356" rIns="71974" bIns="35356">
            <a:spAutoFit/>
          </a:bodyPr>
          <a:lstStyle/>
          <a:p>
            <a:pPr algn="l" defTabSz="606425">
              <a:buFontTx/>
              <a:buChar char="•"/>
            </a:pPr>
            <a:r>
              <a:rPr kumimoji="1" lang="en-AU" sz="1600" b="1"/>
              <a:t> US$158m Notes 9yrs</a:t>
            </a:r>
          </a:p>
          <a:p>
            <a:pPr algn="l" defTabSz="606425">
              <a:buFontTx/>
              <a:buChar char="•"/>
            </a:pPr>
            <a:r>
              <a:rPr kumimoji="1" lang="en-AU" sz="1600" b="1"/>
              <a:t>US$150m Bonds 14 yrs</a:t>
            </a:r>
          </a:p>
          <a:p>
            <a:pPr algn="l" defTabSz="606425">
              <a:buFontTx/>
              <a:buChar char="•"/>
            </a:pPr>
            <a:r>
              <a:rPr kumimoji="1" lang="en-AU" sz="1600" b="1"/>
              <a:t>US$409m Bonds 20yrs</a:t>
            </a:r>
          </a:p>
          <a:p>
            <a:pPr algn="l" defTabSz="606425">
              <a:buFontTx/>
              <a:buChar char="•"/>
            </a:pPr>
            <a:r>
              <a:rPr kumimoji="1" lang="en-AU" sz="1600" b="1"/>
              <a:t>US$75m Overrun Debt</a:t>
            </a:r>
          </a:p>
        </p:txBody>
      </p:sp>
      <p:sp>
        <p:nvSpPr>
          <p:cNvPr id="51206" name="Rectangle 7"/>
          <p:cNvSpPr>
            <a:spLocks noChangeArrowheads="1"/>
          </p:cNvSpPr>
          <p:nvPr/>
        </p:nvSpPr>
        <p:spPr bwMode="auto">
          <a:xfrm>
            <a:off x="4933950" y="2790825"/>
            <a:ext cx="1028700" cy="282575"/>
          </a:xfrm>
          <a:prstGeom prst="rect">
            <a:avLst/>
          </a:prstGeom>
          <a:noFill/>
          <a:ln w="12700">
            <a:solidFill>
              <a:schemeClr val="tx1"/>
            </a:solidFill>
            <a:miter lim="800000"/>
            <a:headEnd/>
            <a:tailEnd/>
          </a:ln>
        </p:spPr>
        <p:txBody>
          <a:bodyPr wrap="none" lIns="71974" tIns="35356" rIns="71974" bIns="35356">
            <a:spAutoFit/>
          </a:bodyPr>
          <a:lstStyle/>
          <a:p>
            <a:pPr algn="l" defTabSz="606425"/>
            <a:r>
              <a:rPr kumimoji="1" lang="en-AU" sz="1400" b="1"/>
              <a:t>Trustee</a:t>
            </a:r>
          </a:p>
        </p:txBody>
      </p:sp>
      <p:sp>
        <p:nvSpPr>
          <p:cNvPr id="4117512" name="Rectangle 8"/>
          <p:cNvSpPr>
            <a:spLocks noChangeArrowheads="1"/>
          </p:cNvSpPr>
          <p:nvPr/>
        </p:nvSpPr>
        <p:spPr bwMode="auto">
          <a:xfrm>
            <a:off x="3619500" y="3270250"/>
            <a:ext cx="1285875" cy="581025"/>
          </a:xfrm>
          <a:prstGeom prst="rect">
            <a:avLst/>
          </a:prstGeom>
          <a:noFill/>
          <a:ln w="76200" cmpd="tri">
            <a:solidFill>
              <a:schemeClr val="tx1"/>
            </a:solidFill>
            <a:miter lim="800000"/>
            <a:headEnd/>
            <a:tailEnd/>
          </a:ln>
          <a:effectLst/>
        </p:spPr>
        <p:txBody>
          <a:bodyPr wrap="none" lIns="71974" tIns="35356" rIns="71974" bIns="35356">
            <a:spAutoFit/>
          </a:bodyPr>
          <a:lstStyle/>
          <a:p>
            <a:pPr defTabSz="606425">
              <a:defRPr/>
            </a:pPr>
            <a:r>
              <a:rPr kumimoji="1" lang="en-AU" sz="1600" b="1">
                <a:effectLst>
                  <a:outerShdw blurRad="38100" dist="38100" dir="2700000" algn="tl">
                    <a:srgbClr val="C0C0C0"/>
                  </a:outerShdw>
                </a:effectLst>
              </a:rPr>
              <a:t>1000MW</a:t>
            </a:r>
          </a:p>
          <a:p>
            <a:pPr defTabSz="606425">
              <a:defRPr/>
            </a:pPr>
            <a:r>
              <a:rPr kumimoji="1" lang="en-AU" sz="1600" b="1">
                <a:effectLst>
                  <a:outerShdw blurRad="38100" dist="38100" dir="2700000" algn="tl">
                    <a:srgbClr val="C0C0C0"/>
                  </a:outerShdw>
                </a:effectLst>
              </a:rPr>
              <a:t>Cogen</a:t>
            </a:r>
          </a:p>
        </p:txBody>
      </p:sp>
      <p:sp>
        <p:nvSpPr>
          <p:cNvPr id="51208" name="Rectangle 9"/>
          <p:cNvSpPr>
            <a:spLocks noChangeArrowheads="1"/>
          </p:cNvSpPr>
          <p:nvPr/>
        </p:nvSpPr>
        <p:spPr bwMode="auto">
          <a:xfrm>
            <a:off x="1890713" y="3200400"/>
            <a:ext cx="1328737" cy="617538"/>
          </a:xfrm>
          <a:prstGeom prst="rect">
            <a:avLst/>
          </a:prstGeom>
          <a:noFill/>
          <a:ln w="12700">
            <a:noFill/>
            <a:miter lim="800000"/>
            <a:headEnd/>
            <a:tailEnd/>
          </a:ln>
        </p:spPr>
        <p:txBody>
          <a:bodyPr wrap="none" lIns="71974" tIns="35356" rIns="71974" bIns="35356">
            <a:spAutoFit/>
          </a:bodyPr>
          <a:lstStyle/>
          <a:p>
            <a:pPr algn="l" defTabSz="606425"/>
            <a:r>
              <a:rPr kumimoji="1" lang="en-AU" sz="1300" b="1"/>
              <a:t>20-yr Gas</a:t>
            </a:r>
          </a:p>
          <a:p>
            <a:pPr algn="l" defTabSz="606425"/>
            <a:r>
              <a:rPr kumimoji="1" lang="en-AU" sz="1300" b="1"/>
              <a:t>Supply Ag’t</a:t>
            </a:r>
          </a:p>
          <a:p>
            <a:pPr algn="l" defTabSz="606425"/>
            <a:r>
              <a:rPr kumimoji="1" lang="en-AU" sz="1300" b="1"/>
              <a:t>(+damages)</a:t>
            </a:r>
          </a:p>
        </p:txBody>
      </p:sp>
      <p:sp>
        <p:nvSpPr>
          <p:cNvPr id="51209" name="Rectangle 10"/>
          <p:cNvSpPr>
            <a:spLocks noChangeArrowheads="1"/>
          </p:cNvSpPr>
          <p:nvPr/>
        </p:nvSpPr>
        <p:spPr bwMode="auto">
          <a:xfrm>
            <a:off x="414338" y="3379788"/>
            <a:ext cx="908050" cy="314325"/>
          </a:xfrm>
          <a:prstGeom prst="rect">
            <a:avLst/>
          </a:prstGeom>
          <a:noFill/>
          <a:ln w="57150" cmpd="thinThick">
            <a:solidFill>
              <a:schemeClr val="tx1"/>
            </a:solidFill>
            <a:miter lim="800000"/>
            <a:headEnd/>
            <a:tailEnd/>
          </a:ln>
        </p:spPr>
        <p:txBody>
          <a:bodyPr wrap="none" lIns="71974" tIns="35356" rIns="71974" bIns="35356">
            <a:spAutoFit/>
          </a:bodyPr>
          <a:lstStyle/>
          <a:p>
            <a:pPr algn="l" defTabSz="606425"/>
            <a:r>
              <a:rPr kumimoji="1" lang="en-AU" sz="1400" b="1"/>
              <a:t>Enron</a:t>
            </a:r>
          </a:p>
        </p:txBody>
      </p:sp>
      <p:sp>
        <p:nvSpPr>
          <p:cNvPr id="51210" name="Rectangle 11"/>
          <p:cNvSpPr>
            <a:spLocks noChangeArrowheads="1"/>
          </p:cNvSpPr>
          <p:nvPr/>
        </p:nvSpPr>
        <p:spPr bwMode="auto">
          <a:xfrm>
            <a:off x="285750" y="2393950"/>
            <a:ext cx="1200150" cy="433388"/>
          </a:xfrm>
          <a:prstGeom prst="rect">
            <a:avLst/>
          </a:prstGeom>
          <a:noFill/>
          <a:ln w="12700">
            <a:noFill/>
            <a:miter lim="800000"/>
            <a:headEnd/>
            <a:tailEnd/>
          </a:ln>
        </p:spPr>
        <p:txBody>
          <a:bodyPr wrap="none" lIns="71974" tIns="35356" rIns="71974" bIns="35356">
            <a:spAutoFit/>
          </a:bodyPr>
          <a:lstStyle/>
          <a:p>
            <a:pPr algn="l" defTabSz="606425"/>
            <a:r>
              <a:rPr kumimoji="1" lang="en-AU" sz="1300" b="1"/>
              <a:t> 3 Pipeline</a:t>
            </a:r>
          </a:p>
          <a:p>
            <a:pPr algn="l" defTabSz="606425"/>
            <a:r>
              <a:rPr kumimoji="1" lang="en-AU" sz="1300" b="1"/>
              <a:t>Contracts</a:t>
            </a:r>
          </a:p>
        </p:txBody>
      </p:sp>
      <p:sp>
        <p:nvSpPr>
          <p:cNvPr id="51211" name="Rectangle 12"/>
          <p:cNvSpPr>
            <a:spLocks noChangeArrowheads="1"/>
          </p:cNvSpPr>
          <p:nvPr/>
        </p:nvSpPr>
        <p:spPr bwMode="auto">
          <a:xfrm>
            <a:off x="1503363" y="4367213"/>
            <a:ext cx="1622425" cy="546100"/>
          </a:xfrm>
          <a:prstGeom prst="rect">
            <a:avLst/>
          </a:prstGeom>
          <a:noFill/>
          <a:ln w="12700">
            <a:noFill/>
            <a:miter lim="800000"/>
            <a:headEnd/>
            <a:tailEnd/>
          </a:ln>
        </p:spPr>
        <p:txBody>
          <a:bodyPr wrap="none" lIns="71974" tIns="35356" rIns="71974" bIns="35356">
            <a:spAutoFit/>
          </a:bodyPr>
          <a:lstStyle/>
          <a:p>
            <a:pPr defTabSz="606425"/>
            <a:r>
              <a:rPr kumimoji="1" lang="en-AU" sz="1100" b="1"/>
              <a:t>Tracking a/c</a:t>
            </a:r>
          </a:p>
          <a:p>
            <a:pPr defTabSz="606425"/>
            <a:r>
              <a:rPr kumimoji="1" lang="en-AU" sz="1100" b="1"/>
              <a:t>Spot&gt;Contract</a:t>
            </a:r>
          </a:p>
          <a:p>
            <a:pPr defTabSz="606425"/>
            <a:r>
              <a:rPr kumimoji="1" lang="en-AU" sz="1100" b="1"/>
              <a:t>&gt;50% Proj. Value</a:t>
            </a:r>
          </a:p>
        </p:txBody>
      </p:sp>
      <p:sp>
        <p:nvSpPr>
          <p:cNvPr id="51212" name="Rectangle 13"/>
          <p:cNvSpPr>
            <a:spLocks noChangeArrowheads="1"/>
          </p:cNvSpPr>
          <p:nvPr/>
        </p:nvSpPr>
        <p:spPr bwMode="auto">
          <a:xfrm>
            <a:off x="242888" y="4038600"/>
            <a:ext cx="1503362" cy="433388"/>
          </a:xfrm>
          <a:prstGeom prst="rect">
            <a:avLst/>
          </a:prstGeom>
          <a:noFill/>
          <a:ln w="12700">
            <a:noFill/>
            <a:miter lim="800000"/>
            <a:headEnd/>
            <a:tailEnd/>
          </a:ln>
        </p:spPr>
        <p:txBody>
          <a:bodyPr wrap="none" lIns="71974" tIns="35356" rIns="71974" bIns="35356">
            <a:spAutoFit/>
          </a:bodyPr>
          <a:lstStyle/>
          <a:p>
            <a:pPr defTabSz="606425"/>
            <a:r>
              <a:rPr kumimoji="1" lang="en-AU" sz="1300" b="1"/>
              <a:t>Subordinated</a:t>
            </a:r>
          </a:p>
          <a:p>
            <a:pPr defTabSz="606425"/>
            <a:r>
              <a:rPr kumimoji="1" lang="en-AU" sz="1300" b="1"/>
              <a:t>Payments</a:t>
            </a:r>
          </a:p>
        </p:txBody>
      </p:sp>
      <p:sp>
        <p:nvSpPr>
          <p:cNvPr id="51213" name="Rectangle 14"/>
          <p:cNvSpPr>
            <a:spLocks noChangeArrowheads="1"/>
          </p:cNvSpPr>
          <p:nvPr/>
        </p:nvSpPr>
        <p:spPr bwMode="auto">
          <a:xfrm>
            <a:off x="6081713" y="2951163"/>
            <a:ext cx="774700" cy="455612"/>
          </a:xfrm>
          <a:prstGeom prst="rect">
            <a:avLst/>
          </a:prstGeom>
          <a:noFill/>
          <a:ln w="12700">
            <a:noFill/>
            <a:miter lim="800000"/>
            <a:headEnd/>
            <a:tailEnd/>
          </a:ln>
        </p:spPr>
        <p:txBody>
          <a:bodyPr wrap="none" lIns="71974" tIns="35356" rIns="71974" bIns="35356">
            <a:spAutoFit/>
          </a:bodyPr>
          <a:lstStyle/>
          <a:p>
            <a:pPr algn="l" defTabSz="606425"/>
            <a:r>
              <a:rPr kumimoji="1" lang="en-AU" sz="1400" b="1"/>
              <a:t>PPA</a:t>
            </a:r>
          </a:p>
          <a:p>
            <a:pPr algn="l" defTabSz="606425"/>
            <a:r>
              <a:rPr kumimoji="1" lang="en-AU" sz="1300" b="1"/>
              <a:t>40 yrs</a:t>
            </a:r>
          </a:p>
        </p:txBody>
      </p:sp>
      <p:sp>
        <p:nvSpPr>
          <p:cNvPr id="51214" name="Rectangle 15"/>
          <p:cNvSpPr>
            <a:spLocks noChangeArrowheads="1"/>
          </p:cNvSpPr>
          <p:nvPr/>
        </p:nvSpPr>
        <p:spPr bwMode="auto">
          <a:xfrm>
            <a:off x="7416800" y="2932113"/>
            <a:ext cx="1604963" cy="690562"/>
          </a:xfrm>
          <a:prstGeom prst="rect">
            <a:avLst/>
          </a:prstGeom>
          <a:noFill/>
          <a:ln w="38100" cmpd="dbl">
            <a:solidFill>
              <a:schemeClr val="tx1"/>
            </a:solidFill>
            <a:miter lim="800000"/>
            <a:headEnd/>
            <a:tailEnd/>
          </a:ln>
        </p:spPr>
        <p:txBody>
          <a:bodyPr wrap="none" lIns="71974" tIns="35356" rIns="71974" bIns="35356">
            <a:spAutoFit/>
          </a:bodyPr>
          <a:lstStyle/>
          <a:p>
            <a:pPr defTabSz="606425"/>
            <a:r>
              <a:rPr kumimoji="1" lang="en-AU" sz="1400" b="1"/>
              <a:t>740MW</a:t>
            </a:r>
          </a:p>
          <a:p>
            <a:pPr defTabSz="606425"/>
            <a:r>
              <a:rPr kumimoji="1" lang="en-AU" sz="1400" b="1"/>
              <a:t>Con Ed</a:t>
            </a:r>
          </a:p>
          <a:p>
            <a:pPr defTabSz="606425"/>
            <a:r>
              <a:rPr kumimoji="1" lang="en-AU" sz="1300" b="1"/>
              <a:t>{curtailments}</a:t>
            </a:r>
          </a:p>
        </p:txBody>
      </p:sp>
      <p:sp>
        <p:nvSpPr>
          <p:cNvPr id="51215" name="Rectangle 16"/>
          <p:cNvSpPr>
            <a:spLocks noChangeArrowheads="1"/>
          </p:cNvSpPr>
          <p:nvPr/>
        </p:nvSpPr>
        <p:spPr bwMode="auto">
          <a:xfrm>
            <a:off x="6081713" y="3657600"/>
            <a:ext cx="673100" cy="455613"/>
          </a:xfrm>
          <a:prstGeom prst="rect">
            <a:avLst/>
          </a:prstGeom>
          <a:noFill/>
          <a:ln w="12700">
            <a:noFill/>
            <a:miter lim="800000"/>
            <a:headEnd/>
            <a:tailEnd/>
          </a:ln>
        </p:spPr>
        <p:txBody>
          <a:bodyPr wrap="none" lIns="71974" tIns="35356" rIns="71974" bIns="35356">
            <a:spAutoFit/>
          </a:bodyPr>
          <a:lstStyle/>
          <a:p>
            <a:pPr algn="l" defTabSz="606425"/>
            <a:r>
              <a:rPr kumimoji="1" lang="en-AU" sz="1300" b="1"/>
              <a:t>20-yr</a:t>
            </a:r>
            <a:endParaRPr kumimoji="1" lang="en-AU" sz="1400" b="1"/>
          </a:p>
          <a:p>
            <a:pPr algn="l" defTabSz="606425"/>
            <a:r>
              <a:rPr kumimoji="1" lang="en-AU" sz="1400" b="1"/>
              <a:t>PPA</a:t>
            </a:r>
          </a:p>
        </p:txBody>
      </p:sp>
      <p:sp>
        <p:nvSpPr>
          <p:cNvPr id="51216" name="Rectangle 17"/>
          <p:cNvSpPr>
            <a:spLocks noChangeArrowheads="1"/>
          </p:cNvSpPr>
          <p:nvPr/>
        </p:nvSpPr>
        <p:spPr bwMode="auto">
          <a:xfrm>
            <a:off x="7773988" y="3971925"/>
            <a:ext cx="1271587" cy="712788"/>
          </a:xfrm>
          <a:prstGeom prst="rect">
            <a:avLst/>
          </a:prstGeom>
          <a:noFill/>
          <a:ln w="38100" cmpd="dbl">
            <a:solidFill>
              <a:schemeClr val="tx1"/>
            </a:solidFill>
            <a:miter lim="800000"/>
            <a:headEnd/>
            <a:tailEnd/>
          </a:ln>
        </p:spPr>
        <p:txBody>
          <a:bodyPr wrap="none" lIns="71974" tIns="35356" rIns="71974" bIns="35356">
            <a:spAutoFit/>
          </a:bodyPr>
          <a:lstStyle/>
          <a:p>
            <a:pPr algn="l" defTabSz="606425"/>
            <a:r>
              <a:rPr kumimoji="1" lang="en-AU" sz="1400" b="1"/>
              <a:t>Niagara</a:t>
            </a:r>
          </a:p>
          <a:p>
            <a:pPr algn="l" defTabSz="606425"/>
            <a:r>
              <a:rPr kumimoji="1" lang="en-AU" sz="1400" b="1"/>
              <a:t>Mohawk</a:t>
            </a:r>
          </a:p>
          <a:p>
            <a:pPr algn="l" defTabSz="606425"/>
            <a:r>
              <a:rPr kumimoji="1" lang="en-AU" sz="1400" b="1"/>
              <a:t>(Chap.11)</a:t>
            </a:r>
          </a:p>
        </p:txBody>
      </p:sp>
      <p:sp>
        <p:nvSpPr>
          <p:cNvPr id="51217" name="Rectangle 18"/>
          <p:cNvSpPr>
            <a:spLocks noChangeArrowheads="1"/>
          </p:cNvSpPr>
          <p:nvPr/>
        </p:nvSpPr>
        <p:spPr bwMode="auto">
          <a:xfrm>
            <a:off x="5411788" y="3505200"/>
            <a:ext cx="946150" cy="250825"/>
          </a:xfrm>
          <a:prstGeom prst="rect">
            <a:avLst/>
          </a:prstGeom>
          <a:noFill/>
          <a:ln w="12700">
            <a:noFill/>
            <a:miter lim="800000"/>
            <a:headEnd/>
            <a:tailEnd/>
          </a:ln>
        </p:spPr>
        <p:txBody>
          <a:bodyPr wrap="none" lIns="71974" tIns="35356" rIns="71974" bIns="35356">
            <a:spAutoFit/>
          </a:bodyPr>
          <a:lstStyle/>
          <a:p>
            <a:pPr algn="l" defTabSz="606425"/>
            <a:r>
              <a:rPr kumimoji="1" lang="en-AU" sz="1300" b="1" i="1"/>
              <a:t>balance</a:t>
            </a:r>
          </a:p>
        </p:txBody>
      </p:sp>
      <p:sp>
        <p:nvSpPr>
          <p:cNvPr id="51218" name="Rectangle 19"/>
          <p:cNvSpPr>
            <a:spLocks noChangeArrowheads="1"/>
          </p:cNvSpPr>
          <p:nvPr/>
        </p:nvSpPr>
        <p:spPr bwMode="auto">
          <a:xfrm>
            <a:off x="6111875" y="4724400"/>
            <a:ext cx="774700" cy="455613"/>
          </a:xfrm>
          <a:prstGeom prst="rect">
            <a:avLst/>
          </a:prstGeom>
          <a:noFill/>
          <a:ln w="12700">
            <a:noFill/>
            <a:miter lim="800000"/>
            <a:headEnd/>
            <a:tailEnd/>
          </a:ln>
        </p:spPr>
        <p:txBody>
          <a:bodyPr wrap="none" lIns="71974" tIns="35356" rIns="71974" bIns="35356">
            <a:spAutoFit/>
          </a:bodyPr>
          <a:lstStyle/>
          <a:p>
            <a:pPr defTabSz="606425"/>
            <a:r>
              <a:rPr kumimoji="1" lang="en-AU" sz="1300" b="1"/>
              <a:t>44MW</a:t>
            </a:r>
            <a:endParaRPr kumimoji="1" lang="en-AU" sz="1400" b="1"/>
          </a:p>
          <a:p>
            <a:pPr defTabSz="606425"/>
            <a:r>
              <a:rPr kumimoji="1" lang="en-AU" sz="1400" b="1"/>
              <a:t>PPA</a:t>
            </a:r>
          </a:p>
        </p:txBody>
      </p:sp>
      <p:sp>
        <p:nvSpPr>
          <p:cNvPr id="51219" name="Rectangle 20"/>
          <p:cNvSpPr>
            <a:spLocks noChangeArrowheads="1"/>
          </p:cNvSpPr>
          <p:nvPr/>
        </p:nvSpPr>
        <p:spPr bwMode="auto">
          <a:xfrm>
            <a:off x="6081713" y="4244975"/>
            <a:ext cx="876300" cy="273050"/>
          </a:xfrm>
          <a:prstGeom prst="rect">
            <a:avLst/>
          </a:prstGeom>
          <a:noFill/>
          <a:ln w="12700">
            <a:noFill/>
            <a:miter lim="800000"/>
            <a:headEnd/>
            <a:tailEnd/>
          </a:ln>
        </p:spPr>
        <p:txBody>
          <a:bodyPr wrap="none" lIns="71974" tIns="35356" rIns="71974" bIns="35356">
            <a:spAutoFit/>
          </a:bodyPr>
          <a:lstStyle/>
          <a:p>
            <a:pPr algn="l" defTabSz="606425"/>
            <a:r>
              <a:rPr kumimoji="1" lang="en-AU" sz="1400" b="1"/>
              <a:t>Steam</a:t>
            </a:r>
          </a:p>
        </p:txBody>
      </p:sp>
      <p:sp>
        <p:nvSpPr>
          <p:cNvPr id="51220" name="Rectangle 21"/>
          <p:cNvSpPr>
            <a:spLocks noChangeArrowheads="1"/>
          </p:cNvSpPr>
          <p:nvPr/>
        </p:nvSpPr>
        <p:spPr bwMode="auto">
          <a:xfrm>
            <a:off x="7542213" y="5070475"/>
            <a:ext cx="1414462" cy="712788"/>
          </a:xfrm>
          <a:prstGeom prst="rect">
            <a:avLst/>
          </a:prstGeom>
          <a:noFill/>
          <a:ln w="38100" cmpd="dbl">
            <a:solidFill>
              <a:schemeClr val="tx1"/>
            </a:solidFill>
            <a:miter lim="800000"/>
            <a:headEnd/>
            <a:tailEnd/>
          </a:ln>
        </p:spPr>
        <p:txBody>
          <a:bodyPr wrap="none" lIns="71974" tIns="35356" rIns="71974" bIns="35356">
            <a:spAutoFit/>
          </a:bodyPr>
          <a:lstStyle/>
          <a:p>
            <a:pPr defTabSz="606425"/>
            <a:r>
              <a:rPr kumimoji="1" lang="en-AU" sz="1400" b="1"/>
              <a:t>Alcan</a:t>
            </a:r>
          </a:p>
          <a:p>
            <a:pPr defTabSz="606425"/>
            <a:r>
              <a:rPr kumimoji="1" lang="en-AU" sz="1400" b="1"/>
              <a:t>Aluminium</a:t>
            </a:r>
          </a:p>
          <a:p>
            <a:pPr defTabSz="606425"/>
            <a:r>
              <a:rPr kumimoji="1" lang="en-AU" sz="1400" b="1"/>
              <a:t> smelter</a:t>
            </a:r>
          </a:p>
        </p:txBody>
      </p:sp>
      <p:sp>
        <p:nvSpPr>
          <p:cNvPr id="51221" name="Rectangle 22"/>
          <p:cNvSpPr>
            <a:spLocks noChangeArrowheads="1"/>
          </p:cNvSpPr>
          <p:nvPr/>
        </p:nvSpPr>
        <p:spPr bwMode="auto">
          <a:xfrm>
            <a:off x="4375150" y="4495800"/>
            <a:ext cx="1458913" cy="617538"/>
          </a:xfrm>
          <a:prstGeom prst="rect">
            <a:avLst/>
          </a:prstGeom>
          <a:noFill/>
          <a:ln w="12700">
            <a:noFill/>
            <a:miter lim="800000"/>
            <a:headEnd/>
            <a:tailEnd/>
          </a:ln>
        </p:spPr>
        <p:txBody>
          <a:bodyPr wrap="none" lIns="71974" tIns="35356" rIns="71974" bIns="35356">
            <a:spAutoFit/>
          </a:bodyPr>
          <a:lstStyle/>
          <a:p>
            <a:pPr defTabSz="606425"/>
            <a:r>
              <a:rPr kumimoji="1" lang="en-AU" sz="1300" b="1"/>
              <a:t>Turnkey</a:t>
            </a:r>
          </a:p>
          <a:p>
            <a:pPr defTabSz="606425"/>
            <a:r>
              <a:rPr kumimoji="1" lang="en-AU" sz="1300" b="1"/>
              <a:t>Construction</a:t>
            </a:r>
          </a:p>
          <a:p>
            <a:pPr defTabSz="606425"/>
            <a:r>
              <a:rPr kumimoji="1" lang="en-AU" sz="1300" b="1"/>
              <a:t>Contract</a:t>
            </a:r>
          </a:p>
        </p:txBody>
      </p:sp>
      <p:sp>
        <p:nvSpPr>
          <p:cNvPr id="51222" name="Rectangle 23"/>
          <p:cNvSpPr>
            <a:spLocks noChangeArrowheads="1"/>
          </p:cNvSpPr>
          <p:nvPr/>
        </p:nvSpPr>
        <p:spPr bwMode="auto">
          <a:xfrm>
            <a:off x="3005138" y="5435600"/>
            <a:ext cx="1062037" cy="315913"/>
          </a:xfrm>
          <a:prstGeom prst="rect">
            <a:avLst/>
          </a:prstGeom>
          <a:noFill/>
          <a:ln w="57150" cmpd="thinThick">
            <a:solidFill>
              <a:schemeClr val="tx1"/>
            </a:solidFill>
            <a:miter lim="800000"/>
            <a:headEnd/>
            <a:tailEnd/>
          </a:ln>
        </p:spPr>
        <p:txBody>
          <a:bodyPr wrap="none" lIns="71974" tIns="35356" rIns="71974" bIns="35356">
            <a:spAutoFit/>
          </a:bodyPr>
          <a:lstStyle/>
          <a:p>
            <a:pPr algn="l" defTabSz="606425"/>
            <a:r>
              <a:rPr kumimoji="1" lang="en-AU" sz="1400" b="1"/>
              <a:t>Ebasco</a:t>
            </a:r>
          </a:p>
        </p:txBody>
      </p:sp>
      <p:sp>
        <p:nvSpPr>
          <p:cNvPr id="51223" name="Rectangle 24"/>
          <p:cNvSpPr>
            <a:spLocks noChangeArrowheads="1"/>
          </p:cNvSpPr>
          <p:nvPr/>
        </p:nvSpPr>
        <p:spPr bwMode="auto">
          <a:xfrm>
            <a:off x="4529138" y="5435600"/>
            <a:ext cx="573087" cy="315913"/>
          </a:xfrm>
          <a:prstGeom prst="rect">
            <a:avLst/>
          </a:prstGeom>
          <a:noFill/>
          <a:ln w="57150" cmpd="thickThin">
            <a:solidFill>
              <a:schemeClr val="tx1"/>
            </a:solidFill>
            <a:miter lim="800000"/>
            <a:headEnd/>
            <a:tailEnd/>
          </a:ln>
        </p:spPr>
        <p:txBody>
          <a:bodyPr wrap="none" lIns="71974" tIns="35356" rIns="71974" bIns="35356">
            <a:spAutoFit/>
          </a:bodyPr>
          <a:lstStyle/>
          <a:p>
            <a:pPr algn="l" defTabSz="606425"/>
            <a:r>
              <a:rPr kumimoji="1" lang="en-AU" sz="1400" b="1"/>
              <a:t>GE</a:t>
            </a:r>
          </a:p>
        </p:txBody>
      </p:sp>
      <p:sp>
        <p:nvSpPr>
          <p:cNvPr id="51224" name="Rectangle 25"/>
          <p:cNvSpPr>
            <a:spLocks noChangeArrowheads="1"/>
          </p:cNvSpPr>
          <p:nvPr/>
        </p:nvSpPr>
        <p:spPr bwMode="auto">
          <a:xfrm>
            <a:off x="3417888" y="4214813"/>
            <a:ext cx="1004887" cy="546100"/>
          </a:xfrm>
          <a:prstGeom prst="rect">
            <a:avLst/>
          </a:prstGeom>
          <a:noFill/>
          <a:ln w="12700">
            <a:noFill/>
            <a:miter lim="800000"/>
            <a:headEnd/>
            <a:tailEnd/>
          </a:ln>
        </p:spPr>
        <p:txBody>
          <a:bodyPr wrap="none" lIns="71974" tIns="35356" rIns="71974" bIns="35356">
            <a:spAutoFit/>
          </a:bodyPr>
          <a:lstStyle/>
          <a:p>
            <a:pPr defTabSz="606425"/>
            <a:r>
              <a:rPr kumimoji="1" lang="en-AU" sz="1100" b="1"/>
              <a:t>LDS=40%</a:t>
            </a:r>
          </a:p>
          <a:p>
            <a:pPr defTabSz="606425"/>
            <a:r>
              <a:rPr kumimoji="1" lang="en-AU" sz="1100" b="1"/>
              <a:t>Contract</a:t>
            </a:r>
          </a:p>
          <a:p>
            <a:pPr defTabSz="606425"/>
            <a:r>
              <a:rPr kumimoji="1" lang="en-AU" sz="1100" b="1"/>
              <a:t>Price</a:t>
            </a:r>
          </a:p>
        </p:txBody>
      </p:sp>
      <p:sp>
        <p:nvSpPr>
          <p:cNvPr id="51225" name="Rectangle 26"/>
          <p:cNvSpPr>
            <a:spLocks noChangeArrowheads="1"/>
          </p:cNvSpPr>
          <p:nvPr/>
        </p:nvSpPr>
        <p:spPr bwMode="auto">
          <a:xfrm>
            <a:off x="5764213" y="5334000"/>
            <a:ext cx="1492250" cy="433388"/>
          </a:xfrm>
          <a:prstGeom prst="rect">
            <a:avLst/>
          </a:prstGeom>
          <a:noFill/>
          <a:ln w="12700">
            <a:noFill/>
            <a:miter lim="800000"/>
            <a:headEnd/>
            <a:tailEnd/>
          </a:ln>
        </p:spPr>
        <p:txBody>
          <a:bodyPr wrap="none" lIns="71974" tIns="35356" rIns="71974" bIns="35356">
            <a:spAutoFit/>
          </a:bodyPr>
          <a:lstStyle/>
          <a:p>
            <a:pPr defTabSz="606425"/>
            <a:r>
              <a:rPr kumimoji="1" lang="en-AU" sz="1300" b="1"/>
              <a:t>1st  ever</a:t>
            </a:r>
          </a:p>
          <a:p>
            <a:pPr defTabSz="606425"/>
            <a:r>
              <a:rPr kumimoji="1" lang="en-AU" sz="1300" b="1"/>
              <a:t>7FA Turbines</a:t>
            </a:r>
          </a:p>
        </p:txBody>
      </p:sp>
      <p:sp>
        <p:nvSpPr>
          <p:cNvPr id="51226" name="Rectangle 27"/>
          <p:cNvSpPr>
            <a:spLocks noChangeArrowheads="1"/>
          </p:cNvSpPr>
          <p:nvPr/>
        </p:nvSpPr>
        <p:spPr bwMode="auto">
          <a:xfrm>
            <a:off x="698500" y="628650"/>
            <a:ext cx="1741488" cy="874713"/>
          </a:xfrm>
          <a:prstGeom prst="rect">
            <a:avLst/>
          </a:prstGeom>
          <a:noFill/>
          <a:ln w="12700">
            <a:solidFill>
              <a:schemeClr val="tx1"/>
            </a:solidFill>
            <a:prstDash val="dashDot"/>
            <a:miter lim="800000"/>
            <a:headEnd/>
            <a:tailEnd/>
          </a:ln>
        </p:spPr>
        <p:txBody>
          <a:bodyPr lIns="71974" tIns="35356" rIns="71974" bIns="35356">
            <a:spAutoFit/>
          </a:bodyPr>
          <a:lstStyle/>
          <a:p>
            <a:pPr algn="l" defTabSz="606425">
              <a:buFontTx/>
              <a:buChar char="•"/>
            </a:pPr>
            <a:r>
              <a:rPr kumimoji="1" lang="en-AU" sz="1100" b="1"/>
              <a:t>470MW</a:t>
            </a:r>
          </a:p>
          <a:p>
            <a:pPr algn="l" defTabSz="606425">
              <a:buFontTx/>
              <a:buChar char="•"/>
            </a:pPr>
            <a:r>
              <a:rPr kumimoji="1" lang="en-AU" sz="1100" b="1"/>
              <a:t>20 Plants</a:t>
            </a:r>
          </a:p>
          <a:p>
            <a:pPr algn="l" defTabSz="606425">
              <a:buFontTx/>
              <a:buChar char="•"/>
            </a:pPr>
            <a:r>
              <a:rPr kumimoji="1" lang="en-AU" sz="1100" b="1"/>
              <a:t>US/Canada</a:t>
            </a:r>
          </a:p>
          <a:p>
            <a:pPr algn="l" defTabSz="606425"/>
            <a:r>
              <a:rPr kumimoji="1" lang="en-AU" sz="1100" b="1"/>
              <a:t> (+ 3 = 308MW</a:t>
            </a:r>
          </a:p>
          <a:p>
            <a:pPr algn="l" defTabSz="606425"/>
            <a:r>
              <a:rPr kumimoji="1" lang="en-AU" sz="1100" b="1"/>
              <a:t> Constructing)</a:t>
            </a:r>
          </a:p>
        </p:txBody>
      </p:sp>
      <p:sp>
        <p:nvSpPr>
          <p:cNvPr id="51227" name="Line 28"/>
          <p:cNvSpPr>
            <a:spLocks noChangeShapeType="1"/>
          </p:cNvSpPr>
          <p:nvPr/>
        </p:nvSpPr>
        <p:spPr bwMode="auto">
          <a:xfrm>
            <a:off x="2667000" y="2217738"/>
            <a:ext cx="0" cy="285750"/>
          </a:xfrm>
          <a:prstGeom prst="line">
            <a:avLst/>
          </a:prstGeom>
          <a:noFill/>
          <a:ln w="12700">
            <a:solidFill>
              <a:schemeClr val="tx1"/>
            </a:solidFill>
            <a:round/>
            <a:headEnd/>
            <a:tailEnd/>
          </a:ln>
        </p:spPr>
        <p:txBody>
          <a:bodyPr wrap="none" anchor="ctr"/>
          <a:lstStyle/>
          <a:p>
            <a:endParaRPr lang="en-US"/>
          </a:p>
        </p:txBody>
      </p:sp>
      <p:sp>
        <p:nvSpPr>
          <p:cNvPr id="51228" name="Line 29"/>
          <p:cNvSpPr>
            <a:spLocks noChangeShapeType="1"/>
          </p:cNvSpPr>
          <p:nvPr/>
        </p:nvSpPr>
        <p:spPr bwMode="auto">
          <a:xfrm>
            <a:off x="2681288" y="2362200"/>
            <a:ext cx="1038225" cy="0"/>
          </a:xfrm>
          <a:prstGeom prst="line">
            <a:avLst/>
          </a:prstGeom>
          <a:noFill/>
          <a:ln w="12700">
            <a:solidFill>
              <a:schemeClr val="tx1"/>
            </a:solidFill>
            <a:round/>
            <a:headEnd/>
            <a:tailEnd type="triangle" w="med" len="med"/>
          </a:ln>
        </p:spPr>
        <p:txBody>
          <a:bodyPr wrap="none" anchor="ctr"/>
          <a:lstStyle/>
          <a:p>
            <a:endParaRPr lang="en-US"/>
          </a:p>
        </p:txBody>
      </p:sp>
      <p:sp>
        <p:nvSpPr>
          <p:cNvPr id="51229" name="Oval 30"/>
          <p:cNvSpPr>
            <a:spLocks noChangeArrowheads="1"/>
          </p:cNvSpPr>
          <p:nvPr/>
        </p:nvSpPr>
        <p:spPr bwMode="auto">
          <a:xfrm>
            <a:off x="1758950" y="3206750"/>
            <a:ext cx="1284288" cy="825500"/>
          </a:xfrm>
          <a:prstGeom prst="ellipse">
            <a:avLst/>
          </a:prstGeom>
          <a:noFill/>
          <a:ln w="12700">
            <a:solidFill>
              <a:schemeClr val="tx1"/>
            </a:solidFill>
            <a:round/>
            <a:headEnd/>
            <a:tailEnd/>
          </a:ln>
        </p:spPr>
        <p:txBody>
          <a:bodyPr wrap="none" anchor="ctr"/>
          <a:lstStyle/>
          <a:p>
            <a:endParaRPr lang="en-US"/>
          </a:p>
        </p:txBody>
      </p:sp>
      <p:sp>
        <p:nvSpPr>
          <p:cNvPr id="51230" name="Oval 31"/>
          <p:cNvSpPr>
            <a:spLocks noChangeArrowheads="1"/>
          </p:cNvSpPr>
          <p:nvPr/>
        </p:nvSpPr>
        <p:spPr bwMode="auto">
          <a:xfrm>
            <a:off x="6100763" y="2979738"/>
            <a:ext cx="603250" cy="601662"/>
          </a:xfrm>
          <a:prstGeom prst="ellipse">
            <a:avLst/>
          </a:prstGeom>
          <a:noFill/>
          <a:ln w="12700">
            <a:solidFill>
              <a:schemeClr val="tx1"/>
            </a:solidFill>
            <a:round/>
            <a:headEnd/>
            <a:tailEnd/>
          </a:ln>
        </p:spPr>
        <p:txBody>
          <a:bodyPr wrap="none" anchor="ctr"/>
          <a:lstStyle/>
          <a:p>
            <a:endParaRPr lang="en-US"/>
          </a:p>
        </p:txBody>
      </p:sp>
      <p:sp>
        <p:nvSpPr>
          <p:cNvPr id="51231" name="Oval 32"/>
          <p:cNvSpPr>
            <a:spLocks noChangeArrowheads="1"/>
          </p:cNvSpPr>
          <p:nvPr/>
        </p:nvSpPr>
        <p:spPr bwMode="auto">
          <a:xfrm>
            <a:off x="6100763" y="3657600"/>
            <a:ext cx="603250" cy="527050"/>
          </a:xfrm>
          <a:prstGeom prst="ellipse">
            <a:avLst/>
          </a:prstGeom>
          <a:noFill/>
          <a:ln w="12700">
            <a:solidFill>
              <a:schemeClr val="tx1"/>
            </a:solidFill>
            <a:round/>
            <a:headEnd/>
            <a:tailEnd/>
          </a:ln>
        </p:spPr>
        <p:txBody>
          <a:bodyPr wrap="none" anchor="ctr"/>
          <a:lstStyle/>
          <a:p>
            <a:endParaRPr lang="en-US"/>
          </a:p>
        </p:txBody>
      </p:sp>
      <p:sp>
        <p:nvSpPr>
          <p:cNvPr id="51232" name="Oval 33"/>
          <p:cNvSpPr>
            <a:spLocks noChangeArrowheads="1"/>
          </p:cNvSpPr>
          <p:nvPr/>
        </p:nvSpPr>
        <p:spPr bwMode="auto">
          <a:xfrm>
            <a:off x="6100763" y="4273550"/>
            <a:ext cx="674687" cy="292100"/>
          </a:xfrm>
          <a:prstGeom prst="ellipse">
            <a:avLst/>
          </a:prstGeom>
          <a:noFill/>
          <a:ln w="12700">
            <a:solidFill>
              <a:schemeClr val="tx1"/>
            </a:solidFill>
            <a:round/>
            <a:headEnd/>
            <a:tailEnd/>
          </a:ln>
        </p:spPr>
        <p:txBody>
          <a:bodyPr wrap="none" anchor="ctr"/>
          <a:lstStyle/>
          <a:p>
            <a:endParaRPr lang="en-US"/>
          </a:p>
        </p:txBody>
      </p:sp>
      <p:sp>
        <p:nvSpPr>
          <p:cNvPr id="51233" name="Oval 34"/>
          <p:cNvSpPr>
            <a:spLocks noChangeArrowheads="1"/>
          </p:cNvSpPr>
          <p:nvPr/>
        </p:nvSpPr>
        <p:spPr bwMode="auto">
          <a:xfrm>
            <a:off x="3435350" y="4197350"/>
            <a:ext cx="977900" cy="673100"/>
          </a:xfrm>
          <a:prstGeom prst="ellipse">
            <a:avLst/>
          </a:prstGeom>
          <a:noFill/>
          <a:ln w="12700">
            <a:solidFill>
              <a:schemeClr val="tx1"/>
            </a:solidFill>
            <a:round/>
            <a:headEnd/>
            <a:tailEnd/>
          </a:ln>
        </p:spPr>
        <p:txBody>
          <a:bodyPr wrap="none" anchor="ctr"/>
          <a:lstStyle/>
          <a:p>
            <a:endParaRPr lang="en-US"/>
          </a:p>
        </p:txBody>
      </p:sp>
      <p:sp>
        <p:nvSpPr>
          <p:cNvPr id="51234" name="Oval 35"/>
          <p:cNvSpPr>
            <a:spLocks noChangeArrowheads="1"/>
          </p:cNvSpPr>
          <p:nvPr/>
        </p:nvSpPr>
        <p:spPr bwMode="auto">
          <a:xfrm>
            <a:off x="1528763" y="4349750"/>
            <a:ext cx="1519237" cy="831850"/>
          </a:xfrm>
          <a:prstGeom prst="ellipse">
            <a:avLst/>
          </a:prstGeom>
          <a:noFill/>
          <a:ln w="12700">
            <a:solidFill>
              <a:schemeClr val="tx1"/>
            </a:solidFill>
            <a:round/>
            <a:headEnd/>
            <a:tailEnd/>
          </a:ln>
        </p:spPr>
        <p:txBody>
          <a:bodyPr wrap="none" anchor="ctr"/>
          <a:lstStyle/>
          <a:p>
            <a:endParaRPr lang="en-US"/>
          </a:p>
        </p:txBody>
      </p:sp>
      <p:sp>
        <p:nvSpPr>
          <p:cNvPr id="51235" name="Oval 36"/>
          <p:cNvSpPr>
            <a:spLocks noChangeArrowheads="1"/>
          </p:cNvSpPr>
          <p:nvPr/>
        </p:nvSpPr>
        <p:spPr bwMode="auto">
          <a:xfrm>
            <a:off x="4502150" y="4503738"/>
            <a:ext cx="1206500" cy="823912"/>
          </a:xfrm>
          <a:prstGeom prst="ellipse">
            <a:avLst/>
          </a:prstGeom>
          <a:noFill/>
          <a:ln w="12700">
            <a:solidFill>
              <a:schemeClr val="tx1"/>
            </a:solidFill>
            <a:round/>
            <a:headEnd/>
            <a:tailEnd/>
          </a:ln>
        </p:spPr>
        <p:txBody>
          <a:bodyPr wrap="none" anchor="ctr"/>
          <a:lstStyle/>
          <a:p>
            <a:endParaRPr lang="en-US"/>
          </a:p>
        </p:txBody>
      </p:sp>
      <p:sp>
        <p:nvSpPr>
          <p:cNvPr id="51236" name="Line 37"/>
          <p:cNvSpPr>
            <a:spLocks noChangeShapeType="1"/>
          </p:cNvSpPr>
          <p:nvPr/>
        </p:nvSpPr>
        <p:spPr bwMode="auto">
          <a:xfrm flipH="1">
            <a:off x="4865688" y="3208338"/>
            <a:ext cx="328612" cy="125412"/>
          </a:xfrm>
          <a:prstGeom prst="line">
            <a:avLst/>
          </a:prstGeom>
          <a:noFill/>
          <a:ln w="12700">
            <a:solidFill>
              <a:schemeClr val="tx1"/>
            </a:solidFill>
            <a:round/>
            <a:headEnd/>
            <a:tailEnd type="triangle" w="med" len="med"/>
          </a:ln>
        </p:spPr>
        <p:txBody>
          <a:bodyPr wrap="none" anchor="ctr"/>
          <a:lstStyle/>
          <a:p>
            <a:endParaRPr lang="en-US"/>
          </a:p>
        </p:txBody>
      </p:sp>
      <p:sp>
        <p:nvSpPr>
          <p:cNvPr id="51237" name="Line 38"/>
          <p:cNvSpPr>
            <a:spLocks noChangeShapeType="1"/>
          </p:cNvSpPr>
          <p:nvPr/>
        </p:nvSpPr>
        <p:spPr bwMode="auto">
          <a:xfrm flipV="1">
            <a:off x="4814888" y="1893888"/>
            <a:ext cx="1116012" cy="404812"/>
          </a:xfrm>
          <a:prstGeom prst="line">
            <a:avLst/>
          </a:prstGeom>
          <a:noFill/>
          <a:ln w="12700">
            <a:solidFill>
              <a:schemeClr val="tx1"/>
            </a:solidFill>
            <a:round/>
            <a:headEnd/>
            <a:tailEnd type="triangle" w="med" len="med"/>
          </a:ln>
        </p:spPr>
        <p:txBody>
          <a:bodyPr wrap="none" anchor="ctr"/>
          <a:lstStyle/>
          <a:p>
            <a:endParaRPr lang="en-US"/>
          </a:p>
        </p:txBody>
      </p:sp>
      <p:sp>
        <p:nvSpPr>
          <p:cNvPr id="51238" name="Line 39"/>
          <p:cNvSpPr>
            <a:spLocks noChangeShapeType="1"/>
          </p:cNvSpPr>
          <p:nvPr/>
        </p:nvSpPr>
        <p:spPr bwMode="auto">
          <a:xfrm flipH="1">
            <a:off x="5394325" y="2300288"/>
            <a:ext cx="555625" cy="508000"/>
          </a:xfrm>
          <a:prstGeom prst="line">
            <a:avLst/>
          </a:prstGeom>
          <a:noFill/>
          <a:ln w="12700">
            <a:solidFill>
              <a:schemeClr val="tx1"/>
            </a:solidFill>
            <a:round/>
            <a:headEnd/>
            <a:tailEnd/>
          </a:ln>
        </p:spPr>
        <p:txBody>
          <a:bodyPr wrap="none" anchor="ctr"/>
          <a:lstStyle/>
          <a:p>
            <a:endParaRPr lang="en-US"/>
          </a:p>
        </p:txBody>
      </p:sp>
      <p:sp>
        <p:nvSpPr>
          <p:cNvPr id="51239" name="Line 40"/>
          <p:cNvSpPr>
            <a:spLocks noChangeShapeType="1"/>
          </p:cNvSpPr>
          <p:nvPr/>
        </p:nvSpPr>
        <p:spPr bwMode="auto">
          <a:xfrm flipV="1">
            <a:off x="4891088" y="3189288"/>
            <a:ext cx="1192212" cy="252412"/>
          </a:xfrm>
          <a:prstGeom prst="line">
            <a:avLst/>
          </a:prstGeom>
          <a:noFill/>
          <a:ln w="12700">
            <a:solidFill>
              <a:schemeClr val="tx1"/>
            </a:solidFill>
            <a:round/>
            <a:headEnd/>
            <a:tailEnd/>
          </a:ln>
        </p:spPr>
        <p:txBody>
          <a:bodyPr wrap="none" anchor="ctr"/>
          <a:lstStyle/>
          <a:p>
            <a:endParaRPr lang="en-US"/>
          </a:p>
        </p:txBody>
      </p:sp>
      <p:sp>
        <p:nvSpPr>
          <p:cNvPr id="51240" name="Line 41"/>
          <p:cNvSpPr>
            <a:spLocks noChangeShapeType="1"/>
          </p:cNvSpPr>
          <p:nvPr/>
        </p:nvSpPr>
        <p:spPr bwMode="auto">
          <a:xfrm>
            <a:off x="6719888" y="3124200"/>
            <a:ext cx="736600" cy="0"/>
          </a:xfrm>
          <a:prstGeom prst="line">
            <a:avLst/>
          </a:prstGeom>
          <a:noFill/>
          <a:ln w="12700">
            <a:solidFill>
              <a:schemeClr val="tx1"/>
            </a:solidFill>
            <a:round/>
            <a:headEnd/>
            <a:tailEnd type="triangle" w="med" len="med"/>
          </a:ln>
        </p:spPr>
        <p:txBody>
          <a:bodyPr wrap="none" anchor="ctr"/>
          <a:lstStyle/>
          <a:p>
            <a:endParaRPr lang="en-US"/>
          </a:p>
        </p:txBody>
      </p:sp>
      <p:sp>
        <p:nvSpPr>
          <p:cNvPr id="51241" name="Line 42"/>
          <p:cNvSpPr>
            <a:spLocks noChangeShapeType="1"/>
          </p:cNvSpPr>
          <p:nvPr/>
        </p:nvSpPr>
        <p:spPr bwMode="auto">
          <a:xfrm>
            <a:off x="4891088" y="3671888"/>
            <a:ext cx="1192212" cy="201612"/>
          </a:xfrm>
          <a:prstGeom prst="line">
            <a:avLst/>
          </a:prstGeom>
          <a:noFill/>
          <a:ln w="12700">
            <a:solidFill>
              <a:schemeClr val="tx1"/>
            </a:solidFill>
            <a:round/>
            <a:headEnd/>
            <a:tailEnd/>
          </a:ln>
        </p:spPr>
        <p:txBody>
          <a:bodyPr wrap="none" anchor="ctr"/>
          <a:lstStyle/>
          <a:p>
            <a:endParaRPr lang="en-US"/>
          </a:p>
        </p:txBody>
      </p:sp>
      <p:sp>
        <p:nvSpPr>
          <p:cNvPr id="51242" name="Line 43"/>
          <p:cNvSpPr>
            <a:spLocks noChangeShapeType="1"/>
          </p:cNvSpPr>
          <p:nvPr/>
        </p:nvSpPr>
        <p:spPr bwMode="auto">
          <a:xfrm>
            <a:off x="6719888" y="3976688"/>
            <a:ext cx="1047750" cy="436562"/>
          </a:xfrm>
          <a:prstGeom prst="line">
            <a:avLst/>
          </a:prstGeom>
          <a:noFill/>
          <a:ln w="12700">
            <a:solidFill>
              <a:schemeClr val="tx1"/>
            </a:solidFill>
            <a:round/>
            <a:headEnd/>
            <a:tailEnd type="triangle" w="med" len="med"/>
          </a:ln>
        </p:spPr>
        <p:txBody>
          <a:bodyPr wrap="none" anchor="ctr"/>
          <a:lstStyle/>
          <a:p>
            <a:endParaRPr lang="en-US"/>
          </a:p>
        </p:txBody>
      </p:sp>
      <p:sp>
        <p:nvSpPr>
          <p:cNvPr id="51243" name="Line 44"/>
          <p:cNvSpPr>
            <a:spLocks noChangeShapeType="1"/>
          </p:cNvSpPr>
          <p:nvPr/>
        </p:nvSpPr>
        <p:spPr bwMode="auto">
          <a:xfrm>
            <a:off x="4891088" y="3824288"/>
            <a:ext cx="1344612" cy="430212"/>
          </a:xfrm>
          <a:prstGeom prst="line">
            <a:avLst/>
          </a:prstGeom>
          <a:noFill/>
          <a:ln w="12700">
            <a:solidFill>
              <a:schemeClr val="tx1"/>
            </a:solidFill>
            <a:round/>
            <a:headEnd/>
            <a:tailEnd/>
          </a:ln>
        </p:spPr>
        <p:txBody>
          <a:bodyPr wrap="none" anchor="ctr"/>
          <a:lstStyle/>
          <a:p>
            <a:endParaRPr lang="en-US"/>
          </a:p>
        </p:txBody>
      </p:sp>
      <p:sp>
        <p:nvSpPr>
          <p:cNvPr id="51244" name="Line 45"/>
          <p:cNvSpPr>
            <a:spLocks noChangeShapeType="1"/>
          </p:cNvSpPr>
          <p:nvPr/>
        </p:nvSpPr>
        <p:spPr bwMode="auto">
          <a:xfrm>
            <a:off x="6789738" y="4503738"/>
            <a:ext cx="811212" cy="658812"/>
          </a:xfrm>
          <a:prstGeom prst="line">
            <a:avLst/>
          </a:prstGeom>
          <a:noFill/>
          <a:ln w="12700">
            <a:solidFill>
              <a:schemeClr val="tx1"/>
            </a:solidFill>
            <a:round/>
            <a:headEnd/>
            <a:tailEnd type="triangle" w="med" len="med"/>
          </a:ln>
        </p:spPr>
        <p:txBody>
          <a:bodyPr wrap="none" anchor="ctr"/>
          <a:lstStyle/>
          <a:p>
            <a:endParaRPr lang="en-US"/>
          </a:p>
        </p:txBody>
      </p:sp>
      <p:sp>
        <p:nvSpPr>
          <p:cNvPr id="51245" name="Oval 46"/>
          <p:cNvSpPr>
            <a:spLocks noChangeArrowheads="1"/>
          </p:cNvSpPr>
          <p:nvPr/>
        </p:nvSpPr>
        <p:spPr bwMode="auto">
          <a:xfrm>
            <a:off x="6180138" y="4730750"/>
            <a:ext cx="595312" cy="520700"/>
          </a:xfrm>
          <a:prstGeom prst="ellipse">
            <a:avLst/>
          </a:prstGeom>
          <a:noFill/>
          <a:ln w="12700">
            <a:solidFill>
              <a:schemeClr val="tx1"/>
            </a:solidFill>
            <a:round/>
            <a:headEnd/>
            <a:tailEnd/>
          </a:ln>
        </p:spPr>
        <p:txBody>
          <a:bodyPr wrap="none" anchor="ctr"/>
          <a:lstStyle/>
          <a:p>
            <a:endParaRPr lang="en-US"/>
          </a:p>
        </p:txBody>
      </p:sp>
      <p:sp>
        <p:nvSpPr>
          <p:cNvPr id="51246" name="Line 47"/>
          <p:cNvSpPr>
            <a:spLocks noChangeShapeType="1"/>
          </p:cNvSpPr>
          <p:nvPr/>
        </p:nvSpPr>
        <p:spPr bwMode="auto">
          <a:xfrm>
            <a:off x="4891088" y="3976688"/>
            <a:ext cx="1344612" cy="812800"/>
          </a:xfrm>
          <a:prstGeom prst="line">
            <a:avLst/>
          </a:prstGeom>
          <a:noFill/>
          <a:ln w="12700">
            <a:solidFill>
              <a:schemeClr val="tx1"/>
            </a:solidFill>
            <a:round/>
            <a:headEnd/>
            <a:tailEnd/>
          </a:ln>
        </p:spPr>
        <p:txBody>
          <a:bodyPr wrap="none" anchor="ctr"/>
          <a:lstStyle/>
          <a:p>
            <a:endParaRPr lang="en-US"/>
          </a:p>
        </p:txBody>
      </p:sp>
      <p:sp>
        <p:nvSpPr>
          <p:cNvPr id="51247" name="Line 48"/>
          <p:cNvSpPr>
            <a:spLocks noChangeShapeType="1"/>
          </p:cNvSpPr>
          <p:nvPr/>
        </p:nvSpPr>
        <p:spPr bwMode="auto">
          <a:xfrm>
            <a:off x="6789738" y="5037138"/>
            <a:ext cx="825500" cy="442912"/>
          </a:xfrm>
          <a:prstGeom prst="line">
            <a:avLst/>
          </a:prstGeom>
          <a:noFill/>
          <a:ln w="12700">
            <a:solidFill>
              <a:schemeClr val="tx1"/>
            </a:solidFill>
            <a:round/>
            <a:headEnd/>
            <a:tailEnd type="triangle" w="med" len="med"/>
          </a:ln>
        </p:spPr>
        <p:txBody>
          <a:bodyPr wrap="none" anchor="ctr"/>
          <a:lstStyle/>
          <a:p>
            <a:endParaRPr lang="en-US"/>
          </a:p>
        </p:txBody>
      </p:sp>
      <p:sp>
        <p:nvSpPr>
          <p:cNvPr id="51248" name="Oval 49"/>
          <p:cNvSpPr>
            <a:spLocks noChangeArrowheads="1"/>
          </p:cNvSpPr>
          <p:nvPr/>
        </p:nvSpPr>
        <p:spPr bwMode="auto">
          <a:xfrm>
            <a:off x="5873750" y="5334000"/>
            <a:ext cx="1290638" cy="603250"/>
          </a:xfrm>
          <a:prstGeom prst="ellipse">
            <a:avLst/>
          </a:prstGeom>
          <a:noFill/>
          <a:ln w="12700">
            <a:solidFill>
              <a:schemeClr val="tx1"/>
            </a:solidFill>
            <a:round/>
            <a:headEnd/>
            <a:tailEnd/>
          </a:ln>
        </p:spPr>
        <p:txBody>
          <a:bodyPr wrap="none" anchor="ctr"/>
          <a:lstStyle/>
          <a:p>
            <a:endParaRPr lang="en-US"/>
          </a:p>
        </p:txBody>
      </p:sp>
      <p:sp>
        <p:nvSpPr>
          <p:cNvPr id="51249" name="Line 50"/>
          <p:cNvSpPr>
            <a:spLocks noChangeShapeType="1"/>
          </p:cNvSpPr>
          <p:nvPr/>
        </p:nvSpPr>
        <p:spPr bwMode="auto">
          <a:xfrm>
            <a:off x="5121275" y="5715000"/>
            <a:ext cx="733425" cy="0"/>
          </a:xfrm>
          <a:prstGeom prst="line">
            <a:avLst/>
          </a:prstGeom>
          <a:noFill/>
          <a:ln w="12700">
            <a:solidFill>
              <a:schemeClr val="tx1"/>
            </a:solidFill>
            <a:round/>
            <a:headEnd/>
            <a:tailEnd/>
          </a:ln>
        </p:spPr>
        <p:txBody>
          <a:bodyPr wrap="none" anchor="ctr"/>
          <a:lstStyle/>
          <a:p>
            <a:endParaRPr lang="en-US"/>
          </a:p>
        </p:txBody>
      </p:sp>
      <p:sp>
        <p:nvSpPr>
          <p:cNvPr id="51250" name="Line 51"/>
          <p:cNvSpPr>
            <a:spLocks noChangeShapeType="1"/>
          </p:cNvSpPr>
          <p:nvPr/>
        </p:nvSpPr>
        <p:spPr bwMode="auto">
          <a:xfrm flipH="1" flipV="1">
            <a:off x="5627688" y="5094288"/>
            <a:ext cx="473075" cy="322262"/>
          </a:xfrm>
          <a:prstGeom prst="line">
            <a:avLst/>
          </a:prstGeom>
          <a:noFill/>
          <a:ln w="12700">
            <a:solidFill>
              <a:schemeClr val="tx1"/>
            </a:solidFill>
            <a:round/>
            <a:headEnd/>
            <a:tailEnd type="triangle" w="med" len="med"/>
          </a:ln>
        </p:spPr>
        <p:txBody>
          <a:bodyPr wrap="none" anchor="ctr"/>
          <a:lstStyle/>
          <a:p>
            <a:endParaRPr lang="en-US"/>
          </a:p>
        </p:txBody>
      </p:sp>
      <p:sp>
        <p:nvSpPr>
          <p:cNvPr id="51251" name="Line 52"/>
          <p:cNvSpPr>
            <a:spLocks noChangeShapeType="1"/>
          </p:cNvSpPr>
          <p:nvPr/>
        </p:nvSpPr>
        <p:spPr bwMode="auto">
          <a:xfrm flipV="1">
            <a:off x="3521075" y="5094288"/>
            <a:ext cx="1038225" cy="328612"/>
          </a:xfrm>
          <a:prstGeom prst="line">
            <a:avLst/>
          </a:prstGeom>
          <a:noFill/>
          <a:ln w="12700">
            <a:solidFill>
              <a:schemeClr val="tx1"/>
            </a:solidFill>
            <a:round/>
            <a:headEnd/>
            <a:tailEnd type="triangle" w="med" len="med"/>
          </a:ln>
        </p:spPr>
        <p:txBody>
          <a:bodyPr wrap="none" anchor="ctr"/>
          <a:lstStyle/>
          <a:p>
            <a:endParaRPr lang="en-US"/>
          </a:p>
        </p:txBody>
      </p:sp>
      <p:sp>
        <p:nvSpPr>
          <p:cNvPr id="51252" name="Line 53"/>
          <p:cNvSpPr>
            <a:spLocks noChangeShapeType="1"/>
          </p:cNvSpPr>
          <p:nvPr/>
        </p:nvSpPr>
        <p:spPr bwMode="auto">
          <a:xfrm flipV="1">
            <a:off x="4586288" y="5170488"/>
            <a:ext cx="49212" cy="252412"/>
          </a:xfrm>
          <a:prstGeom prst="line">
            <a:avLst/>
          </a:prstGeom>
          <a:noFill/>
          <a:ln w="12700">
            <a:solidFill>
              <a:schemeClr val="tx1"/>
            </a:solidFill>
            <a:round/>
            <a:headEnd/>
            <a:tailEnd type="triangle" w="med" len="med"/>
          </a:ln>
        </p:spPr>
        <p:txBody>
          <a:bodyPr wrap="none" anchor="ctr"/>
          <a:lstStyle/>
          <a:p>
            <a:endParaRPr lang="en-US"/>
          </a:p>
        </p:txBody>
      </p:sp>
      <p:sp>
        <p:nvSpPr>
          <p:cNvPr id="51253" name="Arc 54"/>
          <p:cNvSpPr>
            <a:spLocks/>
          </p:cNvSpPr>
          <p:nvPr/>
        </p:nvSpPr>
        <p:spPr bwMode="auto">
          <a:xfrm>
            <a:off x="3276600" y="4876800"/>
            <a:ext cx="595313" cy="5207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type="triangle" w="med" len="med"/>
          </a:ln>
        </p:spPr>
        <p:txBody>
          <a:bodyPr wrap="none" anchor="ctr"/>
          <a:lstStyle/>
          <a:p>
            <a:endParaRPr lang="en-US"/>
          </a:p>
        </p:txBody>
      </p:sp>
      <p:sp>
        <p:nvSpPr>
          <p:cNvPr id="51254" name="Arc 55"/>
          <p:cNvSpPr>
            <a:spLocks/>
          </p:cNvSpPr>
          <p:nvPr/>
        </p:nvSpPr>
        <p:spPr bwMode="auto">
          <a:xfrm>
            <a:off x="3978275" y="4876800"/>
            <a:ext cx="519113" cy="674688"/>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triangle" w="med" len="med"/>
            <a:tailEnd/>
          </a:ln>
        </p:spPr>
        <p:txBody>
          <a:bodyPr wrap="none" anchor="ctr"/>
          <a:lstStyle/>
          <a:p>
            <a:endParaRPr lang="en-US"/>
          </a:p>
        </p:txBody>
      </p:sp>
      <p:sp>
        <p:nvSpPr>
          <p:cNvPr id="51255" name="Line 56"/>
          <p:cNvSpPr>
            <a:spLocks noChangeShapeType="1"/>
          </p:cNvSpPr>
          <p:nvPr/>
        </p:nvSpPr>
        <p:spPr bwMode="auto">
          <a:xfrm flipV="1">
            <a:off x="3976688" y="4027488"/>
            <a:ext cx="125412" cy="176212"/>
          </a:xfrm>
          <a:prstGeom prst="line">
            <a:avLst/>
          </a:prstGeom>
          <a:noFill/>
          <a:ln w="12700">
            <a:solidFill>
              <a:schemeClr val="tx1"/>
            </a:solidFill>
            <a:round/>
            <a:headEnd/>
            <a:tailEnd type="triangle" w="med" len="med"/>
          </a:ln>
        </p:spPr>
        <p:txBody>
          <a:bodyPr wrap="none" anchor="ctr"/>
          <a:lstStyle/>
          <a:p>
            <a:endParaRPr lang="en-US"/>
          </a:p>
        </p:txBody>
      </p:sp>
      <p:sp>
        <p:nvSpPr>
          <p:cNvPr id="51256" name="Line 57"/>
          <p:cNvSpPr>
            <a:spLocks noChangeShapeType="1"/>
          </p:cNvSpPr>
          <p:nvPr/>
        </p:nvSpPr>
        <p:spPr bwMode="auto">
          <a:xfrm flipH="1" flipV="1">
            <a:off x="4486275" y="4027488"/>
            <a:ext cx="479425" cy="481012"/>
          </a:xfrm>
          <a:prstGeom prst="line">
            <a:avLst/>
          </a:prstGeom>
          <a:noFill/>
          <a:ln w="12700">
            <a:solidFill>
              <a:schemeClr val="tx1"/>
            </a:solidFill>
            <a:round/>
            <a:headEnd/>
            <a:tailEnd type="triangle" w="med" len="med"/>
          </a:ln>
        </p:spPr>
        <p:txBody>
          <a:bodyPr wrap="none" anchor="ctr"/>
          <a:lstStyle/>
          <a:p>
            <a:endParaRPr lang="en-US"/>
          </a:p>
        </p:txBody>
      </p:sp>
      <p:sp>
        <p:nvSpPr>
          <p:cNvPr id="51257" name="Oval 58"/>
          <p:cNvSpPr>
            <a:spLocks noChangeArrowheads="1"/>
          </p:cNvSpPr>
          <p:nvPr/>
        </p:nvSpPr>
        <p:spPr bwMode="auto">
          <a:xfrm>
            <a:off x="311150" y="4046538"/>
            <a:ext cx="1358900" cy="519112"/>
          </a:xfrm>
          <a:prstGeom prst="ellipse">
            <a:avLst/>
          </a:prstGeom>
          <a:noFill/>
          <a:ln w="12700">
            <a:solidFill>
              <a:schemeClr val="tx1"/>
            </a:solidFill>
            <a:round/>
            <a:headEnd/>
            <a:tailEnd/>
          </a:ln>
        </p:spPr>
        <p:txBody>
          <a:bodyPr wrap="none" anchor="ctr"/>
          <a:lstStyle/>
          <a:p>
            <a:endParaRPr lang="en-US"/>
          </a:p>
        </p:txBody>
      </p:sp>
      <p:sp>
        <p:nvSpPr>
          <p:cNvPr id="51258" name="Arc 59"/>
          <p:cNvSpPr>
            <a:spLocks/>
          </p:cNvSpPr>
          <p:nvPr/>
        </p:nvSpPr>
        <p:spPr bwMode="auto">
          <a:xfrm>
            <a:off x="930275" y="4572000"/>
            <a:ext cx="596900" cy="217488"/>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wrap="none" anchor="ctr"/>
          <a:lstStyle/>
          <a:p>
            <a:endParaRPr lang="en-US"/>
          </a:p>
        </p:txBody>
      </p:sp>
      <p:sp>
        <p:nvSpPr>
          <p:cNvPr id="51259" name="Line 60"/>
          <p:cNvSpPr>
            <a:spLocks noChangeShapeType="1"/>
          </p:cNvSpPr>
          <p:nvPr/>
        </p:nvSpPr>
        <p:spPr bwMode="auto">
          <a:xfrm flipV="1">
            <a:off x="762000" y="3798888"/>
            <a:ext cx="0" cy="252412"/>
          </a:xfrm>
          <a:prstGeom prst="line">
            <a:avLst/>
          </a:prstGeom>
          <a:noFill/>
          <a:ln w="12700">
            <a:solidFill>
              <a:schemeClr val="tx1"/>
            </a:solidFill>
            <a:round/>
            <a:headEnd/>
            <a:tailEnd type="triangle" w="med" len="med"/>
          </a:ln>
        </p:spPr>
        <p:txBody>
          <a:bodyPr wrap="none" anchor="ctr"/>
          <a:lstStyle/>
          <a:p>
            <a:endParaRPr lang="en-US"/>
          </a:p>
        </p:txBody>
      </p:sp>
      <p:sp>
        <p:nvSpPr>
          <p:cNvPr id="51260" name="Line 61"/>
          <p:cNvSpPr>
            <a:spLocks noChangeShapeType="1"/>
          </p:cNvSpPr>
          <p:nvPr/>
        </p:nvSpPr>
        <p:spPr bwMode="auto">
          <a:xfrm flipH="1">
            <a:off x="2808288" y="3976688"/>
            <a:ext cx="785812" cy="506412"/>
          </a:xfrm>
          <a:prstGeom prst="line">
            <a:avLst/>
          </a:prstGeom>
          <a:noFill/>
          <a:ln w="12700">
            <a:solidFill>
              <a:schemeClr val="tx1"/>
            </a:solidFill>
            <a:round/>
            <a:headEnd/>
            <a:tailEnd type="triangle" w="med" len="med"/>
          </a:ln>
        </p:spPr>
        <p:txBody>
          <a:bodyPr wrap="none" anchor="ctr"/>
          <a:lstStyle/>
          <a:p>
            <a:endParaRPr lang="en-US"/>
          </a:p>
        </p:txBody>
      </p:sp>
      <p:sp>
        <p:nvSpPr>
          <p:cNvPr id="51261" name="Line 62"/>
          <p:cNvSpPr>
            <a:spLocks noChangeShapeType="1"/>
          </p:cNvSpPr>
          <p:nvPr/>
        </p:nvSpPr>
        <p:spPr bwMode="auto">
          <a:xfrm>
            <a:off x="1309688" y="3581400"/>
            <a:ext cx="430212" cy="0"/>
          </a:xfrm>
          <a:prstGeom prst="line">
            <a:avLst/>
          </a:prstGeom>
          <a:noFill/>
          <a:ln w="12700">
            <a:solidFill>
              <a:schemeClr val="tx1"/>
            </a:solidFill>
            <a:round/>
            <a:headEnd/>
            <a:tailEnd/>
          </a:ln>
        </p:spPr>
        <p:txBody>
          <a:bodyPr wrap="none" anchor="ctr"/>
          <a:lstStyle/>
          <a:p>
            <a:endParaRPr lang="en-US"/>
          </a:p>
        </p:txBody>
      </p:sp>
      <p:sp>
        <p:nvSpPr>
          <p:cNvPr id="51262" name="Line 63"/>
          <p:cNvSpPr>
            <a:spLocks noChangeShapeType="1"/>
          </p:cNvSpPr>
          <p:nvPr/>
        </p:nvSpPr>
        <p:spPr bwMode="auto">
          <a:xfrm>
            <a:off x="3062288" y="3581400"/>
            <a:ext cx="506412" cy="0"/>
          </a:xfrm>
          <a:prstGeom prst="line">
            <a:avLst/>
          </a:prstGeom>
          <a:noFill/>
          <a:ln w="12700">
            <a:solidFill>
              <a:schemeClr val="tx1"/>
            </a:solidFill>
            <a:round/>
            <a:headEnd/>
            <a:tailEnd type="triangle" w="med" len="med"/>
          </a:ln>
        </p:spPr>
        <p:txBody>
          <a:bodyPr wrap="none" anchor="ctr"/>
          <a:lstStyle/>
          <a:p>
            <a:endParaRPr lang="en-US"/>
          </a:p>
        </p:txBody>
      </p:sp>
      <p:sp>
        <p:nvSpPr>
          <p:cNvPr id="51263" name="Oval 64"/>
          <p:cNvSpPr>
            <a:spLocks noChangeArrowheads="1"/>
          </p:cNvSpPr>
          <p:nvPr/>
        </p:nvSpPr>
        <p:spPr bwMode="auto">
          <a:xfrm>
            <a:off x="304800" y="2362200"/>
            <a:ext cx="1155700" cy="603250"/>
          </a:xfrm>
          <a:prstGeom prst="ellipse">
            <a:avLst/>
          </a:prstGeom>
          <a:noFill/>
          <a:ln w="12700">
            <a:solidFill>
              <a:schemeClr val="tx1"/>
            </a:solidFill>
            <a:round/>
            <a:headEnd/>
            <a:tailEnd/>
          </a:ln>
        </p:spPr>
        <p:txBody>
          <a:bodyPr wrap="none" anchor="ctr"/>
          <a:lstStyle/>
          <a:p>
            <a:endParaRPr lang="en-US"/>
          </a:p>
        </p:txBody>
      </p:sp>
      <p:sp>
        <p:nvSpPr>
          <p:cNvPr id="51264" name="Line 65"/>
          <p:cNvSpPr>
            <a:spLocks noChangeShapeType="1"/>
          </p:cNvSpPr>
          <p:nvPr/>
        </p:nvSpPr>
        <p:spPr bwMode="auto">
          <a:xfrm flipV="1">
            <a:off x="762000" y="2960688"/>
            <a:ext cx="0" cy="404812"/>
          </a:xfrm>
          <a:prstGeom prst="line">
            <a:avLst/>
          </a:prstGeom>
          <a:noFill/>
          <a:ln w="12700">
            <a:solidFill>
              <a:schemeClr val="tx1"/>
            </a:solidFill>
            <a:round/>
            <a:headEnd/>
            <a:tailEnd type="triangle" w="med" len="med"/>
          </a:ln>
        </p:spPr>
        <p:txBody>
          <a:bodyPr wrap="none" anchor="ctr"/>
          <a:lstStyle/>
          <a:p>
            <a:endParaRPr lang="en-US"/>
          </a:p>
        </p:txBody>
      </p:sp>
      <p:sp>
        <p:nvSpPr>
          <p:cNvPr id="51265" name="Line 66"/>
          <p:cNvSpPr>
            <a:spLocks noChangeShapeType="1"/>
          </p:cNvSpPr>
          <p:nvPr/>
        </p:nvSpPr>
        <p:spPr bwMode="auto">
          <a:xfrm flipH="1" flipV="1">
            <a:off x="1436688" y="2046288"/>
            <a:ext cx="250825" cy="404812"/>
          </a:xfrm>
          <a:prstGeom prst="line">
            <a:avLst/>
          </a:prstGeom>
          <a:noFill/>
          <a:ln w="12700">
            <a:solidFill>
              <a:schemeClr val="tx1"/>
            </a:solidFill>
            <a:prstDash val="dash"/>
            <a:round/>
            <a:headEnd/>
            <a:tailEnd type="triangle" w="med" len="med"/>
          </a:ln>
        </p:spPr>
        <p:txBody>
          <a:bodyPr wrap="none" anchor="ctr"/>
          <a:lstStyle/>
          <a:p>
            <a:endParaRPr lang="en-US"/>
          </a:p>
        </p:txBody>
      </p:sp>
      <p:sp>
        <p:nvSpPr>
          <p:cNvPr id="51266" name="Line 67"/>
          <p:cNvSpPr>
            <a:spLocks noChangeShapeType="1"/>
          </p:cNvSpPr>
          <p:nvPr/>
        </p:nvSpPr>
        <p:spPr bwMode="auto">
          <a:xfrm>
            <a:off x="4116388" y="2909888"/>
            <a:ext cx="0" cy="355600"/>
          </a:xfrm>
          <a:prstGeom prst="line">
            <a:avLst/>
          </a:prstGeom>
          <a:noFill/>
          <a:ln w="12700">
            <a:solidFill>
              <a:schemeClr val="tx1"/>
            </a:solidFill>
            <a:round/>
            <a:headEnd/>
            <a:tailEnd type="triangle" w="med" len="med"/>
          </a:ln>
        </p:spPr>
        <p:txBody>
          <a:bodyPr wrap="none" anchor="ctr"/>
          <a:lstStyle/>
          <a:p>
            <a:endParaRPr lang="en-US"/>
          </a:p>
        </p:txBody>
      </p:sp>
      <p:sp>
        <p:nvSpPr>
          <p:cNvPr id="51267" name="Rectangle 68"/>
          <p:cNvSpPr>
            <a:spLocks noGrp="1" noChangeArrowheads="1"/>
          </p:cNvSpPr>
          <p:nvPr>
            <p:ph type="title"/>
          </p:nvPr>
        </p:nvSpPr>
        <p:spPr/>
        <p:txBody>
          <a:bodyPr/>
          <a:lstStyle/>
          <a:p>
            <a:pPr algn="ctr"/>
            <a:r>
              <a:rPr lang="en-US" smtClean="0"/>
              <a:t>Deal Diagram – Sithe Cogen</a:t>
            </a:r>
          </a:p>
        </p:txBody>
      </p:sp>
    </p:spTree>
  </p:cSld>
  <p:clrMapOvr>
    <a:masterClrMapping/>
  </p:clrMapOvr>
  <p:transition>
    <p:zo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p:txBody>
          <a:bodyPr/>
          <a:lstStyle/>
          <a:p>
            <a:r>
              <a:rPr lang="en-US" smtClean="0"/>
              <a:t>Project Finance Funding Sources</a:t>
            </a:r>
          </a:p>
        </p:txBody>
      </p:sp>
    </p:spTree>
  </p:cSld>
  <p:clrMapOvr>
    <a:masterClrMapping/>
  </p:clrMapOvr>
  <p:transition>
    <p:zo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1714" name="Rectangle 2"/>
          <p:cNvSpPr>
            <a:spLocks noChangeArrowheads="1"/>
          </p:cNvSpPr>
          <p:nvPr/>
        </p:nvSpPr>
        <p:spPr bwMode="auto">
          <a:xfrm>
            <a:off x="457200" y="304800"/>
            <a:ext cx="8115300" cy="914400"/>
          </a:xfrm>
          <a:prstGeom prst="rect">
            <a:avLst/>
          </a:prstGeom>
          <a:noFill/>
          <a:ln w="9525">
            <a:noFill/>
            <a:miter lim="800000"/>
            <a:headEnd/>
            <a:tailEnd/>
          </a:ln>
          <a:effectLst/>
        </p:spPr>
        <p:txBody>
          <a:bodyPr anchor="ctr"/>
          <a:lstStyle/>
          <a:p>
            <a:pPr algn="l">
              <a:defRPr/>
            </a:pPr>
            <a:endParaRPr lang="en-US" sz="1400" b="1">
              <a:effectLst>
                <a:outerShdw blurRad="38100" dist="38100" dir="2700000" algn="tl">
                  <a:srgbClr val="C0C0C0"/>
                </a:outerShdw>
              </a:effectLst>
              <a:latin typeface="Trebuchet MS" pitchFamily="34" charset="0"/>
            </a:endParaRPr>
          </a:p>
        </p:txBody>
      </p:sp>
      <p:sp>
        <p:nvSpPr>
          <p:cNvPr id="61443" name="Rectangle 5"/>
          <p:cNvSpPr>
            <a:spLocks noGrp="1" noChangeArrowheads="1"/>
          </p:cNvSpPr>
          <p:nvPr>
            <p:ph type="title"/>
          </p:nvPr>
        </p:nvSpPr>
        <p:spPr/>
        <p:txBody>
          <a:bodyPr/>
          <a:lstStyle/>
          <a:p>
            <a:r>
              <a:rPr lang="en-US" smtClean="0"/>
              <a:t>Sources of Capital</a:t>
            </a:r>
          </a:p>
        </p:txBody>
      </p:sp>
      <p:sp>
        <p:nvSpPr>
          <p:cNvPr id="61444" name="Rectangle 6"/>
          <p:cNvSpPr>
            <a:spLocks noGrp="1" noChangeArrowheads="1"/>
          </p:cNvSpPr>
          <p:nvPr>
            <p:ph type="body" idx="1"/>
          </p:nvPr>
        </p:nvSpPr>
        <p:spPr/>
        <p:txBody>
          <a:bodyPr/>
          <a:lstStyle/>
          <a:p>
            <a:pPr>
              <a:lnSpc>
                <a:spcPct val="80000"/>
              </a:lnSpc>
              <a:spcBef>
                <a:spcPct val="25000"/>
              </a:spcBef>
              <a:spcAft>
                <a:spcPct val="25000"/>
              </a:spcAft>
              <a:buClr>
                <a:srgbClr val="0000FF"/>
              </a:buClr>
            </a:pPr>
            <a:r>
              <a:rPr lang="en-US" sz="1400" smtClean="0"/>
              <a:t>Corporate Finance</a:t>
            </a:r>
          </a:p>
          <a:p>
            <a:pPr lvl="1">
              <a:lnSpc>
                <a:spcPct val="80000"/>
              </a:lnSpc>
              <a:spcBef>
                <a:spcPct val="25000"/>
              </a:spcBef>
              <a:spcAft>
                <a:spcPct val="25000"/>
              </a:spcAft>
              <a:buClr>
                <a:srgbClr val="0000FF"/>
              </a:buClr>
              <a:buFontTx/>
              <a:buChar char="•"/>
            </a:pPr>
            <a:r>
              <a:rPr lang="en-US" sz="1400" smtClean="0"/>
              <a:t>Equity</a:t>
            </a:r>
          </a:p>
          <a:p>
            <a:pPr lvl="2">
              <a:lnSpc>
                <a:spcPct val="80000"/>
              </a:lnSpc>
              <a:spcBef>
                <a:spcPct val="25000"/>
              </a:spcBef>
              <a:spcAft>
                <a:spcPct val="25000"/>
              </a:spcAft>
              <a:buClr>
                <a:srgbClr val="0000FF"/>
              </a:buClr>
              <a:buFontTx/>
              <a:buChar char="•"/>
            </a:pPr>
            <a:r>
              <a:rPr lang="en-US" sz="1200" smtClean="0"/>
              <a:t>Public (IPO, Secondary Offerings)</a:t>
            </a:r>
          </a:p>
          <a:p>
            <a:pPr lvl="2">
              <a:lnSpc>
                <a:spcPct val="80000"/>
              </a:lnSpc>
              <a:spcBef>
                <a:spcPct val="25000"/>
              </a:spcBef>
              <a:spcAft>
                <a:spcPct val="25000"/>
              </a:spcAft>
              <a:buClr>
                <a:srgbClr val="0000FF"/>
              </a:buClr>
              <a:buFontTx/>
              <a:buChar char="•"/>
            </a:pPr>
            <a:r>
              <a:rPr lang="en-US" sz="1200" smtClean="0"/>
              <a:t>Private</a:t>
            </a:r>
          </a:p>
          <a:p>
            <a:pPr>
              <a:lnSpc>
                <a:spcPct val="80000"/>
              </a:lnSpc>
              <a:spcBef>
                <a:spcPct val="25000"/>
              </a:spcBef>
              <a:spcAft>
                <a:spcPct val="25000"/>
              </a:spcAft>
              <a:buClr>
                <a:srgbClr val="0000FF"/>
              </a:buClr>
            </a:pPr>
            <a:r>
              <a:rPr lang="en-US" sz="1400" smtClean="0"/>
              <a:t>Debt (backed by corporate assets)</a:t>
            </a:r>
          </a:p>
          <a:p>
            <a:pPr lvl="1">
              <a:lnSpc>
                <a:spcPct val="80000"/>
              </a:lnSpc>
              <a:spcBef>
                <a:spcPct val="25000"/>
              </a:spcBef>
              <a:spcAft>
                <a:spcPct val="25000"/>
              </a:spcAft>
              <a:buClr>
                <a:srgbClr val="0000FF"/>
              </a:buClr>
              <a:buFontTx/>
              <a:buChar char="•"/>
            </a:pPr>
            <a:r>
              <a:rPr lang="en-US" sz="1400" smtClean="0"/>
              <a:t>Bonds (Publicly-traded, Private Placement)</a:t>
            </a:r>
          </a:p>
          <a:p>
            <a:pPr lvl="1">
              <a:lnSpc>
                <a:spcPct val="80000"/>
              </a:lnSpc>
              <a:spcBef>
                <a:spcPct val="25000"/>
              </a:spcBef>
              <a:spcAft>
                <a:spcPct val="25000"/>
              </a:spcAft>
              <a:buClr>
                <a:srgbClr val="0000FF"/>
              </a:buClr>
              <a:buFontTx/>
              <a:buChar char="•"/>
            </a:pPr>
            <a:r>
              <a:rPr lang="en-US" sz="1400" smtClean="0"/>
              <a:t>Bank</a:t>
            </a:r>
          </a:p>
          <a:p>
            <a:pPr lvl="1">
              <a:lnSpc>
                <a:spcPct val="80000"/>
              </a:lnSpc>
              <a:spcBef>
                <a:spcPct val="25000"/>
              </a:spcBef>
              <a:spcAft>
                <a:spcPct val="25000"/>
              </a:spcAft>
              <a:buClr>
                <a:srgbClr val="0000FF"/>
              </a:buClr>
              <a:buFontTx/>
              <a:buChar char="•"/>
            </a:pPr>
            <a:r>
              <a:rPr lang="en-US" sz="1400" smtClean="0"/>
              <a:t>Term Loans, Revolvers, etc.</a:t>
            </a:r>
          </a:p>
          <a:p>
            <a:pPr lvl="1">
              <a:lnSpc>
                <a:spcPct val="80000"/>
              </a:lnSpc>
              <a:spcBef>
                <a:spcPct val="25000"/>
              </a:spcBef>
              <a:spcAft>
                <a:spcPct val="25000"/>
              </a:spcAft>
              <a:buClr>
                <a:srgbClr val="0000FF"/>
              </a:buClr>
              <a:buFontTx/>
              <a:buChar char="•"/>
            </a:pPr>
            <a:r>
              <a:rPr lang="en-US" sz="1400" smtClean="0"/>
              <a:t>Parent Company loans</a:t>
            </a:r>
          </a:p>
          <a:p>
            <a:pPr>
              <a:lnSpc>
                <a:spcPct val="80000"/>
              </a:lnSpc>
              <a:spcBef>
                <a:spcPct val="25000"/>
              </a:spcBef>
              <a:spcAft>
                <a:spcPct val="25000"/>
              </a:spcAft>
              <a:buClr>
                <a:srgbClr val="0000FF"/>
              </a:buClr>
            </a:pPr>
            <a:r>
              <a:rPr lang="en-US" sz="1400" smtClean="0"/>
              <a:t>Project Finance Debt (backed by project assets)</a:t>
            </a:r>
          </a:p>
          <a:p>
            <a:pPr lvl="1">
              <a:lnSpc>
                <a:spcPct val="80000"/>
              </a:lnSpc>
              <a:spcBef>
                <a:spcPct val="25000"/>
              </a:spcBef>
              <a:spcAft>
                <a:spcPct val="25000"/>
              </a:spcAft>
              <a:buClr>
                <a:srgbClr val="0000FF"/>
              </a:buClr>
              <a:buFontTx/>
              <a:buChar char="•"/>
            </a:pPr>
            <a:r>
              <a:rPr lang="en-US" sz="1400" smtClean="0"/>
              <a:t>Commercial Bank Loans</a:t>
            </a:r>
          </a:p>
          <a:p>
            <a:pPr lvl="1">
              <a:lnSpc>
                <a:spcPct val="80000"/>
              </a:lnSpc>
              <a:spcBef>
                <a:spcPct val="25000"/>
              </a:spcBef>
              <a:spcAft>
                <a:spcPct val="25000"/>
              </a:spcAft>
              <a:buClr>
                <a:srgbClr val="0000FF"/>
              </a:buClr>
              <a:buFontTx/>
              <a:buChar char="•"/>
            </a:pPr>
            <a:r>
              <a:rPr lang="en-US" sz="1400" smtClean="0"/>
              <a:t>Bonds</a:t>
            </a:r>
          </a:p>
          <a:p>
            <a:pPr lvl="2">
              <a:lnSpc>
                <a:spcPct val="80000"/>
              </a:lnSpc>
              <a:spcBef>
                <a:spcPct val="25000"/>
              </a:spcBef>
              <a:spcAft>
                <a:spcPct val="25000"/>
              </a:spcAft>
              <a:buClr>
                <a:srgbClr val="0000FF"/>
              </a:buClr>
              <a:buFontTx/>
              <a:buChar char="•"/>
            </a:pPr>
            <a:r>
              <a:rPr lang="en-US" sz="1200" smtClean="0"/>
              <a:t>Typically Private Placement</a:t>
            </a:r>
          </a:p>
          <a:p>
            <a:pPr lvl="1">
              <a:lnSpc>
                <a:spcPct val="80000"/>
              </a:lnSpc>
              <a:spcBef>
                <a:spcPct val="25000"/>
              </a:spcBef>
              <a:spcAft>
                <a:spcPct val="25000"/>
              </a:spcAft>
              <a:buClr>
                <a:srgbClr val="0000FF"/>
              </a:buClr>
              <a:buFontTx/>
              <a:buChar char="•"/>
            </a:pPr>
            <a:r>
              <a:rPr lang="en-US" sz="1400" smtClean="0"/>
              <a:t>Agency / Multilateral (Direct Loans or Insurance Coverage)</a:t>
            </a:r>
          </a:p>
          <a:p>
            <a:pPr lvl="1">
              <a:lnSpc>
                <a:spcPct val="80000"/>
              </a:lnSpc>
              <a:spcBef>
                <a:spcPct val="25000"/>
              </a:spcBef>
              <a:spcAft>
                <a:spcPct val="25000"/>
              </a:spcAft>
              <a:buClr>
                <a:srgbClr val="0000FF"/>
              </a:buClr>
              <a:buFontTx/>
              <a:buChar char="•"/>
            </a:pPr>
            <a:r>
              <a:rPr lang="en-US" sz="1400" smtClean="0"/>
              <a:t>Shareholder Loans</a:t>
            </a:r>
          </a:p>
          <a:p>
            <a:pPr lvl="1">
              <a:lnSpc>
                <a:spcPct val="80000"/>
              </a:lnSpc>
              <a:spcBef>
                <a:spcPct val="25000"/>
              </a:spcBef>
              <a:spcAft>
                <a:spcPct val="25000"/>
              </a:spcAft>
              <a:buClr>
                <a:srgbClr val="0000FF"/>
              </a:buClr>
              <a:buFontTx/>
              <a:buChar char="•"/>
            </a:pPr>
            <a:r>
              <a:rPr lang="en-US" sz="1400" smtClean="0"/>
              <a:t>Subordinated Debt </a:t>
            </a:r>
          </a:p>
          <a:p>
            <a:pPr>
              <a:lnSpc>
                <a:spcPct val="80000"/>
              </a:lnSpc>
              <a:spcBef>
                <a:spcPct val="25000"/>
              </a:spcBef>
              <a:spcAft>
                <a:spcPct val="25000"/>
              </a:spcAft>
              <a:buClr>
                <a:srgbClr val="0000FF"/>
              </a:buClr>
            </a:pPr>
            <a:endParaRPr lang="en-US" sz="1400" smtClean="0"/>
          </a:p>
        </p:txBody>
      </p:sp>
    </p:spTree>
  </p:cSld>
  <p:clrMapOvr>
    <a:masterClrMapping/>
  </p:clrMapOvr>
  <p:transition>
    <p:zo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t>Characteristics of Project Finance and Corporate Debt</a:t>
            </a:r>
          </a:p>
        </p:txBody>
      </p:sp>
      <p:sp>
        <p:nvSpPr>
          <p:cNvPr id="62467" name="Rectangle 3"/>
          <p:cNvSpPr>
            <a:spLocks noGrp="1" noChangeArrowheads="1"/>
          </p:cNvSpPr>
          <p:nvPr>
            <p:ph type="body" idx="1"/>
          </p:nvPr>
        </p:nvSpPr>
        <p:spPr/>
        <p:txBody>
          <a:bodyPr/>
          <a:lstStyle/>
          <a:p>
            <a:pPr>
              <a:lnSpc>
                <a:spcPct val="90000"/>
              </a:lnSpc>
              <a:buFontTx/>
              <a:buNone/>
            </a:pPr>
            <a:r>
              <a:rPr lang="en-US" sz="1400" b="1" smtClean="0"/>
              <a:t>Project finance debt				Corporate debt</a:t>
            </a:r>
          </a:p>
          <a:p>
            <a:pPr>
              <a:lnSpc>
                <a:spcPct val="90000"/>
              </a:lnSpc>
              <a:buFontTx/>
              <a:buNone/>
            </a:pPr>
            <a:r>
              <a:rPr lang="en-US" sz="1400" smtClean="0"/>
              <a:t>· Limited asset life 		· 		Indefinite asset life </a:t>
            </a:r>
          </a:p>
          <a:p>
            <a:pPr>
              <a:lnSpc>
                <a:spcPct val="90000"/>
              </a:lnSpc>
              <a:buFontTx/>
              <a:buNone/>
            </a:pPr>
            <a:r>
              <a:rPr lang="en-US" sz="1400" smtClean="0"/>
              <a:t>· Single asset 			· 	Multiple assets </a:t>
            </a:r>
          </a:p>
          <a:p>
            <a:pPr>
              <a:lnSpc>
                <a:spcPct val="90000"/>
              </a:lnSpc>
              <a:buFontTx/>
              <a:buNone/>
            </a:pPr>
            <a:r>
              <a:rPr lang="en-US" sz="1400" smtClean="0"/>
              <a:t>· </a:t>
            </a:r>
            <a:r>
              <a:rPr lang="en-US" sz="1400" b="1" i="1" smtClean="0"/>
              <a:t>Non-recourse 	</a:t>
            </a:r>
            <a:r>
              <a:rPr lang="en-US" sz="1400" smtClean="0"/>
              <a:t>		· 	</a:t>
            </a:r>
            <a:r>
              <a:rPr lang="en-US" sz="1400" b="1" i="1" smtClean="0"/>
              <a:t>Recourse </a:t>
            </a:r>
            <a:r>
              <a:rPr lang="en-US" sz="1400" smtClean="0"/>
              <a:t>		</a:t>
            </a:r>
          </a:p>
          <a:p>
            <a:pPr>
              <a:lnSpc>
                <a:spcPct val="90000"/>
              </a:lnSpc>
              <a:buFontTx/>
              <a:buNone/>
            </a:pPr>
            <a:r>
              <a:rPr lang="en-US" sz="1400" smtClean="0"/>
              <a:t>· Pledge of collateral		· 		Unsecured debt    </a:t>
            </a:r>
          </a:p>
          <a:p>
            <a:pPr>
              <a:lnSpc>
                <a:spcPct val="90000"/>
              </a:lnSpc>
              <a:buFontTx/>
              <a:buNone/>
            </a:pPr>
            <a:r>
              <a:rPr lang="en-US" sz="1400" smtClean="0"/>
              <a:t>· High leverage 			· 	Moderate Leverage 	</a:t>
            </a:r>
          </a:p>
          <a:p>
            <a:pPr>
              <a:lnSpc>
                <a:spcPct val="90000"/>
              </a:lnSpc>
              <a:buFontTx/>
              <a:buNone/>
            </a:pPr>
            <a:r>
              <a:rPr lang="en-US" sz="1400" smtClean="0"/>
              <a:t>· Stable cash flows		·		Unpredictable cash flows</a:t>
            </a:r>
          </a:p>
          <a:p>
            <a:pPr>
              <a:lnSpc>
                <a:spcPct val="90000"/>
              </a:lnSpc>
              <a:buFontTx/>
              <a:buNone/>
            </a:pPr>
            <a:r>
              <a:rPr lang="en-US" sz="1400" smtClean="0"/>
              <a:t>	Collateral gets cash				Collateral independent from cash</a:t>
            </a:r>
          </a:p>
          <a:p>
            <a:pPr>
              <a:lnSpc>
                <a:spcPct val="90000"/>
              </a:lnSpc>
              <a:buFontTx/>
              <a:buNone/>
            </a:pPr>
            <a:r>
              <a:rPr lang="en-US" sz="1400" smtClean="0"/>
              <a:t>	Credit risk from cash			Credit risk independent of collateral</a:t>
            </a:r>
          </a:p>
          <a:p>
            <a:pPr>
              <a:lnSpc>
                <a:spcPct val="90000"/>
              </a:lnSpc>
              <a:buFontTx/>
              <a:buNone/>
            </a:pPr>
            <a:r>
              <a:rPr lang="en-US" sz="1400" smtClean="0"/>
              <a:t>	No business record to use in underwriting		Loan against balance sheet</a:t>
            </a:r>
          </a:p>
          <a:p>
            <a:pPr>
              <a:lnSpc>
                <a:spcPct val="90000"/>
              </a:lnSpc>
              <a:buFontTx/>
              <a:buNone/>
            </a:pPr>
            <a:r>
              <a:rPr lang="en-US" sz="1400" smtClean="0"/>
              <a:t>	Generally new project			Extrapolate from past record</a:t>
            </a:r>
          </a:p>
          <a:p>
            <a:pPr>
              <a:lnSpc>
                <a:spcPct val="90000"/>
              </a:lnSpc>
              <a:buFontTx/>
              <a:buNone/>
            </a:pPr>
            <a:r>
              <a:rPr lang="en-US" sz="1400" smtClean="0"/>
              <a:t>	Cash flow defines the value of the collateral		Second way out from re-financing</a:t>
            </a:r>
          </a:p>
          <a:p>
            <a:pPr>
              <a:lnSpc>
                <a:spcPct val="90000"/>
              </a:lnSpc>
              <a:buFontTx/>
              <a:buNone/>
            </a:pPr>
            <a:r>
              <a:rPr lang="en-US" sz="1400" smtClean="0"/>
              <a:t>	Ring fenced, legal entity (special purpose vehicle)</a:t>
            </a:r>
          </a:p>
        </p:txBody>
      </p:sp>
    </p:spTree>
  </p:cSld>
  <p:clrMapOvr>
    <a:masterClrMapping/>
  </p:clrMapOvr>
  <p:transition>
    <p:zo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Advantages of Project Finance from a Credit Perspective</a:t>
            </a:r>
          </a:p>
        </p:txBody>
      </p:sp>
      <p:sp>
        <p:nvSpPr>
          <p:cNvPr id="63491" name="Rectangle 3"/>
          <p:cNvSpPr>
            <a:spLocks noGrp="1" noChangeArrowheads="1"/>
          </p:cNvSpPr>
          <p:nvPr>
            <p:ph type="body" idx="1"/>
          </p:nvPr>
        </p:nvSpPr>
        <p:spPr/>
        <p:txBody>
          <a:bodyPr/>
          <a:lstStyle/>
          <a:p>
            <a:r>
              <a:rPr lang="en-US" smtClean="0"/>
              <a:t>Control of Collateral	Exclusive access in the case of liquidation</a:t>
            </a:r>
          </a:p>
          <a:p>
            <a:r>
              <a:rPr lang="en-US" smtClean="0"/>
              <a:t>Strong Sponsors	Deep pockets with vested interest in project</a:t>
            </a:r>
          </a:p>
          <a:p>
            <a:r>
              <a:rPr lang="en-US" smtClean="0"/>
              <a:t>Covenant Triggers	Tight covenants to trigger restructure of debt  </a:t>
            </a:r>
          </a:p>
          <a:p>
            <a:r>
              <a:rPr lang="en-US" smtClean="0"/>
              <a:t>Restrictions		Drawdown and waterfall definition</a:t>
            </a:r>
          </a:p>
          <a:p>
            <a:r>
              <a:rPr lang="en-US" smtClean="0"/>
              <a:t>Transparency		Single asset and complicated accounting and 			corporate structure</a:t>
            </a:r>
          </a:p>
          <a:p>
            <a:r>
              <a:rPr lang="en-US" smtClean="0"/>
              <a:t>Independence		Can survive the bankruptcy of sponsor</a:t>
            </a:r>
          </a:p>
        </p:txBody>
      </p:sp>
    </p:spTree>
  </p:cSld>
  <p:clrMapOvr>
    <a:masterClrMapping/>
  </p:clrMapOvr>
  <p:transition>
    <p:zo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mtClean="0"/>
              <a:t>Permanent Project Finance Debt</a:t>
            </a:r>
          </a:p>
        </p:txBody>
      </p:sp>
      <p:sp>
        <p:nvSpPr>
          <p:cNvPr id="64515" name="Rectangle 3"/>
          <p:cNvSpPr>
            <a:spLocks noGrp="1" noChangeArrowheads="1"/>
          </p:cNvSpPr>
          <p:nvPr>
            <p:ph type="body" idx="1"/>
          </p:nvPr>
        </p:nvSpPr>
        <p:spPr/>
        <p:txBody>
          <a:bodyPr/>
          <a:lstStyle/>
          <a:p>
            <a:pPr marL="342900" indent="-342900">
              <a:lnSpc>
                <a:spcPct val="90000"/>
              </a:lnSpc>
            </a:pPr>
            <a:r>
              <a:rPr lang="en-US" sz="1400" smtClean="0"/>
              <a:t>Non-recourse financing</a:t>
            </a:r>
          </a:p>
          <a:p>
            <a:pPr marL="742950" lvl="1" indent="-285750">
              <a:lnSpc>
                <a:spcPct val="90000"/>
              </a:lnSpc>
            </a:pPr>
            <a:r>
              <a:rPr lang="en-US" sz="1400" smtClean="0"/>
              <a:t>Payback through cash flow</a:t>
            </a:r>
          </a:p>
          <a:p>
            <a:pPr marL="742950" lvl="1" indent="-285750">
              <a:lnSpc>
                <a:spcPct val="90000"/>
              </a:lnSpc>
            </a:pPr>
            <a:r>
              <a:rPr lang="en-US" sz="1400" smtClean="0"/>
              <a:t>Secured by project assets, contracts, not corporate assets</a:t>
            </a:r>
          </a:p>
          <a:p>
            <a:pPr marL="342900" indent="-342900">
              <a:lnSpc>
                <a:spcPct val="90000"/>
              </a:lnSpc>
            </a:pPr>
            <a:r>
              <a:rPr lang="en-US" sz="1400" smtClean="0"/>
              <a:t>Long-term Commitment</a:t>
            </a:r>
          </a:p>
          <a:p>
            <a:pPr marL="742950" lvl="1" indent="-285750">
              <a:lnSpc>
                <a:spcPct val="90000"/>
              </a:lnSpc>
            </a:pPr>
            <a:r>
              <a:rPr lang="en-US" sz="1400" smtClean="0"/>
              <a:t>Typically 10-15 years or more</a:t>
            </a:r>
          </a:p>
          <a:p>
            <a:pPr marL="742950" lvl="1" indent="-285750">
              <a:lnSpc>
                <a:spcPct val="90000"/>
              </a:lnSpc>
            </a:pPr>
            <a:r>
              <a:rPr lang="en-US" sz="1400" smtClean="0"/>
              <a:t>Longest payback of any other investor</a:t>
            </a:r>
          </a:p>
          <a:p>
            <a:pPr marL="342900" indent="-342900">
              <a:lnSpc>
                <a:spcPct val="90000"/>
              </a:lnSpc>
            </a:pPr>
            <a:r>
              <a:rPr lang="en-US" sz="1400" smtClean="0"/>
              <a:t>Capital at Risk or Debt Capital</a:t>
            </a:r>
          </a:p>
          <a:p>
            <a:pPr marL="742950" lvl="1" indent="-285750">
              <a:lnSpc>
                <a:spcPct val="90000"/>
              </a:lnSpc>
            </a:pPr>
            <a:r>
              <a:rPr lang="en-US" sz="1400" smtClean="0"/>
              <a:t>Typically 50%-90% of project cost</a:t>
            </a:r>
          </a:p>
          <a:p>
            <a:pPr marL="342900" indent="-342900">
              <a:lnSpc>
                <a:spcPct val="90000"/>
              </a:lnSpc>
            </a:pPr>
            <a:r>
              <a:rPr lang="en-US" sz="1400" smtClean="0"/>
              <a:t>Capped Return on Capital</a:t>
            </a:r>
          </a:p>
          <a:p>
            <a:pPr marL="742950" lvl="1" indent="-285750">
              <a:lnSpc>
                <a:spcPct val="90000"/>
              </a:lnSpc>
            </a:pPr>
            <a:r>
              <a:rPr lang="en-US" sz="1400" smtClean="0"/>
              <a:t>Return fixed at the margin over an index rate plus any maintenance fee. </a:t>
            </a:r>
          </a:p>
          <a:p>
            <a:pPr marL="742950" lvl="1" indent="-285750">
              <a:lnSpc>
                <a:spcPct val="90000"/>
              </a:lnSpc>
            </a:pPr>
            <a:r>
              <a:rPr lang="en-US" sz="1400" smtClean="0"/>
              <a:t>No upside; substantial downside</a:t>
            </a:r>
          </a:p>
          <a:p>
            <a:pPr marL="342900" indent="-342900">
              <a:lnSpc>
                <a:spcPct val="90000"/>
              </a:lnSpc>
            </a:pPr>
            <a:r>
              <a:rPr lang="en-US" sz="1400" smtClean="0"/>
              <a:t>Successful projects frequently refinanced</a:t>
            </a:r>
          </a:p>
          <a:p>
            <a:pPr marL="342900" indent="-342900">
              <a:lnSpc>
                <a:spcPct val="90000"/>
              </a:lnSpc>
            </a:pPr>
            <a:r>
              <a:rPr lang="en-US" sz="1400" smtClean="0"/>
              <a:t>Control over Collateral</a:t>
            </a:r>
          </a:p>
        </p:txBody>
      </p:sp>
    </p:spTree>
  </p:cSld>
  <p:clrMapOvr>
    <a:masterClrMapping/>
  </p:clrMapOvr>
  <p:transition>
    <p:zo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Covenants</a:t>
            </a:r>
          </a:p>
        </p:txBody>
      </p:sp>
      <p:sp>
        <p:nvSpPr>
          <p:cNvPr id="65539" name="Content Placeholder 2"/>
          <p:cNvSpPr>
            <a:spLocks noGrp="1"/>
          </p:cNvSpPr>
          <p:nvPr>
            <p:ph idx="1"/>
          </p:nvPr>
        </p:nvSpPr>
        <p:spPr/>
        <p:txBody>
          <a:bodyPr/>
          <a:lstStyle/>
          <a:p>
            <a:r>
              <a:rPr lang="en-US" smtClean="0"/>
              <a:t>Positive</a:t>
            </a:r>
          </a:p>
          <a:p>
            <a:pPr lvl="1"/>
            <a:r>
              <a:rPr lang="en-US" smtClean="0"/>
              <a:t>Comply with contract obligations</a:t>
            </a:r>
          </a:p>
          <a:p>
            <a:pPr lvl="1"/>
            <a:r>
              <a:rPr lang="en-US" smtClean="0"/>
              <a:t>Comply with legal obligations</a:t>
            </a:r>
          </a:p>
          <a:p>
            <a:pPr lvl="1"/>
            <a:r>
              <a:rPr lang="en-US" smtClean="0"/>
              <a:t>Refrain from changing from contracts</a:t>
            </a:r>
          </a:p>
          <a:p>
            <a:pPr lvl="1"/>
            <a:r>
              <a:rPr lang="en-US" smtClean="0"/>
              <a:t>Insurances</a:t>
            </a:r>
          </a:p>
          <a:p>
            <a:r>
              <a:rPr lang="en-US" smtClean="0"/>
              <a:t>Negative </a:t>
            </a:r>
          </a:p>
          <a:p>
            <a:pPr lvl="1"/>
            <a:r>
              <a:rPr lang="en-US" smtClean="0"/>
              <a:t>No other debt</a:t>
            </a:r>
          </a:p>
          <a:p>
            <a:pPr lvl="1"/>
            <a:r>
              <a:rPr lang="en-US" smtClean="0"/>
              <a:t>No other contracts</a:t>
            </a:r>
          </a:p>
          <a:p>
            <a:r>
              <a:rPr lang="en-US" smtClean="0"/>
              <a:t>Not so much as a basis for claiming damages, but rather to prevent drawdown, demand repayment, enforce security</a:t>
            </a:r>
          </a:p>
        </p:txBody>
      </p:sp>
    </p:spTree>
  </p:cSld>
  <p:clrMapOvr>
    <a:masterClrMapping/>
  </p:clrMapOvr>
  <p:transition>
    <p:zo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838200" y="3181350"/>
            <a:ext cx="3505200" cy="1752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63" name="Text Box 3"/>
          <p:cNvSpPr txBox="1">
            <a:spLocks noChangeArrowheads="1"/>
          </p:cNvSpPr>
          <p:nvPr/>
        </p:nvSpPr>
        <p:spPr bwMode="auto">
          <a:xfrm>
            <a:off x="5257800" y="3257550"/>
            <a:ext cx="2743200" cy="1614488"/>
          </a:xfrm>
          <a:prstGeom prst="rect">
            <a:avLst/>
          </a:prstGeom>
          <a:solidFill>
            <a:srgbClr val="FFFF99"/>
          </a:solidFill>
          <a:ln w="9525">
            <a:solidFill>
              <a:schemeClr val="tx1"/>
            </a:solidFill>
            <a:miter lim="800000"/>
            <a:headEnd/>
            <a:tailEnd/>
          </a:ln>
        </p:spPr>
        <p:txBody>
          <a:bodyPr>
            <a:spAutoFit/>
          </a:bodyPr>
          <a:lstStyle/>
          <a:p>
            <a:pPr algn="l" eaLnBrk="1" hangingPunct="1">
              <a:spcBef>
                <a:spcPct val="50000"/>
              </a:spcBef>
              <a:buFontTx/>
              <a:buChar char="•"/>
            </a:pPr>
            <a:endParaRPr lang="en-US" sz="1800">
              <a:latin typeface="Trebuchet MS" pitchFamily="34" charset="0"/>
            </a:endParaRPr>
          </a:p>
          <a:p>
            <a:pPr algn="l" eaLnBrk="1" hangingPunct="1">
              <a:spcBef>
                <a:spcPct val="50000"/>
              </a:spcBef>
              <a:buFontTx/>
              <a:buChar char="•"/>
            </a:pPr>
            <a:r>
              <a:rPr lang="en-US" sz="1800">
                <a:latin typeface="Trebuchet MS" pitchFamily="34" charset="0"/>
              </a:rPr>
              <a:t> Multilaterals</a:t>
            </a:r>
          </a:p>
          <a:p>
            <a:pPr algn="l" eaLnBrk="1" hangingPunct="1">
              <a:spcBef>
                <a:spcPct val="50000"/>
              </a:spcBef>
              <a:buFontTx/>
              <a:buChar char="•"/>
            </a:pPr>
            <a:r>
              <a:rPr lang="en-US" sz="1800">
                <a:latin typeface="Trebuchet MS" pitchFamily="34" charset="0"/>
              </a:rPr>
              <a:t> Bilaterals</a:t>
            </a:r>
          </a:p>
          <a:p>
            <a:pPr algn="l" eaLnBrk="1" hangingPunct="1">
              <a:spcBef>
                <a:spcPct val="50000"/>
              </a:spcBef>
              <a:buFontTx/>
              <a:buChar char="•"/>
            </a:pPr>
            <a:r>
              <a:rPr lang="en-US" sz="1800">
                <a:latin typeface="Trebuchet MS" pitchFamily="34" charset="0"/>
              </a:rPr>
              <a:t> Export Credit agencies                     </a:t>
            </a:r>
          </a:p>
        </p:txBody>
      </p:sp>
      <p:sp>
        <p:nvSpPr>
          <p:cNvPr id="66564" name="Text Box 5"/>
          <p:cNvSpPr txBox="1">
            <a:spLocks noChangeArrowheads="1"/>
          </p:cNvSpPr>
          <p:nvPr/>
        </p:nvSpPr>
        <p:spPr bwMode="auto">
          <a:xfrm>
            <a:off x="3429000" y="1352550"/>
            <a:ext cx="2133600" cy="466725"/>
          </a:xfrm>
          <a:prstGeom prst="rect">
            <a:avLst/>
          </a:prstGeom>
          <a:solidFill>
            <a:srgbClr val="FFCC99"/>
          </a:solidFill>
          <a:ln w="9525">
            <a:solidFill>
              <a:schemeClr val="tx1"/>
            </a:solidFill>
            <a:miter lim="800000"/>
            <a:headEnd/>
            <a:tailEnd/>
          </a:ln>
        </p:spPr>
        <p:txBody>
          <a:bodyPr>
            <a:spAutoFit/>
          </a:bodyPr>
          <a:lstStyle/>
          <a:p>
            <a:pPr eaLnBrk="1" hangingPunct="1">
              <a:spcBef>
                <a:spcPct val="50000"/>
              </a:spcBef>
            </a:pPr>
            <a:r>
              <a:rPr lang="en-US" sz="2400" b="1">
                <a:latin typeface="Trebuchet MS" pitchFamily="34" charset="0"/>
              </a:rPr>
              <a:t>Debt</a:t>
            </a:r>
          </a:p>
        </p:txBody>
      </p:sp>
      <p:sp>
        <p:nvSpPr>
          <p:cNvPr id="66565" name="Line 6"/>
          <p:cNvSpPr>
            <a:spLocks noChangeShapeType="1"/>
          </p:cNvSpPr>
          <p:nvPr/>
        </p:nvSpPr>
        <p:spPr bwMode="auto">
          <a:xfrm flipH="1">
            <a:off x="2819400" y="2038350"/>
            <a:ext cx="1371600" cy="990600"/>
          </a:xfrm>
          <a:prstGeom prst="line">
            <a:avLst/>
          </a:prstGeom>
          <a:noFill/>
          <a:ln w="9525">
            <a:solidFill>
              <a:schemeClr val="tx1"/>
            </a:solidFill>
            <a:miter lim="800000"/>
            <a:headEnd/>
            <a:tailEnd type="triangle" w="med" len="med"/>
          </a:ln>
        </p:spPr>
        <p:txBody>
          <a:bodyPr wrap="none"/>
          <a:lstStyle/>
          <a:p>
            <a:endParaRPr lang="en-US"/>
          </a:p>
        </p:txBody>
      </p:sp>
      <p:sp>
        <p:nvSpPr>
          <p:cNvPr id="66566" name="Line 7"/>
          <p:cNvSpPr>
            <a:spLocks noChangeShapeType="1"/>
          </p:cNvSpPr>
          <p:nvPr/>
        </p:nvSpPr>
        <p:spPr bwMode="auto">
          <a:xfrm>
            <a:off x="5105400" y="2038350"/>
            <a:ext cx="1600200" cy="1039813"/>
          </a:xfrm>
          <a:prstGeom prst="line">
            <a:avLst/>
          </a:prstGeom>
          <a:noFill/>
          <a:ln w="9525">
            <a:solidFill>
              <a:schemeClr val="tx1"/>
            </a:solidFill>
            <a:miter lim="800000"/>
            <a:headEnd/>
            <a:tailEnd type="triangle" w="med" len="med"/>
          </a:ln>
        </p:spPr>
        <p:txBody>
          <a:bodyPr wrap="none"/>
          <a:lstStyle/>
          <a:p>
            <a:endParaRPr lang="en-US"/>
          </a:p>
        </p:txBody>
      </p:sp>
      <p:sp>
        <p:nvSpPr>
          <p:cNvPr id="66567" name="Text Box 8"/>
          <p:cNvSpPr txBox="1">
            <a:spLocks noChangeArrowheads="1"/>
          </p:cNvSpPr>
          <p:nvPr/>
        </p:nvSpPr>
        <p:spPr bwMode="auto">
          <a:xfrm>
            <a:off x="5943600" y="3257550"/>
            <a:ext cx="1382713" cy="395288"/>
          </a:xfrm>
          <a:prstGeom prst="rect">
            <a:avLst/>
          </a:prstGeom>
          <a:noFill/>
          <a:ln w="9525">
            <a:noFill/>
            <a:miter lim="800000"/>
            <a:headEnd/>
            <a:tailEnd/>
          </a:ln>
        </p:spPr>
        <p:txBody>
          <a:bodyPr>
            <a:spAutoFit/>
          </a:bodyPr>
          <a:lstStyle/>
          <a:p>
            <a:pPr eaLnBrk="1" hangingPunct="1">
              <a:spcBef>
                <a:spcPct val="50000"/>
              </a:spcBef>
            </a:pPr>
            <a:r>
              <a:rPr lang="en-US" sz="2000" b="1">
                <a:latin typeface="Trebuchet MS" pitchFamily="34" charset="0"/>
              </a:rPr>
              <a:t>Agencies</a:t>
            </a:r>
          </a:p>
        </p:txBody>
      </p:sp>
      <p:sp>
        <p:nvSpPr>
          <p:cNvPr id="66568" name="Text Box 9"/>
          <p:cNvSpPr txBox="1">
            <a:spLocks noChangeArrowheads="1"/>
          </p:cNvSpPr>
          <p:nvPr/>
        </p:nvSpPr>
        <p:spPr bwMode="auto">
          <a:xfrm>
            <a:off x="1447800" y="3181350"/>
            <a:ext cx="2478088" cy="396875"/>
          </a:xfrm>
          <a:prstGeom prst="rect">
            <a:avLst/>
          </a:prstGeom>
          <a:noFill/>
          <a:ln w="9525">
            <a:noFill/>
            <a:miter lim="800000"/>
            <a:headEnd/>
            <a:tailEnd/>
          </a:ln>
        </p:spPr>
        <p:txBody>
          <a:bodyPr>
            <a:spAutoFit/>
          </a:bodyPr>
          <a:lstStyle/>
          <a:p>
            <a:pPr eaLnBrk="1" hangingPunct="1">
              <a:spcBef>
                <a:spcPct val="50000"/>
              </a:spcBef>
            </a:pPr>
            <a:r>
              <a:rPr lang="en-US" sz="2000" b="1">
                <a:latin typeface="Trebuchet MS" pitchFamily="34" charset="0"/>
              </a:rPr>
              <a:t>Commercial Banks</a:t>
            </a:r>
          </a:p>
        </p:txBody>
      </p:sp>
      <p:sp>
        <p:nvSpPr>
          <p:cNvPr id="66569" name="Line 10"/>
          <p:cNvSpPr>
            <a:spLocks noChangeShapeType="1"/>
          </p:cNvSpPr>
          <p:nvPr/>
        </p:nvSpPr>
        <p:spPr bwMode="auto">
          <a:xfrm flipH="1">
            <a:off x="1676400" y="3790950"/>
            <a:ext cx="365125" cy="331788"/>
          </a:xfrm>
          <a:prstGeom prst="line">
            <a:avLst/>
          </a:prstGeom>
          <a:noFill/>
          <a:ln w="9525">
            <a:solidFill>
              <a:schemeClr val="tx1"/>
            </a:solidFill>
            <a:miter lim="800000"/>
            <a:headEnd/>
            <a:tailEnd type="triangle" w="med" len="med"/>
          </a:ln>
        </p:spPr>
        <p:txBody>
          <a:bodyPr wrap="none"/>
          <a:lstStyle/>
          <a:p>
            <a:endParaRPr lang="en-US"/>
          </a:p>
        </p:txBody>
      </p:sp>
      <p:sp>
        <p:nvSpPr>
          <p:cNvPr id="66570" name="Line 11"/>
          <p:cNvSpPr>
            <a:spLocks noChangeShapeType="1"/>
          </p:cNvSpPr>
          <p:nvPr/>
        </p:nvSpPr>
        <p:spPr bwMode="auto">
          <a:xfrm>
            <a:off x="2743200" y="3867150"/>
            <a:ext cx="0" cy="331788"/>
          </a:xfrm>
          <a:prstGeom prst="line">
            <a:avLst/>
          </a:prstGeom>
          <a:noFill/>
          <a:ln w="9525">
            <a:solidFill>
              <a:schemeClr val="tx1"/>
            </a:solidFill>
            <a:miter lim="800000"/>
            <a:headEnd/>
            <a:tailEnd type="triangle" w="med" len="med"/>
          </a:ln>
        </p:spPr>
        <p:txBody>
          <a:bodyPr wrap="none"/>
          <a:lstStyle/>
          <a:p>
            <a:endParaRPr lang="en-US"/>
          </a:p>
        </p:txBody>
      </p:sp>
      <p:sp>
        <p:nvSpPr>
          <p:cNvPr id="66571" name="Line 12"/>
          <p:cNvSpPr>
            <a:spLocks noChangeShapeType="1"/>
          </p:cNvSpPr>
          <p:nvPr/>
        </p:nvSpPr>
        <p:spPr bwMode="auto">
          <a:xfrm>
            <a:off x="3276600" y="3714750"/>
            <a:ext cx="290513" cy="331788"/>
          </a:xfrm>
          <a:prstGeom prst="line">
            <a:avLst/>
          </a:prstGeom>
          <a:noFill/>
          <a:ln w="9525">
            <a:solidFill>
              <a:schemeClr val="tx1"/>
            </a:solidFill>
            <a:miter lim="800000"/>
            <a:headEnd/>
            <a:tailEnd type="triangle" w="med" len="med"/>
          </a:ln>
        </p:spPr>
        <p:txBody>
          <a:bodyPr wrap="none"/>
          <a:lstStyle/>
          <a:p>
            <a:endParaRPr lang="en-US"/>
          </a:p>
        </p:txBody>
      </p:sp>
      <p:sp>
        <p:nvSpPr>
          <p:cNvPr id="66572" name="Text Box 13"/>
          <p:cNvSpPr txBox="1">
            <a:spLocks noChangeArrowheads="1"/>
          </p:cNvSpPr>
          <p:nvPr/>
        </p:nvSpPr>
        <p:spPr bwMode="auto">
          <a:xfrm>
            <a:off x="914400" y="4248150"/>
            <a:ext cx="1473200" cy="641350"/>
          </a:xfrm>
          <a:prstGeom prst="rect">
            <a:avLst/>
          </a:prstGeom>
          <a:noFill/>
          <a:ln w="9525">
            <a:noFill/>
            <a:miter lim="800000"/>
            <a:headEnd/>
            <a:tailEnd/>
          </a:ln>
        </p:spPr>
        <p:txBody>
          <a:bodyPr>
            <a:spAutoFit/>
          </a:bodyPr>
          <a:lstStyle/>
          <a:p>
            <a:pPr algn="l" eaLnBrk="1" hangingPunct="1">
              <a:spcBef>
                <a:spcPct val="50000"/>
              </a:spcBef>
            </a:pPr>
            <a:r>
              <a:rPr lang="en-US" sz="1800">
                <a:latin typeface="Trebuchet MS" pitchFamily="34" charset="0"/>
              </a:rPr>
              <a:t>Sovereign Finance</a:t>
            </a:r>
          </a:p>
        </p:txBody>
      </p:sp>
      <p:sp>
        <p:nvSpPr>
          <p:cNvPr id="66573" name="Text Box 14"/>
          <p:cNvSpPr txBox="1">
            <a:spLocks noChangeArrowheads="1"/>
          </p:cNvSpPr>
          <p:nvPr/>
        </p:nvSpPr>
        <p:spPr bwMode="auto">
          <a:xfrm>
            <a:off x="2209800" y="4248150"/>
            <a:ext cx="1238250" cy="641350"/>
          </a:xfrm>
          <a:prstGeom prst="rect">
            <a:avLst/>
          </a:prstGeom>
          <a:noFill/>
          <a:ln w="9525">
            <a:noFill/>
            <a:miter lim="800000"/>
            <a:headEnd/>
            <a:tailEnd/>
          </a:ln>
        </p:spPr>
        <p:txBody>
          <a:bodyPr>
            <a:spAutoFit/>
          </a:bodyPr>
          <a:lstStyle/>
          <a:p>
            <a:pPr algn="l" eaLnBrk="1" hangingPunct="1">
              <a:spcBef>
                <a:spcPct val="50000"/>
              </a:spcBef>
            </a:pPr>
            <a:r>
              <a:rPr lang="en-US" sz="1800">
                <a:latin typeface="Trebuchet MS" pitchFamily="34" charset="0"/>
              </a:rPr>
              <a:t>Corporate Finance</a:t>
            </a:r>
          </a:p>
        </p:txBody>
      </p:sp>
      <p:sp>
        <p:nvSpPr>
          <p:cNvPr id="66574" name="Text Box 15"/>
          <p:cNvSpPr txBox="1">
            <a:spLocks noChangeArrowheads="1"/>
          </p:cNvSpPr>
          <p:nvPr/>
        </p:nvSpPr>
        <p:spPr bwMode="auto">
          <a:xfrm>
            <a:off x="3352800" y="4248150"/>
            <a:ext cx="1020763" cy="641350"/>
          </a:xfrm>
          <a:prstGeom prst="rect">
            <a:avLst/>
          </a:prstGeom>
          <a:noFill/>
          <a:ln w="9525">
            <a:noFill/>
            <a:miter lim="800000"/>
            <a:headEnd/>
            <a:tailEnd/>
          </a:ln>
        </p:spPr>
        <p:txBody>
          <a:bodyPr>
            <a:spAutoFit/>
          </a:bodyPr>
          <a:lstStyle/>
          <a:p>
            <a:pPr algn="l" eaLnBrk="1" hangingPunct="1">
              <a:spcBef>
                <a:spcPct val="50000"/>
              </a:spcBef>
            </a:pPr>
            <a:r>
              <a:rPr lang="en-US" sz="1800">
                <a:latin typeface="Trebuchet MS" pitchFamily="34" charset="0"/>
              </a:rPr>
              <a:t>Secured Finance</a:t>
            </a:r>
          </a:p>
        </p:txBody>
      </p:sp>
      <p:sp>
        <p:nvSpPr>
          <p:cNvPr id="66575" name="Text Box 16"/>
          <p:cNvSpPr txBox="1">
            <a:spLocks noChangeArrowheads="1"/>
          </p:cNvSpPr>
          <p:nvPr/>
        </p:nvSpPr>
        <p:spPr bwMode="auto">
          <a:xfrm>
            <a:off x="3200400" y="5153025"/>
            <a:ext cx="3048000" cy="1201738"/>
          </a:xfrm>
          <a:prstGeom prst="rect">
            <a:avLst/>
          </a:prstGeom>
          <a:solidFill>
            <a:srgbClr val="FF99CC"/>
          </a:solidFill>
          <a:ln w="9525">
            <a:solidFill>
              <a:schemeClr val="tx1"/>
            </a:solidFill>
            <a:miter lim="800000"/>
            <a:headEnd/>
            <a:tailEnd/>
          </a:ln>
        </p:spPr>
        <p:txBody>
          <a:bodyPr>
            <a:spAutoFit/>
          </a:bodyPr>
          <a:lstStyle/>
          <a:p>
            <a:pPr eaLnBrk="1" hangingPunct="1">
              <a:spcBef>
                <a:spcPct val="50000"/>
              </a:spcBef>
            </a:pPr>
            <a:r>
              <a:rPr lang="en-US" sz="1800" b="1">
                <a:latin typeface="Trebuchet MS" pitchFamily="34" charset="0"/>
              </a:rPr>
              <a:t>Capital Market Issues</a:t>
            </a:r>
          </a:p>
          <a:p>
            <a:pPr eaLnBrk="1" hangingPunct="1">
              <a:spcBef>
                <a:spcPct val="50000"/>
              </a:spcBef>
              <a:buFontTx/>
              <a:buChar char="•"/>
            </a:pPr>
            <a:r>
              <a:rPr lang="en-US" sz="1800" b="1">
                <a:latin typeface="Trebuchet MS" pitchFamily="34" charset="0"/>
              </a:rPr>
              <a:t> </a:t>
            </a:r>
            <a:r>
              <a:rPr lang="en-US" sz="1800">
                <a:latin typeface="Trebuchet MS" pitchFamily="34" charset="0"/>
              </a:rPr>
              <a:t>Publicly-traded Bonds</a:t>
            </a:r>
          </a:p>
          <a:p>
            <a:pPr eaLnBrk="1" hangingPunct="1">
              <a:spcBef>
                <a:spcPct val="50000"/>
              </a:spcBef>
              <a:buFontTx/>
              <a:buChar char="•"/>
            </a:pPr>
            <a:r>
              <a:rPr lang="en-US" sz="1800">
                <a:latin typeface="Trebuchet MS" pitchFamily="34" charset="0"/>
              </a:rPr>
              <a:t> Private Placements</a:t>
            </a:r>
          </a:p>
        </p:txBody>
      </p:sp>
      <p:sp>
        <p:nvSpPr>
          <p:cNvPr id="66576" name="Line 17"/>
          <p:cNvSpPr>
            <a:spLocks noChangeShapeType="1"/>
          </p:cNvSpPr>
          <p:nvPr/>
        </p:nvSpPr>
        <p:spPr bwMode="auto">
          <a:xfrm>
            <a:off x="4648200" y="2266950"/>
            <a:ext cx="0" cy="2743200"/>
          </a:xfrm>
          <a:prstGeom prst="line">
            <a:avLst/>
          </a:prstGeom>
          <a:noFill/>
          <a:ln w="9525">
            <a:solidFill>
              <a:schemeClr val="tx1"/>
            </a:solidFill>
            <a:round/>
            <a:headEnd/>
            <a:tailEnd type="triangle" w="med" len="med"/>
          </a:ln>
        </p:spPr>
        <p:txBody>
          <a:bodyPr/>
          <a:lstStyle/>
          <a:p>
            <a:endParaRPr lang="en-US"/>
          </a:p>
        </p:txBody>
      </p:sp>
      <p:sp>
        <p:nvSpPr>
          <p:cNvPr id="66577" name="Rectangle 18"/>
          <p:cNvSpPr>
            <a:spLocks noGrp="1" noChangeArrowheads="1"/>
          </p:cNvSpPr>
          <p:nvPr>
            <p:ph type="title"/>
          </p:nvPr>
        </p:nvSpPr>
        <p:spPr/>
        <p:txBody>
          <a:bodyPr/>
          <a:lstStyle/>
          <a:p>
            <a:r>
              <a:rPr lang="en-US" smtClean="0"/>
              <a:t>Sources of Debt</a:t>
            </a:r>
          </a:p>
        </p:txBody>
      </p:sp>
      <p:sp>
        <p:nvSpPr>
          <p:cNvPr id="66578" name="Rectangle 17"/>
          <p:cNvSpPr>
            <a:spLocks noChangeArrowheads="1"/>
          </p:cNvSpPr>
          <p:nvPr/>
        </p:nvSpPr>
        <p:spPr bwMode="auto">
          <a:xfrm>
            <a:off x="6705600" y="990600"/>
            <a:ext cx="1981200" cy="1295400"/>
          </a:xfrm>
          <a:prstGeom prst="rect">
            <a:avLst/>
          </a:prstGeom>
          <a:solidFill>
            <a:schemeClr val="accent1"/>
          </a:solidFill>
          <a:ln w="12700" algn="ctr">
            <a:solidFill>
              <a:schemeClr val="tx1"/>
            </a:solidFill>
            <a:round/>
            <a:headEnd type="none" w="sm" len="sm"/>
            <a:tailEnd type="none" w="sm" len="sm"/>
          </a:ln>
        </p:spPr>
        <p:txBody>
          <a:bodyPr/>
          <a:lstStyle/>
          <a:p>
            <a:r>
              <a:rPr lang="en-US"/>
              <a:t>Mezzanine Debt</a:t>
            </a:r>
          </a:p>
          <a:p>
            <a:endParaRPr lang="en-US"/>
          </a:p>
          <a:p>
            <a:r>
              <a:rPr lang="en-US"/>
              <a:t>Construction Cost Over-run</a:t>
            </a:r>
          </a:p>
          <a:p>
            <a:endParaRPr lang="en-US"/>
          </a:p>
          <a:p>
            <a:r>
              <a:rPr lang="en-US"/>
              <a:t>Bonus to Contractor</a:t>
            </a: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Non-Recourse</a:t>
            </a:r>
            <a:endParaRPr lang="en-US" dirty="0"/>
          </a:p>
        </p:txBody>
      </p:sp>
      <p:sp>
        <p:nvSpPr>
          <p:cNvPr id="3" name="Content Placeholder 2"/>
          <p:cNvSpPr>
            <a:spLocks noGrp="1"/>
          </p:cNvSpPr>
          <p:nvPr>
            <p:ph idx="1"/>
          </p:nvPr>
        </p:nvSpPr>
        <p:spPr/>
        <p:txBody>
          <a:bodyPr/>
          <a:lstStyle/>
          <a:p>
            <a:r>
              <a:rPr lang="en-US" dirty="0"/>
              <a:t>Non-recourse lending means that project level loans are secured by the project assets and paid off entirely by the cash flows or liquidated assets from the project</a:t>
            </a:r>
          </a:p>
          <a:p>
            <a:r>
              <a:rPr lang="en-US" dirty="0"/>
              <a:t>The purpose of using an SPV is to help enable the establishment of non-recourse debt for the wind project</a:t>
            </a:r>
          </a:p>
          <a:p>
            <a:pPr lvl="1"/>
            <a:r>
              <a:rPr lang="en-US" dirty="0"/>
              <a:t>U.S. Partnership for Renewable Energy Finance (US PREF), Renewable Energy Finance Fundamentals, page 1. </a:t>
            </a:r>
            <a:r>
              <a:rPr lang="en-US" u="sng" dirty="0">
                <a:hlinkClick r:id="rId2"/>
              </a:rPr>
              <a:t>http://www.camelottech.com/cmfiles/docs/uspref_renewable_energy_finance_fundamentals_v21.pdf</a:t>
            </a:r>
            <a:r>
              <a:rPr lang="en-US" dirty="0"/>
              <a:t> </a:t>
            </a:r>
          </a:p>
          <a:p>
            <a:pPr lvl="1"/>
            <a:r>
              <a:rPr lang="en-US" dirty="0"/>
              <a:t>Deloitte, Establishing the investment case Wind power, April 2014, page 16.</a:t>
            </a:r>
          </a:p>
          <a:p>
            <a:endParaRPr lang="en-US" dirty="0"/>
          </a:p>
        </p:txBody>
      </p:sp>
    </p:spTree>
    <p:extLst>
      <p:ext uri="{BB962C8B-B14F-4D97-AF65-F5344CB8AC3E}">
        <p14:creationId xmlns:p14="http://schemas.microsoft.com/office/powerpoint/2010/main" val="274635127"/>
      </p:ext>
    </p:extLst>
  </p:cSld>
  <p:clrMapOvr>
    <a:masterClrMapping/>
  </p:clrMapOvr>
  <p:transition>
    <p:zo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en-US" smtClean="0"/>
              <a:t>144A Bonds</a:t>
            </a:r>
          </a:p>
        </p:txBody>
      </p:sp>
      <p:sp>
        <p:nvSpPr>
          <p:cNvPr id="286723" name="Rectangle 3"/>
          <p:cNvSpPr>
            <a:spLocks noGrp="1" noChangeArrowheads="1"/>
          </p:cNvSpPr>
          <p:nvPr>
            <p:ph type="body" idx="1"/>
          </p:nvPr>
        </p:nvSpPr>
        <p:spPr/>
        <p:txBody>
          <a:bodyPr/>
          <a:lstStyle/>
          <a:p>
            <a:pPr>
              <a:lnSpc>
                <a:spcPct val="90000"/>
              </a:lnSpc>
            </a:pPr>
            <a:r>
              <a:rPr lang="en-US" smtClean="0"/>
              <a:t>70-80% of Project Finance Bonds</a:t>
            </a:r>
          </a:p>
          <a:p>
            <a:pPr>
              <a:lnSpc>
                <a:spcPct val="90000"/>
              </a:lnSpc>
            </a:pPr>
            <a:r>
              <a:rPr lang="en-US" smtClean="0"/>
              <a:t>Begun in April 1990</a:t>
            </a:r>
          </a:p>
          <a:p>
            <a:pPr>
              <a:lnSpc>
                <a:spcPct val="90000"/>
              </a:lnSpc>
            </a:pPr>
            <a:r>
              <a:rPr lang="en-US" smtClean="0"/>
              <a:t>Freed up $ 15 Trillion in debt</a:t>
            </a:r>
          </a:p>
          <a:p>
            <a:pPr>
              <a:lnSpc>
                <a:spcPct val="90000"/>
              </a:lnSpc>
            </a:pPr>
            <a:r>
              <a:rPr lang="en-US" smtClean="0"/>
              <a:t>Rated by Moody’s, S&amp;P and Fitch</a:t>
            </a:r>
          </a:p>
          <a:p>
            <a:pPr>
              <a:lnSpc>
                <a:spcPct val="90000"/>
              </a:lnSpc>
            </a:pPr>
            <a:r>
              <a:rPr lang="en-US" smtClean="0"/>
              <a:t>Much reduced disclosure by SEC</a:t>
            </a:r>
          </a:p>
          <a:p>
            <a:pPr>
              <a:lnSpc>
                <a:spcPct val="90000"/>
              </a:lnSpc>
            </a:pPr>
            <a:r>
              <a:rPr lang="en-US" smtClean="0"/>
              <a:t>Single Draw</a:t>
            </a:r>
          </a:p>
          <a:p>
            <a:pPr>
              <a:lnSpc>
                <a:spcPct val="90000"/>
              </a:lnSpc>
            </a:pPr>
            <a:r>
              <a:rPr lang="en-US" smtClean="0"/>
              <a:t>Fewer Covenants</a:t>
            </a:r>
          </a:p>
          <a:p>
            <a:pPr>
              <a:lnSpc>
                <a:spcPct val="90000"/>
              </a:lnSpc>
            </a:pPr>
            <a:r>
              <a:rPr lang="en-US" smtClean="0"/>
              <a:t>Include Debt Service Reserve</a:t>
            </a:r>
          </a:p>
          <a:p>
            <a:pPr>
              <a:lnSpc>
                <a:spcPct val="90000"/>
              </a:lnSpc>
            </a:pPr>
            <a:r>
              <a:rPr lang="en-US" smtClean="0"/>
              <a:t>Often no Political Risk Insurance (Included in Spread)</a:t>
            </a:r>
          </a:p>
          <a:p>
            <a:pPr>
              <a:lnSpc>
                <a:spcPct val="90000"/>
              </a:lnSpc>
            </a:pPr>
            <a:r>
              <a:rPr lang="en-US" smtClean="0"/>
              <a:t>Included Pre-payment Penalty</a:t>
            </a:r>
          </a:p>
        </p:txBody>
      </p:sp>
    </p:spTree>
  </p:cSld>
  <p:clrMapOvr>
    <a:masterClrMapping/>
  </p:clrMapOvr>
  <p:transition>
    <p:zo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Sources of Equity Capital</a:t>
            </a:r>
          </a:p>
        </p:txBody>
      </p:sp>
      <p:sp>
        <p:nvSpPr>
          <p:cNvPr id="67587" name="Rectangle 3"/>
          <p:cNvSpPr>
            <a:spLocks noGrp="1" noChangeArrowheads="1"/>
          </p:cNvSpPr>
          <p:nvPr>
            <p:ph type="body" idx="1"/>
          </p:nvPr>
        </p:nvSpPr>
        <p:spPr/>
        <p:txBody>
          <a:bodyPr/>
          <a:lstStyle/>
          <a:p>
            <a:pPr>
              <a:lnSpc>
                <a:spcPct val="80000"/>
              </a:lnSpc>
            </a:pPr>
            <a:r>
              <a:rPr lang="en-US" sz="1600" smtClean="0"/>
              <a:t>Lenders look for sponsors with:</a:t>
            </a:r>
          </a:p>
          <a:p>
            <a:pPr lvl="1">
              <a:lnSpc>
                <a:spcPct val="80000"/>
              </a:lnSpc>
            </a:pPr>
            <a:r>
              <a:rPr lang="en-US" sz="1600" smtClean="0"/>
              <a:t>Experience in the industry</a:t>
            </a:r>
          </a:p>
          <a:p>
            <a:pPr lvl="1">
              <a:lnSpc>
                <a:spcPct val="80000"/>
              </a:lnSpc>
            </a:pPr>
            <a:r>
              <a:rPr lang="en-US" sz="1600" smtClean="0"/>
              <a:t>A reasonable amount of equity in the project</a:t>
            </a:r>
          </a:p>
          <a:p>
            <a:pPr lvl="1">
              <a:lnSpc>
                <a:spcPct val="80000"/>
              </a:lnSpc>
            </a:pPr>
            <a:r>
              <a:rPr lang="en-US" sz="1600" smtClean="0"/>
              <a:t>Reasonable return on equity</a:t>
            </a:r>
          </a:p>
          <a:p>
            <a:pPr lvl="1">
              <a:lnSpc>
                <a:spcPct val="80000"/>
              </a:lnSpc>
            </a:pPr>
            <a:r>
              <a:rPr lang="en-US" sz="1600" smtClean="0"/>
              <a:t>Interest in project success</a:t>
            </a:r>
          </a:p>
          <a:p>
            <a:pPr lvl="1">
              <a:lnSpc>
                <a:spcPct val="80000"/>
              </a:lnSpc>
            </a:pPr>
            <a:r>
              <a:rPr lang="en-US" sz="1600" smtClean="0"/>
              <a:t>Financial ability to support the project during construction</a:t>
            </a:r>
          </a:p>
          <a:p>
            <a:pPr>
              <a:lnSpc>
                <a:spcPct val="80000"/>
              </a:lnSpc>
            </a:pPr>
            <a:r>
              <a:rPr lang="en-US" sz="1600" smtClean="0"/>
              <a:t>Typical companies enter project finance to:</a:t>
            </a:r>
          </a:p>
          <a:p>
            <a:pPr lvl="1">
              <a:lnSpc>
                <a:spcPct val="80000"/>
              </a:lnSpc>
            </a:pPr>
            <a:r>
              <a:rPr lang="en-US" sz="1600" smtClean="0"/>
              <a:t>Increase ROE</a:t>
            </a:r>
          </a:p>
          <a:p>
            <a:pPr lvl="1">
              <a:lnSpc>
                <a:spcPct val="80000"/>
              </a:lnSpc>
            </a:pPr>
            <a:r>
              <a:rPr lang="en-US" sz="1600" smtClean="0"/>
              <a:t>Regulated industries</a:t>
            </a:r>
          </a:p>
          <a:p>
            <a:pPr lvl="1">
              <a:lnSpc>
                <a:spcPct val="80000"/>
              </a:lnSpc>
            </a:pPr>
            <a:r>
              <a:rPr lang="en-US" sz="1600" smtClean="0"/>
              <a:t>Contractors</a:t>
            </a:r>
          </a:p>
          <a:p>
            <a:pPr lvl="1">
              <a:lnSpc>
                <a:spcPct val="80000"/>
              </a:lnSpc>
            </a:pPr>
            <a:r>
              <a:rPr lang="en-US" sz="1600" smtClean="0"/>
              <a:t>Off-takers</a:t>
            </a:r>
          </a:p>
          <a:p>
            <a:pPr>
              <a:lnSpc>
                <a:spcPct val="80000"/>
              </a:lnSpc>
            </a:pPr>
            <a:r>
              <a:rPr lang="en-US" sz="1600" smtClean="0"/>
              <a:t>Summary: </a:t>
            </a:r>
            <a:r>
              <a:rPr lang="en-US" sz="1600" b="1" i="1" smtClean="0">
                <a:solidFill>
                  <a:srgbClr val="0000FF"/>
                </a:solidFill>
              </a:rPr>
              <a:t>a project that looks viable but does not have credible sponsors will probably not get financed.</a:t>
            </a:r>
          </a:p>
        </p:txBody>
      </p:sp>
    </p:spTree>
  </p:cSld>
  <p:clrMapOvr>
    <a:masterClrMapping/>
  </p:clrMapOvr>
  <p:transition>
    <p:zo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in Indian Project Finance</a:t>
            </a:r>
            <a:endParaRPr lang="en-US" dirty="0"/>
          </a:p>
        </p:txBody>
      </p:sp>
      <p:sp>
        <p:nvSpPr>
          <p:cNvPr id="3" name="Content Placeholder 2"/>
          <p:cNvSpPr>
            <a:spLocks noGrp="1"/>
          </p:cNvSpPr>
          <p:nvPr>
            <p:ph idx="1"/>
          </p:nvPr>
        </p:nvSpPr>
        <p:spPr/>
        <p:txBody>
          <a:bodyPr/>
          <a:lstStyle/>
          <a:p>
            <a:r>
              <a:rPr lang="en-US" dirty="0"/>
              <a:t>The most conspicuous feature is the almost incredible rise of the </a:t>
            </a:r>
            <a:r>
              <a:rPr lang="en-US" dirty="0" smtClean="0"/>
              <a:t>Indian project-finance </a:t>
            </a:r>
            <a:r>
              <a:rPr lang="en-US" dirty="0"/>
              <a:t>market. Starting from a negligible level in 2000, by </a:t>
            </a:r>
            <a:r>
              <a:rPr lang="en-US" dirty="0" smtClean="0"/>
              <a:t>2010 the </a:t>
            </a:r>
            <a:r>
              <a:rPr lang="en-US" dirty="0"/>
              <a:t>total volume of project financing in India was almost equal to that </a:t>
            </a:r>
            <a:r>
              <a:rPr lang="en-US" dirty="0" smtClean="0"/>
              <a:t>in  the </a:t>
            </a:r>
            <a:r>
              <a:rPr lang="en-US" dirty="0"/>
              <a:t>two next-largest markets (Australia and U.S.A.). </a:t>
            </a:r>
            <a:endParaRPr lang="en-US" dirty="0" smtClean="0"/>
          </a:p>
          <a:p>
            <a:r>
              <a:rPr lang="en-US" dirty="0" smtClean="0"/>
              <a:t>This </a:t>
            </a:r>
            <a:r>
              <a:rPr lang="en-US" dirty="0"/>
              <a:t>was based on </a:t>
            </a:r>
            <a:r>
              <a:rPr lang="en-US" dirty="0" smtClean="0"/>
              <a:t>very high </a:t>
            </a:r>
            <a:r>
              <a:rPr lang="en-US" dirty="0"/>
              <a:t>levels of private investment in infrastructure PPPs, power </a:t>
            </a:r>
            <a:r>
              <a:rPr lang="en-US" dirty="0" smtClean="0"/>
              <a:t>generation and </a:t>
            </a:r>
            <a:r>
              <a:rPr lang="en-US" dirty="0"/>
              <a:t>natural resources projects. In 2011–12 the market fell back, </a:t>
            </a:r>
            <a:r>
              <a:rPr lang="en-US" dirty="0" smtClean="0"/>
              <a:t>primarily because </a:t>
            </a:r>
            <a:r>
              <a:rPr lang="en-US" dirty="0"/>
              <a:t>banks could not continue to fund on the scale required</a:t>
            </a:r>
            <a:r>
              <a:rPr lang="en-US" dirty="0" smtClean="0"/>
              <a:t>. </a:t>
            </a:r>
          </a:p>
          <a:p>
            <a:r>
              <a:rPr lang="en-US" dirty="0" smtClean="0"/>
              <a:t>However the </a:t>
            </a:r>
            <a:r>
              <a:rPr lang="en-US" dirty="0"/>
              <a:t>Indian project-finance market is distorted by the debt for </a:t>
            </a:r>
            <a:r>
              <a:rPr lang="en-US" dirty="0" smtClean="0"/>
              <a:t>Concessions being </a:t>
            </a:r>
            <a:r>
              <a:rPr lang="en-US" dirty="0"/>
              <a:t>100% </a:t>
            </a:r>
            <a:r>
              <a:rPr lang="en-US" dirty="0" smtClean="0"/>
              <a:t>guaranteed.</a:t>
            </a:r>
            <a:endParaRPr lang="en-US" dirty="0"/>
          </a:p>
        </p:txBody>
      </p:sp>
    </p:spTree>
    <p:extLst>
      <p:ext uri="{BB962C8B-B14F-4D97-AF65-F5344CB8AC3E}">
        <p14:creationId xmlns:p14="http://schemas.microsoft.com/office/powerpoint/2010/main" val="3426757688"/>
      </p:ext>
    </p:extLst>
  </p:cSld>
  <p:clrMapOvr>
    <a:masterClrMapping/>
  </p:clrMapOvr>
  <p:transition>
    <p:zo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Lender Preferences for Sponsors</a:t>
            </a:r>
            <a:endParaRPr lang="en-US" dirty="0"/>
          </a:p>
        </p:txBody>
      </p:sp>
      <p:sp>
        <p:nvSpPr>
          <p:cNvPr id="3" name="Content Placeholder 2"/>
          <p:cNvSpPr>
            <a:spLocks noGrp="1"/>
          </p:cNvSpPr>
          <p:nvPr>
            <p:ph idx="1"/>
          </p:nvPr>
        </p:nvSpPr>
        <p:spPr/>
        <p:txBody>
          <a:bodyPr/>
          <a:lstStyle/>
          <a:p>
            <a:r>
              <a:rPr lang="en-US" dirty="0" smtClean="0"/>
              <a:t>experience </a:t>
            </a:r>
            <a:r>
              <a:rPr lang="en-US" dirty="0"/>
              <a:t>in the industry concerned and, hence, the ability to provide </a:t>
            </a:r>
            <a:r>
              <a:rPr lang="en-US" dirty="0" smtClean="0"/>
              <a:t>any technical </a:t>
            </a:r>
            <a:r>
              <a:rPr lang="en-US" dirty="0"/>
              <a:t>or operating support required by the project;</a:t>
            </a:r>
          </a:p>
          <a:p>
            <a:r>
              <a:rPr lang="en-US" dirty="0" smtClean="0"/>
              <a:t>arm’s-length </a:t>
            </a:r>
            <a:r>
              <a:rPr lang="en-US" dirty="0"/>
              <a:t>Sub-Contract arrangements with the Project Company (if </a:t>
            </a:r>
            <a:r>
              <a:rPr lang="en-US" dirty="0" smtClean="0"/>
              <a:t>a Sponsor </a:t>
            </a:r>
            <a:r>
              <a:rPr lang="en-US" dirty="0"/>
              <a:t>is also a Sub-Contractor);</a:t>
            </a:r>
          </a:p>
          <a:p>
            <a:r>
              <a:rPr lang="en-US" dirty="0" smtClean="0"/>
              <a:t>a </a:t>
            </a:r>
            <a:r>
              <a:rPr lang="en-US" dirty="0"/>
              <a:t>reasonable amount of equity invested in the project, which gives </a:t>
            </a:r>
            <a:r>
              <a:rPr lang="en-US" dirty="0" smtClean="0"/>
              <a:t>the Sponsors </a:t>
            </a:r>
            <a:r>
              <a:rPr lang="en-US" dirty="0"/>
              <a:t>an incentive to provide support to protect their investment if it </a:t>
            </a:r>
            <a:r>
              <a:rPr lang="en-US" dirty="0" smtClean="0"/>
              <a:t>gets into </a:t>
            </a:r>
            <a:r>
              <a:rPr lang="en-US" dirty="0"/>
              <a:t>difficulty</a:t>
            </a:r>
            <a:r>
              <a:rPr lang="en-US" dirty="0" smtClean="0"/>
              <a:t>;</a:t>
            </a:r>
            <a:endParaRPr lang="en-US" dirty="0"/>
          </a:p>
          <a:p>
            <a:r>
              <a:rPr lang="en-US" dirty="0" smtClean="0"/>
              <a:t>a </a:t>
            </a:r>
            <a:r>
              <a:rPr lang="en-US" dirty="0"/>
              <a:t>reasonable return on their equity investment: if the return is too low </a:t>
            </a:r>
            <a:r>
              <a:rPr lang="en-US" dirty="0" smtClean="0"/>
              <a:t>there may </a:t>
            </a:r>
            <a:r>
              <a:rPr lang="en-US" dirty="0"/>
              <a:t>be little incentive for the Sponsors to continue their involvement with</a:t>
            </a:r>
          </a:p>
          <a:p>
            <a:r>
              <a:rPr lang="en-US" dirty="0"/>
              <a:t>the Project Company, and also limited cash-flow cover for the lenders </a:t>
            </a:r>
            <a:r>
              <a:rPr lang="en-US" dirty="0" smtClean="0"/>
              <a:t> </a:t>
            </a:r>
            <a:r>
              <a:rPr lang="en-US" dirty="0"/>
              <a:t>the financial ability (although not the obligation) to support the project if </a:t>
            </a:r>
            <a:r>
              <a:rPr lang="en-US" dirty="0" smtClean="0"/>
              <a:t>it runs </a:t>
            </a:r>
            <a:r>
              <a:rPr lang="en-US" dirty="0"/>
              <a:t>into difficulty.</a:t>
            </a:r>
          </a:p>
        </p:txBody>
      </p:sp>
    </p:spTree>
    <p:extLst>
      <p:ext uri="{BB962C8B-B14F-4D97-AF65-F5344CB8AC3E}">
        <p14:creationId xmlns:p14="http://schemas.microsoft.com/office/powerpoint/2010/main" val="3688362788"/>
      </p:ext>
    </p:extLst>
  </p:cSld>
  <p:clrMapOvr>
    <a:masterClrMapping/>
  </p:clrMapOvr>
  <p:transition>
    <p:zo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mtClean="0"/>
              <a:t>Different Types of Project Finance Loans</a:t>
            </a:r>
          </a:p>
        </p:txBody>
      </p:sp>
      <p:sp>
        <p:nvSpPr>
          <p:cNvPr id="68611" name="Rectangle 4"/>
          <p:cNvSpPr>
            <a:spLocks noGrp="1" noChangeArrowheads="1"/>
          </p:cNvSpPr>
          <p:nvPr>
            <p:ph type="body" idx="1"/>
          </p:nvPr>
        </p:nvSpPr>
        <p:spPr/>
        <p:txBody>
          <a:bodyPr/>
          <a:lstStyle/>
          <a:p>
            <a:pPr>
              <a:lnSpc>
                <a:spcPct val="80000"/>
              </a:lnSpc>
            </a:pPr>
            <a:r>
              <a:rPr lang="en-US" sz="1200" smtClean="0"/>
              <a:t>Straight</a:t>
            </a:r>
          </a:p>
          <a:p>
            <a:pPr lvl="1">
              <a:lnSpc>
                <a:spcPct val="80000"/>
              </a:lnSpc>
            </a:pPr>
            <a:r>
              <a:rPr lang="en-US" sz="1200" smtClean="0"/>
              <a:t>Sponsors guarantee completion during construction phase; becomes non-recourse during the operation phase.</a:t>
            </a:r>
          </a:p>
          <a:p>
            <a:pPr lvl="1">
              <a:lnSpc>
                <a:spcPct val="80000"/>
              </a:lnSpc>
            </a:pPr>
            <a:r>
              <a:rPr lang="en-US" sz="1200" smtClean="0"/>
              <a:t>Amortizing principal rather than bullet re-payment</a:t>
            </a:r>
          </a:p>
          <a:p>
            <a:pPr lvl="1">
              <a:lnSpc>
                <a:spcPct val="80000"/>
              </a:lnSpc>
            </a:pPr>
            <a:r>
              <a:rPr lang="en-US" sz="1200" smtClean="0"/>
              <a:t>Principal re-payment corresponds to cash flow</a:t>
            </a:r>
          </a:p>
          <a:p>
            <a:pPr>
              <a:lnSpc>
                <a:spcPct val="80000"/>
              </a:lnSpc>
            </a:pPr>
            <a:r>
              <a:rPr lang="en-US" sz="1200" smtClean="0"/>
              <a:t>Production loans</a:t>
            </a:r>
          </a:p>
          <a:p>
            <a:pPr lvl="1">
              <a:lnSpc>
                <a:spcPct val="80000"/>
              </a:lnSpc>
            </a:pPr>
            <a:r>
              <a:rPr lang="en-US" sz="1200" smtClean="0"/>
              <a:t>Re-payment is linked directly to output – faster production results in faster debt repayment</a:t>
            </a:r>
          </a:p>
          <a:p>
            <a:pPr>
              <a:lnSpc>
                <a:spcPct val="80000"/>
              </a:lnSpc>
            </a:pPr>
            <a:r>
              <a:rPr lang="en-US" sz="1200" smtClean="0"/>
              <a:t>Co-financing</a:t>
            </a:r>
          </a:p>
          <a:p>
            <a:pPr lvl="1">
              <a:lnSpc>
                <a:spcPct val="80000"/>
              </a:lnSpc>
            </a:pPr>
            <a:r>
              <a:rPr lang="en-US" sz="1200" smtClean="0"/>
              <a:t>Different funding sources provide project financing under one set of documents; Important when multilateral agencies are involved (e.g. countries do not want to default on ADB loans)</a:t>
            </a:r>
          </a:p>
          <a:p>
            <a:pPr lvl="1">
              <a:lnSpc>
                <a:spcPct val="80000"/>
              </a:lnSpc>
            </a:pPr>
            <a:r>
              <a:rPr lang="en-US" sz="1200" smtClean="0"/>
              <a:t>Preferred creditor status that occurs from providing preference to International financial institutions when resources are limited.</a:t>
            </a:r>
          </a:p>
          <a:p>
            <a:pPr>
              <a:lnSpc>
                <a:spcPct val="80000"/>
              </a:lnSpc>
            </a:pPr>
            <a:r>
              <a:rPr lang="en-US" sz="1200" smtClean="0"/>
              <a:t>Non-recourse</a:t>
            </a:r>
          </a:p>
          <a:p>
            <a:pPr lvl="1">
              <a:lnSpc>
                <a:spcPct val="80000"/>
              </a:lnSpc>
            </a:pPr>
            <a:r>
              <a:rPr lang="en-US" sz="1200" smtClean="0"/>
              <a:t>No recourse to the project sponsors even during the construction phase (EPC contracts). </a:t>
            </a:r>
          </a:p>
          <a:p>
            <a:pPr>
              <a:lnSpc>
                <a:spcPct val="80000"/>
              </a:lnSpc>
            </a:pPr>
            <a:r>
              <a:rPr lang="en-US" sz="1200" smtClean="0"/>
              <a:t>Limited-recourse</a:t>
            </a:r>
          </a:p>
          <a:p>
            <a:pPr lvl="1">
              <a:lnSpc>
                <a:spcPct val="80000"/>
              </a:lnSpc>
            </a:pPr>
            <a:r>
              <a:rPr lang="en-US" sz="1200" smtClean="0"/>
              <a:t>Recourse is limited to a dollar amount or is subject to performance criteria.</a:t>
            </a:r>
          </a:p>
        </p:txBody>
      </p:sp>
    </p:spTree>
  </p:cSld>
  <p:clrMapOvr>
    <a:masterClrMapping/>
  </p:clrMapOvr>
  <p:transition>
    <p:zo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mtClean="0"/>
              <a:t>PF Loans – Cash Flow Lending (Reference)</a:t>
            </a:r>
          </a:p>
        </p:txBody>
      </p:sp>
      <p:sp>
        <p:nvSpPr>
          <p:cNvPr id="69635" name="Rectangle 3"/>
          <p:cNvSpPr>
            <a:spLocks noGrp="1" noChangeArrowheads="1"/>
          </p:cNvSpPr>
          <p:nvPr>
            <p:ph type="body" idx="1"/>
          </p:nvPr>
        </p:nvSpPr>
        <p:spPr/>
        <p:txBody>
          <a:bodyPr/>
          <a:lstStyle/>
          <a:p>
            <a:r>
              <a:rPr lang="en-US" smtClean="0"/>
              <a:t>Cash flow as this is the main source for repaying project debt.</a:t>
            </a:r>
          </a:p>
          <a:p>
            <a:r>
              <a:rPr lang="en-US" smtClean="0"/>
              <a:t>Project Finance is not asset-based financial engineering, such as real estate/property or leveraged buyouts, </a:t>
            </a:r>
          </a:p>
          <a:p>
            <a:pPr lvl="1"/>
            <a:r>
              <a:rPr lang="en-US" smtClean="0"/>
              <a:t>a future refinancing is specifically structured as an exit for the investor and is the intended means of repayment of the debt. </a:t>
            </a:r>
          </a:p>
          <a:p>
            <a:pPr lvl="1"/>
            <a:r>
              <a:rPr lang="en-US" smtClean="0"/>
              <a:t>Re-financing (Bullet maturities)</a:t>
            </a:r>
          </a:p>
          <a:p>
            <a:pPr lvl="1"/>
            <a:r>
              <a:rPr lang="en-US" smtClean="0"/>
              <a:t>Assets Sales (Structured Finance and A/R Sales)</a:t>
            </a:r>
          </a:p>
          <a:p>
            <a:pPr lvl="1"/>
            <a:r>
              <a:rPr lang="en-US" smtClean="0"/>
              <a:t>Cash flow from other Assets (Corporate Lending) </a:t>
            </a:r>
          </a:p>
        </p:txBody>
      </p:sp>
    </p:spTree>
  </p:cSld>
  <p:clrMapOvr>
    <a:masterClrMapping/>
  </p:clrMapOvr>
  <p:transition>
    <p:zo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idx="1"/>
          </p:nvPr>
        </p:nvSpPr>
        <p:spPr/>
        <p:txBody>
          <a:bodyPr/>
          <a:lstStyle/>
          <a:p>
            <a:r>
              <a:rPr lang="en-US" sz="1600" smtClean="0"/>
              <a:t>If a project fails, the project lenders recourse is to ownership of the actual project and they are unable to pursue the equity investors for debt.</a:t>
            </a:r>
          </a:p>
          <a:p>
            <a:r>
              <a:rPr lang="en-US" sz="1600" smtClean="0"/>
              <a:t>Rarely will the Project Financier allow the option (to non-recourse) to be granted prior to completion of the plant.</a:t>
            </a:r>
          </a:p>
          <a:p>
            <a:r>
              <a:rPr lang="en-US" sz="1600" smtClean="0"/>
              <a:t>To the Project Financier, non-recourse means that repayments originate from the projects cash flows, and not the parent companies.  </a:t>
            </a:r>
          </a:p>
          <a:p>
            <a:pPr lvl="1"/>
            <a:r>
              <a:rPr lang="en-US" sz="1600" smtClean="0"/>
              <a:t>The Project Financier does not want the parent or sponsor to withdraw its people or entrepreneurship from the deal and will seek contractual recourse to ensure continuation of that commitment and ownership.  </a:t>
            </a:r>
          </a:p>
          <a:p>
            <a:r>
              <a:rPr lang="en-US" sz="1600" smtClean="0"/>
              <a:t> Examples:</a:t>
            </a:r>
          </a:p>
          <a:p>
            <a:pPr lvl="1"/>
            <a:r>
              <a:rPr lang="en-US" sz="1600" smtClean="0"/>
              <a:t>Euro Disney</a:t>
            </a:r>
          </a:p>
          <a:p>
            <a:pPr lvl="1"/>
            <a:r>
              <a:rPr lang="en-US" sz="1600" smtClean="0"/>
              <a:t>Mobil Oil</a:t>
            </a:r>
          </a:p>
          <a:p>
            <a:endParaRPr lang="en-US" sz="1600" smtClean="0"/>
          </a:p>
        </p:txBody>
      </p:sp>
      <p:sp>
        <p:nvSpPr>
          <p:cNvPr id="70659" name="Rectangle 4"/>
          <p:cNvSpPr>
            <a:spLocks noGrp="1" noChangeArrowheads="1"/>
          </p:cNvSpPr>
          <p:nvPr>
            <p:ph type="title"/>
          </p:nvPr>
        </p:nvSpPr>
        <p:spPr/>
        <p:txBody>
          <a:bodyPr/>
          <a:lstStyle/>
          <a:p>
            <a:r>
              <a:rPr lang="en-US" smtClean="0"/>
              <a:t>Non-Recourse Debt in Project Finance</a:t>
            </a:r>
          </a:p>
        </p:txBody>
      </p:sp>
    </p:spTree>
  </p:cSld>
  <p:clrMapOvr>
    <a:masterClrMapping/>
  </p:clrMapOvr>
  <p:transition>
    <p:zo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PF Loans – Debt Service Reserves</a:t>
            </a:r>
          </a:p>
        </p:txBody>
      </p:sp>
      <p:sp>
        <p:nvSpPr>
          <p:cNvPr id="71683" name="Rectangle 3"/>
          <p:cNvSpPr>
            <a:spLocks noGrp="1" noChangeArrowheads="1"/>
          </p:cNvSpPr>
          <p:nvPr>
            <p:ph type="body" idx="1"/>
          </p:nvPr>
        </p:nvSpPr>
        <p:spPr/>
        <p:txBody>
          <a:bodyPr/>
          <a:lstStyle/>
          <a:p>
            <a:r>
              <a:rPr lang="en-US" smtClean="0"/>
              <a:t>Project Finance loans often have associated debt service reserves which involve sponsors keeping funds at the bank for liquidity.  Debt service reserves can be used to limit dividend payments and can be used for managing covenants.</a:t>
            </a:r>
          </a:p>
          <a:p>
            <a:r>
              <a:rPr lang="en-US" smtClean="0"/>
              <a:t>Example of Cash Reserves: SmarTone cellular telephone Project Financing in Hong Kong</a:t>
            </a:r>
          </a:p>
          <a:p>
            <a:pPr lvl="1"/>
            <a:r>
              <a:rPr lang="en-US" smtClean="0"/>
              <a:t>Besides the original US$90-million Project Financing -- to roll out the cell stations and market the system -- an additional US$30 million was held as cash collateral</a:t>
            </a:r>
          </a:p>
          <a:p>
            <a:pPr lvl="1"/>
            <a:r>
              <a:rPr lang="en-US" smtClean="0"/>
              <a:t>The cash collateral could be accessed, if needed, for up to 18 months after completion should subscriber cash flows be insufficient.</a:t>
            </a:r>
          </a:p>
        </p:txBody>
      </p:sp>
    </p:spTree>
  </p:cSld>
  <p:clrMapOvr>
    <a:masterClrMapping/>
  </p:clrMapOvr>
  <p:transition>
    <p:zo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mtClean="0"/>
              <a:t>Example of Debt Service Reserves and Other Features in Merchant Plant Transactions (S&amp;P 2007)</a:t>
            </a:r>
          </a:p>
        </p:txBody>
      </p:sp>
      <p:sp>
        <p:nvSpPr>
          <p:cNvPr id="72707" name="Rectangle 3"/>
          <p:cNvSpPr>
            <a:spLocks noGrp="1" noChangeArrowheads="1"/>
          </p:cNvSpPr>
          <p:nvPr>
            <p:ph type="body" idx="1"/>
          </p:nvPr>
        </p:nvSpPr>
        <p:spPr/>
        <p:txBody>
          <a:bodyPr/>
          <a:lstStyle/>
          <a:p>
            <a:r>
              <a:rPr lang="en-US" smtClean="0"/>
              <a:t>Source S&amp;P 2007</a:t>
            </a:r>
          </a:p>
          <a:p>
            <a:endParaRPr lang="en-US" smtClean="0"/>
          </a:p>
        </p:txBody>
      </p:sp>
      <p:pic>
        <p:nvPicPr>
          <p:cNvPr id="72708" name="Picture 4"/>
          <p:cNvPicPr>
            <a:picLocks noChangeAspect="1" noChangeArrowheads="1"/>
          </p:cNvPicPr>
          <p:nvPr/>
        </p:nvPicPr>
        <p:blipFill>
          <a:blip r:embed="rId2" cstate="print"/>
          <a:srcRect/>
          <a:stretch>
            <a:fillRect/>
          </a:stretch>
        </p:blipFill>
        <p:spPr bwMode="auto">
          <a:xfrm>
            <a:off x="1143000" y="1447800"/>
            <a:ext cx="6334125" cy="2786063"/>
          </a:xfrm>
          <a:prstGeom prst="rect">
            <a:avLst/>
          </a:prstGeom>
          <a:noFill/>
          <a:ln w="12700">
            <a:noFill/>
            <a:miter lim="800000"/>
            <a:headEnd type="none" w="sm" len="sm"/>
            <a:tailEnd type="none" w="sm" len="sm"/>
          </a:ln>
        </p:spPr>
      </p:pic>
      <p:pic>
        <p:nvPicPr>
          <p:cNvPr id="72709" name="Picture 5"/>
          <p:cNvPicPr>
            <a:picLocks noChangeAspect="1" noChangeArrowheads="1"/>
          </p:cNvPicPr>
          <p:nvPr/>
        </p:nvPicPr>
        <p:blipFill>
          <a:blip r:embed="rId3" cstate="print"/>
          <a:srcRect/>
          <a:stretch>
            <a:fillRect/>
          </a:stretch>
        </p:blipFill>
        <p:spPr bwMode="auto">
          <a:xfrm>
            <a:off x="1066800" y="3962400"/>
            <a:ext cx="7296150" cy="2455863"/>
          </a:xfrm>
          <a:prstGeom prst="rect">
            <a:avLst/>
          </a:prstGeom>
          <a:noFill/>
          <a:ln w="12700">
            <a:noFill/>
            <a:miter lim="800000"/>
            <a:headEnd type="none" w="sm" len="sm"/>
            <a:tailEnd type="none" w="lg" len="lg"/>
          </a:ln>
        </p:spPr>
      </p:pic>
    </p:spTree>
  </p:cSld>
  <p:clrMapOvr>
    <a:masterClrMapping/>
  </p:clrMapOvr>
  <p:transition>
    <p:zo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1066800" y="228600"/>
            <a:ext cx="8077200" cy="609600"/>
          </a:xfrm>
          <a:prstGeom prst="rect">
            <a:avLst/>
          </a:prstGeom>
          <a:solidFill>
            <a:srgbClr val="FFFFFF"/>
          </a:solidFill>
          <a:ln w="9525">
            <a:noFill/>
            <a:miter lim="800000"/>
            <a:headEnd/>
            <a:tailEnd/>
          </a:ln>
        </p:spPr>
        <p:txBody>
          <a:bodyPr/>
          <a:lstStyle/>
          <a:p>
            <a:pPr algn="l"/>
            <a:r>
              <a:rPr lang="en-US" sz="2800" b="1" i="1">
                <a:solidFill>
                  <a:schemeClr val="tx2"/>
                </a:solidFill>
              </a:rPr>
              <a:t>Cash Waterfall Example</a:t>
            </a:r>
            <a:endParaRPr lang="en-US" sz="2800" b="1" i="1">
              <a:solidFill>
                <a:schemeClr val="tx2"/>
              </a:solidFill>
              <a:latin typeface="Times New Roman" pitchFamily="18" charset="0"/>
            </a:endParaRPr>
          </a:p>
        </p:txBody>
      </p:sp>
      <p:pic>
        <p:nvPicPr>
          <p:cNvPr id="73731" name="Picture 3"/>
          <p:cNvPicPr>
            <a:picLocks noChangeAspect="1" noChangeArrowheads="1"/>
          </p:cNvPicPr>
          <p:nvPr/>
        </p:nvPicPr>
        <p:blipFill>
          <a:blip r:embed="rId2" cstate="print"/>
          <a:srcRect/>
          <a:stretch>
            <a:fillRect/>
          </a:stretch>
        </p:blipFill>
        <p:spPr bwMode="auto">
          <a:xfrm>
            <a:off x="2722563" y="3606800"/>
            <a:ext cx="3203575" cy="2387600"/>
          </a:xfrm>
          <a:prstGeom prst="rect">
            <a:avLst/>
          </a:prstGeom>
          <a:noFill/>
          <a:ln w="9525">
            <a:noFill/>
            <a:miter lim="800000"/>
            <a:headEnd/>
            <a:tailEnd/>
          </a:ln>
        </p:spPr>
      </p:pic>
      <p:pic>
        <p:nvPicPr>
          <p:cNvPr id="73732" name="Picture 4"/>
          <p:cNvPicPr>
            <a:picLocks noChangeAspect="1" noChangeArrowheads="1"/>
          </p:cNvPicPr>
          <p:nvPr/>
        </p:nvPicPr>
        <p:blipFill>
          <a:blip r:embed="rId2" cstate="print"/>
          <a:srcRect/>
          <a:stretch>
            <a:fillRect/>
          </a:stretch>
        </p:blipFill>
        <p:spPr bwMode="auto">
          <a:xfrm>
            <a:off x="2713038" y="3573463"/>
            <a:ext cx="3200400" cy="2378075"/>
          </a:xfrm>
          <a:prstGeom prst="rect">
            <a:avLst/>
          </a:prstGeom>
          <a:noFill/>
          <a:ln w="9525">
            <a:noFill/>
            <a:miter lim="800000"/>
            <a:headEnd/>
            <a:tailEnd/>
          </a:ln>
        </p:spPr>
      </p:pic>
      <p:pic>
        <p:nvPicPr>
          <p:cNvPr id="73733" name="Picture 5"/>
          <p:cNvPicPr>
            <a:picLocks noChangeAspect="1" noChangeArrowheads="1"/>
          </p:cNvPicPr>
          <p:nvPr/>
        </p:nvPicPr>
        <p:blipFill>
          <a:blip r:embed="rId2" cstate="print"/>
          <a:srcRect/>
          <a:stretch>
            <a:fillRect/>
          </a:stretch>
        </p:blipFill>
        <p:spPr bwMode="auto">
          <a:xfrm>
            <a:off x="1295400" y="1614488"/>
            <a:ext cx="3200400" cy="2365375"/>
          </a:xfrm>
          <a:prstGeom prst="rect">
            <a:avLst/>
          </a:prstGeom>
          <a:noFill/>
          <a:ln w="9525">
            <a:noFill/>
            <a:miter lim="800000"/>
            <a:headEnd/>
            <a:tailEnd/>
          </a:ln>
        </p:spPr>
      </p:pic>
      <p:sp>
        <p:nvSpPr>
          <p:cNvPr id="73734" name="Text Box 6"/>
          <p:cNvSpPr txBox="1">
            <a:spLocks noChangeArrowheads="1"/>
          </p:cNvSpPr>
          <p:nvPr/>
        </p:nvSpPr>
        <p:spPr bwMode="auto">
          <a:xfrm>
            <a:off x="1409700" y="2216150"/>
            <a:ext cx="1444625" cy="228600"/>
          </a:xfrm>
          <a:prstGeom prst="rect">
            <a:avLst/>
          </a:prstGeom>
          <a:solidFill>
            <a:schemeClr val="bg1"/>
          </a:solidFill>
          <a:ln w="9525">
            <a:noFill/>
            <a:miter lim="800000"/>
            <a:headEnd/>
            <a:tailEnd/>
          </a:ln>
        </p:spPr>
        <p:txBody>
          <a:bodyPr>
            <a:spAutoFit/>
          </a:bodyPr>
          <a:lstStyle/>
          <a:p>
            <a:pPr algn="r" eaLnBrk="1" hangingPunct="1"/>
            <a:r>
              <a:rPr lang="en-US" sz="900" b="1"/>
              <a:t>Operating Expenses</a:t>
            </a:r>
          </a:p>
        </p:txBody>
      </p:sp>
      <p:sp>
        <p:nvSpPr>
          <p:cNvPr id="73735" name="Text Box 7"/>
          <p:cNvSpPr txBox="1">
            <a:spLocks noChangeArrowheads="1"/>
          </p:cNvSpPr>
          <p:nvPr/>
        </p:nvSpPr>
        <p:spPr bwMode="auto">
          <a:xfrm>
            <a:off x="1743075" y="2509838"/>
            <a:ext cx="1327150" cy="228600"/>
          </a:xfrm>
          <a:prstGeom prst="rect">
            <a:avLst/>
          </a:prstGeom>
          <a:solidFill>
            <a:schemeClr val="bg1"/>
          </a:solidFill>
          <a:ln w="9525">
            <a:noFill/>
            <a:miter lim="800000"/>
            <a:headEnd/>
            <a:tailEnd/>
          </a:ln>
        </p:spPr>
        <p:txBody>
          <a:bodyPr>
            <a:spAutoFit/>
          </a:bodyPr>
          <a:lstStyle/>
          <a:p>
            <a:pPr algn="r" eaLnBrk="1" hangingPunct="1"/>
            <a:r>
              <a:rPr lang="en-US" sz="900" b="1"/>
              <a:t>Capital Expenditure</a:t>
            </a:r>
          </a:p>
        </p:txBody>
      </p:sp>
      <p:sp>
        <p:nvSpPr>
          <p:cNvPr id="73736" name="Text Box 8"/>
          <p:cNvSpPr txBox="1">
            <a:spLocks noChangeArrowheads="1"/>
          </p:cNvSpPr>
          <p:nvPr/>
        </p:nvSpPr>
        <p:spPr bwMode="auto">
          <a:xfrm>
            <a:off x="2425700" y="3784600"/>
            <a:ext cx="1600200" cy="365125"/>
          </a:xfrm>
          <a:prstGeom prst="rect">
            <a:avLst/>
          </a:prstGeom>
          <a:solidFill>
            <a:schemeClr val="bg1"/>
          </a:solidFill>
          <a:ln w="9525">
            <a:noFill/>
            <a:miter lim="800000"/>
            <a:headEnd/>
            <a:tailEnd/>
          </a:ln>
        </p:spPr>
        <p:txBody>
          <a:bodyPr>
            <a:spAutoFit/>
          </a:bodyPr>
          <a:lstStyle/>
          <a:p>
            <a:pPr algn="r" eaLnBrk="1" hangingPunct="1"/>
            <a:r>
              <a:rPr lang="en-US" sz="900" b="1"/>
              <a:t>TIFIA Interest Payments</a:t>
            </a:r>
          </a:p>
          <a:p>
            <a:pPr algn="r" eaLnBrk="1" hangingPunct="1"/>
            <a:endParaRPr lang="en-US" sz="900" b="1"/>
          </a:p>
        </p:txBody>
      </p:sp>
      <p:sp>
        <p:nvSpPr>
          <p:cNvPr id="73737" name="Text Box 9"/>
          <p:cNvSpPr txBox="1">
            <a:spLocks noChangeArrowheads="1"/>
          </p:cNvSpPr>
          <p:nvPr/>
        </p:nvSpPr>
        <p:spPr bwMode="auto">
          <a:xfrm>
            <a:off x="2438400" y="4479925"/>
            <a:ext cx="2033588" cy="228600"/>
          </a:xfrm>
          <a:prstGeom prst="rect">
            <a:avLst/>
          </a:prstGeom>
          <a:solidFill>
            <a:schemeClr val="bg1"/>
          </a:solidFill>
          <a:ln w="9525">
            <a:noFill/>
            <a:miter lim="800000"/>
            <a:headEnd/>
            <a:tailEnd/>
          </a:ln>
        </p:spPr>
        <p:txBody>
          <a:bodyPr>
            <a:spAutoFit/>
          </a:bodyPr>
          <a:lstStyle/>
          <a:p>
            <a:pPr algn="r" eaLnBrk="1" hangingPunct="1"/>
            <a:r>
              <a:rPr lang="en-US" sz="900" b="1"/>
              <a:t>TIFIA </a:t>
            </a:r>
            <a:r>
              <a:rPr lang="en-US" sz="900" b="1" u="sng"/>
              <a:t>Scheduled</a:t>
            </a:r>
            <a:r>
              <a:rPr lang="en-US" sz="900" b="1"/>
              <a:t> Amortization</a:t>
            </a:r>
          </a:p>
        </p:txBody>
      </p:sp>
      <p:sp>
        <p:nvSpPr>
          <p:cNvPr id="73738" name="Text Box 10"/>
          <p:cNvSpPr txBox="1">
            <a:spLocks noChangeArrowheads="1"/>
          </p:cNvSpPr>
          <p:nvPr/>
        </p:nvSpPr>
        <p:spPr bwMode="auto">
          <a:xfrm>
            <a:off x="349250" y="3127375"/>
            <a:ext cx="3186113" cy="228600"/>
          </a:xfrm>
          <a:prstGeom prst="rect">
            <a:avLst/>
          </a:prstGeom>
          <a:solidFill>
            <a:schemeClr val="bg1"/>
          </a:solidFill>
          <a:ln w="9525">
            <a:noFill/>
            <a:miter lim="800000"/>
            <a:headEnd/>
            <a:tailEnd/>
          </a:ln>
        </p:spPr>
        <p:txBody>
          <a:bodyPr>
            <a:spAutoFit/>
          </a:bodyPr>
          <a:lstStyle/>
          <a:p>
            <a:pPr algn="r" eaLnBrk="1" hangingPunct="1"/>
            <a:r>
              <a:rPr lang="en-US" sz="900" b="1"/>
              <a:t>Senior Debt Interest and Hedging Costs</a:t>
            </a:r>
          </a:p>
        </p:txBody>
      </p:sp>
      <p:sp>
        <p:nvSpPr>
          <p:cNvPr id="73739" name="Text Box 11"/>
          <p:cNvSpPr txBox="1">
            <a:spLocks noChangeArrowheads="1"/>
          </p:cNvSpPr>
          <p:nvPr/>
        </p:nvSpPr>
        <p:spPr bwMode="auto">
          <a:xfrm>
            <a:off x="1763713" y="4141788"/>
            <a:ext cx="2489200" cy="228600"/>
          </a:xfrm>
          <a:prstGeom prst="rect">
            <a:avLst/>
          </a:prstGeom>
          <a:solidFill>
            <a:schemeClr val="bg1"/>
          </a:solidFill>
          <a:ln w="9525">
            <a:noFill/>
            <a:miter lim="800000"/>
            <a:headEnd/>
            <a:tailEnd/>
          </a:ln>
        </p:spPr>
        <p:txBody>
          <a:bodyPr>
            <a:spAutoFit/>
          </a:bodyPr>
          <a:lstStyle/>
          <a:p>
            <a:pPr algn="r" eaLnBrk="1" hangingPunct="1"/>
            <a:r>
              <a:rPr lang="en-US" sz="900" b="1"/>
              <a:t>Scheduled Repayment of Bank Loan</a:t>
            </a:r>
            <a:endParaRPr lang="en-US" sz="800" b="1"/>
          </a:p>
        </p:txBody>
      </p:sp>
      <p:sp>
        <p:nvSpPr>
          <p:cNvPr id="73740" name="Text Box 12"/>
          <p:cNvSpPr txBox="1">
            <a:spLocks noChangeArrowheads="1"/>
          </p:cNvSpPr>
          <p:nvPr/>
        </p:nvSpPr>
        <p:spPr bwMode="auto">
          <a:xfrm>
            <a:off x="1358900" y="4816475"/>
            <a:ext cx="3349625" cy="228600"/>
          </a:xfrm>
          <a:prstGeom prst="rect">
            <a:avLst/>
          </a:prstGeom>
          <a:solidFill>
            <a:schemeClr val="bg1"/>
          </a:solidFill>
          <a:ln w="9525">
            <a:noFill/>
            <a:miter lim="800000"/>
            <a:headEnd/>
            <a:tailEnd/>
          </a:ln>
        </p:spPr>
        <p:txBody>
          <a:bodyPr>
            <a:spAutoFit/>
          </a:bodyPr>
          <a:lstStyle/>
          <a:p>
            <a:pPr algn="r" eaLnBrk="1" hangingPunct="1"/>
            <a:r>
              <a:rPr lang="en-US" sz="900" b="1"/>
              <a:t>Repayment of Bank Loan </a:t>
            </a:r>
            <a:r>
              <a:rPr lang="en-US" sz="800" b="1"/>
              <a:t>(through cash sweep)</a:t>
            </a:r>
          </a:p>
        </p:txBody>
      </p:sp>
      <p:sp>
        <p:nvSpPr>
          <p:cNvPr id="73741" name="Text Box 13"/>
          <p:cNvSpPr txBox="1">
            <a:spLocks noChangeArrowheads="1"/>
          </p:cNvSpPr>
          <p:nvPr/>
        </p:nvSpPr>
        <p:spPr bwMode="auto">
          <a:xfrm>
            <a:off x="3937000" y="5734050"/>
            <a:ext cx="1468438" cy="228600"/>
          </a:xfrm>
          <a:prstGeom prst="rect">
            <a:avLst/>
          </a:prstGeom>
          <a:solidFill>
            <a:schemeClr val="bg1"/>
          </a:solidFill>
          <a:ln w="9525">
            <a:noFill/>
            <a:miter lim="800000"/>
            <a:headEnd/>
            <a:tailEnd/>
          </a:ln>
        </p:spPr>
        <p:txBody>
          <a:bodyPr>
            <a:spAutoFit/>
          </a:bodyPr>
          <a:lstStyle/>
          <a:p>
            <a:pPr algn="r" eaLnBrk="1" hangingPunct="1"/>
            <a:r>
              <a:rPr lang="en-US" sz="900" b="1"/>
              <a:t>Equity Distributions</a:t>
            </a:r>
          </a:p>
        </p:txBody>
      </p:sp>
      <p:sp>
        <p:nvSpPr>
          <p:cNvPr id="73742" name="Text Box 14"/>
          <p:cNvSpPr txBox="1">
            <a:spLocks noChangeArrowheads="1"/>
          </p:cNvSpPr>
          <p:nvPr/>
        </p:nvSpPr>
        <p:spPr bwMode="auto">
          <a:xfrm>
            <a:off x="1244600" y="2847975"/>
            <a:ext cx="2054225" cy="228600"/>
          </a:xfrm>
          <a:prstGeom prst="rect">
            <a:avLst/>
          </a:prstGeom>
          <a:solidFill>
            <a:schemeClr val="bg1"/>
          </a:solidFill>
          <a:ln w="9525">
            <a:noFill/>
            <a:miter lim="800000"/>
            <a:headEnd/>
            <a:tailEnd/>
          </a:ln>
        </p:spPr>
        <p:txBody>
          <a:bodyPr>
            <a:spAutoFit/>
          </a:bodyPr>
          <a:lstStyle/>
          <a:p>
            <a:pPr algn="r" eaLnBrk="1" hangingPunct="1"/>
            <a:r>
              <a:rPr lang="en-US" sz="900" b="1"/>
              <a:t>Agency Fee and TIFIA Service Fee</a:t>
            </a:r>
          </a:p>
        </p:txBody>
      </p:sp>
      <p:sp>
        <p:nvSpPr>
          <p:cNvPr id="73743" name="Text Box 15"/>
          <p:cNvSpPr txBox="1">
            <a:spLocks noChangeArrowheads="1"/>
          </p:cNvSpPr>
          <p:nvPr/>
        </p:nvSpPr>
        <p:spPr bwMode="auto">
          <a:xfrm>
            <a:off x="457200" y="3422650"/>
            <a:ext cx="3330575" cy="365125"/>
          </a:xfrm>
          <a:prstGeom prst="rect">
            <a:avLst/>
          </a:prstGeom>
          <a:solidFill>
            <a:schemeClr val="bg1"/>
          </a:solidFill>
          <a:ln w="9525">
            <a:noFill/>
            <a:miter lim="800000"/>
            <a:headEnd/>
            <a:tailEnd/>
          </a:ln>
        </p:spPr>
        <p:txBody>
          <a:bodyPr>
            <a:spAutoFit/>
          </a:bodyPr>
          <a:lstStyle/>
          <a:p>
            <a:pPr algn="r" eaLnBrk="1" hangingPunct="1"/>
            <a:r>
              <a:rPr lang="en-US" sz="900" b="1"/>
              <a:t>Deposit to Extraordinary Maintenance and Repair Reserve </a:t>
            </a:r>
            <a:r>
              <a:rPr lang="en-US" sz="800" b="1"/>
              <a:t>(requirement of the ARCA)</a:t>
            </a:r>
          </a:p>
        </p:txBody>
      </p:sp>
      <p:sp>
        <p:nvSpPr>
          <p:cNvPr id="73744" name="Text Box 16"/>
          <p:cNvSpPr txBox="1">
            <a:spLocks noChangeArrowheads="1"/>
          </p:cNvSpPr>
          <p:nvPr/>
        </p:nvSpPr>
        <p:spPr bwMode="auto">
          <a:xfrm>
            <a:off x="5716588" y="1722438"/>
            <a:ext cx="2965450" cy="511175"/>
          </a:xfrm>
          <a:prstGeom prst="rect">
            <a:avLst/>
          </a:prstGeom>
          <a:solidFill>
            <a:srgbClr val="DDDDDD"/>
          </a:solidFill>
          <a:ln w="9525">
            <a:solidFill>
              <a:schemeClr val="tx1"/>
            </a:solidFill>
            <a:miter lim="800000"/>
            <a:headEnd/>
            <a:tailEnd/>
          </a:ln>
        </p:spPr>
        <p:txBody>
          <a:bodyPr>
            <a:spAutoFit/>
          </a:bodyPr>
          <a:lstStyle/>
          <a:p>
            <a:pPr eaLnBrk="1" hangingPunct="1">
              <a:spcBef>
                <a:spcPct val="50000"/>
              </a:spcBef>
            </a:pPr>
            <a:r>
              <a:rPr lang="en-US" sz="900" b="1"/>
              <a:t>If insufficient revenue, (1) use of Demand Note; (2) if Demand Note insufficient, use of  Total Debt Service Reserve</a:t>
            </a:r>
            <a:endParaRPr lang="en-GB" sz="900" b="1"/>
          </a:p>
        </p:txBody>
      </p:sp>
      <p:sp>
        <p:nvSpPr>
          <p:cNvPr id="73745" name="Text Box 17"/>
          <p:cNvSpPr txBox="1">
            <a:spLocks noChangeArrowheads="1"/>
          </p:cNvSpPr>
          <p:nvPr/>
        </p:nvSpPr>
        <p:spPr bwMode="auto">
          <a:xfrm>
            <a:off x="1490663" y="5114925"/>
            <a:ext cx="3427412" cy="228600"/>
          </a:xfrm>
          <a:prstGeom prst="rect">
            <a:avLst/>
          </a:prstGeom>
          <a:solidFill>
            <a:schemeClr val="bg1"/>
          </a:solidFill>
          <a:ln w="9525">
            <a:noFill/>
            <a:miter lim="800000"/>
            <a:headEnd/>
            <a:tailEnd/>
          </a:ln>
        </p:spPr>
        <p:txBody>
          <a:bodyPr>
            <a:spAutoFit/>
          </a:bodyPr>
          <a:lstStyle/>
          <a:p>
            <a:pPr algn="r" eaLnBrk="1" hangingPunct="1"/>
            <a:r>
              <a:rPr lang="en-US" sz="900" b="1"/>
              <a:t>Interest Payment on Affiliate Subordinated Note (“ASN”)</a:t>
            </a:r>
            <a:endParaRPr lang="en-US" sz="800" b="1"/>
          </a:p>
        </p:txBody>
      </p:sp>
      <p:sp>
        <p:nvSpPr>
          <p:cNvPr id="73746" name="Text Box 18"/>
          <p:cNvSpPr txBox="1">
            <a:spLocks noChangeArrowheads="1"/>
          </p:cNvSpPr>
          <p:nvPr/>
        </p:nvSpPr>
        <p:spPr bwMode="auto">
          <a:xfrm>
            <a:off x="763588" y="5392738"/>
            <a:ext cx="4430712" cy="228600"/>
          </a:xfrm>
          <a:prstGeom prst="rect">
            <a:avLst/>
          </a:prstGeom>
          <a:solidFill>
            <a:schemeClr val="bg1"/>
          </a:solidFill>
          <a:ln w="9525">
            <a:noFill/>
            <a:miter lim="800000"/>
            <a:headEnd/>
            <a:tailEnd/>
          </a:ln>
        </p:spPr>
        <p:txBody>
          <a:bodyPr>
            <a:spAutoFit/>
          </a:bodyPr>
          <a:lstStyle/>
          <a:p>
            <a:pPr algn="r" eaLnBrk="1" hangingPunct="1"/>
            <a:r>
              <a:rPr lang="en-US" sz="900" b="1"/>
              <a:t>Amortization of ASN</a:t>
            </a:r>
            <a:endParaRPr lang="en-US" sz="800" b="1"/>
          </a:p>
        </p:txBody>
      </p:sp>
      <p:sp>
        <p:nvSpPr>
          <p:cNvPr id="73747" name="Text Box 19"/>
          <p:cNvSpPr txBox="1">
            <a:spLocks noChangeArrowheads="1"/>
          </p:cNvSpPr>
          <p:nvPr/>
        </p:nvSpPr>
        <p:spPr bwMode="auto">
          <a:xfrm>
            <a:off x="5718175" y="2709863"/>
            <a:ext cx="2963863" cy="511175"/>
          </a:xfrm>
          <a:prstGeom prst="rect">
            <a:avLst/>
          </a:prstGeom>
          <a:solidFill>
            <a:srgbClr val="DDDDDD"/>
          </a:solidFill>
          <a:ln w="9525">
            <a:solidFill>
              <a:schemeClr val="tx1"/>
            </a:solidFill>
            <a:miter lim="800000"/>
            <a:headEnd/>
            <a:tailEnd/>
          </a:ln>
        </p:spPr>
        <p:txBody>
          <a:bodyPr>
            <a:spAutoFit/>
          </a:bodyPr>
          <a:lstStyle/>
          <a:p>
            <a:pPr eaLnBrk="1" hangingPunct="1">
              <a:spcBef>
                <a:spcPct val="50000"/>
              </a:spcBef>
            </a:pPr>
            <a:r>
              <a:rPr lang="en-US" sz="900" b="1"/>
              <a:t>If insufficient revenue, (1) use of Demand Note; (2) if Demand Note insufficient, use of  Total Debt Service Reserve</a:t>
            </a:r>
            <a:endParaRPr lang="en-GB" sz="900" b="1"/>
          </a:p>
        </p:txBody>
      </p:sp>
      <p:sp>
        <p:nvSpPr>
          <p:cNvPr id="73748" name="Line 20"/>
          <p:cNvSpPr>
            <a:spLocks noChangeShapeType="1"/>
          </p:cNvSpPr>
          <p:nvPr/>
        </p:nvSpPr>
        <p:spPr bwMode="auto">
          <a:xfrm flipV="1">
            <a:off x="3960813" y="2949575"/>
            <a:ext cx="1871662" cy="573088"/>
          </a:xfrm>
          <a:prstGeom prst="line">
            <a:avLst/>
          </a:prstGeom>
          <a:noFill/>
          <a:ln w="9525">
            <a:solidFill>
              <a:srgbClr val="FF0000"/>
            </a:solidFill>
            <a:round/>
            <a:headEnd type="triangle" w="med" len="med"/>
            <a:tailEnd/>
          </a:ln>
        </p:spPr>
        <p:txBody>
          <a:bodyPr/>
          <a:lstStyle/>
          <a:p>
            <a:endParaRPr lang="en-US"/>
          </a:p>
        </p:txBody>
      </p:sp>
      <p:sp>
        <p:nvSpPr>
          <p:cNvPr id="73749" name="Text Box 21"/>
          <p:cNvSpPr txBox="1">
            <a:spLocks noChangeArrowheads="1"/>
          </p:cNvSpPr>
          <p:nvPr/>
        </p:nvSpPr>
        <p:spPr bwMode="auto">
          <a:xfrm>
            <a:off x="5715000" y="3563938"/>
            <a:ext cx="2971800" cy="647700"/>
          </a:xfrm>
          <a:prstGeom prst="rect">
            <a:avLst/>
          </a:prstGeom>
          <a:solidFill>
            <a:srgbClr val="DDDDDD"/>
          </a:solidFill>
          <a:ln w="9525">
            <a:solidFill>
              <a:schemeClr val="tx1"/>
            </a:solidFill>
            <a:miter lim="800000"/>
            <a:headEnd/>
            <a:tailEnd/>
          </a:ln>
        </p:spPr>
        <p:txBody>
          <a:bodyPr>
            <a:spAutoFit/>
          </a:bodyPr>
          <a:lstStyle/>
          <a:p>
            <a:pPr eaLnBrk="1" hangingPunct="1">
              <a:spcBef>
                <a:spcPct val="50000"/>
              </a:spcBef>
            </a:pPr>
            <a:r>
              <a:rPr lang="en-US" sz="900" b="1"/>
              <a:t>If insufficient revenue but </a:t>
            </a:r>
            <a:r>
              <a:rPr lang="en-US" sz="900" b="1" u="sng"/>
              <a:t>only after</a:t>
            </a:r>
            <a:r>
              <a:rPr lang="en-US" sz="900" b="1"/>
              <a:t> Mandatory Debt Service Commencement Debt, (1) use of Demand Note; (2) if Demand Note insufficient, use of  Total Debt Service Reserve</a:t>
            </a:r>
            <a:endParaRPr lang="en-GB" sz="900" b="1"/>
          </a:p>
        </p:txBody>
      </p:sp>
      <p:sp>
        <p:nvSpPr>
          <p:cNvPr id="73750" name="Line 22"/>
          <p:cNvSpPr>
            <a:spLocks noChangeShapeType="1"/>
          </p:cNvSpPr>
          <p:nvPr/>
        </p:nvSpPr>
        <p:spPr bwMode="auto">
          <a:xfrm>
            <a:off x="4191000" y="3824288"/>
            <a:ext cx="1628775" cy="63500"/>
          </a:xfrm>
          <a:prstGeom prst="line">
            <a:avLst/>
          </a:prstGeom>
          <a:noFill/>
          <a:ln w="9525">
            <a:solidFill>
              <a:srgbClr val="FF0000"/>
            </a:solidFill>
            <a:round/>
            <a:headEnd type="triangle" w="med" len="med"/>
            <a:tailEnd/>
          </a:ln>
        </p:spPr>
        <p:txBody>
          <a:bodyPr/>
          <a:lstStyle/>
          <a:p>
            <a:endParaRPr lang="en-US"/>
          </a:p>
        </p:txBody>
      </p:sp>
      <p:sp>
        <p:nvSpPr>
          <p:cNvPr id="73751" name="Text Box 23"/>
          <p:cNvSpPr txBox="1">
            <a:spLocks noChangeArrowheads="1"/>
          </p:cNvSpPr>
          <p:nvPr/>
        </p:nvSpPr>
        <p:spPr bwMode="auto">
          <a:xfrm>
            <a:off x="5721350" y="4940300"/>
            <a:ext cx="2963863" cy="647700"/>
          </a:xfrm>
          <a:prstGeom prst="rect">
            <a:avLst/>
          </a:prstGeom>
          <a:solidFill>
            <a:srgbClr val="DDDDDD"/>
          </a:solidFill>
          <a:ln w="9525">
            <a:solidFill>
              <a:schemeClr val="tx1"/>
            </a:solidFill>
            <a:miter lim="800000"/>
            <a:headEnd/>
            <a:tailEnd/>
          </a:ln>
        </p:spPr>
        <p:txBody>
          <a:bodyPr>
            <a:spAutoFit/>
          </a:bodyPr>
          <a:lstStyle/>
          <a:p>
            <a:pPr eaLnBrk="1" hangingPunct="1">
              <a:spcBef>
                <a:spcPct val="50000"/>
              </a:spcBef>
            </a:pPr>
            <a:r>
              <a:rPr lang="en-US" sz="900" b="1"/>
              <a:t>If insufficient revenue (</a:t>
            </a:r>
            <a:r>
              <a:rPr lang="en-US" sz="900" b="1" u="sng"/>
              <a:t>including before</a:t>
            </a:r>
            <a:r>
              <a:rPr lang="en-US" sz="900" b="1"/>
              <a:t> TIFIA Mandatory Debt Service Commencement Debt), use of  Unrestricted Sub Account of the Total Debt Service Reserve</a:t>
            </a:r>
            <a:endParaRPr lang="en-GB" sz="900" b="1"/>
          </a:p>
        </p:txBody>
      </p:sp>
      <p:sp>
        <p:nvSpPr>
          <p:cNvPr id="73752" name="Line 24"/>
          <p:cNvSpPr>
            <a:spLocks noChangeShapeType="1"/>
          </p:cNvSpPr>
          <p:nvPr/>
        </p:nvSpPr>
        <p:spPr bwMode="auto">
          <a:xfrm>
            <a:off x="5170488" y="5184775"/>
            <a:ext cx="642937" cy="30163"/>
          </a:xfrm>
          <a:prstGeom prst="line">
            <a:avLst/>
          </a:prstGeom>
          <a:noFill/>
          <a:ln w="9525">
            <a:solidFill>
              <a:srgbClr val="FF0000"/>
            </a:solidFill>
            <a:round/>
            <a:headEnd type="triangle" w="med" len="med"/>
            <a:tailEnd/>
          </a:ln>
        </p:spPr>
        <p:txBody>
          <a:bodyPr/>
          <a:lstStyle/>
          <a:p>
            <a:endParaRPr lang="en-US"/>
          </a:p>
        </p:txBody>
      </p:sp>
      <p:sp>
        <p:nvSpPr>
          <p:cNvPr id="73753" name="Line 25"/>
          <p:cNvSpPr>
            <a:spLocks noChangeShapeType="1"/>
          </p:cNvSpPr>
          <p:nvPr/>
        </p:nvSpPr>
        <p:spPr bwMode="auto">
          <a:xfrm flipV="1">
            <a:off x="3729038" y="2032000"/>
            <a:ext cx="2060575" cy="1144588"/>
          </a:xfrm>
          <a:prstGeom prst="line">
            <a:avLst/>
          </a:prstGeom>
          <a:noFill/>
          <a:ln w="9525">
            <a:solidFill>
              <a:srgbClr val="FF0000"/>
            </a:solidFill>
            <a:round/>
            <a:headEnd type="triangle" w="med" len="med"/>
            <a:tailEnd/>
          </a:ln>
        </p:spPr>
        <p:txBody>
          <a:bodyPr/>
          <a:lstStyle/>
          <a:p>
            <a:endParaRPr lang="en-US"/>
          </a:p>
        </p:txBody>
      </p:sp>
      <p:sp>
        <p:nvSpPr>
          <p:cNvPr id="73754" name="Text Box 26"/>
          <p:cNvSpPr txBox="1">
            <a:spLocks noChangeArrowheads="1"/>
          </p:cNvSpPr>
          <p:nvPr/>
        </p:nvSpPr>
        <p:spPr bwMode="auto">
          <a:xfrm>
            <a:off x="304800" y="5943600"/>
            <a:ext cx="8680450" cy="396875"/>
          </a:xfrm>
          <a:prstGeom prst="rect">
            <a:avLst/>
          </a:prstGeom>
          <a:noFill/>
          <a:ln w="9525">
            <a:noFill/>
            <a:miter lim="800000"/>
            <a:headEnd/>
            <a:tailEnd/>
          </a:ln>
        </p:spPr>
        <p:txBody>
          <a:bodyPr>
            <a:spAutoFit/>
          </a:bodyPr>
          <a:lstStyle/>
          <a:p>
            <a:pPr algn="l" eaLnBrk="1" hangingPunct="1">
              <a:spcBef>
                <a:spcPct val="50000"/>
              </a:spcBef>
            </a:pPr>
            <a:r>
              <a:rPr lang="en-US" sz="1000"/>
              <a:t>Note: This cash waterfall has been simplified for clarity. It reflects the relative level of seniority of the different payment obligations of the Borrower should they be coexisting in time. </a:t>
            </a:r>
            <a:endParaRPr lang="en-GB" sz="1000"/>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Debt Sizing</a:t>
            </a:r>
          </a:p>
        </p:txBody>
      </p:sp>
      <p:sp>
        <p:nvSpPr>
          <p:cNvPr id="16387" name="Rectangle 3"/>
          <p:cNvSpPr>
            <a:spLocks noGrp="1" noChangeArrowheads="1"/>
          </p:cNvSpPr>
          <p:nvPr>
            <p:ph type="body" idx="1"/>
          </p:nvPr>
        </p:nvSpPr>
        <p:spPr/>
        <p:txBody>
          <a:bodyPr/>
          <a:lstStyle/>
          <a:p>
            <a:pPr marL="406400" indent="-406400">
              <a:lnSpc>
                <a:spcPct val="90000"/>
              </a:lnSpc>
            </a:pPr>
            <a:r>
              <a:rPr lang="en-US" sz="1600" smtClean="0"/>
              <a:t>Project Finance is all about risk analysis</a:t>
            </a:r>
          </a:p>
          <a:p>
            <a:pPr marL="635000" lvl="1" indent="165100">
              <a:lnSpc>
                <a:spcPct val="90000"/>
              </a:lnSpc>
            </a:pPr>
            <a:r>
              <a:rPr lang="en-US" sz="1600" smtClean="0"/>
              <a:t>Banks loan money depending on the difference between the cash flow and the amount of the debt service – this is the debt service coverage ratio</a:t>
            </a:r>
          </a:p>
          <a:p>
            <a:pPr lvl="2" indent="-279400">
              <a:lnSpc>
                <a:spcPct val="90000"/>
              </a:lnSpc>
            </a:pPr>
            <a:r>
              <a:rPr lang="en-US" sz="1400" smtClean="0"/>
              <a:t>The higher the risk the higher the debt service coverage ratio, because banks need a margin.</a:t>
            </a:r>
          </a:p>
          <a:p>
            <a:pPr lvl="2" indent="-279400">
              <a:lnSpc>
                <a:spcPct val="90000"/>
              </a:lnSpc>
            </a:pPr>
            <a:r>
              <a:rPr lang="en-US" sz="1400" smtClean="0"/>
              <a:t>A project with a lot of risk may have a debt service coverage ratio of 1.8 whilst a project with little risk may have a DSCR of 1.2.  (Look at graphs on the next chart)</a:t>
            </a:r>
          </a:p>
          <a:p>
            <a:pPr lvl="2" indent="-279400">
              <a:lnSpc>
                <a:spcPct val="90000"/>
              </a:lnSpc>
            </a:pPr>
            <a:r>
              <a:rPr lang="en-US" sz="1400" smtClean="0"/>
              <a:t>Once you have the DSCR, you can find the level of gearing from the DSCR (using the goal seek).</a:t>
            </a:r>
          </a:p>
          <a:p>
            <a:pPr marL="635000" lvl="1" indent="165100">
              <a:lnSpc>
                <a:spcPct val="90000"/>
              </a:lnSpc>
            </a:pPr>
            <a:r>
              <a:rPr lang="en-US" sz="1600" smtClean="0"/>
              <a:t>The equity IRR which is the main thing that the sponsors are concerned about depends on the debt terms</a:t>
            </a:r>
          </a:p>
          <a:p>
            <a:pPr lvl="2" indent="-279400">
              <a:lnSpc>
                <a:spcPct val="90000"/>
              </a:lnSpc>
            </a:pPr>
            <a:r>
              <a:rPr lang="en-US" sz="1400" smtClean="0"/>
              <a:t>It is better to have longer tenor</a:t>
            </a:r>
          </a:p>
          <a:p>
            <a:pPr lvl="2" indent="-279400">
              <a:lnSpc>
                <a:spcPct val="90000"/>
              </a:lnSpc>
            </a:pPr>
            <a:r>
              <a:rPr lang="en-US" sz="1400" smtClean="0"/>
              <a:t>It is better to have level debt service instead of declining debt service (annuity payments)</a:t>
            </a:r>
          </a:p>
          <a:p>
            <a:pPr lvl="2" indent="-279400">
              <a:lnSpc>
                <a:spcPct val="90000"/>
              </a:lnSpc>
            </a:pPr>
            <a:r>
              <a:rPr lang="en-US" sz="1400" smtClean="0"/>
              <a:t>It is better to have lower DSCR</a:t>
            </a:r>
          </a:p>
        </p:txBody>
      </p:sp>
    </p:spTree>
  </p:cSld>
  <p:clrMapOvr>
    <a:masterClrMapping/>
  </p:clrMapOvr>
  <p:transition>
    <p:zo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Cash Flow Waterfall and Project Accounts</a:t>
            </a:r>
          </a:p>
        </p:txBody>
      </p:sp>
      <p:sp>
        <p:nvSpPr>
          <p:cNvPr id="74755" name="Oval 3"/>
          <p:cNvSpPr>
            <a:spLocks noChangeArrowheads="1"/>
          </p:cNvSpPr>
          <p:nvPr/>
        </p:nvSpPr>
        <p:spPr bwMode="auto">
          <a:xfrm>
            <a:off x="1219200" y="1828800"/>
            <a:ext cx="1981200" cy="533400"/>
          </a:xfrm>
          <a:prstGeom prst="ellipse">
            <a:avLst/>
          </a:prstGeom>
          <a:solidFill>
            <a:schemeClr val="accent1"/>
          </a:solidFill>
          <a:ln w="12700" algn="ctr">
            <a:solidFill>
              <a:schemeClr val="tx1"/>
            </a:solidFill>
            <a:round/>
            <a:headEnd type="none" w="sm" len="sm"/>
            <a:tailEnd type="none" w="sm" len="sm"/>
          </a:ln>
        </p:spPr>
        <p:txBody>
          <a:bodyPr/>
          <a:lstStyle/>
          <a:p>
            <a:r>
              <a:rPr lang="en-US"/>
              <a:t>Gross Revenues</a:t>
            </a:r>
          </a:p>
        </p:txBody>
      </p:sp>
      <p:cxnSp>
        <p:nvCxnSpPr>
          <p:cNvPr id="74756" name="Straight Arrow Connector 5"/>
          <p:cNvCxnSpPr>
            <a:cxnSpLocks noChangeShapeType="1"/>
          </p:cNvCxnSpPr>
          <p:nvPr/>
        </p:nvCxnSpPr>
        <p:spPr bwMode="auto">
          <a:xfrm>
            <a:off x="2743200" y="2362200"/>
            <a:ext cx="762000" cy="152400"/>
          </a:xfrm>
          <a:prstGeom prst="straightConnector1">
            <a:avLst/>
          </a:prstGeom>
          <a:noFill/>
          <a:ln w="12700" algn="ctr">
            <a:solidFill>
              <a:schemeClr val="tx1"/>
            </a:solidFill>
            <a:round/>
            <a:headEnd type="none" w="sm" len="sm"/>
            <a:tailEnd type="arrow" w="med" len="med"/>
          </a:ln>
        </p:spPr>
      </p:cxnSp>
      <p:sp>
        <p:nvSpPr>
          <p:cNvPr id="74757" name="Rectangle 6"/>
          <p:cNvSpPr>
            <a:spLocks noChangeArrowheads="1"/>
          </p:cNvSpPr>
          <p:nvPr/>
        </p:nvSpPr>
        <p:spPr bwMode="auto">
          <a:xfrm>
            <a:off x="3581400" y="2057400"/>
            <a:ext cx="2362200" cy="685800"/>
          </a:xfrm>
          <a:prstGeom prst="rect">
            <a:avLst/>
          </a:prstGeom>
          <a:solidFill>
            <a:schemeClr val="accent1"/>
          </a:solidFill>
          <a:ln w="12700" algn="ctr">
            <a:solidFill>
              <a:schemeClr val="tx1"/>
            </a:solidFill>
            <a:round/>
            <a:headEnd type="none" w="sm" len="sm"/>
            <a:tailEnd type="none" w="sm" len="sm"/>
          </a:ln>
        </p:spPr>
        <p:txBody>
          <a:bodyPr/>
          <a:lstStyle/>
          <a:p>
            <a:r>
              <a:rPr lang="en-US"/>
              <a:t>Proceeds Account</a:t>
            </a:r>
          </a:p>
        </p:txBody>
      </p:sp>
      <p:sp>
        <p:nvSpPr>
          <p:cNvPr id="74758" name="Rectangle 7"/>
          <p:cNvSpPr>
            <a:spLocks noChangeArrowheads="1"/>
          </p:cNvSpPr>
          <p:nvPr/>
        </p:nvSpPr>
        <p:spPr bwMode="auto">
          <a:xfrm>
            <a:off x="4495800" y="2971800"/>
            <a:ext cx="1447800" cy="533400"/>
          </a:xfrm>
          <a:prstGeom prst="rect">
            <a:avLst/>
          </a:prstGeom>
          <a:solidFill>
            <a:schemeClr val="accent1"/>
          </a:solidFill>
          <a:ln w="12700" algn="ctr">
            <a:solidFill>
              <a:schemeClr val="tx1"/>
            </a:solidFill>
            <a:round/>
            <a:headEnd type="none" w="sm" len="sm"/>
            <a:tailEnd type="none" w="sm" len="sm"/>
          </a:ln>
        </p:spPr>
        <p:txBody>
          <a:bodyPr/>
          <a:lstStyle/>
          <a:p>
            <a:r>
              <a:rPr lang="en-US"/>
              <a:t>Debt Service Account</a:t>
            </a:r>
          </a:p>
        </p:txBody>
      </p:sp>
      <p:sp>
        <p:nvSpPr>
          <p:cNvPr id="74759" name="Rectangle 8"/>
          <p:cNvSpPr>
            <a:spLocks noChangeArrowheads="1"/>
          </p:cNvSpPr>
          <p:nvPr/>
        </p:nvSpPr>
        <p:spPr bwMode="auto">
          <a:xfrm>
            <a:off x="4495800" y="3733800"/>
            <a:ext cx="1447800" cy="609600"/>
          </a:xfrm>
          <a:prstGeom prst="rect">
            <a:avLst/>
          </a:prstGeom>
          <a:solidFill>
            <a:schemeClr val="accent1"/>
          </a:solidFill>
          <a:ln w="12700" algn="ctr">
            <a:solidFill>
              <a:schemeClr val="tx1"/>
            </a:solidFill>
            <a:round/>
            <a:headEnd type="none" w="sm" len="sm"/>
            <a:tailEnd type="none" w="sm" len="sm"/>
          </a:ln>
        </p:spPr>
        <p:txBody>
          <a:bodyPr/>
          <a:lstStyle/>
          <a:p>
            <a:r>
              <a:rPr lang="en-US"/>
              <a:t>O&amp;M and permitted payments</a:t>
            </a:r>
          </a:p>
        </p:txBody>
      </p:sp>
      <p:cxnSp>
        <p:nvCxnSpPr>
          <p:cNvPr id="74760" name="Shape 10"/>
          <p:cNvCxnSpPr>
            <a:cxnSpLocks noChangeShapeType="1"/>
            <a:endCxn id="74758" idx="1"/>
          </p:cNvCxnSpPr>
          <p:nvPr/>
        </p:nvCxnSpPr>
        <p:spPr bwMode="auto">
          <a:xfrm rot="16200000" flipH="1">
            <a:off x="4095750" y="2838450"/>
            <a:ext cx="419100" cy="381000"/>
          </a:xfrm>
          <a:prstGeom prst="bentConnector2">
            <a:avLst/>
          </a:prstGeom>
          <a:noFill/>
          <a:ln w="12700" algn="ctr">
            <a:solidFill>
              <a:schemeClr val="tx1"/>
            </a:solidFill>
            <a:round/>
            <a:headEnd type="none" w="sm" len="sm"/>
            <a:tailEnd type="arrow" w="med" len="med"/>
          </a:ln>
        </p:spPr>
      </p:cxnSp>
      <p:cxnSp>
        <p:nvCxnSpPr>
          <p:cNvPr id="74761" name="Shape 12"/>
          <p:cNvCxnSpPr>
            <a:cxnSpLocks noChangeShapeType="1"/>
          </p:cNvCxnSpPr>
          <p:nvPr/>
        </p:nvCxnSpPr>
        <p:spPr bwMode="auto">
          <a:xfrm rot="16200000" flipH="1">
            <a:off x="3695700" y="3162300"/>
            <a:ext cx="1219200" cy="533400"/>
          </a:xfrm>
          <a:prstGeom prst="bentConnector2">
            <a:avLst/>
          </a:prstGeom>
          <a:noFill/>
          <a:ln w="12700" algn="ctr">
            <a:solidFill>
              <a:schemeClr val="tx1"/>
            </a:solidFill>
            <a:round/>
            <a:headEnd type="none" w="sm" len="sm"/>
            <a:tailEnd type="arrow" w="med" len="med"/>
          </a:ln>
        </p:spPr>
      </p:cxnSp>
      <p:sp>
        <p:nvSpPr>
          <p:cNvPr id="74762" name="Rectangle 13"/>
          <p:cNvSpPr>
            <a:spLocks noChangeArrowheads="1"/>
          </p:cNvSpPr>
          <p:nvPr/>
        </p:nvSpPr>
        <p:spPr bwMode="auto">
          <a:xfrm>
            <a:off x="4495800" y="4495800"/>
            <a:ext cx="1447800" cy="457200"/>
          </a:xfrm>
          <a:prstGeom prst="rect">
            <a:avLst/>
          </a:prstGeom>
          <a:solidFill>
            <a:schemeClr val="accent1"/>
          </a:solidFill>
          <a:ln w="12700" algn="ctr">
            <a:solidFill>
              <a:schemeClr val="tx1"/>
            </a:solidFill>
            <a:round/>
            <a:headEnd type="none" w="sm" len="sm"/>
            <a:tailEnd type="none" w="sm" len="sm"/>
          </a:ln>
        </p:spPr>
        <p:txBody>
          <a:bodyPr/>
          <a:lstStyle/>
          <a:p>
            <a:r>
              <a:rPr lang="en-US"/>
              <a:t>Debt Service Reserve Account</a:t>
            </a:r>
          </a:p>
        </p:txBody>
      </p:sp>
      <p:cxnSp>
        <p:nvCxnSpPr>
          <p:cNvPr id="74763" name="Shape 15"/>
          <p:cNvCxnSpPr>
            <a:cxnSpLocks noChangeShapeType="1"/>
            <a:endCxn id="74762" idx="1"/>
          </p:cNvCxnSpPr>
          <p:nvPr/>
        </p:nvCxnSpPr>
        <p:spPr bwMode="auto">
          <a:xfrm rot="16200000" flipH="1">
            <a:off x="3238500" y="3467100"/>
            <a:ext cx="1905000" cy="609600"/>
          </a:xfrm>
          <a:prstGeom prst="bentConnector2">
            <a:avLst/>
          </a:prstGeom>
          <a:noFill/>
          <a:ln w="12700" algn="ctr">
            <a:solidFill>
              <a:schemeClr val="tx1"/>
            </a:solidFill>
            <a:round/>
            <a:headEnd type="none" w="sm" len="sm"/>
            <a:tailEnd type="arrow" w="med" len="med"/>
          </a:ln>
        </p:spPr>
      </p:cxnSp>
      <p:sp>
        <p:nvSpPr>
          <p:cNvPr id="74764" name="Rectangle 16"/>
          <p:cNvSpPr>
            <a:spLocks noChangeArrowheads="1"/>
          </p:cNvSpPr>
          <p:nvPr/>
        </p:nvSpPr>
        <p:spPr bwMode="auto">
          <a:xfrm>
            <a:off x="4495800" y="5029200"/>
            <a:ext cx="1447800" cy="457200"/>
          </a:xfrm>
          <a:prstGeom prst="rect">
            <a:avLst/>
          </a:prstGeom>
          <a:solidFill>
            <a:schemeClr val="accent1"/>
          </a:solidFill>
          <a:ln w="12700" algn="ctr">
            <a:solidFill>
              <a:schemeClr val="tx1"/>
            </a:solidFill>
            <a:round/>
            <a:headEnd type="none" w="sm" len="sm"/>
            <a:tailEnd type="none" w="sm" len="sm"/>
          </a:ln>
        </p:spPr>
        <p:txBody>
          <a:bodyPr/>
          <a:lstStyle/>
          <a:p>
            <a:r>
              <a:rPr lang="en-US"/>
              <a:t>Maintenance Reserve Acct</a:t>
            </a:r>
          </a:p>
        </p:txBody>
      </p:sp>
      <p:cxnSp>
        <p:nvCxnSpPr>
          <p:cNvPr id="74765" name="Shape 18"/>
          <p:cNvCxnSpPr>
            <a:cxnSpLocks noChangeShapeType="1"/>
            <a:endCxn id="74764" idx="1"/>
          </p:cNvCxnSpPr>
          <p:nvPr/>
        </p:nvCxnSpPr>
        <p:spPr bwMode="auto">
          <a:xfrm rot="16200000" flipH="1">
            <a:off x="2895600" y="3657600"/>
            <a:ext cx="2438400" cy="762000"/>
          </a:xfrm>
          <a:prstGeom prst="bentConnector2">
            <a:avLst/>
          </a:prstGeom>
          <a:noFill/>
          <a:ln w="12700" algn="ctr">
            <a:solidFill>
              <a:schemeClr val="tx1"/>
            </a:solidFill>
            <a:round/>
            <a:headEnd type="none" w="sm" len="sm"/>
            <a:tailEnd type="arrow" w="med" len="med"/>
          </a:ln>
        </p:spPr>
      </p:cxnSp>
      <p:sp>
        <p:nvSpPr>
          <p:cNvPr id="74766" name="Oval 21"/>
          <p:cNvSpPr>
            <a:spLocks noChangeArrowheads="1"/>
          </p:cNvSpPr>
          <p:nvPr/>
        </p:nvSpPr>
        <p:spPr bwMode="auto">
          <a:xfrm>
            <a:off x="5257800" y="5715000"/>
            <a:ext cx="2209800" cy="457200"/>
          </a:xfrm>
          <a:prstGeom prst="ellipse">
            <a:avLst/>
          </a:prstGeom>
          <a:solidFill>
            <a:schemeClr val="accent1"/>
          </a:solidFill>
          <a:ln w="12700" algn="ctr">
            <a:solidFill>
              <a:schemeClr val="tx1"/>
            </a:solidFill>
            <a:round/>
            <a:headEnd type="none" w="sm" len="sm"/>
            <a:tailEnd type="none" w="sm" len="sm"/>
          </a:ln>
        </p:spPr>
        <p:txBody>
          <a:bodyPr/>
          <a:lstStyle/>
          <a:p>
            <a:r>
              <a:rPr lang="en-US"/>
              <a:t>Distribution Account</a:t>
            </a:r>
          </a:p>
        </p:txBody>
      </p:sp>
      <p:cxnSp>
        <p:nvCxnSpPr>
          <p:cNvPr id="74767" name="Elbow Connector 23"/>
          <p:cNvCxnSpPr>
            <a:cxnSpLocks noChangeShapeType="1"/>
          </p:cNvCxnSpPr>
          <p:nvPr/>
        </p:nvCxnSpPr>
        <p:spPr bwMode="auto">
          <a:xfrm rot="16200000" flipH="1">
            <a:off x="2857500" y="3543300"/>
            <a:ext cx="3124200" cy="1676400"/>
          </a:xfrm>
          <a:prstGeom prst="bentConnector3">
            <a:avLst>
              <a:gd name="adj1" fmla="val 95991"/>
            </a:avLst>
          </a:prstGeom>
          <a:noFill/>
          <a:ln w="12700" algn="ctr">
            <a:solidFill>
              <a:schemeClr val="tx1"/>
            </a:solidFill>
            <a:round/>
            <a:headEnd type="none" w="sm" len="sm"/>
            <a:tailEnd type="arrow" w="med" len="med"/>
          </a:ln>
        </p:spPr>
      </p:cxnSp>
    </p:spTree>
  </p:cSld>
  <p:clrMapOvr>
    <a:masterClrMapping/>
  </p:clrMapOvr>
  <p:transition>
    <p:zo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t>Example of Cash Flow Waterfall</a:t>
            </a:r>
          </a:p>
        </p:txBody>
      </p:sp>
      <p:pic>
        <p:nvPicPr>
          <p:cNvPr id="75779" name="Picture 3"/>
          <p:cNvPicPr>
            <a:picLocks noGrp="1" noChangeAspect="1" noChangeArrowheads="1"/>
          </p:cNvPicPr>
          <p:nvPr>
            <p:ph type="body" sz="half" idx="1"/>
          </p:nvPr>
        </p:nvPicPr>
        <p:blipFill>
          <a:blip r:embed="rId2" cstate="print"/>
          <a:srcRect/>
          <a:stretch>
            <a:fillRect/>
          </a:stretch>
        </p:blipFill>
        <p:spPr>
          <a:xfrm>
            <a:off x="2209800" y="1524000"/>
            <a:ext cx="4953000" cy="1725613"/>
          </a:xfrm>
          <a:noFill/>
        </p:spPr>
      </p:pic>
      <p:pic>
        <p:nvPicPr>
          <p:cNvPr id="75780" name="Picture 4"/>
          <p:cNvPicPr>
            <a:picLocks noGrp="1" noChangeAspect="1" noChangeArrowheads="1"/>
          </p:cNvPicPr>
          <p:nvPr>
            <p:ph type="body" sz="half" idx="2"/>
          </p:nvPr>
        </p:nvPicPr>
        <p:blipFill>
          <a:blip r:embed="rId3" cstate="print"/>
          <a:srcRect/>
          <a:stretch>
            <a:fillRect/>
          </a:stretch>
        </p:blipFill>
        <p:spPr>
          <a:xfrm>
            <a:off x="2057400" y="3810000"/>
            <a:ext cx="5105400" cy="2538413"/>
          </a:xfrm>
          <a:noFill/>
        </p:spPr>
      </p:pic>
    </p:spTree>
  </p:cSld>
  <p:clrMapOvr>
    <a:masterClrMapping/>
  </p:clrMapOvr>
  <p:transition>
    <p:zo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mtClean="0"/>
              <a:t>Bank Loans and Bonds in Project Finance</a:t>
            </a:r>
          </a:p>
        </p:txBody>
      </p:sp>
      <p:sp>
        <p:nvSpPr>
          <p:cNvPr id="76803" name="Rectangle 3"/>
          <p:cNvSpPr>
            <a:spLocks noGrp="1" noChangeArrowheads="1"/>
          </p:cNvSpPr>
          <p:nvPr>
            <p:ph type="body" sz="half" idx="1"/>
          </p:nvPr>
        </p:nvSpPr>
        <p:spPr>
          <a:xfrm>
            <a:off x="762000" y="1524000"/>
            <a:ext cx="3735388" cy="4572000"/>
          </a:xfrm>
        </p:spPr>
        <p:txBody>
          <a:bodyPr/>
          <a:lstStyle/>
          <a:p>
            <a:pPr marL="342900" indent="-342900">
              <a:lnSpc>
                <a:spcPct val="80000"/>
              </a:lnSpc>
            </a:pPr>
            <a:r>
              <a:rPr lang="en-US" sz="1400" smtClean="0"/>
              <a:t>Bank Debt</a:t>
            </a:r>
          </a:p>
          <a:p>
            <a:pPr marL="742950" lvl="1" indent="-285750">
              <a:lnSpc>
                <a:spcPct val="80000"/>
              </a:lnSpc>
            </a:pPr>
            <a:r>
              <a:rPr lang="en-US" sz="1400" smtClean="0"/>
              <a:t>Most markets</a:t>
            </a:r>
          </a:p>
          <a:p>
            <a:pPr marL="742950" lvl="1" indent="-285750">
              <a:lnSpc>
                <a:spcPct val="80000"/>
              </a:lnSpc>
            </a:pPr>
            <a:r>
              <a:rPr lang="en-US" sz="1400" smtClean="0"/>
              <a:t>Ties up lending capacity of sponsors</a:t>
            </a:r>
          </a:p>
          <a:p>
            <a:pPr marL="742950" lvl="1" indent="-285750">
              <a:lnSpc>
                <a:spcPct val="80000"/>
              </a:lnSpc>
            </a:pPr>
            <a:r>
              <a:rPr lang="en-US" sz="1400" smtClean="0"/>
              <a:t>Difficult to achieve long tenors</a:t>
            </a:r>
          </a:p>
          <a:p>
            <a:pPr marL="742950" lvl="1" indent="-285750">
              <a:lnSpc>
                <a:spcPct val="80000"/>
              </a:lnSpc>
            </a:pPr>
            <a:r>
              <a:rPr lang="en-US" sz="1400" smtClean="0"/>
              <a:t>Draw when needed</a:t>
            </a:r>
          </a:p>
          <a:p>
            <a:pPr marL="742950" lvl="1" indent="-285750">
              <a:lnSpc>
                <a:spcPct val="80000"/>
              </a:lnSpc>
            </a:pPr>
            <a:r>
              <a:rPr lang="en-US" sz="1400" smtClean="0"/>
              <a:t>Long-term view</a:t>
            </a:r>
          </a:p>
          <a:p>
            <a:pPr marL="742950" lvl="1" indent="-285750">
              <a:lnSpc>
                <a:spcPct val="80000"/>
              </a:lnSpc>
            </a:pPr>
            <a:r>
              <a:rPr lang="en-US" sz="1400" smtClean="0"/>
              <a:t>Terms established early</a:t>
            </a:r>
          </a:p>
          <a:p>
            <a:pPr marL="742950" lvl="1" indent="-285750">
              <a:lnSpc>
                <a:spcPct val="80000"/>
              </a:lnSpc>
            </a:pPr>
            <a:r>
              <a:rPr lang="en-US" sz="1400" smtClean="0"/>
              <a:t>Confidential contracts</a:t>
            </a:r>
          </a:p>
          <a:p>
            <a:pPr marL="742950" lvl="1" indent="-285750">
              <a:lnSpc>
                <a:spcPct val="80000"/>
              </a:lnSpc>
            </a:pPr>
            <a:r>
              <a:rPr lang="en-US" sz="1400" smtClean="0"/>
              <a:t>Can negotiate revised covenants when in trouble</a:t>
            </a:r>
          </a:p>
        </p:txBody>
      </p:sp>
      <p:sp>
        <p:nvSpPr>
          <p:cNvPr id="76804" name="Rectangle 4"/>
          <p:cNvSpPr>
            <a:spLocks noGrp="1" noChangeArrowheads="1"/>
          </p:cNvSpPr>
          <p:nvPr>
            <p:ph type="body" sz="half" idx="2"/>
          </p:nvPr>
        </p:nvSpPr>
        <p:spPr>
          <a:xfrm>
            <a:off x="4646613" y="1524000"/>
            <a:ext cx="3735387" cy="4572000"/>
          </a:xfrm>
        </p:spPr>
        <p:txBody>
          <a:bodyPr/>
          <a:lstStyle/>
          <a:p>
            <a:pPr marL="342900" indent="-342900"/>
            <a:r>
              <a:rPr lang="en-US" sz="1400" smtClean="0"/>
              <a:t>Bonds</a:t>
            </a:r>
          </a:p>
          <a:p>
            <a:pPr marL="742950" lvl="1" indent="-285750"/>
            <a:r>
              <a:rPr lang="en-US" sz="1400" smtClean="0"/>
              <a:t>Limited markets</a:t>
            </a:r>
          </a:p>
          <a:p>
            <a:pPr marL="742950" lvl="1" indent="-285750"/>
            <a:r>
              <a:rPr lang="en-US" sz="1400" smtClean="0"/>
              <a:t>Does not take up lending capacity</a:t>
            </a:r>
          </a:p>
          <a:p>
            <a:pPr marL="742950" lvl="1" indent="-285750"/>
            <a:r>
              <a:rPr lang="en-US" sz="1400" smtClean="0"/>
              <a:t>Long tenors of bonds compared to banks</a:t>
            </a:r>
          </a:p>
          <a:p>
            <a:pPr marL="742950" lvl="1" indent="-285750"/>
            <a:r>
              <a:rPr lang="en-US" sz="1400" smtClean="0"/>
              <a:t>Draw at once</a:t>
            </a:r>
          </a:p>
          <a:p>
            <a:pPr marL="742950" lvl="1" indent="-285750"/>
            <a:r>
              <a:rPr lang="en-US" sz="1400" smtClean="0"/>
              <a:t>Short-term reaction</a:t>
            </a:r>
          </a:p>
          <a:p>
            <a:pPr marL="742950" lvl="1" indent="-285750"/>
            <a:r>
              <a:rPr lang="en-US" sz="1400" smtClean="0"/>
              <a:t>Terms established late</a:t>
            </a:r>
          </a:p>
          <a:p>
            <a:pPr marL="742950" lvl="1" indent="-285750"/>
            <a:r>
              <a:rPr lang="en-US" sz="1400" smtClean="0"/>
              <a:t>Published contracts</a:t>
            </a:r>
          </a:p>
          <a:p>
            <a:pPr marL="742950" lvl="1" indent="-285750"/>
            <a:r>
              <a:rPr lang="en-US" sz="1400" smtClean="0"/>
              <a:t>Difficult to negotiate when in trouble</a:t>
            </a:r>
          </a:p>
        </p:txBody>
      </p:sp>
      <p:sp>
        <p:nvSpPr>
          <p:cNvPr id="76805" name="Text Box 5"/>
          <p:cNvSpPr txBox="1">
            <a:spLocks noChangeArrowheads="1"/>
          </p:cNvSpPr>
          <p:nvPr/>
        </p:nvSpPr>
        <p:spPr bwMode="auto">
          <a:xfrm>
            <a:off x="1447800" y="5181600"/>
            <a:ext cx="5029200" cy="701675"/>
          </a:xfrm>
          <a:prstGeom prst="rect">
            <a:avLst/>
          </a:prstGeom>
          <a:solidFill>
            <a:srgbClr val="FFFF66"/>
          </a:solidFill>
          <a:ln w="12700">
            <a:noFill/>
            <a:miter lim="800000"/>
            <a:headEnd type="none" w="sm" len="sm"/>
            <a:tailEnd type="none" w="sm" len="sm"/>
          </a:ln>
        </p:spPr>
        <p:txBody>
          <a:bodyPr>
            <a:spAutoFit/>
          </a:bodyPr>
          <a:lstStyle/>
          <a:p>
            <a:pPr algn="l">
              <a:spcBef>
                <a:spcPct val="50000"/>
              </a:spcBef>
            </a:pPr>
            <a:r>
              <a:rPr lang="en-US" sz="2000"/>
              <a:t>Bonds are tradeable instruments – Used in US, UK, Europe and Asia</a:t>
            </a:r>
          </a:p>
        </p:txBody>
      </p:sp>
    </p:spTree>
  </p:cSld>
  <p:clrMapOvr>
    <a:masterClrMapping/>
  </p:clrMapOvr>
  <p:transition>
    <p:zo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p:txBody>
          <a:bodyPr/>
          <a:lstStyle/>
          <a:p>
            <a:r>
              <a:rPr lang="en-US" smtClean="0"/>
              <a:t>Production payment financing began in the Texas oilfields in the 1930’s.  </a:t>
            </a:r>
          </a:p>
          <a:p>
            <a:r>
              <a:rPr lang="en-US" smtClean="0"/>
              <a:t>A driller would fund the well-drilling costs in exchange for a share in future oil proceeds. </a:t>
            </a:r>
          </a:p>
          <a:p>
            <a:pPr lvl="1"/>
            <a:r>
              <a:rPr lang="en-US" smtClean="0"/>
              <a:t> In West Texas, it was hard to ‘miss’ striking oil every time!  </a:t>
            </a:r>
          </a:p>
          <a:p>
            <a:r>
              <a:rPr lang="en-US" smtClean="0"/>
              <a:t>A Dallas bank granted a non-recourse loan to develop an oil and gas property to be repaid from the cash flows from those wells.</a:t>
            </a:r>
          </a:p>
          <a:p>
            <a:r>
              <a:rPr lang="en-US" smtClean="0"/>
              <a:t>Borrowing base concept</a:t>
            </a:r>
          </a:p>
          <a:p>
            <a:pPr lvl="1"/>
            <a:r>
              <a:rPr lang="en-US" smtClean="0"/>
              <a:t>Compute the borrowing base in each year to determine the amount of required repayment.</a:t>
            </a:r>
          </a:p>
        </p:txBody>
      </p:sp>
      <p:sp>
        <p:nvSpPr>
          <p:cNvPr id="77827" name="Rectangle 3"/>
          <p:cNvSpPr>
            <a:spLocks noGrp="1" noChangeArrowheads="1"/>
          </p:cNvSpPr>
          <p:nvPr>
            <p:ph type="title"/>
          </p:nvPr>
        </p:nvSpPr>
        <p:spPr/>
        <p:txBody>
          <a:bodyPr/>
          <a:lstStyle/>
          <a:p>
            <a:r>
              <a:rPr lang="en-US" smtClean="0"/>
              <a:t>Production Payment Loans (Reference)</a:t>
            </a:r>
          </a:p>
        </p:txBody>
      </p:sp>
    </p:spTree>
  </p:cSld>
  <p:clrMapOvr>
    <a:masterClrMapping/>
  </p:clrMapOvr>
  <p:transition>
    <p:zo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body" idx="1"/>
          </p:nvPr>
        </p:nvSpPr>
        <p:spPr>
          <a:xfrm>
            <a:off x="381000" y="1195388"/>
            <a:ext cx="8229600" cy="5334000"/>
          </a:xfrm>
        </p:spPr>
        <p:txBody>
          <a:bodyPr/>
          <a:lstStyle/>
          <a:p>
            <a:pPr>
              <a:lnSpc>
                <a:spcPct val="80000"/>
              </a:lnSpc>
              <a:buClr>
                <a:srgbClr val="0000FF"/>
              </a:buClr>
              <a:buSzPct val="125000"/>
            </a:pPr>
            <a:r>
              <a:rPr lang="en-US" sz="1300" b="1" smtClean="0">
                <a:latin typeface="Trebuchet MS" pitchFamily="34" charset="0"/>
              </a:rPr>
              <a:t>Multilateral Agencies</a:t>
            </a:r>
          </a:p>
          <a:p>
            <a:pPr lvl="1">
              <a:lnSpc>
                <a:spcPct val="80000"/>
              </a:lnSpc>
              <a:buClr>
                <a:srgbClr val="0000FF"/>
              </a:buClr>
              <a:buSzPct val="125000"/>
              <a:buFontTx/>
              <a:buChar char="•"/>
            </a:pPr>
            <a:r>
              <a:rPr lang="en-US" sz="1400" smtClean="0">
                <a:latin typeface="Trebuchet MS" pitchFamily="34" charset="0"/>
              </a:rPr>
              <a:t>Long process to arrange financing</a:t>
            </a:r>
          </a:p>
          <a:p>
            <a:pPr lvl="1">
              <a:lnSpc>
                <a:spcPct val="80000"/>
              </a:lnSpc>
              <a:buClr>
                <a:srgbClr val="0000FF"/>
              </a:buClr>
              <a:buSzPct val="125000"/>
              <a:buFontTx/>
              <a:buChar char="•"/>
            </a:pPr>
            <a:r>
              <a:rPr lang="en-US" sz="1400" smtClean="0">
                <a:latin typeface="Trebuchet MS" pitchFamily="34" charset="0"/>
              </a:rPr>
              <a:t>Tenors tend to be longer than commercial bank financing</a:t>
            </a:r>
          </a:p>
          <a:p>
            <a:pPr lvl="1">
              <a:lnSpc>
                <a:spcPct val="80000"/>
              </a:lnSpc>
              <a:buClr>
                <a:srgbClr val="0000FF"/>
              </a:buClr>
              <a:buSzPct val="125000"/>
              <a:buFontTx/>
              <a:buChar char="•"/>
            </a:pPr>
            <a:r>
              <a:rPr lang="en-US" sz="1400" smtClean="0">
                <a:latin typeface="Trebuchet MS" pitchFamily="34" charset="0"/>
              </a:rPr>
              <a:t>Policy/development criteria apply as well as commercial issues</a:t>
            </a:r>
          </a:p>
          <a:p>
            <a:pPr lvl="1">
              <a:lnSpc>
                <a:spcPct val="80000"/>
              </a:lnSpc>
              <a:buClr>
                <a:srgbClr val="0000FF"/>
              </a:buClr>
              <a:buSzPct val="125000"/>
              <a:buFontTx/>
              <a:buChar char="•"/>
            </a:pPr>
            <a:r>
              <a:rPr lang="en-US" sz="1400" smtClean="0">
                <a:latin typeface="Trebuchet MS" pitchFamily="34" charset="0"/>
              </a:rPr>
              <a:t>E.g.: IFC, World Bank (PRG), AFDB, MIGA (PRI only)</a:t>
            </a:r>
          </a:p>
          <a:p>
            <a:pPr lvl="1">
              <a:lnSpc>
                <a:spcPct val="80000"/>
              </a:lnSpc>
              <a:buClr>
                <a:srgbClr val="0000FF"/>
              </a:buClr>
              <a:buSzPct val="125000"/>
              <a:buFontTx/>
              <a:buChar char="•"/>
            </a:pPr>
            <a:endParaRPr lang="en-US" sz="1400" smtClean="0">
              <a:latin typeface="Trebuchet MS" pitchFamily="34" charset="0"/>
            </a:endParaRPr>
          </a:p>
          <a:p>
            <a:pPr>
              <a:lnSpc>
                <a:spcPct val="80000"/>
              </a:lnSpc>
              <a:buClr>
                <a:srgbClr val="0000FF"/>
              </a:buClr>
              <a:buSzPct val="125000"/>
            </a:pPr>
            <a:r>
              <a:rPr lang="en-US" sz="1300" b="1" smtClean="0">
                <a:latin typeface="Trebuchet MS" pitchFamily="34" charset="0"/>
              </a:rPr>
              <a:t>Export Credit Agencies (ECAs)</a:t>
            </a:r>
          </a:p>
          <a:p>
            <a:pPr lvl="1">
              <a:lnSpc>
                <a:spcPct val="80000"/>
              </a:lnSpc>
              <a:buClr>
                <a:srgbClr val="0000FF"/>
              </a:buClr>
              <a:buSzPct val="125000"/>
              <a:buFontTx/>
              <a:buChar char="•"/>
            </a:pPr>
            <a:r>
              <a:rPr lang="en-US" sz="1400" smtClean="0">
                <a:latin typeface="Trebuchet MS" pitchFamily="34" charset="0"/>
              </a:rPr>
              <a:t>Finance provided based on export value of home country</a:t>
            </a:r>
          </a:p>
          <a:p>
            <a:pPr lvl="1">
              <a:lnSpc>
                <a:spcPct val="80000"/>
              </a:lnSpc>
              <a:buClr>
                <a:srgbClr val="0000FF"/>
              </a:buClr>
              <a:buSzPct val="125000"/>
              <a:buFontTx/>
              <a:buChar char="•"/>
            </a:pPr>
            <a:r>
              <a:rPr lang="en-US" sz="1400" smtClean="0">
                <a:latin typeface="Trebuchet MS" pitchFamily="34" charset="0"/>
              </a:rPr>
              <a:t>OECD ECA terms governed by common conditions (limitations on weighted average payback period)</a:t>
            </a:r>
          </a:p>
          <a:p>
            <a:pPr lvl="1">
              <a:lnSpc>
                <a:spcPct val="80000"/>
              </a:lnSpc>
              <a:buClr>
                <a:srgbClr val="0000FF"/>
              </a:buClr>
              <a:buSzPct val="125000"/>
              <a:buFontTx/>
              <a:buChar char="•"/>
            </a:pPr>
            <a:r>
              <a:rPr lang="en-US" sz="1400" smtClean="0">
                <a:latin typeface="Trebuchet MS" pitchFamily="34" charset="0"/>
              </a:rPr>
              <a:t>Exposure fee payable upfront, risk-adjusts the interest rate</a:t>
            </a:r>
          </a:p>
          <a:p>
            <a:pPr lvl="1">
              <a:lnSpc>
                <a:spcPct val="80000"/>
              </a:lnSpc>
              <a:buClr>
                <a:srgbClr val="0000FF"/>
              </a:buClr>
              <a:buSzPct val="125000"/>
              <a:buFontTx/>
              <a:buChar char="•"/>
            </a:pPr>
            <a:r>
              <a:rPr lang="en-US" sz="1400" smtClean="0">
                <a:latin typeface="Trebuchet MS" pitchFamily="34" charset="0"/>
              </a:rPr>
              <a:t>E.g.: U.S. Ex-Im Bank, ECGD, EDC, SACE, COFACE, HERMES, JBIC</a:t>
            </a:r>
            <a:endParaRPr lang="en-US" sz="1200" smtClean="0">
              <a:latin typeface="Trebuchet MS" pitchFamily="34" charset="0"/>
            </a:endParaRPr>
          </a:p>
          <a:p>
            <a:pPr lvl="1">
              <a:lnSpc>
                <a:spcPct val="80000"/>
              </a:lnSpc>
              <a:buClr>
                <a:srgbClr val="0000FF"/>
              </a:buClr>
              <a:buSzPct val="125000"/>
              <a:buFontTx/>
              <a:buChar char="•"/>
            </a:pPr>
            <a:endParaRPr lang="en-US" sz="900" smtClean="0">
              <a:latin typeface="Trebuchet MS" pitchFamily="34" charset="0"/>
            </a:endParaRPr>
          </a:p>
          <a:p>
            <a:pPr>
              <a:lnSpc>
                <a:spcPct val="80000"/>
              </a:lnSpc>
              <a:buClr>
                <a:srgbClr val="0000FF"/>
              </a:buClr>
              <a:buSzPct val="125000"/>
            </a:pPr>
            <a:r>
              <a:rPr lang="en-US" sz="1300" b="1" smtClean="0">
                <a:latin typeface="Trebuchet MS" pitchFamily="34" charset="0"/>
              </a:rPr>
              <a:t>Bilateral Agencies</a:t>
            </a:r>
          </a:p>
          <a:p>
            <a:pPr lvl="1">
              <a:lnSpc>
                <a:spcPct val="80000"/>
              </a:lnSpc>
              <a:buClr>
                <a:srgbClr val="0000FF"/>
              </a:buClr>
              <a:buSzPct val="125000"/>
              <a:buFontTx/>
              <a:buChar char="•"/>
            </a:pPr>
            <a:r>
              <a:rPr lang="en-US" sz="1400" smtClean="0">
                <a:latin typeface="Trebuchet MS" pitchFamily="34" charset="0"/>
              </a:rPr>
              <a:t>Provide limited recourse financing and guarantee programs</a:t>
            </a:r>
          </a:p>
          <a:p>
            <a:pPr lvl="1">
              <a:lnSpc>
                <a:spcPct val="80000"/>
              </a:lnSpc>
              <a:buClr>
                <a:srgbClr val="0000FF"/>
              </a:buClr>
              <a:buSzPct val="125000"/>
              <a:buFontTx/>
              <a:buChar char="•"/>
            </a:pPr>
            <a:r>
              <a:rPr lang="en-US" sz="1400" smtClean="0">
                <a:latin typeface="Trebuchet MS" pitchFamily="34" charset="0"/>
              </a:rPr>
              <a:t>E.g.: OPIC</a:t>
            </a:r>
          </a:p>
        </p:txBody>
      </p:sp>
      <p:sp>
        <p:nvSpPr>
          <p:cNvPr id="78851" name="Rectangle 4"/>
          <p:cNvSpPr>
            <a:spLocks noGrp="1" noChangeArrowheads="1"/>
          </p:cNvSpPr>
          <p:nvPr>
            <p:ph type="title"/>
          </p:nvPr>
        </p:nvSpPr>
        <p:spPr/>
        <p:txBody>
          <a:bodyPr/>
          <a:lstStyle/>
          <a:p>
            <a:r>
              <a:rPr lang="en-US" smtClean="0"/>
              <a:t>Agency Financing Sources</a:t>
            </a:r>
          </a:p>
        </p:txBody>
      </p:sp>
    </p:spTree>
  </p:cSld>
  <p:clrMapOvr>
    <a:masterClrMapping/>
  </p:clrMapOvr>
  <p:transition>
    <p:zo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t>Political Risk Gurarantees</a:t>
            </a:r>
          </a:p>
        </p:txBody>
      </p:sp>
      <p:sp>
        <p:nvSpPr>
          <p:cNvPr id="79875" name="Content Placeholder 2"/>
          <p:cNvSpPr>
            <a:spLocks noGrp="1"/>
          </p:cNvSpPr>
          <p:nvPr>
            <p:ph idx="1"/>
          </p:nvPr>
        </p:nvSpPr>
        <p:spPr/>
        <p:txBody>
          <a:bodyPr/>
          <a:lstStyle/>
          <a:p>
            <a:r>
              <a:rPr lang="en-US" smtClean="0"/>
              <a:t>Standard Political Risk</a:t>
            </a:r>
          </a:p>
          <a:p>
            <a:pPr lvl="1"/>
            <a:r>
              <a:rPr lang="en-US" smtClean="0"/>
              <a:t>War and civil disturbance</a:t>
            </a:r>
          </a:p>
          <a:p>
            <a:pPr lvl="1"/>
            <a:r>
              <a:rPr lang="en-US" smtClean="0"/>
              <a:t>Expropriation and nationalization</a:t>
            </a:r>
          </a:p>
          <a:p>
            <a:pPr lvl="1"/>
            <a:r>
              <a:rPr lang="en-US" smtClean="0"/>
              <a:t>Foreign currency availability and convertability</a:t>
            </a:r>
          </a:p>
          <a:p>
            <a:r>
              <a:rPr lang="en-US" smtClean="0"/>
              <a:t>Contractual and Regulatory Risk</a:t>
            </a:r>
          </a:p>
          <a:p>
            <a:pPr lvl="1"/>
            <a:r>
              <a:rPr lang="en-US" smtClean="0"/>
              <a:t>Failure to meet contractual payment obligations</a:t>
            </a:r>
          </a:p>
          <a:p>
            <a:pPr lvl="1"/>
            <a:r>
              <a:rPr lang="en-US" smtClean="0"/>
              <a:t>Non-payment of termination amount</a:t>
            </a:r>
          </a:p>
          <a:p>
            <a:pPr lvl="1"/>
            <a:r>
              <a:rPr lang="en-US" smtClean="0"/>
              <a:t>Non-payment of arbitration amount</a:t>
            </a:r>
          </a:p>
          <a:p>
            <a:pPr lvl="1"/>
            <a:r>
              <a:rPr lang="en-US" smtClean="0"/>
              <a:t>Changes in law</a:t>
            </a:r>
          </a:p>
          <a:p>
            <a:r>
              <a:rPr lang="en-US" smtClean="0"/>
              <a:t>Benefits in terms of credit spread</a:t>
            </a:r>
          </a:p>
          <a:p>
            <a:pPr lvl="1"/>
            <a:endParaRPr lang="en-US" smtClean="0"/>
          </a:p>
        </p:txBody>
      </p:sp>
    </p:spTree>
  </p:cSld>
  <p:clrMapOvr>
    <a:masterClrMapping/>
  </p:clrMapOvr>
  <p:transition>
    <p:zo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r>
              <a:rPr lang="en-US" sz="2400" smtClean="0"/>
              <a:t>Advantages and Disadvantages of Project Finance</a:t>
            </a:r>
          </a:p>
        </p:txBody>
      </p:sp>
    </p:spTree>
  </p:cSld>
  <p:clrMapOvr>
    <a:masterClrMapping/>
  </p:clrMapOvr>
  <p:transition>
    <p:zo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mtClean="0"/>
              <a:t>Cost of Project Finance and Problem of Complex Contracts, Subcontracts, Guarantees, Insurances</a:t>
            </a:r>
          </a:p>
        </p:txBody>
      </p:sp>
      <p:sp>
        <p:nvSpPr>
          <p:cNvPr id="81923" name="Rectangle 3"/>
          <p:cNvSpPr>
            <a:spLocks noGrp="1" noChangeArrowheads="1"/>
          </p:cNvSpPr>
          <p:nvPr>
            <p:ph type="body" idx="1"/>
          </p:nvPr>
        </p:nvSpPr>
        <p:spPr/>
        <p:txBody>
          <a:bodyPr/>
          <a:lstStyle/>
          <a:p>
            <a:r>
              <a:rPr lang="en-US" smtClean="0"/>
              <a:t>The downside is that it is </a:t>
            </a:r>
            <a:r>
              <a:rPr lang="en-US" b="1" i="1" smtClean="0">
                <a:solidFill>
                  <a:srgbClr val="3366CC"/>
                </a:solidFill>
              </a:rPr>
              <a:t>costly to set up</a:t>
            </a:r>
            <a:r>
              <a:rPr lang="en-US" smtClean="0"/>
              <a:t> and they have to deal with very assertive banks that in a very real sense own the asset until the debt is paid off. </a:t>
            </a:r>
          </a:p>
          <a:p>
            <a:r>
              <a:rPr lang="en-US" b="1" i="1" smtClean="0">
                <a:solidFill>
                  <a:srgbClr val="3366CC"/>
                </a:solidFill>
              </a:rPr>
              <a:t>Complexity of multi-party negotiations</a:t>
            </a:r>
            <a:r>
              <a:rPr lang="en-US" smtClean="0"/>
              <a:t> and documentation lead to high costs for lawyers, financial advisors, and expert consultants</a:t>
            </a:r>
          </a:p>
          <a:p>
            <a:r>
              <a:rPr lang="en-US" smtClean="0"/>
              <a:t>Financing process can take from 3-12 months or longer</a:t>
            </a:r>
          </a:p>
          <a:p>
            <a:r>
              <a:rPr lang="en-US" b="1" i="1" smtClean="0">
                <a:solidFill>
                  <a:srgbClr val="3366CC"/>
                </a:solidFill>
              </a:rPr>
              <a:t>Constraints</a:t>
            </a:r>
            <a:r>
              <a:rPr lang="en-US" smtClean="0"/>
              <a:t> on Business Activities</a:t>
            </a:r>
          </a:p>
          <a:p>
            <a:r>
              <a:rPr lang="en-US" smtClean="0"/>
              <a:t>Loan documentation will provide lenders with </a:t>
            </a:r>
            <a:r>
              <a:rPr lang="en-US" b="1" i="1" smtClean="0">
                <a:solidFill>
                  <a:srgbClr val="3366CC"/>
                </a:solidFill>
              </a:rPr>
              <a:t>intrusive rights</a:t>
            </a:r>
            <a:r>
              <a:rPr lang="en-US" smtClean="0"/>
              <a:t> over how business is run: Approvals required for annual budgets; changes to contractual structures; additional indebtedness, etc.</a:t>
            </a:r>
          </a:p>
          <a:p>
            <a:r>
              <a:rPr lang="en-US" smtClean="0"/>
              <a:t>Administrative Cost of Loan compliance</a:t>
            </a:r>
          </a:p>
        </p:txBody>
      </p:sp>
    </p:spTree>
  </p:cSld>
  <p:clrMapOvr>
    <a:masterClrMapping/>
  </p:clrMapOvr>
  <p:transition>
    <p:zo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1"/>
          </p:nvPr>
        </p:nvSpPr>
        <p:spPr/>
        <p:txBody>
          <a:bodyPr/>
          <a:lstStyle/>
          <a:p>
            <a:r>
              <a:rPr lang="en-US" sz="1600" smtClean="0"/>
              <a:t>Estimated time to complete project finance loans</a:t>
            </a:r>
          </a:p>
          <a:p>
            <a:pPr lvl="1"/>
            <a:r>
              <a:rPr lang="en-US" sz="1600" smtClean="0"/>
              <a:t>Bank : 3-6 months</a:t>
            </a:r>
          </a:p>
          <a:p>
            <a:pPr lvl="1"/>
            <a:r>
              <a:rPr lang="en-US" sz="1600" smtClean="0"/>
              <a:t>Private Placement: 2-4 months</a:t>
            </a:r>
          </a:p>
          <a:p>
            <a:pPr lvl="1"/>
            <a:r>
              <a:rPr lang="en-US" sz="1600" smtClean="0"/>
              <a:t>Bonds: 3-4 months</a:t>
            </a:r>
          </a:p>
          <a:p>
            <a:r>
              <a:rPr lang="en-US" sz="1600" smtClean="0"/>
              <a:t>Transaction costs limits the economic size of projects</a:t>
            </a:r>
          </a:p>
          <a:p>
            <a:pPr lvl="1"/>
            <a:r>
              <a:rPr lang="en-US" sz="1600" smtClean="0"/>
              <a:t>Not generally worthwhile to do a project financing below $50-100 million, if the project includes Export Credit Agencies, Political Risk Insurance and Development Agencies.</a:t>
            </a:r>
          </a:p>
          <a:p>
            <a:pPr lvl="1"/>
            <a:r>
              <a:rPr lang="en-US" sz="1600" smtClean="0"/>
              <a:t>If the project does not have Export Credit Agencies and is financed by local banks, the smallest size of a project may be $5-10 million.</a:t>
            </a:r>
          </a:p>
          <a:p>
            <a:pPr lvl="1"/>
            <a:r>
              <a:rPr lang="en-US" sz="1600" smtClean="0"/>
              <a:t>Median size of PF loan is $50 million, average size is $100 million.</a:t>
            </a:r>
          </a:p>
          <a:p>
            <a:pPr>
              <a:buFontTx/>
              <a:buNone/>
            </a:pPr>
            <a:endParaRPr lang="en-US" sz="1600" smtClean="0"/>
          </a:p>
        </p:txBody>
      </p:sp>
      <p:sp>
        <p:nvSpPr>
          <p:cNvPr id="82947" name="Rectangle 4"/>
          <p:cNvSpPr>
            <a:spLocks noGrp="1" noChangeArrowheads="1"/>
          </p:cNvSpPr>
          <p:nvPr>
            <p:ph type="title"/>
          </p:nvPr>
        </p:nvSpPr>
        <p:spPr/>
        <p:txBody>
          <a:bodyPr/>
          <a:lstStyle/>
          <a:p>
            <a:r>
              <a:rPr lang="en-US" smtClean="0"/>
              <a:t>Time Requirements in Project Finance</a:t>
            </a:r>
          </a:p>
        </p:txBody>
      </p:sp>
    </p:spTree>
  </p:cSld>
  <p:clrMapOvr>
    <a:masterClrMapping/>
  </p:clrMapOvr>
  <p:transition>
    <p:zo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body" idx="1"/>
          </p:nvPr>
        </p:nvSpPr>
        <p:spPr/>
        <p:txBody>
          <a:bodyPr/>
          <a:lstStyle/>
          <a:p>
            <a:pPr>
              <a:lnSpc>
                <a:spcPct val="90000"/>
              </a:lnSpc>
            </a:pPr>
            <a:r>
              <a:rPr lang="en-US" smtClean="0"/>
              <a:t>Up-Front Fees:		.25-1.5%</a:t>
            </a:r>
          </a:p>
          <a:p>
            <a:pPr>
              <a:lnSpc>
                <a:spcPct val="90000"/>
              </a:lnSpc>
            </a:pPr>
            <a:r>
              <a:rPr lang="en-US" smtClean="0"/>
              <a:t>Commitment Fee:	.25-.5%</a:t>
            </a:r>
          </a:p>
          <a:p>
            <a:pPr>
              <a:lnSpc>
                <a:spcPct val="90000"/>
              </a:lnSpc>
            </a:pPr>
            <a:r>
              <a:rPr lang="en-US" smtClean="0"/>
              <a:t>Credit Spread:		1-2%</a:t>
            </a:r>
          </a:p>
          <a:p>
            <a:pPr>
              <a:lnSpc>
                <a:spcPct val="90000"/>
              </a:lnSpc>
            </a:pPr>
            <a:r>
              <a:rPr lang="en-US" smtClean="0"/>
              <a:t>Agent Fee:		$20,000-$100,000</a:t>
            </a:r>
          </a:p>
          <a:p>
            <a:pPr>
              <a:lnSpc>
                <a:spcPct val="90000"/>
              </a:lnSpc>
            </a:pPr>
            <a:r>
              <a:rPr lang="en-US" smtClean="0"/>
              <a:t>Independent Reports:	$50,000-$500,000</a:t>
            </a:r>
          </a:p>
          <a:p>
            <a:pPr>
              <a:lnSpc>
                <a:spcPct val="90000"/>
              </a:lnSpc>
            </a:pPr>
            <a:r>
              <a:rPr lang="en-US" smtClean="0"/>
              <a:t>Independent Engineer:	$20,000-$400,000</a:t>
            </a:r>
          </a:p>
          <a:p>
            <a:pPr>
              <a:lnSpc>
                <a:spcPct val="90000"/>
              </a:lnSpc>
            </a:pPr>
            <a:r>
              <a:rPr lang="en-US" smtClean="0"/>
              <a:t>Legal Documentation:	1-2%, Floor of $500,000</a:t>
            </a:r>
          </a:p>
          <a:p>
            <a:pPr>
              <a:lnSpc>
                <a:spcPct val="90000"/>
              </a:lnSpc>
            </a:pPr>
            <a:r>
              <a:rPr lang="en-US" smtClean="0"/>
              <a:t>Voluntary Pre-Payment:	1-3%</a:t>
            </a:r>
          </a:p>
          <a:p>
            <a:pPr>
              <a:lnSpc>
                <a:spcPct val="90000"/>
              </a:lnSpc>
            </a:pPr>
            <a:r>
              <a:rPr lang="en-US" smtClean="0"/>
              <a:t>Default Interest:	3-5%</a:t>
            </a:r>
          </a:p>
          <a:p>
            <a:pPr>
              <a:lnSpc>
                <a:spcPct val="90000"/>
              </a:lnSpc>
            </a:pPr>
            <a:r>
              <a:rPr lang="en-US" smtClean="0"/>
              <a:t>Development Cost	2-5%</a:t>
            </a:r>
          </a:p>
        </p:txBody>
      </p:sp>
      <p:sp>
        <p:nvSpPr>
          <p:cNvPr id="83971" name="Rectangle 4"/>
          <p:cNvSpPr>
            <a:spLocks noGrp="1" noChangeArrowheads="1"/>
          </p:cNvSpPr>
          <p:nvPr>
            <p:ph type="title"/>
          </p:nvPr>
        </p:nvSpPr>
        <p:spPr/>
        <p:txBody>
          <a:bodyPr/>
          <a:lstStyle/>
          <a:p>
            <a:r>
              <a:rPr lang="en-US" smtClean="0"/>
              <a:t>Representative Financing Costs in Project Financing (Pre Financial Crisis)</a:t>
            </a: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Project Finance versus Corporate Finance</a:t>
            </a:r>
            <a:endParaRPr lang="en-US" dirty="0"/>
          </a:p>
        </p:txBody>
      </p:sp>
      <p:sp>
        <p:nvSpPr>
          <p:cNvPr id="7" name="Text Placeholder 6"/>
          <p:cNvSpPr>
            <a:spLocks noGrp="1"/>
          </p:cNvSpPr>
          <p:nvPr>
            <p:ph type="body" idx="1"/>
          </p:nvPr>
        </p:nvSpPr>
        <p:spPr>
          <a:xfrm>
            <a:off x="457200" y="1143000"/>
            <a:ext cx="4040188" cy="639762"/>
          </a:xfrm>
        </p:spPr>
        <p:txBody>
          <a:bodyPr/>
          <a:lstStyle/>
          <a:p>
            <a:r>
              <a:rPr lang="en-US" dirty="0" smtClean="0"/>
              <a:t>Corporate Finance</a:t>
            </a:r>
            <a:endParaRPr lang="en-US" dirty="0"/>
          </a:p>
        </p:txBody>
      </p:sp>
      <p:sp>
        <p:nvSpPr>
          <p:cNvPr id="8" name="Content Placeholder 7"/>
          <p:cNvSpPr>
            <a:spLocks noGrp="1"/>
          </p:cNvSpPr>
          <p:nvPr>
            <p:ph sz="half" idx="2"/>
          </p:nvPr>
        </p:nvSpPr>
        <p:spPr>
          <a:xfrm>
            <a:off x="457200" y="1782762"/>
            <a:ext cx="4040188" cy="3951288"/>
          </a:xfrm>
        </p:spPr>
        <p:txBody>
          <a:bodyPr/>
          <a:lstStyle/>
          <a:p>
            <a:r>
              <a:rPr lang="en-US" dirty="0" smtClean="0"/>
              <a:t>Analysis is founded on history and evaluation of how companies will evolve relative to the past.</a:t>
            </a:r>
          </a:p>
          <a:p>
            <a:r>
              <a:rPr lang="en-US" dirty="0" smtClean="0"/>
              <a:t>Financing is important but necessarily the primary part of the evaluation.</a:t>
            </a:r>
          </a:p>
          <a:p>
            <a:r>
              <a:rPr lang="en-US" dirty="0" smtClean="0"/>
              <a:t>Focus on earnings, P/E ratios, EV/EBITDA ratios and Debt/EBITDA</a:t>
            </a:r>
            <a:endParaRPr lang="en-US" dirty="0"/>
          </a:p>
        </p:txBody>
      </p:sp>
      <p:sp>
        <p:nvSpPr>
          <p:cNvPr id="9" name="Text Placeholder 8"/>
          <p:cNvSpPr>
            <a:spLocks noGrp="1"/>
          </p:cNvSpPr>
          <p:nvPr>
            <p:ph type="body" sz="quarter" idx="3"/>
          </p:nvPr>
        </p:nvSpPr>
        <p:spPr>
          <a:xfrm>
            <a:off x="4645025" y="1143000"/>
            <a:ext cx="4041775" cy="639762"/>
          </a:xfrm>
        </p:spPr>
        <p:txBody>
          <a:bodyPr/>
          <a:lstStyle/>
          <a:p>
            <a:r>
              <a:rPr lang="en-US" dirty="0" smtClean="0"/>
              <a:t>Project Finance</a:t>
            </a:r>
            <a:endParaRPr lang="en-US" dirty="0"/>
          </a:p>
        </p:txBody>
      </p:sp>
      <p:sp>
        <p:nvSpPr>
          <p:cNvPr id="10" name="Content Placeholder 9"/>
          <p:cNvSpPr>
            <a:spLocks noGrp="1"/>
          </p:cNvSpPr>
          <p:nvPr>
            <p:ph sz="quarter" idx="4"/>
          </p:nvPr>
        </p:nvSpPr>
        <p:spPr>
          <a:xfrm>
            <a:off x="4645025" y="1782762"/>
            <a:ext cx="4041775" cy="3951288"/>
          </a:xfrm>
        </p:spPr>
        <p:txBody>
          <a:bodyPr/>
          <a:lstStyle/>
          <a:p>
            <a:r>
              <a:rPr lang="en-US" dirty="0" smtClean="0"/>
              <a:t>Since there is no history a series of consulting and engineering studies must be evaluated.</a:t>
            </a:r>
          </a:p>
          <a:p>
            <a:r>
              <a:rPr lang="en-US" dirty="0" smtClean="0"/>
              <a:t>The bank assesses whether the project works (engineering report).</a:t>
            </a:r>
          </a:p>
          <a:p>
            <a:r>
              <a:rPr lang="en-US" dirty="0" smtClean="0"/>
              <a:t>Focus on cash flow. Equity IRR and DSCR</a:t>
            </a:r>
            <a:endParaRPr lang="en-US" dirty="0"/>
          </a:p>
        </p:txBody>
      </p:sp>
    </p:spTree>
  </p:cSld>
  <p:clrMapOvr>
    <a:masterClrMapping/>
  </p:clrMapOvr>
  <p:transition>
    <p:zoom/>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mtClean="0"/>
              <a:t>Reasons for Using Project Finance</a:t>
            </a:r>
          </a:p>
        </p:txBody>
      </p:sp>
      <p:sp>
        <p:nvSpPr>
          <p:cNvPr id="84995" name="Rectangle 4"/>
          <p:cNvSpPr>
            <a:spLocks noGrp="1" noChangeArrowheads="1"/>
          </p:cNvSpPr>
          <p:nvPr>
            <p:ph type="body" idx="1"/>
          </p:nvPr>
        </p:nvSpPr>
        <p:spPr/>
        <p:txBody>
          <a:bodyPr/>
          <a:lstStyle/>
          <a:p>
            <a:r>
              <a:rPr lang="en-US" smtClean="0"/>
              <a:t>High Leverage</a:t>
            </a:r>
          </a:p>
          <a:p>
            <a:pPr lvl="1"/>
            <a:r>
              <a:rPr lang="en-US" smtClean="0"/>
              <a:t>Often 80% compared with 40% for corporate finance</a:t>
            </a:r>
          </a:p>
          <a:p>
            <a:r>
              <a:rPr lang="en-US" smtClean="0"/>
              <a:t>Tax Benefits</a:t>
            </a:r>
          </a:p>
          <a:p>
            <a:pPr lvl="1"/>
            <a:r>
              <a:rPr lang="en-US" smtClean="0"/>
              <a:t>Interest shield on taxes</a:t>
            </a:r>
          </a:p>
          <a:p>
            <a:r>
              <a:rPr lang="en-US" smtClean="0"/>
              <a:t>Off-balance Sheet Finance</a:t>
            </a:r>
          </a:p>
          <a:p>
            <a:pPr lvl="1"/>
            <a:r>
              <a:rPr lang="en-US" smtClean="0"/>
              <a:t>If joint venture with less than 50% ownership</a:t>
            </a:r>
          </a:p>
          <a:p>
            <a:r>
              <a:rPr lang="en-US" smtClean="0"/>
              <a:t>Risk Measurement and Risk Allocation</a:t>
            </a:r>
          </a:p>
          <a:p>
            <a:pPr lvl="1"/>
            <a:r>
              <a:rPr lang="en-US" smtClean="0"/>
              <a:t>Parties who can control risk take the risk</a:t>
            </a:r>
          </a:p>
          <a:p>
            <a:r>
              <a:rPr lang="en-US" smtClean="0"/>
              <a:t>Transparency</a:t>
            </a:r>
          </a:p>
        </p:txBody>
      </p:sp>
    </p:spTree>
  </p:cSld>
  <p:clrMapOvr>
    <a:masterClrMapping/>
  </p:clrMapOvr>
  <p:transition>
    <p:zo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p:txBody>
          <a:bodyPr/>
          <a:lstStyle/>
          <a:p>
            <a:r>
              <a:rPr lang="en-US" smtClean="0"/>
              <a:t>Project Finance Success and Failure Examples</a:t>
            </a:r>
          </a:p>
        </p:txBody>
      </p:sp>
    </p:spTree>
  </p:cSld>
  <p:clrMapOvr>
    <a:masterClrMapping/>
  </p:clrMapOvr>
  <p:transition>
    <p:zo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mtClean="0"/>
              <a:t> Ras Laffan</a:t>
            </a:r>
          </a:p>
        </p:txBody>
      </p:sp>
      <p:sp>
        <p:nvSpPr>
          <p:cNvPr id="87043" name="Rectangle 3"/>
          <p:cNvSpPr>
            <a:spLocks noGrp="1" noChangeArrowheads="1"/>
          </p:cNvSpPr>
          <p:nvPr>
            <p:ph type="body" idx="1"/>
          </p:nvPr>
        </p:nvSpPr>
        <p:spPr/>
        <p:txBody>
          <a:bodyPr/>
          <a:lstStyle/>
          <a:p>
            <a:r>
              <a:rPr lang="en-US" smtClean="0"/>
              <a:t>Qatar situation:</a:t>
            </a:r>
          </a:p>
          <a:p>
            <a:pPr lvl="1"/>
            <a:r>
              <a:rPr lang="en-US" smtClean="0"/>
              <a:t>Small country on Arabian peninsula</a:t>
            </a:r>
          </a:p>
          <a:p>
            <a:pPr lvl="1"/>
            <a:r>
              <a:rPr lang="en-US" smtClean="0"/>
              <a:t>Had not raised significant money in international markets</a:t>
            </a:r>
          </a:p>
          <a:p>
            <a:pPr lvl="1"/>
            <a:r>
              <a:rPr lang="en-US" smtClean="0"/>
              <a:t>Running huge budget deficits to finance the national oil company’s investments in energy and petrochemical projects.</a:t>
            </a:r>
          </a:p>
          <a:p>
            <a:pPr lvl="1"/>
            <a:r>
              <a:rPr lang="en-US" smtClean="0"/>
              <a:t>Looking to finance gas-based manufacturing projects.</a:t>
            </a:r>
          </a:p>
          <a:p>
            <a:pPr lvl="1"/>
            <a:endParaRPr lang="en-US" smtClean="0"/>
          </a:p>
        </p:txBody>
      </p:sp>
    </p:spTree>
  </p:cSld>
  <p:clrMapOvr>
    <a:masterClrMapping/>
  </p:clrMapOvr>
  <p:transition>
    <p:zo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Grp="1" noChangeArrowheads="1"/>
          </p:cNvSpPr>
          <p:nvPr>
            <p:ph type="title"/>
          </p:nvPr>
        </p:nvSpPr>
        <p:spPr/>
        <p:txBody>
          <a:bodyPr/>
          <a:lstStyle/>
          <a:p>
            <a:r>
              <a:rPr lang="en-US" smtClean="0"/>
              <a:t>Types of Projects and Sovereign Risk</a:t>
            </a:r>
          </a:p>
        </p:txBody>
      </p:sp>
      <p:pic>
        <p:nvPicPr>
          <p:cNvPr id="88067" name="Picture 3" descr="sovereign_diagram"/>
          <p:cNvPicPr>
            <a:picLocks noGrp="1" noChangeAspect="1" noChangeArrowheads="1"/>
          </p:cNvPicPr>
          <p:nvPr>
            <p:ph idx="4294967295"/>
          </p:nvPr>
        </p:nvPicPr>
        <p:blipFill>
          <a:blip r:embed="rId3" cstate="print"/>
          <a:srcRect/>
          <a:stretch>
            <a:fillRect/>
          </a:stretch>
        </p:blipFill>
        <p:spPr>
          <a:xfrm>
            <a:off x="457200" y="1600200"/>
            <a:ext cx="7391400" cy="4367213"/>
          </a:xfrm>
          <a:noFill/>
        </p:spPr>
      </p:pic>
    </p:spTree>
  </p:cSld>
  <p:clrMapOvr>
    <a:masterClrMapping/>
  </p:clrMapOvr>
  <p:transition>
    <p:zo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Grp="1" noChangeArrowheads="1"/>
          </p:cNvSpPr>
          <p:nvPr>
            <p:ph type="body" idx="1"/>
          </p:nvPr>
        </p:nvSpPr>
        <p:spPr/>
        <p:txBody>
          <a:bodyPr/>
          <a:lstStyle/>
          <a:p>
            <a:r>
              <a:rPr lang="en-US" sz="1600" smtClean="0"/>
              <a:t>Summary of Original Transaction</a:t>
            </a:r>
          </a:p>
          <a:p>
            <a:pPr lvl="1"/>
            <a:r>
              <a:rPr lang="en-US" sz="1600" smtClean="0"/>
              <a:t>Project: 2 LNG Trains and cost of developing natural gas reserves</a:t>
            </a:r>
          </a:p>
          <a:p>
            <a:pPr lvl="2"/>
            <a:r>
              <a:rPr lang="en-US" sz="1400" smtClean="0"/>
              <a:t>Cost $3.4 billion</a:t>
            </a:r>
          </a:p>
          <a:p>
            <a:pPr lvl="2"/>
            <a:r>
              <a:rPr lang="en-US" sz="1400" smtClean="0"/>
              <a:t>5.2 millions of tons per annum</a:t>
            </a:r>
          </a:p>
          <a:p>
            <a:pPr lvl="1"/>
            <a:r>
              <a:rPr lang="en-US" sz="1600" smtClean="0"/>
              <a:t>Equity Sponsors</a:t>
            </a:r>
          </a:p>
          <a:p>
            <a:pPr lvl="2"/>
            <a:r>
              <a:rPr lang="en-US" sz="1400" smtClean="0"/>
              <a:t>70% State of Quatar</a:t>
            </a:r>
          </a:p>
          <a:p>
            <a:pPr lvl="2"/>
            <a:r>
              <a:rPr lang="en-US" sz="1400" smtClean="0"/>
              <a:t>30% Mobil Oil</a:t>
            </a:r>
          </a:p>
          <a:p>
            <a:pPr lvl="1"/>
            <a:r>
              <a:rPr lang="en-US" sz="1600" smtClean="0"/>
              <a:t>EPC Construction Contracts</a:t>
            </a:r>
          </a:p>
          <a:p>
            <a:pPr lvl="2"/>
            <a:r>
              <a:rPr lang="en-US" sz="1400" smtClean="0"/>
              <a:t>JCG/MW Kellogg for LNG Trains and on-shore facilities</a:t>
            </a:r>
          </a:p>
          <a:p>
            <a:pPr lvl="2"/>
            <a:r>
              <a:rPr lang="en-US" sz="1400" smtClean="0"/>
              <a:t>McDermott-EPTM/Chiyoda for off-shore platforms</a:t>
            </a:r>
          </a:p>
          <a:p>
            <a:pPr lvl="2"/>
            <a:r>
              <a:rPr lang="en-US" sz="1400" smtClean="0"/>
              <a:t>Saipan for off-shore pipeline connection</a:t>
            </a:r>
          </a:p>
        </p:txBody>
      </p:sp>
      <p:sp>
        <p:nvSpPr>
          <p:cNvPr id="89091" name="Rectangle 5"/>
          <p:cNvSpPr>
            <a:spLocks noGrp="1" noChangeArrowheads="1"/>
          </p:cNvSpPr>
          <p:nvPr>
            <p:ph type="title"/>
          </p:nvPr>
        </p:nvSpPr>
        <p:spPr/>
        <p:txBody>
          <a:bodyPr/>
          <a:lstStyle/>
          <a:p>
            <a:r>
              <a:rPr lang="en-US" smtClean="0"/>
              <a:t>Example: Ras Laffan Liquified Gas Company (Ras Gas)</a:t>
            </a:r>
          </a:p>
        </p:txBody>
      </p:sp>
    </p:spTree>
  </p:cSld>
  <p:clrMapOvr>
    <a:masterClrMapping/>
  </p:clrMapOvr>
  <p:transition>
    <p:zo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mtClean="0"/>
              <a:t>Ras Laffan Liquified Gas Company</a:t>
            </a:r>
          </a:p>
        </p:txBody>
      </p:sp>
      <p:sp>
        <p:nvSpPr>
          <p:cNvPr id="90115" name="Rectangle 3"/>
          <p:cNvSpPr>
            <a:spLocks noGrp="1" noChangeArrowheads="1"/>
          </p:cNvSpPr>
          <p:nvPr>
            <p:ph type="body" idx="1"/>
          </p:nvPr>
        </p:nvSpPr>
        <p:spPr/>
        <p:txBody>
          <a:bodyPr/>
          <a:lstStyle/>
          <a:p>
            <a:pPr marL="342900" indent="-342900"/>
            <a:r>
              <a:rPr lang="en-US" smtClean="0"/>
              <a:t>Revenue Contracts</a:t>
            </a:r>
          </a:p>
          <a:p>
            <a:pPr marL="742950" lvl="1" indent="-285750"/>
            <a:r>
              <a:rPr lang="en-US" smtClean="0"/>
              <a:t>25 year contract with Korea Gas Corporation for output of one train</a:t>
            </a:r>
          </a:p>
          <a:p>
            <a:pPr marL="742950" lvl="1" indent="-285750"/>
            <a:r>
              <a:rPr lang="en-US" smtClean="0"/>
              <a:t>Korean Gas Corporation built receiving facilities and purchased ships ($3.1 billion)</a:t>
            </a:r>
          </a:p>
        </p:txBody>
      </p:sp>
    </p:spTree>
  </p:cSld>
  <p:clrMapOvr>
    <a:masterClrMapping/>
  </p:clrMapOvr>
  <p:transition>
    <p:zo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mtClean="0"/>
              <a:t>Ras Laffan Liquified Gas Company</a:t>
            </a:r>
          </a:p>
        </p:txBody>
      </p:sp>
      <p:sp>
        <p:nvSpPr>
          <p:cNvPr id="91139" name="Rectangle 3"/>
          <p:cNvSpPr>
            <a:spLocks noGrp="1" noChangeArrowheads="1"/>
          </p:cNvSpPr>
          <p:nvPr>
            <p:ph type="body" idx="1"/>
          </p:nvPr>
        </p:nvSpPr>
        <p:spPr/>
        <p:txBody>
          <a:bodyPr/>
          <a:lstStyle/>
          <a:p>
            <a:pPr marL="342900" indent="-342900">
              <a:lnSpc>
                <a:spcPct val="90000"/>
              </a:lnSpc>
            </a:pPr>
            <a:r>
              <a:rPr lang="en-US" sz="1400" smtClean="0"/>
              <a:t>Financing of $3.4 Billion</a:t>
            </a:r>
          </a:p>
          <a:p>
            <a:pPr marL="742950" lvl="1" indent="-285750">
              <a:lnSpc>
                <a:spcPct val="90000"/>
              </a:lnSpc>
            </a:pPr>
            <a:r>
              <a:rPr lang="en-US" sz="1400" smtClean="0"/>
              <a:t>$850 million in Equity</a:t>
            </a:r>
          </a:p>
          <a:p>
            <a:pPr marL="742950" lvl="1" indent="-285750">
              <a:lnSpc>
                <a:spcPct val="90000"/>
              </a:lnSpc>
            </a:pPr>
            <a:r>
              <a:rPr lang="en-US" sz="1400" smtClean="0"/>
              <a:t>$465 million supported by US EXIM</a:t>
            </a:r>
          </a:p>
          <a:p>
            <a:pPr marL="742950" lvl="1" indent="-285750">
              <a:lnSpc>
                <a:spcPct val="90000"/>
              </a:lnSpc>
            </a:pPr>
            <a:r>
              <a:rPr lang="en-US" sz="1400" smtClean="0"/>
              <a:t>$250 million supported by UK ECGD</a:t>
            </a:r>
          </a:p>
          <a:p>
            <a:pPr marL="742950" lvl="1" indent="-285750">
              <a:lnSpc>
                <a:spcPct val="90000"/>
              </a:lnSpc>
            </a:pPr>
            <a:r>
              <a:rPr lang="en-US" sz="1400" smtClean="0"/>
              <a:t>$185 million supported by Italy’s SACE</a:t>
            </a:r>
          </a:p>
          <a:p>
            <a:pPr marL="742950" lvl="1" indent="-285750">
              <a:lnSpc>
                <a:spcPct val="90000"/>
              </a:lnSpc>
            </a:pPr>
            <a:r>
              <a:rPr lang="en-US" sz="1400" smtClean="0"/>
              <a:t>$450 million uninsured loan from commercial banks</a:t>
            </a:r>
          </a:p>
          <a:p>
            <a:pPr marL="742950" lvl="1" indent="-285750">
              <a:lnSpc>
                <a:spcPct val="90000"/>
              </a:lnSpc>
            </a:pPr>
            <a:r>
              <a:rPr lang="en-US" sz="1400" smtClean="0"/>
              <a:t>$1,200 million from bond markets</a:t>
            </a:r>
          </a:p>
          <a:p>
            <a:pPr marL="1143000" lvl="2">
              <a:lnSpc>
                <a:spcPct val="90000"/>
              </a:lnSpc>
            </a:pPr>
            <a:r>
              <a:rPr lang="en-US" sz="1200" smtClean="0"/>
              <a:t>10 and 17 year maturity</a:t>
            </a:r>
          </a:p>
          <a:p>
            <a:pPr marL="1143000" lvl="2">
              <a:lnSpc>
                <a:spcPct val="90000"/>
              </a:lnSpc>
            </a:pPr>
            <a:r>
              <a:rPr lang="en-US" sz="1200" smtClean="0"/>
              <a:t>Rated BBB+ by S&amp;P</a:t>
            </a:r>
          </a:p>
          <a:p>
            <a:pPr marL="1143000" lvl="2">
              <a:lnSpc>
                <a:spcPct val="90000"/>
              </a:lnSpc>
            </a:pPr>
            <a:r>
              <a:rPr lang="en-US" sz="1200" smtClean="0"/>
              <a:t>Rated A3 by Moody’s</a:t>
            </a:r>
          </a:p>
        </p:txBody>
      </p:sp>
    </p:spTree>
  </p:cSld>
  <p:clrMapOvr>
    <a:masterClrMapping/>
  </p:clrMapOvr>
  <p:transition>
    <p:zo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mtClean="0"/>
              <a:t>Ras Laffan Liquified Gas Company</a:t>
            </a:r>
          </a:p>
        </p:txBody>
      </p:sp>
      <p:sp>
        <p:nvSpPr>
          <p:cNvPr id="92163" name="Rectangle 3"/>
          <p:cNvSpPr>
            <a:spLocks noGrp="1" noChangeArrowheads="1"/>
          </p:cNvSpPr>
          <p:nvPr>
            <p:ph type="body" idx="1"/>
          </p:nvPr>
        </p:nvSpPr>
        <p:spPr/>
        <p:txBody>
          <a:bodyPr/>
          <a:lstStyle/>
          <a:p>
            <a:pPr marL="342900" indent="-342900"/>
            <a:r>
              <a:rPr lang="en-US" smtClean="0"/>
              <a:t>Reasons for Bond Financing</a:t>
            </a:r>
          </a:p>
          <a:p>
            <a:pPr marL="742950" lvl="1" indent="-285750"/>
            <a:r>
              <a:rPr lang="en-US" smtClean="0"/>
              <a:t>Bank market tapped out for Qatar – given the size of the project, there was not enough financing from banks</a:t>
            </a:r>
          </a:p>
          <a:p>
            <a:pPr marL="742950" lvl="1" indent="-285750"/>
            <a:r>
              <a:rPr lang="en-US" smtClean="0"/>
              <a:t>Bond investors understood commodity price risks; Issue over-subscribed</a:t>
            </a:r>
          </a:p>
          <a:p>
            <a:pPr marL="742950" lvl="1" indent="-285750"/>
            <a:r>
              <a:rPr lang="en-US" smtClean="0"/>
              <a:t>Long maturity</a:t>
            </a:r>
          </a:p>
          <a:p>
            <a:pPr marL="742950" lvl="1" indent="-285750"/>
            <a:r>
              <a:rPr lang="en-US" smtClean="0"/>
              <a:t>BBB rating allowed many investors to come in.</a:t>
            </a:r>
          </a:p>
          <a:p>
            <a:pPr marL="742950" lvl="1" indent="-285750"/>
            <a:r>
              <a:rPr lang="en-US" smtClean="0"/>
              <a:t>Attraction (pre-Asian crisis):  </a:t>
            </a:r>
          </a:p>
          <a:p>
            <a:pPr marL="1143000" lvl="2"/>
            <a:r>
              <a:rPr lang="en-US" smtClean="0"/>
              <a:t>Pure Commodity</a:t>
            </a:r>
          </a:p>
          <a:p>
            <a:pPr marL="1143000" lvl="2"/>
            <a:r>
              <a:rPr lang="en-US" smtClean="0"/>
              <a:t>Link to East Asian Economies</a:t>
            </a:r>
          </a:p>
        </p:txBody>
      </p:sp>
    </p:spTree>
  </p:cSld>
  <p:clrMapOvr>
    <a:masterClrMapping/>
  </p:clrMapOvr>
  <p:transition>
    <p:zo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mtClean="0"/>
              <a:t>Ras Laffan III</a:t>
            </a:r>
          </a:p>
        </p:txBody>
      </p:sp>
      <p:sp>
        <p:nvSpPr>
          <p:cNvPr id="93187" name="Rectangle 3"/>
          <p:cNvSpPr>
            <a:spLocks noGrp="1" noChangeArrowheads="1"/>
          </p:cNvSpPr>
          <p:nvPr>
            <p:ph type="body" idx="1"/>
          </p:nvPr>
        </p:nvSpPr>
        <p:spPr/>
        <p:txBody>
          <a:bodyPr/>
          <a:lstStyle/>
          <a:p>
            <a:pPr>
              <a:lnSpc>
                <a:spcPct val="90000"/>
              </a:lnSpc>
            </a:pPr>
            <a:r>
              <a:rPr lang="en-US" smtClean="0"/>
              <a:t>Raised $4.6 billion in debt</a:t>
            </a:r>
          </a:p>
          <a:p>
            <a:pPr>
              <a:lnSpc>
                <a:spcPct val="90000"/>
              </a:lnSpc>
            </a:pPr>
            <a:r>
              <a:rPr lang="en-US" smtClean="0"/>
              <a:t>Bonds rated A+</a:t>
            </a:r>
          </a:p>
          <a:p>
            <a:pPr>
              <a:lnSpc>
                <a:spcPct val="90000"/>
              </a:lnSpc>
            </a:pPr>
            <a:r>
              <a:rPr lang="en-US" smtClean="0"/>
              <a:t>Elimination of sales volume risk through long-term contracts</a:t>
            </a:r>
          </a:p>
          <a:p>
            <a:pPr>
              <a:lnSpc>
                <a:spcPct val="90000"/>
              </a:lnSpc>
            </a:pPr>
            <a:r>
              <a:rPr lang="en-US" smtClean="0"/>
              <a:t>Few technological issues based on the construction of initial phase</a:t>
            </a:r>
          </a:p>
          <a:p>
            <a:pPr>
              <a:lnSpc>
                <a:spcPct val="90000"/>
              </a:lnSpc>
            </a:pPr>
            <a:r>
              <a:rPr lang="en-US" smtClean="0"/>
              <a:t>Sponsor support from ExxonMobil</a:t>
            </a:r>
          </a:p>
          <a:p>
            <a:pPr>
              <a:lnSpc>
                <a:spcPct val="90000"/>
              </a:lnSpc>
            </a:pPr>
            <a:r>
              <a:rPr lang="en-US" smtClean="0"/>
              <a:t>Virtually no supply risk from sourcing of natural gas</a:t>
            </a:r>
          </a:p>
          <a:p>
            <a:pPr>
              <a:lnSpc>
                <a:spcPct val="90000"/>
              </a:lnSpc>
            </a:pPr>
            <a:r>
              <a:rPr lang="en-US" smtClean="0"/>
              <a:t>Competitive cost position due to economies of scale and low feedstock prices</a:t>
            </a:r>
          </a:p>
          <a:p>
            <a:pPr>
              <a:lnSpc>
                <a:spcPct val="90000"/>
              </a:lnSpc>
            </a:pPr>
            <a:r>
              <a:rPr lang="en-US" smtClean="0"/>
              <a:t>Elimination of construction risk through EPC contracts</a:t>
            </a:r>
          </a:p>
          <a:p>
            <a:pPr>
              <a:lnSpc>
                <a:spcPct val="90000"/>
              </a:lnSpc>
            </a:pPr>
            <a:r>
              <a:rPr lang="en-US" smtClean="0"/>
              <a:t>DSCR’s above 2x in stress scenarios; break even oil price of $11/BBL and $2/MMBTU</a:t>
            </a:r>
          </a:p>
        </p:txBody>
      </p:sp>
    </p:spTree>
  </p:cSld>
  <p:clrMapOvr>
    <a:masterClrMapping/>
  </p:clrMapOvr>
  <p:transition>
    <p:zo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mtClean="0"/>
              <a:t>Ras Laffan III Weaknesses</a:t>
            </a:r>
          </a:p>
        </p:txBody>
      </p:sp>
      <p:sp>
        <p:nvSpPr>
          <p:cNvPr id="94211" name="Rectangle 3"/>
          <p:cNvSpPr>
            <a:spLocks noGrp="1" noChangeArrowheads="1"/>
          </p:cNvSpPr>
          <p:nvPr>
            <p:ph type="body" idx="1"/>
          </p:nvPr>
        </p:nvSpPr>
        <p:spPr/>
        <p:txBody>
          <a:bodyPr/>
          <a:lstStyle/>
          <a:p>
            <a:r>
              <a:rPr lang="en-US" smtClean="0"/>
              <a:t>Linkages of prices to oil price and natural gas prices in Europe</a:t>
            </a:r>
          </a:p>
          <a:p>
            <a:r>
              <a:rPr lang="en-US" smtClean="0"/>
              <a:t>High counterparty risk – 74% of sales volumes to off-takers with BBB or below</a:t>
            </a:r>
          </a:p>
          <a:p>
            <a:r>
              <a:rPr lang="en-US" smtClean="0"/>
              <a:t>Counterparty risk from the necessity of third parties to complete infrastructure projects such as port facilities, terminal facilities, and ships</a:t>
            </a:r>
          </a:p>
          <a:p>
            <a:r>
              <a:rPr lang="en-US" smtClean="0"/>
              <a:t>Exposure to indemnity payments</a:t>
            </a:r>
          </a:p>
          <a:p>
            <a:r>
              <a:rPr lang="en-US" smtClean="0"/>
              <a:t>Absence of business interruption insurance</a:t>
            </a:r>
          </a:p>
          <a:p>
            <a:endParaRPr lang="en-US" smtClean="0"/>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CCP 1">
  <a:themeElements>
    <a:clrScheme name="CCP 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P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CCP 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P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CP 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P 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P 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P 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CP 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CP 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P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CP 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P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C:\WINNT\Profiles\Administrator\Application Data\Microsoft\Templates\CCP 1.pot</Template>
  <TotalTime>58438</TotalTime>
  <Words>16823</Words>
  <Application>Microsoft Office PowerPoint</Application>
  <PresentationFormat>On-screen Show (4:3)</PresentationFormat>
  <Paragraphs>1740</Paragraphs>
  <Slides>228</Slides>
  <Notes>48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228</vt:i4>
      </vt:variant>
    </vt:vector>
  </HeadingPairs>
  <TitlesOfParts>
    <vt:vector size="237" baseType="lpstr">
      <vt:lpstr>新細明體</vt:lpstr>
      <vt:lpstr>Arial</vt:lpstr>
      <vt:lpstr>Times New Roman</vt:lpstr>
      <vt:lpstr>Trebuchet MS</vt:lpstr>
      <vt:lpstr>Wingdings</vt:lpstr>
      <vt:lpstr>CCP 1</vt:lpstr>
      <vt:lpstr>Document</vt:lpstr>
      <vt:lpstr>Slide</vt:lpstr>
      <vt:lpstr>Worksheet</vt:lpstr>
      <vt:lpstr>Introduction – Project Finance in the Context of General Finance</vt:lpstr>
      <vt:lpstr>Challenging/Complex Issues in Analysis of Project Finance</vt:lpstr>
      <vt:lpstr>Central Question in Finance and Valuation</vt:lpstr>
      <vt:lpstr>Project Finance Background - Issues</vt:lpstr>
      <vt:lpstr>Basic Project Finance Concepts</vt:lpstr>
      <vt:lpstr>Definition of Project Finance</vt:lpstr>
      <vt:lpstr>Definition of Non-Recourse</vt:lpstr>
      <vt:lpstr>Debt Sizing</vt:lpstr>
      <vt:lpstr>Project Finance versus Corporate Finance</vt:lpstr>
      <vt:lpstr>Risk Assessment Challenge in Project Finance</vt:lpstr>
      <vt:lpstr>DSCR with High and Low Risk</vt:lpstr>
      <vt:lpstr>What Is Project Finance</vt:lpstr>
      <vt:lpstr>Risk Analysis</vt:lpstr>
      <vt:lpstr>Example of Project Finance as Risk Measurement Survey of Electric Plants</vt:lpstr>
      <vt:lpstr>Sample Market Data in Different Regions</vt:lpstr>
      <vt:lpstr>Project Finance Process  Used in Investment</vt:lpstr>
      <vt:lpstr>Evaluation of Project Investments with Equity IRR and Debt Capacity</vt:lpstr>
      <vt:lpstr>Problems with Project Finance</vt:lpstr>
      <vt:lpstr>Cost of Capital for Project Finance</vt:lpstr>
      <vt:lpstr>Project Finance Terms</vt:lpstr>
      <vt:lpstr>Project Finance Overview</vt:lpstr>
      <vt:lpstr>Project Finance Players</vt:lpstr>
      <vt:lpstr>Project Finance Characteristics</vt:lpstr>
      <vt:lpstr>Types of Project Finance</vt:lpstr>
      <vt:lpstr>Project Finance Terms</vt:lpstr>
      <vt:lpstr>Contract Terminology</vt:lpstr>
      <vt:lpstr>More Project Finance Terms</vt:lpstr>
      <vt:lpstr>More Project Finance Terms</vt:lpstr>
      <vt:lpstr>Financial Close</vt:lpstr>
      <vt:lpstr>More Project Finance Terms</vt:lpstr>
      <vt:lpstr>Project Finance Glossary</vt:lpstr>
      <vt:lpstr>Project Finance and Risk Management</vt:lpstr>
      <vt:lpstr>What Is and Is Not Project Finance: Basel II</vt:lpstr>
      <vt:lpstr>Project Finance versus Corporate Finance</vt:lpstr>
      <vt:lpstr>Limited and Full Recourse</vt:lpstr>
      <vt:lpstr>Conditions Precedent</vt:lpstr>
      <vt:lpstr>Project Documents</vt:lpstr>
      <vt:lpstr>Conditions Precedent to Each Draw Down</vt:lpstr>
      <vt:lpstr>Project Finance Timing and Phases</vt:lpstr>
      <vt:lpstr>Project Finance Phases – Financial Close and Commercial Operation Date</vt:lpstr>
      <vt:lpstr>Steps in Project Financing</vt:lpstr>
      <vt:lpstr>Project Finance Timing and Finance</vt:lpstr>
      <vt:lpstr>Project Finance from Development through Commercial Operation)</vt:lpstr>
      <vt:lpstr>Timeline Before Commercial Operation</vt:lpstr>
      <vt:lpstr>Importance of the Completion Test and Definition of Completion</vt:lpstr>
      <vt:lpstr>Project Finance Dates – Completion Test</vt:lpstr>
      <vt:lpstr>Completion Test and Definition of Project Finance</vt:lpstr>
      <vt:lpstr>Start-up Phase and Conditions Precedent</vt:lpstr>
      <vt:lpstr>Development Costs</vt:lpstr>
      <vt:lpstr>Project Finance Corporate Structure and Contract Overview</vt:lpstr>
      <vt:lpstr>Project Company – The Special Purpose Vehicle</vt:lpstr>
      <vt:lpstr>Special Purpose Vehicle or Project Company </vt:lpstr>
      <vt:lpstr>Typical Project Finance Structure – Availability Project</vt:lpstr>
      <vt:lpstr>Project Finance Structure – Infrastructure Projects</vt:lpstr>
      <vt:lpstr>EPC Contract and Construction Risks</vt:lpstr>
      <vt:lpstr>Interests of Contractors, Bankers and Sponsors</vt:lpstr>
      <vt:lpstr>Assessment of Contracts</vt:lpstr>
      <vt:lpstr>Off-take Contracts – PPA Agreement, Concession Agreement</vt:lpstr>
      <vt:lpstr>Off-take Purchase Agreement</vt:lpstr>
      <vt:lpstr>Project Finance Representation with Contracts for Electricity Plant and Ring Fence</vt:lpstr>
      <vt:lpstr>Non-Recourse and Recourse Debt</vt:lpstr>
      <vt:lpstr>Deal Diagram – Sithe Cogen</vt:lpstr>
      <vt:lpstr>Project Finance Funding Sources</vt:lpstr>
      <vt:lpstr>Sources of Capital</vt:lpstr>
      <vt:lpstr>Characteristics of Project Finance and Corporate Debt</vt:lpstr>
      <vt:lpstr>Advantages of Project Finance from a Credit Perspective</vt:lpstr>
      <vt:lpstr>Permanent Project Finance Debt</vt:lpstr>
      <vt:lpstr>Covenants</vt:lpstr>
      <vt:lpstr>Sources of Debt</vt:lpstr>
      <vt:lpstr>144A Bonds</vt:lpstr>
      <vt:lpstr>Sources of Equity Capital</vt:lpstr>
      <vt:lpstr>Rise in Indian Project Finance</vt:lpstr>
      <vt:lpstr>Lender Preferences for Sponsors</vt:lpstr>
      <vt:lpstr>Different Types of Project Finance Loans</vt:lpstr>
      <vt:lpstr>PF Loans – Cash Flow Lending (Reference)</vt:lpstr>
      <vt:lpstr>Non-Recourse Debt in Project Finance</vt:lpstr>
      <vt:lpstr>PF Loans – Debt Service Reserves</vt:lpstr>
      <vt:lpstr>Example of Debt Service Reserves and Other Features in Merchant Plant Transactions (S&amp;P 2007)</vt:lpstr>
      <vt:lpstr>PowerPoint Presentation</vt:lpstr>
      <vt:lpstr>Cash Flow Waterfall and Project Accounts</vt:lpstr>
      <vt:lpstr>Example of Cash Flow Waterfall</vt:lpstr>
      <vt:lpstr>Bank Loans and Bonds in Project Finance</vt:lpstr>
      <vt:lpstr>Production Payment Loans (Reference)</vt:lpstr>
      <vt:lpstr>Agency Financing Sources</vt:lpstr>
      <vt:lpstr>Political Risk Gurarantees</vt:lpstr>
      <vt:lpstr>Advantages and Disadvantages of Project Finance</vt:lpstr>
      <vt:lpstr>Cost of Project Finance and Problem of Complex Contracts, Subcontracts, Guarantees, Insurances</vt:lpstr>
      <vt:lpstr>Time Requirements in Project Finance</vt:lpstr>
      <vt:lpstr>Representative Financing Costs in Project Financing (Pre Financial Crisis)</vt:lpstr>
      <vt:lpstr>Reasons for Using Project Finance</vt:lpstr>
      <vt:lpstr>Project Finance Success and Failure Examples</vt:lpstr>
      <vt:lpstr> Ras Laffan</vt:lpstr>
      <vt:lpstr>Types of Projects and Sovereign Risk</vt:lpstr>
      <vt:lpstr>Example: Ras Laffan Liquified Gas Company (Ras Gas)</vt:lpstr>
      <vt:lpstr>Ras Laffan Liquified Gas Company</vt:lpstr>
      <vt:lpstr>Ras Laffan Liquified Gas Company</vt:lpstr>
      <vt:lpstr>Ras Laffan Liquified Gas Company</vt:lpstr>
      <vt:lpstr>Ras Laffan III</vt:lpstr>
      <vt:lpstr>Ras Laffan III Weaknesses</vt:lpstr>
      <vt:lpstr>Ras Laffan III Off-takers</vt:lpstr>
      <vt:lpstr>Ras Laffan 3 Cash Flow Waterfall</vt:lpstr>
      <vt:lpstr>Ras Laffan 3 Sources and Uses of Funds</vt:lpstr>
      <vt:lpstr>Financing Terms and Risks</vt:lpstr>
      <vt:lpstr>Ras Laffan 3 Debt Amortization Schedule</vt:lpstr>
      <vt:lpstr>Formula for Sculpting Debt</vt:lpstr>
      <vt:lpstr>Project Finance Success: Gaza Power Plant</vt:lpstr>
      <vt:lpstr>Project Finance Risks</vt:lpstr>
      <vt:lpstr>Concession Alphabet</vt:lpstr>
      <vt:lpstr>PowerPoint Presentation</vt:lpstr>
      <vt:lpstr>Philippine Power Market - Background</vt:lpstr>
      <vt:lpstr>Background on Existing State-Owned Utility Company</vt:lpstr>
      <vt:lpstr>Problems with Power in Philippines</vt:lpstr>
      <vt:lpstr>Attempts to Solve Power Problem</vt:lpstr>
      <vt:lpstr>Context of Power Crisis in Early 1990’s</vt:lpstr>
      <vt:lpstr>Legislation and the Power Shortage</vt:lpstr>
      <vt:lpstr>Growth in Electricity Generation from EIA</vt:lpstr>
      <vt:lpstr>Fast Track Contracting</vt:lpstr>
      <vt:lpstr>Three Rounds of Development</vt:lpstr>
      <vt:lpstr>Philippines Contracts</vt:lpstr>
      <vt:lpstr>Allocation of Risks</vt:lpstr>
      <vt:lpstr>Initial Contracts</vt:lpstr>
      <vt:lpstr>Summary of Capacity and Costs</vt:lpstr>
      <vt:lpstr>Concession Alphabet</vt:lpstr>
      <vt:lpstr>Capacity was Added over Many Years</vt:lpstr>
      <vt:lpstr>Additions of Capacity by Type</vt:lpstr>
      <vt:lpstr>Diesel Added Early/Gas and Hydro Added Later</vt:lpstr>
      <vt:lpstr>Praise for Philippines Program</vt:lpstr>
      <vt:lpstr>Comparative Plant Costs</vt:lpstr>
      <vt:lpstr>Cost of Plants per kW</vt:lpstr>
      <vt:lpstr>Philippines PPA Features</vt:lpstr>
      <vt:lpstr>Philippines PPA Provisions Continued</vt:lpstr>
      <vt:lpstr>PPA Provisions</vt:lpstr>
      <vt:lpstr>BOT and Sovereign Guarantee</vt:lpstr>
      <vt:lpstr>List of Projects and  PPA Terms</vt:lpstr>
      <vt:lpstr>Case 1: Enron Subic</vt:lpstr>
      <vt:lpstr>DSCR Criteria</vt:lpstr>
      <vt:lpstr>BOT/PPA Contract</vt:lpstr>
      <vt:lpstr>Case Study - Funding Enron - Subic Bay, Philippines</vt:lpstr>
      <vt:lpstr>113 MW Diesel Generator Power Station Subic Bay, Philippines</vt:lpstr>
      <vt:lpstr>Subic Covenants</vt:lpstr>
      <vt:lpstr>Conclusion from Investor Perspective</vt:lpstr>
      <vt:lpstr>Bond issue under rule 144 A</vt:lpstr>
      <vt:lpstr>Key Defaults</vt:lpstr>
      <vt:lpstr>Completion Guarantee</vt:lpstr>
      <vt:lpstr>EPC Contract</vt:lpstr>
      <vt:lpstr>Sensitivity Cases</vt:lpstr>
      <vt:lpstr>Adjusted Results</vt:lpstr>
      <vt:lpstr>Other Assumptions</vt:lpstr>
      <vt:lpstr>Case 2: Quezon Case</vt:lpstr>
      <vt:lpstr>Quezon Sources and Uses</vt:lpstr>
      <vt:lpstr>Quezon Contractual Structure </vt:lpstr>
      <vt:lpstr>Quezon Costs</vt:lpstr>
      <vt:lpstr>Financial Results</vt:lpstr>
      <vt:lpstr>Philippines Case - Results</vt:lpstr>
      <vt:lpstr>Capacity and Demand</vt:lpstr>
      <vt:lpstr>Philippines IPP Contracts</vt:lpstr>
      <vt:lpstr>Effects of PPA Program</vt:lpstr>
      <vt:lpstr>Exchange Rates</vt:lpstr>
      <vt:lpstr>Risk Mitigation and Purchasing Power Parity</vt:lpstr>
      <vt:lpstr>Example of Purchasing Power Parity and Inflation</vt:lpstr>
      <vt:lpstr>Index of Exchange Rate and Purchasing Power</vt:lpstr>
      <vt:lpstr>Result – High Power Rates</vt:lpstr>
      <vt:lpstr>High Power Rates (Excluding Europe)</vt:lpstr>
      <vt:lpstr>Philippines – Contract Review</vt:lpstr>
      <vt:lpstr>Philippines – Review of Contracts</vt:lpstr>
      <vt:lpstr>Payouts for Political Risk Insurance</vt:lpstr>
      <vt:lpstr>MEGA Insurance Rates</vt:lpstr>
      <vt:lpstr>Project Finance and Theory</vt:lpstr>
      <vt:lpstr>General Finance Issues and Project Finance</vt:lpstr>
      <vt:lpstr>General Finance Issues and Project Finance (Continued)</vt:lpstr>
      <vt:lpstr>Methods of Analysing the Fundamental Issues</vt:lpstr>
      <vt:lpstr>Methods of Analysis -- Continued</vt:lpstr>
      <vt:lpstr>Methods of Analysis -- Continued</vt:lpstr>
      <vt:lpstr>Methods of Analysis -- Continued</vt:lpstr>
      <vt:lpstr>Case Exercise</vt:lpstr>
      <vt:lpstr>Project Finance Process</vt:lpstr>
      <vt:lpstr>Project Finance Process and Documentation from Alternative Perspectives</vt:lpstr>
      <vt:lpstr>Project Finance Process</vt:lpstr>
      <vt:lpstr>Traditional Finance</vt:lpstr>
      <vt:lpstr>Reference Slides: Use of Project Finance in Various Industries</vt:lpstr>
      <vt:lpstr>Agent Bank (Reference)</vt:lpstr>
      <vt:lpstr>Project Finance Definition is Not Static</vt:lpstr>
      <vt:lpstr>Definition of Project Finance (Reference)</vt:lpstr>
      <vt:lpstr>Project Finance - Banks</vt:lpstr>
      <vt:lpstr>Project Finance - Bonds</vt:lpstr>
      <vt:lpstr>Primary Applications of Project Finance</vt:lpstr>
      <vt:lpstr>Industries that Use Project Finance</vt:lpstr>
      <vt:lpstr>Project Finance Volume by Year and by Area</vt:lpstr>
      <vt:lpstr>Project Finance by Sector by Year</vt:lpstr>
      <vt:lpstr>Project Finance by Sector</vt:lpstr>
      <vt:lpstr>Oil and Gas</vt:lpstr>
      <vt:lpstr>Mining</vt:lpstr>
      <vt:lpstr>Electricity Generation</vt:lpstr>
      <vt:lpstr>Toll ways, Pipelines and Airports</vt:lpstr>
      <vt:lpstr>Other</vt:lpstr>
      <vt:lpstr>Project Financings</vt:lpstr>
      <vt:lpstr>Project Financings</vt:lpstr>
      <vt:lpstr>Project Finance Statistics</vt:lpstr>
      <vt:lpstr>Funding Sources for Project Finance</vt:lpstr>
      <vt:lpstr>Export Credit Agencies</vt:lpstr>
      <vt:lpstr>Multilateral Agencies</vt:lpstr>
      <vt:lpstr>Azito IPP Project</vt:lpstr>
      <vt:lpstr>Project Finance History (Reference)</vt:lpstr>
      <vt:lpstr>Project Finance History (Reference)</vt:lpstr>
      <vt:lpstr>Recent Project Finance History (Reference)</vt:lpstr>
      <vt:lpstr>Loy Yang Financing</vt:lpstr>
      <vt:lpstr>Loy Yang Covenants</vt:lpstr>
      <vt:lpstr>Illustration of Development Stage for Wind Farms</vt:lpstr>
      <vt:lpstr>Capital and Project Stages</vt:lpstr>
      <vt:lpstr>Project Timing and Tasks During the Development Phase (Before the Completion Date)</vt:lpstr>
      <vt:lpstr>Example of Development Cost in Different Wind Projects</vt:lpstr>
      <vt:lpstr>Exercise: Compute the Development Cost Percent</vt:lpstr>
      <vt:lpstr>Project Finance Risk Analysis</vt:lpstr>
      <vt:lpstr>Risk Analysis</vt:lpstr>
      <vt:lpstr>Project Finance and Risk Management</vt:lpstr>
      <vt:lpstr>Project Finance and Allocation of Risk</vt:lpstr>
      <vt:lpstr>Importance of Proven Technology</vt:lpstr>
      <vt:lpstr>Analysis of Major Risks According to Phases of Project Finance</vt:lpstr>
      <vt:lpstr>Technical Failure – New Combined Cycle Electricity Plants</vt:lpstr>
      <vt:lpstr>Project Risks and Causes of Project Failure – S&amp;P Risk Categories</vt:lpstr>
      <vt:lpstr>Strong and Weak Technology/Construction Risk</vt:lpstr>
      <vt:lpstr>Strong and Weak Technology/Construction Risk</vt:lpstr>
      <vt:lpstr>Reasons for Use of Project Finance Debt</vt:lpstr>
      <vt:lpstr>Why Use Project Finance</vt:lpstr>
      <vt:lpstr>Why Use Project Finance</vt:lpstr>
      <vt:lpstr>Why Use Project Finance (Continued)</vt:lpstr>
      <vt:lpstr>Costs of Project Finance – Transaction Costs</vt:lpstr>
      <vt:lpstr>Resources and Contacts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Finance</dc:title>
  <dc:creator>Lucanio Pavoriti</dc:creator>
  <cp:lastModifiedBy>Monika Lewenski</cp:lastModifiedBy>
  <cp:revision>343</cp:revision>
  <cp:lastPrinted>1999-07-15T13:20:36Z</cp:lastPrinted>
  <dcterms:created xsi:type="dcterms:W3CDTF">2000-04-06T10:53:03Z</dcterms:created>
  <dcterms:modified xsi:type="dcterms:W3CDTF">2016-06-21T21:52:17Z</dcterms:modified>
</cp:coreProperties>
</file>