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handoutMasterIdLst>
    <p:handoutMasterId r:id="rId108"/>
  </p:handoutMasterIdLst>
  <p:sldIdLst>
    <p:sldId id="260" r:id="rId2"/>
    <p:sldId id="891" r:id="rId3"/>
    <p:sldId id="892" r:id="rId4"/>
    <p:sldId id="261" r:id="rId5"/>
    <p:sldId id="736" r:id="rId6"/>
    <p:sldId id="900" r:id="rId7"/>
    <p:sldId id="901" r:id="rId8"/>
    <p:sldId id="918" r:id="rId9"/>
    <p:sldId id="919" r:id="rId10"/>
    <p:sldId id="902" r:id="rId11"/>
    <p:sldId id="903" r:id="rId12"/>
    <p:sldId id="906" r:id="rId13"/>
    <p:sldId id="893" r:id="rId14"/>
    <p:sldId id="905" r:id="rId15"/>
    <p:sldId id="907" r:id="rId16"/>
    <p:sldId id="920" r:id="rId17"/>
    <p:sldId id="921" r:id="rId18"/>
    <p:sldId id="922" r:id="rId19"/>
    <p:sldId id="923" r:id="rId20"/>
    <p:sldId id="924" r:id="rId21"/>
    <p:sldId id="926" r:id="rId22"/>
    <p:sldId id="925" r:id="rId23"/>
    <p:sldId id="904" r:id="rId24"/>
    <p:sldId id="911" r:id="rId25"/>
    <p:sldId id="913" r:id="rId26"/>
    <p:sldId id="915" r:id="rId27"/>
    <p:sldId id="927" r:id="rId28"/>
    <p:sldId id="916" r:id="rId29"/>
    <p:sldId id="917" r:id="rId30"/>
    <p:sldId id="929" r:id="rId31"/>
    <p:sldId id="934" r:id="rId32"/>
    <p:sldId id="930" r:id="rId33"/>
    <p:sldId id="931" r:id="rId34"/>
    <p:sldId id="894" r:id="rId35"/>
    <p:sldId id="932" r:id="rId36"/>
    <p:sldId id="896" r:id="rId37"/>
    <p:sldId id="899" r:id="rId38"/>
    <p:sldId id="914" r:id="rId39"/>
    <p:sldId id="954" r:id="rId40"/>
    <p:sldId id="897" r:id="rId41"/>
    <p:sldId id="949" r:id="rId42"/>
    <p:sldId id="956" r:id="rId43"/>
    <p:sldId id="955" r:id="rId44"/>
    <p:sldId id="950" r:id="rId45"/>
    <p:sldId id="957" r:id="rId46"/>
    <p:sldId id="958" r:id="rId47"/>
    <p:sldId id="959" r:id="rId48"/>
    <p:sldId id="976" r:id="rId49"/>
    <p:sldId id="1006" r:id="rId50"/>
    <p:sldId id="1005" r:id="rId51"/>
    <p:sldId id="1007" r:id="rId52"/>
    <p:sldId id="1018" r:id="rId53"/>
    <p:sldId id="1019" r:id="rId54"/>
    <p:sldId id="1013" r:id="rId55"/>
    <p:sldId id="1014" r:id="rId56"/>
    <p:sldId id="1010" r:id="rId57"/>
    <p:sldId id="1016" r:id="rId58"/>
    <p:sldId id="961" r:id="rId59"/>
    <p:sldId id="1009" r:id="rId60"/>
    <p:sldId id="1020" r:id="rId61"/>
    <p:sldId id="1021" r:id="rId62"/>
    <p:sldId id="1017" r:id="rId63"/>
    <p:sldId id="1001" r:id="rId64"/>
    <p:sldId id="978" r:id="rId65"/>
    <p:sldId id="962" r:id="rId66"/>
    <p:sldId id="963" r:id="rId67"/>
    <p:sldId id="982" r:id="rId68"/>
    <p:sldId id="984" r:id="rId69"/>
    <p:sldId id="983" r:id="rId70"/>
    <p:sldId id="1012" r:id="rId71"/>
    <p:sldId id="1024" r:id="rId72"/>
    <p:sldId id="1022" r:id="rId73"/>
    <p:sldId id="1023" r:id="rId74"/>
    <p:sldId id="1002" r:id="rId75"/>
    <p:sldId id="1003" r:id="rId76"/>
    <p:sldId id="964" r:id="rId77"/>
    <p:sldId id="986" r:id="rId78"/>
    <p:sldId id="1011" r:id="rId79"/>
    <p:sldId id="990" r:id="rId80"/>
    <p:sldId id="991" r:id="rId81"/>
    <p:sldId id="992" r:id="rId82"/>
    <p:sldId id="987" r:id="rId83"/>
    <p:sldId id="979" r:id="rId84"/>
    <p:sldId id="981" r:id="rId85"/>
    <p:sldId id="996" r:id="rId86"/>
    <p:sldId id="993" r:id="rId87"/>
    <p:sldId id="994" r:id="rId88"/>
    <p:sldId id="980" r:id="rId89"/>
    <p:sldId id="977" r:id="rId90"/>
    <p:sldId id="995" r:id="rId91"/>
    <p:sldId id="1004" r:id="rId92"/>
    <p:sldId id="997" r:id="rId93"/>
    <p:sldId id="998" r:id="rId94"/>
    <p:sldId id="999" r:id="rId95"/>
    <p:sldId id="1000" r:id="rId96"/>
    <p:sldId id="966" r:id="rId97"/>
    <p:sldId id="967" r:id="rId98"/>
    <p:sldId id="968" r:id="rId99"/>
    <p:sldId id="969" r:id="rId100"/>
    <p:sldId id="970" r:id="rId101"/>
    <p:sldId id="971" r:id="rId102"/>
    <p:sldId id="972" r:id="rId103"/>
    <p:sldId id="973" r:id="rId104"/>
    <p:sldId id="974" r:id="rId105"/>
    <p:sldId id="975"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52"/>
      </p:cViewPr>
      <p:guideLst/>
    </p:cSldViewPr>
  </p:slideViewPr>
  <p:notesTextViewPr>
    <p:cViewPr>
      <p:scale>
        <a:sx n="1" d="1"/>
        <a:sy n="1" d="1"/>
      </p:scale>
      <p:origin x="0" y="0"/>
    </p:cViewPr>
  </p:notesTextViewPr>
  <p:sorterViewPr>
    <p:cViewPr>
      <p:scale>
        <a:sx n="70" d="100"/>
        <a:sy n="70" d="100"/>
      </p:scale>
      <p:origin x="0" y="-28872"/>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5A942-9393-427E-804A-8469913785E1}"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6ABBAE22-C95F-4B74-9B5D-19C761F22D65}">
      <dgm:prSet/>
      <dgm:spPr/>
      <dgm:t>
        <a:bodyPr/>
        <a:lstStyle/>
        <a:p>
          <a:r>
            <a:rPr lang="en-US" dirty="0"/>
            <a:t>Should we account for terminal value when we make a bid?</a:t>
          </a:r>
        </a:p>
      </dgm:t>
    </dgm:pt>
    <dgm:pt modelId="{833BB028-5DC8-4666-B989-06D2F195500B}" type="parTrans" cxnId="{73DE4844-7684-4173-BB6D-EE6CC6BBC226}">
      <dgm:prSet/>
      <dgm:spPr/>
      <dgm:t>
        <a:bodyPr/>
        <a:lstStyle/>
        <a:p>
          <a:endParaRPr lang="en-US"/>
        </a:p>
      </dgm:t>
    </dgm:pt>
    <dgm:pt modelId="{01EB7DB2-C130-4DBF-BD19-E18C91A80AAD}" type="sibTrans" cxnId="{73DE4844-7684-4173-BB6D-EE6CC6BBC226}">
      <dgm:prSet phldrT="01" phldr="0"/>
      <dgm:spPr/>
      <dgm:t>
        <a:bodyPr/>
        <a:lstStyle/>
        <a:p>
          <a:r>
            <a:rPr lang="en-US"/>
            <a:t>01</a:t>
          </a:r>
        </a:p>
      </dgm:t>
    </dgm:pt>
    <dgm:pt modelId="{50C579C1-B3BE-4263-A523-4F7D8D67B59D}">
      <dgm:prSet/>
      <dgm:spPr/>
      <dgm:t>
        <a:bodyPr/>
        <a:lstStyle/>
        <a:p>
          <a:r>
            <a:rPr lang="en-US" dirty="0"/>
            <a:t>Is the terminal value a big deal or is terminal value just lost in the rounding?</a:t>
          </a:r>
        </a:p>
      </dgm:t>
    </dgm:pt>
    <dgm:pt modelId="{B61C5164-C4C7-4EA2-8B98-9506A8FF7F93}" type="parTrans" cxnId="{B5F1B8E7-34DD-4176-BA9C-9ED69AE883A9}">
      <dgm:prSet/>
      <dgm:spPr/>
      <dgm:t>
        <a:bodyPr/>
        <a:lstStyle/>
        <a:p>
          <a:endParaRPr lang="en-US"/>
        </a:p>
      </dgm:t>
    </dgm:pt>
    <dgm:pt modelId="{01CA0148-3C4D-4BE5-9BB0-5C887DBC313D}" type="sibTrans" cxnId="{B5F1B8E7-34DD-4176-BA9C-9ED69AE883A9}">
      <dgm:prSet phldrT="02" phldr="0"/>
      <dgm:spPr/>
      <dgm:t>
        <a:bodyPr/>
        <a:lstStyle/>
        <a:p>
          <a:r>
            <a:rPr lang="en-US"/>
            <a:t>02</a:t>
          </a:r>
        </a:p>
      </dgm:t>
    </dgm:pt>
    <dgm:pt modelId="{8DC95668-56F9-41E9-ADC7-952DE6664C39}">
      <dgm:prSet/>
      <dgm:spPr/>
      <dgm:t>
        <a:bodyPr/>
        <a:lstStyle/>
        <a:p>
          <a:r>
            <a:rPr lang="en-US"/>
            <a:t>What assumption should we make about terminal value</a:t>
          </a:r>
        </a:p>
      </dgm:t>
    </dgm:pt>
    <dgm:pt modelId="{7E6A4131-5D0F-4EFE-9A01-C7BDE475F0CD}" type="parTrans" cxnId="{2EEBAB5E-6BE2-4AA6-889E-553BB643B37E}">
      <dgm:prSet/>
      <dgm:spPr/>
      <dgm:t>
        <a:bodyPr/>
        <a:lstStyle/>
        <a:p>
          <a:endParaRPr lang="en-US"/>
        </a:p>
      </dgm:t>
    </dgm:pt>
    <dgm:pt modelId="{D97205BB-B697-4FC5-9C05-001D1B77FC73}" type="sibTrans" cxnId="{2EEBAB5E-6BE2-4AA6-889E-553BB643B37E}">
      <dgm:prSet phldrT="03" phldr="0"/>
      <dgm:spPr/>
      <dgm:t>
        <a:bodyPr/>
        <a:lstStyle/>
        <a:p>
          <a:r>
            <a:rPr lang="en-US"/>
            <a:t>03</a:t>
          </a:r>
        </a:p>
      </dgm:t>
    </dgm:pt>
    <dgm:pt modelId="{2C44D21F-6523-4574-BB49-6684B60BB545}">
      <dgm:prSet/>
      <dgm:spPr/>
      <dgm:t>
        <a:bodyPr/>
        <a:lstStyle/>
        <a:p>
          <a:r>
            <a:rPr lang="en-US"/>
            <a:t>Under a contract extension</a:t>
          </a:r>
        </a:p>
      </dgm:t>
    </dgm:pt>
    <dgm:pt modelId="{A16FD488-4F33-4819-B011-08DEDC6A9881}" type="parTrans" cxnId="{40A9D44D-8912-41C6-99D2-402B1D8FBC50}">
      <dgm:prSet/>
      <dgm:spPr/>
      <dgm:t>
        <a:bodyPr/>
        <a:lstStyle/>
        <a:p>
          <a:endParaRPr lang="en-US"/>
        </a:p>
      </dgm:t>
    </dgm:pt>
    <dgm:pt modelId="{916F6C9B-65A9-4353-A25D-45A46B7706F8}" type="sibTrans" cxnId="{40A9D44D-8912-41C6-99D2-402B1D8FBC50}">
      <dgm:prSet/>
      <dgm:spPr/>
      <dgm:t>
        <a:bodyPr/>
        <a:lstStyle/>
        <a:p>
          <a:endParaRPr lang="en-US"/>
        </a:p>
      </dgm:t>
    </dgm:pt>
    <dgm:pt modelId="{BFBE5187-82FC-4AB6-A1EF-A5F6594AAA55}">
      <dgm:prSet/>
      <dgm:spPr/>
      <dgm:t>
        <a:bodyPr/>
        <a:lstStyle/>
        <a:p>
          <a:r>
            <a:rPr lang="en-US"/>
            <a:t>Under volatile spot prices</a:t>
          </a:r>
        </a:p>
      </dgm:t>
    </dgm:pt>
    <dgm:pt modelId="{57A54A49-7F9F-44D2-AE22-700F8D32EE45}" type="parTrans" cxnId="{A08A5988-E911-43D6-8F0C-8E7DD7E70591}">
      <dgm:prSet/>
      <dgm:spPr/>
      <dgm:t>
        <a:bodyPr/>
        <a:lstStyle/>
        <a:p>
          <a:endParaRPr lang="en-US"/>
        </a:p>
      </dgm:t>
    </dgm:pt>
    <dgm:pt modelId="{58B4E573-BCE8-4DCA-8351-584E771E29AF}" type="sibTrans" cxnId="{A08A5988-E911-43D6-8F0C-8E7DD7E70591}">
      <dgm:prSet/>
      <dgm:spPr/>
      <dgm:t>
        <a:bodyPr/>
        <a:lstStyle/>
        <a:p>
          <a:endParaRPr lang="en-US"/>
        </a:p>
      </dgm:t>
    </dgm:pt>
    <dgm:pt modelId="{34F3F2D1-327D-4F75-82E4-E3B15B9F2BB1}" type="pres">
      <dgm:prSet presAssocID="{BEE5A942-9393-427E-804A-8469913785E1}" presName="Name0" presStyleCnt="0">
        <dgm:presLayoutVars>
          <dgm:animLvl val="lvl"/>
          <dgm:resizeHandles val="exact"/>
        </dgm:presLayoutVars>
      </dgm:prSet>
      <dgm:spPr/>
    </dgm:pt>
    <dgm:pt modelId="{2A13652D-5941-4A43-ACE2-8FC8348147F3}" type="pres">
      <dgm:prSet presAssocID="{6ABBAE22-C95F-4B74-9B5D-19C761F22D65}" presName="compositeNode" presStyleCnt="0">
        <dgm:presLayoutVars>
          <dgm:bulletEnabled val="1"/>
        </dgm:presLayoutVars>
      </dgm:prSet>
      <dgm:spPr/>
    </dgm:pt>
    <dgm:pt modelId="{244E1DB5-63E4-4CE2-92F1-471F315A8209}" type="pres">
      <dgm:prSet presAssocID="{6ABBAE22-C95F-4B74-9B5D-19C761F22D65}" presName="bgRect" presStyleLbl="alignNode1" presStyleIdx="0" presStyleCnt="3"/>
      <dgm:spPr/>
    </dgm:pt>
    <dgm:pt modelId="{18BDC93B-E184-47D9-93CA-2FE5CB7625C7}" type="pres">
      <dgm:prSet presAssocID="{01EB7DB2-C130-4DBF-BD19-E18C91A80AAD}" presName="sibTransNodeRect" presStyleLbl="alignNode1" presStyleIdx="0" presStyleCnt="3">
        <dgm:presLayoutVars>
          <dgm:chMax val="0"/>
          <dgm:bulletEnabled val="1"/>
        </dgm:presLayoutVars>
      </dgm:prSet>
      <dgm:spPr/>
    </dgm:pt>
    <dgm:pt modelId="{4684A976-F7CD-4FFE-9352-0B4A0420F481}" type="pres">
      <dgm:prSet presAssocID="{6ABBAE22-C95F-4B74-9B5D-19C761F22D65}" presName="nodeRect" presStyleLbl="alignNode1" presStyleIdx="0" presStyleCnt="3">
        <dgm:presLayoutVars>
          <dgm:bulletEnabled val="1"/>
        </dgm:presLayoutVars>
      </dgm:prSet>
      <dgm:spPr/>
    </dgm:pt>
    <dgm:pt modelId="{1421CDF5-0105-4AF2-84D2-C0B20558F547}" type="pres">
      <dgm:prSet presAssocID="{01EB7DB2-C130-4DBF-BD19-E18C91A80AAD}" presName="sibTrans" presStyleCnt="0"/>
      <dgm:spPr/>
    </dgm:pt>
    <dgm:pt modelId="{C4793599-F1A2-4CEE-8DF1-577CBB90E45E}" type="pres">
      <dgm:prSet presAssocID="{50C579C1-B3BE-4263-A523-4F7D8D67B59D}" presName="compositeNode" presStyleCnt="0">
        <dgm:presLayoutVars>
          <dgm:bulletEnabled val="1"/>
        </dgm:presLayoutVars>
      </dgm:prSet>
      <dgm:spPr/>
    </dgm:pt>
    <dgm:pt modelId="{2409F355-9C00-4704-BF0C-74AD8BB41465}" type="pres">
      <dgm:prSet presAssocID="{50C579C1-B3BE-4263-A523-4F7D8D67B59D}" presName="bgRect" presStyleLbl="alignNode1" presStyleIdx="1" presStyleCnt="3"/>
      <dgm:spPr/>
    </dgm:pt>
    <dgm:pt modelId="{F80F8D99-5071-4943-8272-A94740ED7BEE}" type="pres">
      <dgm:prSet presAssocID="{01CA0148-3C4D-4BE5-9BB0-5C887DBC313D}" presName="sibTransNodeRect" presStyleLbl="alignNode1" presStyleIdx="1" presStyleCnt="3">
        <dgm:presLayoutVars>
          <dgm:chMax val="0"/>
          <dgm:bulletEnabled val="1"/>
        </dgm:presLayoutVars>
      </dgm:prSet>
      <dgm:spPr/>
    </dgm:pt>
    <dgm:pt modelId="{2B3093C6-E4C0-43E6-8971-277C73EBC3E5}" type="pres">
      <dgm:prSet presAssocID="{50C579C1-B3BE-4263-A523-4F7D8D67B59D}" presName="nodeRect" presStyleLbl="alignNode1" presStyleIdx="1" presStyleCnt="3">
        <dgm:presLayoutVars>
          <dgm:bulletEnabled val="1"/>
        </dgm:presLayoutVars>
      </dgm:prSet>
      <dgm:spPr/>
    </dgm:pt>
    <dgm:pt modelId="{D06A6A9A-7689-4E74-92CF-9368C71AA4B7}" type="pres">
      <dgm:prSet presAssocID="{01CA0148-3C4D-4BE5-9BB0-5C887DBC313D}" presName="sibTrans" presStyleCnt="0"/>
      <dgm:spPr/>
    </dgm:pt>
    <dgm:pt modelId="{ADDCA3BE-134C-48E3-9121-229205615F85}" type="pres">
      <dgm:prSet presAssocID="{8DC95668-56F9-41E9-ADC7-952DE6664C39}" presName="compositeNode" presStyleCnt="0">
        <dgm:presLayoutVars>
          <dgm:bulletEnabled val="1"/>
        </dgm:presLayoutVars>
      </dgm:prSet>
      <dgm:spPr/>
    </dgm:pt>
    <dgm:pt modelId="{B60F9BCF-C19A-41E1-9F1A-4C36C7DDA607}" type="pres">
      <dgm:prSet presAssocID="{8DC95668-56F9-41E9-ADC7-952DE6664C39}" presName="bgRect" presStyleLbl="alignNode1" presStyleIdx="2" presStyleCnt="3"/>
      <dgm:spPr/>
    </dgm:pt>
    <dgm:pt modelId="{EF3831C1-D226-4FB0-BD17-8F062AC84BFD}" type="pres">
      <dgm:prSet presAssocID="{D97205BB-B697-4FC5-9C05-001D1B77FC73}" presName="sibTransNodeRect" presStyleLbl="alignNode1" presStyleIdx="2" presStyleCnt="3">
        <dgm:presLayoutVars>
          <dgm:chMax val="0"/>
          <dgm:bulletEnabled val="1"/>
        </dgm:presLayoutVars>
      </dgm:prSet>
      <dgm:spPr/>
    </dgm:pt>
    <dgm:pt modelId="{B5F1E412-4CE1-47B2-80EC-054EA763F63F}" type="pres">
      <dgm:prSet presAssocID="{8DC95668-56F9-41E9-ADC7-952DE6664C39}" presName="nodeRect" presStyleLbl="alignNode1" presStyleIdx="2" presStyleCnt="3">
        <dgm:presLayoutVars>
          <dgm:bulletEnabled val="1"/>
        </dgm:presLayoutVars>
      </dgm:prSet>
      <dgm:spPr/>
    </dgm:pt>
  </dgm:ptLst>
  <dgm:cxnLst>
    <dgm:cxn modelId="{2A3F6414-8301-47CD-8ED6-6470E50BB42A}" type="presOf" srcId="{01EB7DB2-C130-4DBF-BD19-E18C91A80AAD}" destId="{18BDC93B-E184-47D9-93CA-2FE5CB7625C7}" srcOrd="0" destOrd="0" presId="urn:microsoft.com/office/officeart/2016/7/layout/LinearBlockProcessNumbered"/>
    <dgm:cxn modelId="{481EF335-39EC-4CFB-A107-95A8AA928583}" type="presOf" srcId="{BEE5A942-9393-427E-804A-8469913785E1}" destId="{34F3F2D1-327D-4F75-82E4-E3B15B9F2BB1}" srcOrd="0" destOrd="0" presId="urn:microsoft.com/office/officeart/2016/7/layout/LinearBlockProcessNumbered"/>
    <dgm:cxn modelId="{E6D7503C-074E-4BD0-A66D-C4BFD6C24EB8}" type="presOf" srcId="{50C579C1-B3BE-4263-A523-4F7D8D67B59D}" destId="{2B3093C6-E4C0-43E6-8971-277C73EBC3E5}" srcOrd="1" destOrd="0" presId="urn:microsoft.com/office/officeart/2016/7/layout/LinearBlockProcessNumbered"/>
    <dgm:cxn modelId="{2EEBAB5E-6BE2-4AA6-889E-553BB643B37E}" srcId="{BEE5A942-9393-427E-804A-8469913785E1}" destId="{8DC95668-56F9-41E9-ADC7-952DE6664C39}" srcOrd="2" destOrd="0" parTransId="{7E6A4131-5D0F-4EFE-9A01-C7BDE475F0CD}" sibTransId="{D97205BB-B697-4FC5-9C05-001D1B77FC73}"/>
    <dgm:cxn modelId="{F224AF5E-2D0C-4925-9659-A964ACC76D8A}" type="presOf" srcId="{2C44D21F-6523-4574-BB49-6684B60BB545}" destId="{B5F1E412-4CE1-47B2-80EC-054EA763F63F}" srcOrd="0" destOrd="1" presId="urn:microsoft.com/office/officeart/2016/7/layout/LinearBlockProcessNumbered"/>
    <dgm:cxn modelId="{73DE4844-7684-4173-BB6D-EE6CC6BBC226}" srcId="{BEE5A942-9393-427E-804A-8469913785E1}" destId="{6ABBAE22-C95F-4B74-9B5D-19C761F22D65}" srcOrd="0" destOrd="0" parTransId="{833BB028-5DC8-4666-B989-06D2F195500B}" sibTransId="{01EB7DB2-C130-4DBF-BD19-E18C91A80AAD}"/>
    <dgm:cxn modelId="{2D8B106C-AE9D-4D2E-B664-2D984A6A4F3F}" type="presOf" srcId="{01CA0148-3C4D-4BE5-9BB0-5C887DBC313D}" destId="{F80F8D99-5071-4943-8272-A94740ED7BEE}" srcOrd="0" destOrd="0" presId="urn:microsoft.com/office/officeart/2016/7/layout/LinearBlockProcessNumbered"/>
    <dgm:cxn modelId="{40A9D44D-8912-41C6-99D2-402B1D8FBC50}" srcId="{8DC95668-56F9-41E9-ADC7-952DE6664C39}" destId="{2C44D21F-6523-4574-BB49-6684B60BB545}" srcOrd="0" destOrd="0" parTransId="{A16FD488-4F33-4819-B011-08DEDC6A9881}" sibTransId="{916F6C9B-65A9-4353-A25D-45A46B7706F8}"/>
    <dgm:cxn modelId="{CC696350-B344-46A5-A1B5-71581759C7A3}" type="presOf" srcId="{8DC95668-56F9-41E9-ADC7-952DE6664C39}" destId="{B60F9BCF-C19A-41E1-9F1A-4C36C7DDA607}" srcOrd="0" destOrd="0" presId="urn:microsoft.com/office/officeart/2016/7/layout/LinearBlockProcessNumbered"/>
    <dgm:cxn modelId="{A08A5988-E911-43D6-8F0C-8E7DD7E70591}" srcId="{8DC95668-56F9-41E9-ADC7-952DE6664C39}" destId="{BFBE5187-82FC-4AB6-A1EF-A5F6594AAA55}" srcOrd="1" destOrd="0" parTransId="{57A54A49-7F9F-44D2-AE22-700F8D32EE45}" sibTransId="{58B4E573-BCE8-4DCA-8351-584E771E29AF}"/>
    <dgm:cxn modelId="{52ABF5AE-FF5A-4865-8A7B-A0E89A37714E}" type="presOf" srcId="{6ABBAE22-C95F-4B74-9B5D-19C761F22D65}" destId="{4684A976-F7CD-4FFE-9352-0B4A0420F481}" srcOrd="1" destOrd="0" presId="urn:microsoft.com/office/officeart/2016/7/layout/LinearBlockProcessNumbered"/>
    <dgm:cxn modelId="{FBEFD0BD-96E0-4B03-8133-C9A7F5272198}" type="presOf" srcId="{50C579C1-B3BE-4263-A523-4F7D8D67B59D}" destId="{2409F355-9C00-4704-BF0C-74AD8BB41465}" srcOrd="0" destOrd="0" presId="urn:microsoft.com/office/officeart/2016/7/layout/LinearBlockProcessNumbered"/>
    <dgm:cxn modelId="{CC69D2DB-8ABC-4A34-BAA3-6FCBB6727D52}" type="presOf" srcId="{D97205BB-B697-4FC5-9C05-001D1B77FC73}" destId="{EF3831C1-D226-4FB0-BD17-8F062AC84BFD}" srcOrd="0" destOrd="0" presId="urn:microsoft.com/office/officeart/2016/7/layout/LinearBlockProcessNumbered"/>
    <dgm:cxn modelId="{B5F1B8E7-34DD-4176-BA9C-9ED69AE883A9}" srcId="{BEE5A942-9393-427E-804A-8469913785E1}" destId="{50C579C1-B3BE-4263-A523-4F7D8D67B59D}" srcOrd="1" destOrd="0" parTransId="{B61C5164-C4C7-4EA2-8B98-9506A8FF7F93}" sibTransId="{01CA0148-3C4D-4BE5-9BB0-5C887DBC313D}"/>
    <dgm:cxn modelId="{FF4BAAF3-D918-4AEB-A19A-B3E0130B999B}" type="presOf" srcId="{8DC95668-56F9-41E9-ADC7-952DE6664C39}" destId="{B5F1E412-4CE1-47B2-80EC-054EA763F63F}" srcOrd="1" destOrd="0" presId="urn:microsoft.com/office/officeart/2016/7/layout/LinearBlockProcessNumbered"/>
    <dgm:cxn modelId="{DDF886F4-6C13-438C-B565-5BCCE14E4724}" type="presOf" srcId="{BFBE5187-82FC-4AB6-A1EF-A5F6594AAA55}" destId="{B5F1E412-4CE1-47B2-80EC-054EA763F63F}" srcOrd="0" destOrd="2" presId="urn:microsoft.com/office/officeart/2016/7/layout/LinearBlockProcessNumbered"/>
    <dgm:cxn modelId="{1728CEF9-F557-4EDD-AAAB-67DCB2163123}" type="presOf" srcId="{6ABBAE22-C95F-4B74-9B5D-19C761F22D65}" destId="{244E1DB5-63E4-4CE2-92F1-471F315A8209}" srcOrd="0" destOrd="0" presId="urn:microsoft.com/office/officeart/2016/7/layout/LinearBlockProcessNumbered"/>
    <dgm:cxn modelId="{D35205C4-AB02-4A98-BC44-59FE05517466}" type="presParOf" srcId="{34F3F2D1-327D-4F75-82E4-E3B15B9F2BB1}" destId="{2A13652D-5941-4A43-ACE2-8FC8348147F3}" srcOrd="0" destOrd="0" presId="urn:microsoft.com/office/officeart/2016/7/layout/LinearBlockProcessNumbered"/>
    <dgm:cxn modelId="{9B55FC91-9113-40DE-B6D7-EE0A191A25D3}" type="presParOf" srcId="{2A13652D-5941-4A43-ACE2-8FC8348147F3}" destId="{244E1DB5-63E4-4CE2-92F1-471F315A8209}" srcOrd="0" destOrd="0" presId="urn:microsoft.com/office/officeart/2016/7/layout/LinearBlockProcessNumbered"/>
    <dgm:cxn modelId="{73A1DCA1-8922-4857-9680-827B35EECDAA}" type="presParOf" srcId="{2A13652D-5941-4A43-ACE2-8FC8348147F3}" destId="{18BDC93B-E184-47D9-93CA-2FE5CB7625C7}" srcOrd="1" destOrd="0" presId="urn:microsoft.com/office/officeart/2016/7/layout/LinearBlockProcessNumbered"/>
    <dgm:cxn modelId="{99705CF8-6C55-4776-98A6-C8A8A50256BE}" type="presParOf" srcId="{2A13652D-5941-4A43-ACE2-8FC8348147F3}" destId="{4684A976-F7CD-4FFE-9352-0B4A0420F481}" srcOrd="2" destOrd="0" presId="urn:microsoft.com/office/officeart/2016/7/layout/LinearBlockProcessNumbered"/>
    <dgm:cxn modelId="{EF1546E4-9837-4CA2-A04C-40E143E9D8F6}" type="presParOf" srcId="{34F3F2D1-327D-4F75-82E4-E3B15B9F2BB1}" destId="{1421CDF5-0105-4AF2-84D2-C0B20558F547}" srcOrd="1" destOrd="0" presId="urn:microsoft.com/office/officeart/2016/7/layout/LinearBlockProcessNumbered"/>
    <dgm:cxn modelId="{67C43A11-D90E-4A70-96D9-CE2A7ABD396E}" type="presParOf" srcId="{34F3F2D1-327D-4F75-82E4-E3B15B9F2BB1}" destId="{C4793599-F1A2-4CEE-8DF1-577CBB90E45E}" srcOrd="2" destOrd="0" presId="urn:microsoft.com/office/officeart/2016/7/layout/LinearBlockProcessNumbered"/>
    <dgm:cxn modelId="{B493D019-2010-4141-968C-80CAA3CF8753}" type="presParOf" srcId="{C4793599-F1A2-4CEE-8DF1-577CBB90E45E}" destId="{2409F355-9C00-4704-BF0C-74AD8BB41465}" srcOrd="0" destOrd="0" presId="urn:microsoft.com/office/officeart/2016/7/layout/LinearBlockProcessNumbered"/>
    <dgm:cxn modelId="{493D4D9A-4664-489C-B0E7-6904212319E9}" type="presParOf" srcId="{C4793599-F1A2-4CEE-8DF1-577CBB90E45E}" destId="{F80F8D99-5071-4943-8272-A94740ED7BEE}" srcOrd="1" destOrd="0" presId="urn:microsoft.com/office/officeart/2016/7/layout/LinearBlockProcessNumbered"/>
    <dgm:cxn modelId="{EEB8A8F4-8E4D-4839-8CD9-29D1A44A0D3D}" type="presParOf" srcId="{C4793599-F1A2-4CEE-8DF1-577CBB90E45E}" destId="{2B3093C6-E4C0-43E6-8971-277C73EBC3E5}" srcOrd="2" destOrd="0" presId="urn:microsoft.com/office/officeart/2016/7/layout/LinearBlockProcessNumbered"/>
    <dgm:cxn modelId="{3AB96FD6-71E7-4CE6-A319-8FF770A368B0}" type="presParOf" srcId="{34F3F2D1-327D-4F75-82E4-E3B15B9F2BB1}" destId="{D06A6A9A-7689-4E74-92CF-9368C71AA4B7}" srcOrd="3" destOrd="0" presId="urn:microsoft.com/office/officeart/2016/7/layout/LinearBlockProcessNumbered"/>
    <dgm:cxn modelId="{D5A13F5E-DB8E-43C7-B521-26F570E392AF}" type="presParOf" srcId="{34F3F2D1-327D-4F75-82E4-E3B15B9F2BB1}" destId="{ADDCA3BE-134C-48E3-9121-229205615F85}" srcOrd="4" destOrd="0" presId="urn:microsoft.com/office/officeart/2016/7/layout/LinearBlockProcessNumbered"/>
    <dgm:cxn modelId="{6710843C-DB3E-4ADF-9A81-FD9460F5F016}" type="presParOf" srcId="{ADDCA3BE-134C-48E3-9121-229205615F85}" destId="{B60F9BCF-C19A-41E1-9F1A-4C36C7DDA607}" srcOrd="0" destOrd="0" presId="urn:microsoft.com/office/officeart/2016/7/layout/LinearBlockProcessNumbered"/>
    <dgm:cxn modelId="{3F14963B-F209-4551-BFD2-AB393828CEE9}" type="presParOf" srcId="{ADDCA3BE-134C-48E3-9121-229205615F85}" destId="{EF3831C1-D226-4FB0-BD17-8F062AC84BFD}" srcOrd="1" destOrd="0" presId="urn:microsoft.com/office/officeart/2016/7/layout/LinearBlockProcessNumbered"/>
    <dgm:cxn modelId="{801C298F-C4DA-49C9-B90E-09896D895B53}" type="presParOf" srcId="{ADDCA3BE-134C-48E3-9121-229205615F85}" destId="{B5F1E412-4CE1-47B2-80EC-054EA763F63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6F795-F901-4D64-BC3A-B27CE48875A4}" type="doc">
      <dgm:prSet loTypeId="urn:microsoft.com/office/officeart/2008/layout/LinedList" loCatId="Inbox" qsTypeId="urn:microsoft.com/office/officeart/2005/8/quickstyle/simple1" qsCatId="simple" csTypeId="urn:microsoft.com/office/officeart/2005/8/colors/ColorSchemeForSuggestions" csCatId="other"/>
      <dgm:spPr/>
      <dgm:t>
        <a:bodyPr/>
        <a:lstStyle/>
        <a:p>
          <a:endParaRPr lang="en-US"/>
        </a:p>
      </dgm:t>
    </dgm:pt>
    <dgm:pt modelId="{025E313C-0F06-4B19-83F0-9F6E23CDAF4E}">
      <dgm:prSet/>
      <dgm:spPr/>
      <dgm:t>
        <a:bodyPr/>
        <a:lstStyle/>
        <a:p>
          <a:r>
            <a:rPr lang="en-US"/>
            <a:t>If over-state the required IRR or use a target IRR that is higher than you bid, the terminal value will be understated – it will look to low relative to its true value.</a:t>
          </a:r>
        </a:p>
      </dgm:t>
    </dgm:pt>
    <dgm:pt modelId="{B435A8BE-0589-45B9-9D8B-7D21ADC2AD61}" type="parTrans" cxnId="{8A62F059-10CA-4134-841A-608FBB6D2A68}">
      <dgm:prSet/>
      <dgm:spPr/>
      <dgm:t>
        <a:bodyPr/>
        <a:lstStyle/>
        <a:p>
          <a:endParaRPr lang="en-US"/>
        </a:p>
      </dgm:t>
    </dgm:pt>
    <dgm:pt modelId="{F6C0CC46-B6D2-49BE-AAFC-49D94079BD96}" type="sibTrans" cxnId="{8A62F059-10CA-4134-841A-608FBB6D2A68}">
      <dgm:prSet/>
      <dgm:spPr/>
      <dgm:t>
        <a:bodyPr/>
        <a:lstStyle/>
        <a:p>
          <a:endParaRPr lang="en-US"/>
        </a:p>
      </dgm:t>
    </dgm:pt>
    <dgm:pt modelId="{3F5B49C0-44B8-4911-B6E4-1CCABA8ED61F}">
      <dgm:prSet/>
      <dgm:spPr/>
      <dgm:t>
        <a:bodyPr/>
        <a:lstStyle/>
        <a:p>
          <a:r>
            <a:rPr lang="en-US"/>
            <a:t>Terminal value is very speculative and may be negative, but that does not mean we should use an arbitrary value or “be conservative”</a:t>
          </a:r>
        </a:p>
      </dgm:t>
    </dgm:pt>
    <dgm:pt modelId="{3D7BC1FF-B60D-4CB3-A621-A6A465B0A8C8}" type="parTrans" cxnId="{D3F00886-B3BE-4579-8884-77F2B09F0C91}">
      <dgm:prSet/>
      <dgm:spPr/>
      <dgm:t>
        <a:bodyPr/>
        <a:lstStyle/>
        <a:p>
          <a:endParaRPr lang="en-US"/>
        </a:p>
      </dgm:t>
    </dgm:pt>
    <dgm:pt modelId="{9CA7CE12-29C9-48FF-BBC9-0B6CBE80FADA}" type="sibTrans" cxnId="{D3F00886-B3BE-4579-8884-77F2B09F0C91}">
      <dgm:prSet/>
      <dgm:spPr/>
      <dgm:t>
        <a:bodyPr/>
        <a:lstStyle/>
        <a:p>
          <a:endParaRPr lang="en-US"/>
        </a:p>
      </dgm:t>
    </dgm:pt>
    <dgm:pt modelId="{A4DA9CE7-B247-4D77-923B-E97509619ECA}">
      <dgm:prSet/>
      <dgm:spPr/>
      <dgm:t>
        <a:bodyPr/>
        <a:lstStyle/>
        <a:p>
          <a:r>
            <a:rPr lang="en-US"/>
            <a:t>Real Options should be reflected in terminal value as constraints of contract no longer apply.</a:t>
          </a:r>
        </a:p>
      </dgm:t>
    </dgm:pt>
    <dgm:pt modelId="{92392945-08F9-441E-88BD-6C501E100920}" type="parTrans" cxnId="{5EB22D27-1FE7-4854-AE8C-6D66A37501C6}">
      <dgm:prSet/>
      <dgm:spPr/>
      <dgm:t>
        <a:bodyPr/>
        <a:lstStyle/>
        <a:p>
          <a:endParaRPr lang="en-US"/>
        </a:p>
      </dgm:t>
    </dgm:pt>
    <dgm:pt modelId="{21DC2318-6847-4BED-A9B8-11CD90BE52C5}" type="sibTrans" cxnId="{5EB22D27-1FE7-4854-AE8C-6D66A37501C6}">
      <dgm:prSet/>
      <dgm:spPr/>
      <dgm:t>
        <a:bodyPr/>
        <a:lstStyle/>
        <a:p>
          <a:endParaRPr lang="en-US"/>
        </a:p>
      </dgm:t>
    </dgm:pt>
    <dgm:pt modelId="{A7935D04-0997-452F-8780-14C22B16F93B}" type="pres">
      <dgm:prSet presAssocID="{5E46F795-F901-4D64-BC3A-B27CE48875A4}" presName="vert0" presStyleCnt="0">
        <dgm:presLayoutVars>
          <dgm:dir/>
          <dgm:animOne val="branch"/>
          <dgm:animLvl val="lvl"/>
        </dgm:presLayoutVars>
      </dgm:prSet>
      <dgm:spPr/>
    </dgm:pt>
    <dgm:pt modelId="{851A9038-1AAD-49BA-8637-5C158F70E2E8}" type="pres">
      <dgm:prSet presAssocID="{025E313C-0F06-4B19-83F0-9F6E23CDAF4E}" presName="thickLine" presStyleLbl="alignNode1" presStyleIdx="0" presStyleCnt="3"/>
      <dgm:spPr/>
    </dgm:pt>
    <dgm:pt modelId="{66497741-86FC-46EE-B82C-865385C24BA8}" type="pres">
      <dgm:prSet presAssocID="{025E313C-0F06-4B19-83F0-9F6E23CDAF4E}" presName="horz1" presStyleCnt="0"/>
      <dgm:spPr/>
    </dgm:pt>
    <dgm:pt modelId="{C797A987-0DBB-4DBF-909B-7F42226A539A}" type="pres">
      <dgm:prSet presAssocID="{025E313C-0F06-4B19-83F0-9F6E23CDAF4E}" presName="tx1" presStyleLbl="revTx" presStyleIdx="0" presStyleCnt="3"/>
      <dgm:spPr/>
    </dgm:pt>
    <dgm:pt modelId="{FE74C857-F0F7-4FD0-9F52-51B618419B8E}" type="pres">
      <dgm:prSet presAssocID="{025E313C-0F06-4B19-83F0-9F6E23CDAF4E}" presName="vert1" presStyleCnt="0"/>
      <dgm:spPr/>
    </dgm:pt>
    <dgm:pt modelId="{ED6256DF-AAF9-4E91-BCBA-8482BBA5DBDD}" type="pres">
      <dgm:prSet presAssocID="{3F5B49C0-44B8-4911-B6E4-1CCABA8ED61F}" presName="thickLine" presStyleLbl="alignNode1" presStyleIdx="1" presStyleCnt="3"/>
      <dgm:spPr/>
    </dgm:pt>
    <dgm:pt modelId="{4A6C86BC-4577-4432-9F6C-08857548CCDD}" type="pres">
      <dgm:prSet presAssocID="{3F5B49C0-44B8-4911-B6E4-1CCABA8ED61F}" presName="horz1" presStyleCnt="0"/>
      <dgm:spPr/>
    </dgm:pt>
    <dgm:pt modelId="{85B46EF5-2E21-40FF-87E9-FD15BB8B9E9B}" type="pres">
      <dgm:prSet presAssocID="{3F5B49C0-44B8-4911-B6E4-1CCABA8ED61F}" presName="tx1" presStyleLbl="revTx" presStyleIdx="1" presStyleCnt="3"/>
      <dgm:spPr/>
    </dgm:pt>
    <dgm:pt modelId="{219D4524-EFB8-42C0-AA99-D6D2F21D504B}" type="pres">
      <dgm:prSet presAssocID="{3F5B49C0-44B8-4911-B6E4-1CCABA8ED61F}" presName="vert1" presStyleCnt="0"/>
      <dgm:spPr/>
    </dgm:pt>
    <dgm:pt modelId="{C4250E07-455F-4134-988C-6807863E3C1F}" type="pres">
      <dgm:prSet presAssocID="{A4DA9CE7-B247-4D77-923B-E97509619ECA}" presName="thickLine" presStyleLbl="alignNode1" presStyleIdx="2" presStyleCnt="3"/>
      <dgm:spPr/>
    </dgm:pt>
    <dgm:pt modelId="{E222671F-DCC0-45E9-8242-976311D8A595}" type="pres">
      <dgm:prSet presAssocID="{A4DA9CE7-B247-4D77-923B-E97509619ECA}" presName="horz1" presStyleCnt="0"/>
      <dgm:spPr/>
    </dgm:pt>
    <dgm:pt modelId="{522A61D1-9F4E-471F-8C1E-F2E6E658796B}" type="pres">
      <dgm:prSet presAssocID="{A4DA9CE7-B247-4D77-923B-E97509619ECA}" presName="tx1" presStyleLbl="revTx" presStyleIdx="2" presStyleCnt="3"/>
      <dgm:spPr/>
    </dgm:pt>
    <dgm:pt modelId="{A49461EC-4A15-462D-8B1F-286DD611E552}" type="pres">
      <dgm:prSet presAssocID="{A4DA9CE7-B247-4D77-923B-E97509619ECA}" presName="vert1" presStyleCnt="0"/>
      <dgm:spPr/>
    </dgm:pt>
  </dgm:ptLst>
  <dgm:cxnLst>
    <dgm:cxn modelId="{5EB22D27-1FE7-4854-AE8C-6D66A37501C6}" srcId="{5E46F795-F901-4D64-BC3A-B27CE48875A4}" destId="{A4DA9CE7-B247-4D77-923B-E97509619ECA}" srcOrd="2" destOrd="0" parTransId="{92392945-08F9-441E-88BD-6C501E100920}" sibTransId="{21DC2318-6847-4BED-A9B8-11CD90BE52C5}"/>
    <dgm:cxn modelId="{EF542C69-3992-4770-A1C1-D286036F27CA}" type="presOf" srcId="{5E46F795-F901-4D64-BC3A-B27CE48875A4}" destId="{A7935D04-0997-452F-8780-14C22B16F93B}" srcOrd="0" destOrd="0" presId="urn:microsoft.com/office/officeart/2008/layout/LinedList"/>
    <dgm:cxn modelId="{8CC03F6D-32F2-4E38-9BB3-80C943AACBFF}" type="presOf" srcId="{A4DA9CE7-B247-4D77-923B-E97509619ECA}" destId="{522A61D1-9F4E-471F-8C1E-F2E6E658796B}" srcOrd="0" destOrd="0" presId="urn:microsoft.com/office/officeart/2008/layout/LinedList"/>
    <dgm:cxn modelId="{8A62F059-10CA-4134-841A-608FBB6D2A68}" srcId="{5E46F795-F901-4D64-BC3A-B27CE48875A4}" destId="{025E313C-0F06-4B19-83F0-9F6E23CDAF4E}" srcOrd="0" destOrd="0" parTransId="{B435A8BE-0589-45B9-9D8B-7D21ADC2AD61}" sibTransId="{F6C0CC46-B6D2-49BE-AAFC-49D94079BD96}"/>
    <dgm:cxn modelId="{D3F00886-B3BE-4579-8884-77F2B09F0C91}" srcId="{5E46F795-F901-4D64-BC3A-B27CE48875A4}" destId="{3F5B49C0-44B8-4911-B6E4-1CCABA8ED61F}" srcOrd="1" destOrd="0" parTransId="{3D7BC1FF-B60D-4CB3-A621-A6A465B0A8C8}" sibTransId="{9CA7CE12-29C9-48FF-BBC9-0B6CBE80FADA}"/>
    <dgm:cxn modelId="{C29AD8AF-EDF8-48F4-B14B-4F0D250103B9}" type="presOf" srcId="{025E313C-0F06-4B19-83F0-9F6E23CDAF4E}" destId="{C797A987-0DBB-4DBF-909B-7F42226A539A}" srcOrd="0" destOrd="0" presId="urn:microsoft.com/office/officeart/2008/layout/LinedList"/>
    <dgm:cxn modelId="{F85117E9-11AC-4BB3-BB58-69E3C5F4E706}" type="presOf" srcId="{3F5B49C0-44B8-4911-B6E4-1CCABA8ED61F}" destId="{85B46EF5-2E21-40FF-87E9-FD15BB8B9E9B}" srcOrd="0" destOrd="0" presId="urn:microsoft.com/office/officeart/2008/layout/LinedList"/>
    <dgm:cxn modelId="{4AD6E360-C70C-44FB-96AD-E507CF53A65E}" type="presParOf" srcId="{A7935D04-0997-452F-8780-14C22B16F93B}" destId="{851A9038-1AAD-49BA-8637-5C158F70E2E8}" srcOrd="0" destOrd="0" presId="urn:microsoft.com/office/officeart/2008/layout/LinedList"/>
    <dgm:cxn modelId="{96BE0074-FE89-4014-AC0C-6227C4635F61}" type="presParOf" srcId="{A7935D04-0997-452F-8780-14C22B16F93B}" destId="{66497741-86FC-46EE-B82C-865385C24BA8}" srcOrd="1" destOrd="0" presId="urn:microsoft.com/office/officeart/2008/layout/LinedList"/>
    <dgm:cxn modelId="{6EFC75D0-512D-4CF3-AB40-BA110C0BAAF6}" type="presParOf" srcId="{66497741-86FC-46EE-B82C-865385C24BA8}" destId="{C797A987-0DBB-4DBF-909B-7F42226A539A}" srcOrd="0" destOrd="0" presId="urn:microsoft.com/office/officeart/2008/layout/LinedList"/>
    <dgm:cxn modelId="{BF26E1A3-93F0-4A32-8A61-21FDE188C1BE}" type="presParOf" srcId="{66497741-86FC-46EE-B82C-865385C24BA8}" destId="{FE74C857-F0F7-4FD0-9F52-51B618419B8E}" srcOrd="1" destOrd="0" presId="urn:microsoft.com/office/officeart/2008/layout/LinedList"/>
    <dgm:cxn modelId="{3436B66B-66A3-4824-84AB-2B1879EC521C}" type="presParOf" srcId="{A7935D04-0997-452F-8780-14C22B16F93B}" destId="{ED6256DF-AAF9-4E91-BCBA-8482BBA5DBDD}" srcOrd="2" destOrd="0" presId="urn:microsoft.com/office/officeart/2008/layout/LinedList"/>
    <dgm:cxn modelId="{13A43C47-B44B-4BA6-845B-D8B9520B815A}" type="presParOf" srcId="{A7935D04-0997-452F-8780-14C22B16F93B}" destId="{4A6C86BC-4577-4432-9F6C-08857548CCDD}" srcOrd="3" destOrd="0" presId="urn:microsoft.com/office/officeart/2008/layout/LinedList"/>
    <dgm:cxn modelId="{FDFC46CA-F936-4575-BE1F-8CA629355F96}" type="presParOf" srcId="{4A6C86BC-4577-4432-9F6C-08857548CCDD}" destId="{85B46EF5-2E21-40FF-87E9-FD15BB8B9E9B}" srcOrd="0" destOrd="0" presId="urn:microsoft.com/office/officeart/2008/layout/LinedList"/>
    <dgm:cxn modelId="{F2394B41-0330-4871-A6EA-233DDF3FA06F}" type="presParOf" srcId="{4A6C86BC-4577-4432-9F6C-08857548CCDD}" destId="{219D4524-EFB8-42C0-AA99-D6D2F21D504B}" srcOrd="1" destOrd="0" presId="urn:microsoft.com/office/officeart/2008/layout/LinedList"/>
    <dgm:cxn modelId="{15507B28-B211-4EDC-92D9-158331C9F1BA}" type="presParOf" srcId="{A7935D04-0997-452F-8780-14C22B16F93B}" destId="{C4250E07-455F-4134-988C-6807863E3C1F}" srcOrd="4" destOrd="0" presId="urn:microsoft.com/office/officeart/2008/layout/LinedList"/>
    <dgm:cxn modelId="{F0B1239A-EF61-4C1A-96C3-D5A74CCA244B}" type="presParOf" srcId="{A7935D04-0997-452F-8780-14C22B16F93B}" destId="{E222671F-DCC0-45E9-8242-976311D8A595}" srcOrd="5" destOrd="0" presId="urn:microsoft.com/office/officeart/2008/layout/LinedList"/>
    <dgm:cxn modelId="{3C71C80B-1F17-4C30-A6F1-524265165B19}" type="presParOf" srcId="{E222671F-DCC0-45E9-8242-976311D8A595}" destId="{522A61D1-9F4E-471F-8C1E-F2E6E658796B}" srcOrd="0" destOrd="0" presId="urn:microsoft.com/office/officeart/2008/layout/LinedList"/>
    <dgm:cxn modelId="{CB1ABCE4-12C8-4C9D-BAD4-B37BE4344A09}" type="presParOf" srcId="{E222671F-DCC0-45E9-8242-976311D8A595}" destId="{A49461EC-4A15-462D-8B1F-286DD611E5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1F457-5B11-4514-8756-6F1F524B2BBE}" type="doc">
      <dgm:prSet loTypeId="urn:microsoft.com/office/officeart/2008/layout/LinedList" loCatId="Inbox" qsTypeId="urn:microsoft.com/office/officeart/2005/8/quickstyle/simple1" qsCatId="simple" csTypeId="urn:microsoft.com/office/officeart/2005/8/colors/colorful2" csCatId="colorful" phldr="1"/>
      <dgm:spPr/>
      <dgm:t>
        <a:bodyPr/>
        <a:lstStyle/>
        <a:p>
          <a:endParaRPr lang="en-US"/>
        </a:p>
      </dgm:t>
    </dgm:pt>
    <dgm:pt modelId="{E24FDA98-AA82-4202-A8DA-FEB90AB0AD01}">
      <dgm:prSet/>
      <dgm:spPr/>
      <dgm:t>
        <a:bodyPr/>
        <a:lstStyle/>
        <a:p>
          <a:r>
            <a:rPr lang="en-US" dirty="0"/>
            <a:t>Terminal Value and Required IRR in Simple Case</a:t>
          </a:r>
        </a:p>
      </dgm:t>
    </dgm:pt>
    <dgm:pt modelId="{FF27D9E0-91C9-4A5B-A79A-D1B4E98EA3FD}" type="parTrans" cxnId="{EC08B210-4317-44AC-A1DF-F07E92C7A669}">
      <dgm:prSet/>
      <dgm:spPr/>
      <dgm:t>
        <a:bodyPr/>
        <a:lstStyle/>
        <a:p>
          <a:endParaRPr lang="en-US"/>
        </a:p>
      </dgm:t>
    </dgm:pt>
    <dgm:pt modelId="{BCDA2145-0D1D-402F-A443-78109189D10D}" type="sibTrans" cxnId="{EC08B210-4317-44AC-A1DF-F07E92C7A669}">
      <dgm:prSet/>
      <dgm:spPr/>
      <dgm:t>
        <a:bodyPr/>
        <a:lstStyle/>
        <a:p>
          <a:endParaRPr lang="en-US"/>
        </a:p>
      </dgm:t>
    </dgm:pt>
    <dgm:pt modelId="{5A8907D5-8D62-4770-9AA9-CC390F94CC63}">
      <dgm:prSet/>
      <dgm:spPr/>
      <dgm:t>
        <a:bodyPr/>
        <a:lstStyle/>
        <a:p>
          <a:r>
            <a:rPr lang="en-US" dirty="0"/>
            <a:t>Terminal Value and Required Equity IRR with Financing and Re-financing</a:t>
          </a:r>
        </a:p>
      </dgm:t>
    </dgm:pt>
    <dgm:pt modelId="{84DBE77A-C093-467E-8972-0B82D277FC3F}" type="parTrans" cxnId="{AEEC1FC8-22B7-4ACF-9D95-28088F429065}">
      <dgm:prSet/>
      <dgm:spPr/>
      <dgm:t>
        <a:bodyPr/>
        <a:lstStyle/>
        <a:p>
          <a:endParaRPr lang="en-US"/>
        </a:p>
      </dgm:t>
    </dgm:pt>
    <dgm:pt modelId="{0B888C71-E031-4AEC-91F6-A4AAD25CEF83}" type="sibTrans" cxnId="{AEEC1FC8-22B7-4ACF-9D95-28088F429065}">
      <dgm:prSet/>
      <dgm:spPr/>
      <dgm:t>
        <a:bodyPr/>
        <a:lstStyle/>
        <a:p>
          <a:endParaRPr lang="en-US"/>
        </a:p>
      </dgm:t>
    </dgm:pt>
    <dgm:pt modelId="{D3000349-E0D3-4CC7-AEBC-5AAC978C2EFC}">
      <dgm:prSet/>
      <dgm:spPr/>
      <dgm:t>
        <a:bodyPr/>
        <a:lstStyle/>
        <a:p>
          <a:r>
            <a:rPr lang="en-US" dirty="0"/>
            <a:t>Estimating Terminal Value – Contract Extension</a:t>
          </a:r>
        </a:p>
      </dgm:t>
    </dgm:pt>
    <dgm:pt modelId="{15E8C4A0-7B3F-4A4C-BC4F-2E737C29D0B7}" type="parTrans" cxnId="{97C595BA-E3B9-4564-86E3-109BB2E5209F}">
      <dgm:prSet/>
      <dgm:spPr/>
      <dgm:t>
        <a:bodyPr/>
        <a:lstStyle/>
        <a:p>
          <a:endParaRPr lang="en-US"/>
        </a:p>
      </dgm:t>
    </dgm:pt>
    <dgm:pt modelId="{24A936EB-D804-4C79-AC5D-457977CF0939}" type="sibTrans" cxnId="{97C595BA-E3B9-4564-86E3-109BB2E5209F}">
      <dgm:prSet/>
      <dgm:spPr/>
      <dgm:t>
        <a:bodyPr/>
        <a:lstStyle/>
        <a:p>
          <a:endParaRPr lang="en-US"/>
        </a:p>
      </dgm:t>
    </dgm:pt>
    <dgm:pt modelId="{411C6CDC-D0D7-4E72-BE83-45C5DDF6A7CC}">
      <dgm:prSet/>
      <dgm:spPr/>
      <dgm:t>
        <a:bodyPr/>
        <a:lstStyle/>
        <a:p>
          <a:r>
            <a:rPr lang="en-US" dirty="0"/>
            <a:t>Terminal Value with Spot Price and Real Options</a:t>
          </a:r>
        </a:p>
      </dgm:t>
    </dgm:pt>
    <dgm:pt modelId="{32E5DF5F-0386-402D-9CBF-0C470C168E89}" type="parTrans" cxnId="{EB47D13F-B5BD-4D84-B874-A252A9DBAA0D}">
      <dgm:prSet/>
      <dgm:spPr/>
      <dgm:t>
        <a:bodyPr/>
        <a:lstStyle/>
        <a:p>
          <a:endParaRPr lang="en-US"/>
        </a:p>
      </dgm:t>
    </dgm:pt>
    <dgm:pt modelId="{5B9286F5-5873-4C9B-90F9-745D1243CB39}" type="sibTrans" cxnId="{EB47D13F-B5BD-4D84-B874-A252A9DBAA0D}">
      <dgm:prSet/>
      <dgm:spPr/>
      <dgm:t>
        <a:bodyPr/>
        <a:lstStyle/>
        <a:p>
          <a:endParaRPr lang="en-US"/>
        </a:p>
      </dgm:t>
    </dgm:pt>
    <dgm:pt modelId="{6C57056C-0A0F-44DE-B4B2-A90D2B10C443}">
      <dgm:prSet/>
      <dgm:spPr/>
      <dgm:t>
        <a:bodyPr/>
        <a:lstStyle/>
        <a:p>
          <a:r>
            <a:rPr lang="en-US" dirty="0"/>
            <a:t>Terminal Value and Risk Premium</a:t>
          </a:r>
        </a:p>
      </dgm:t>
    </dgm:pt>
    <dgm:pt modelId="{BCFF76F7-4F3A-4F37-AC71-2B840083B216}" type="parTrans" cxnId="{8FF024DC-791B-43B9-A7C0-C7BFF009A2D4}">
      <dgm:prSet/>
      <dgm:spPr/>
      <dgm:t>
        <a:bodyPr/>
        <a:lstStyle/>
        <a:p>
          <a:endParaRPr lang="en-US"/>
        </a:p>
      </dgm:t>
    </dgm:pt>
    <dgm:pt modelId="{44E4E38A-9615-4A28-93A5-FC2D8C54ED3D}" type="sibTrans" cxnId="{8FF024DC-791B-43B9-A7C0-C7BFF009A2D4}">
      <dgm:prSet/>
      <dgm:spPr/>
      <dgm:t>
        <a:bodyPr/>
        <a:lstStyle/>
        <a:p>
          <a:endParaRPr lang="en-US"/>
        </a:p>
      </dgm:t>
    </dgm:pt>
    <dgm:pt modelId="{50499B12-2F13-4718-A37C-E033C3EE0360}" type="pres">
      <dgm:prSet presAssocID="{1F51F457-5B11-4514-8756-6F1F524B2BBE}" presName="vert0" presStyleCnt="0">
        <dgm:presLayoutVars>
          <dgm:dir/>
          <dgm:animOne val="branch"/>
          <dgm:animLvl val="lvl"/>
        </dgm:presLayoutVars>
      </dgm:prSet>
      <dgm:spPr/>
    </dgm:pt>
    <dgm:pt modelId="{DB4BF147-9156-49A0-B9C8-342A9FB3E848}" type="pres">
      <dgm:prSet presAssocID="{E24FDA98-AA82-4202-A8DA-FEB90AB0AD01}" presName="thickLine" presStyleLbl="alignNode1" presStyleIdx="0" presStyleCnt="5"/>
      <dgm:spPr/>
    </dgm:pt>
    <dgm:pt modelId="{ED740150-0111-4DC5-92C2-667DD7724D2C}" type="pres">
      <dgm:prSet presAssocID="{E24FDA98-AA82-4202-A8DA-FEB90AB0AD01}" presName="horz1" presStyleCnt="0"/>
      <dgm:spPr/>
    </dgm:pt>
    <dgm:pt modelId="{7E9BEDE7-F884-4693-A15E-9215475B7E9D}" type="pres">
      <dgm:prSet presAssocID="{E24FDA98-AA82-4202-A8DA-FEB90AB0AD01}" presName="tx1" presStyleLbl="revTx" presStyleIdx="0" presStyleCnt="5"/>
      <dgm:spPr/>
    </dgm:pt>
    <dgm:pt modelId="{AD16AE1E-22D6-4E79-AE60-AFE3C3C4B304}" type="pres">
      <dgm:prSet presAssocID="{E24FDA98-AA82-4202-A8DA-FEB90AB0AD01}" presName="vert1" presStyleCnt="0"/>
      <dgm:spPr/>
    </dgm:pt>
    <dgm:pt modelId="{764AC81A-5C52-453F-8BD1-C391B13A8914}" type="pres">
      <dgm:prSet presAssocID="{5A8907D5-8D62-4770-9AA9-CC390F94CC63}" presName="thickLine" presStyleLbl="alignNode1" presStyleIdx="1" presStyleCnt="5"/>
      <dgm:spPr/>
    </dgm:pt>
    <dgm:pt modelId="{B136F654-A240-43FE-BF76-54EE66A48E05}" type="pres">
      <dgm:prSet presAssocID="{5A8907D5-8D62-4770-9AA9-CC390F94CC63}" presName="horz1" presStyleCnt="0"/>
      <dgm:spPr/>
    </dgm:pt>
    <dgm:pt modelId="{7AE29E97-1688-4DA4-ABA2-6ADDC3C9AABF}" type="pres">
      <dgm:prSet presAssocID="{5A8907D5-8D62-4770-9AA9-CC390F94CC63}" presName="tx1" presStyleLbl="revTx" presStyleIdx="1" presStyleCnt="5"/>
      <dgm:spPr/>
    </dgm:pt>
    <dgm:pt modelId="{D34839DC-72AA-4404-99B6-593768A2FFE8}" type="pres">
      <dgm:prSet presAssocID="{5A8907D5-8D62-4770-9AA9-CC390F94CC63}" presName="vert1" presStyleCnt="0"/>
      <dgm:spPr/>
    </dgm:pt>
    <dgm:pt modelId="{4BE4E1C7-DA35-42B2-92BE-71BFA7978F32}" type="pres">
      <dgm:prSet presAssocID="{D3000349-E0D3-4CC7-AEBC-5AAC978C2EFC}" presName="thickLine" presStyleLbl="alignNode1" presStyleIdx="2" presStyleCnt="5"/>
      <dgm:spPr/>
    </dgm:pt>
    <dgm:pt modelId="{7140FAC3-C8FA-454A-BC67-8528B7BB93B5}" type="pres">
      <dgm:prSet presAssocID="{D3000349-E0D3-4CC7-AEBC-5AAC978C2EFC}" presName="horz1" presStyleCnt="0"/>
      <dgm:spPr/>
    </dgm:pt>
    <dgm:pt modelId="{3D4164A3-7D95-4520-B36A-3587935EECD7}" type="pres">
      <dgm:prSet presAssocID="{D3000349-E0D3-4CC7-AEBC-5AAC978C2EFC}" presName="tx1" presStyleLbl="revTx" presStyleIdx="2" presStyleCnt="5"/>
      <dgm:spPr/>
    </dgm:pt>
    <dgm:pt modelId="{2CDE4075-3A01-44E6-BEDD-B99F1A79A5D0}" type="pres">
      <dgm:prSet presAssocID="{D3000349-E0D3-4CC7-AEBC-5AAC978C2EFC}" presName="vert1" presStyleCnt="0"/>
      <dgm:spPr/>
    </dgm:pt>
    <dgm:pt modelId="{566DC2D3-601A-4B9A-A68D-6DEC8732F8B5}" type="pres">
      <dgm:prSet presAssocID="{411C6CDC-D0D7-4E72-BE83-45C5DDF6A7CC}" presName="thickLine" presStyleLbl="alignNode1" presStyleIdx="3" presStyleCnt="5"/>
      <dgm:spPr/>
    </dgm:pt>
    <dgm:pt modelId="{5D144866-D67F-48B2-BCB9-9DB032CB87F0}" type="pres">
      <dgm:prSet presAssocID="{411C6CDC-D0D7-4E72-BE83-45C5DDF6A7CC}" presName="horz1" presStyleCnt="0"/>
      <dgm:spPr/>
    </dgm:pt>
    <dgm:pt modelId="{5EACA11A-25F2-498B-A59A-8450388337F2}" type="pres">
      <dgm:prSet presAssocID="{411C6CDC-D0D7-4E72-BE83-45C5DDF6A7CC}" presName="tx1" presStyleLbl="revTx" presStyleIdx="3" presStyleCnt="5"/>
      <dgm:spPr/>
    </dgm:pt>
    <dgm:pt modelId="{A0382B9D-92C1-4E7F-AF71-0020AC48B524}" type="pres">
      <dgm:prSet presAssocID="{411C6CDC-D0D7-4E72-BE83-45C5DDF6A7CC}" presName="vert1" presStyleCnt="0"/>
      <dgm:spPr/>
    </dgm:pt>
    <dgm:pt modelId="{B43BB1F6-2188-40D8-97F9-DCEEF32FA603}" type="pres">
      <dgm:prSet presAssocID="{6C57056C-0A0F-44DE-B4B2-A90D2B10C443}" presName="thickLine" presStyleLbl="alignNode1" presStyleIdx="4" presStyleCnt="5"/>
      <dgm:spPr/>
    </dgm:pt>
    <dgm:pt modelId="{EE1E70FC-EE10-4CB2-9D08-69903043EF5F}" type="pres">
      <dgm:prSet presAssocID="{6C57056C-0A0F-44DE-B4B2-A90D2B10C443}" presName="horz1" presStyleCnt="0"/>
      <dgm:spPr/>
    </dgm:pt>
    <dgm:pt modelId="{0363B74D-F7A9-4D65-B395-7B0CA3E4B550}" type="pres">
      <dgm:prSet presAssocID="{6C57056C-0A0F-44DE-B4B2-A90D2B10C443}" presName="tx1" presStyleLbl="revTx" presStyleIdx="4" presStyleCnt="5"/>
      <dgm:spPr/>
    </dgm:pt>
    <dgm:pt modelId="{6B5411E3-0CF6-44EC-AC50-F546A3730879}" type="pres">
      <dgm:prSet presAssocID="{6C57056C-0A0F-44DE-B4B2-A90D2B10C443}" presName="vert1" presStyleCnt="0"/>
      <dgm:spPr/>
    </dgm:pt>
  </dgm:ptLst>
  <dgm:cxnLst>
    <dgm:cxn modelId="{EC08B210-4317-44AC-A1DF-F07E92C7A669}" srcId="{1F51F457-5B11-4514-8756-6F1F524B2BBE}" destId="{E24FDA98-AA82-4202-A8DA-FEB90AB0AD01}" srcOrd="0" destOrd="0" parTransId="{FF27D9E0-91C9-4A5B-A79A-D1B4E98EA3FD}" sibTransId="{BCDA2145-0D1D-402F-A443-78109189D10D}"/>
    <dgm:cxn modelId="{FBD23422-7F1B-4670-AEC8-585FBA2EB1D3}" type="presOf" srcId="{E24FDA98-AA82-4202-A8DA-FEB90AB0AD01}" destId="{7E9BEDE7-F884-4693-A15E-9215475B7E9D}" srcOrd="0" destOrd="0" presId="urn:microsoft.com/office/officeart/2008/layout/LinedList"/>
    <dgm:cxn modelId="{EB47D13F-B5BD-4D84-B874-A252A9DBAA0D}" srcId="{1F51F457-5B11-4514-8756-6F1F524B2BBE}" destId="{411C6CDC-D0D7-4E72-BE83-45C5DDF6A7CC}" srcOrd="3" destOrd="0" parTransId="{32E5DF5F-0386-402D-9CBF-0C470C168E89}" sibTransId="{5B9286F5-5873-4C9B-90F9-745D1243CB39}"/>
    <dgm:cxn modelId="{96246E72-B7EB-442B-9C86-328B72BDCF6D}" type="presOf" srcId="{D3000349-E0D3-4CC7-AEBC-5AAC978C2EFC}" destId="{3D4164A3-7D95-4520-B36A-3587935EECD7}" srcOrd="0" destOrd="0" presId="urn:microsoft.com/office/officeart/2008/layout/LinedList"/>
    <dgm:cxn modelId="{23254D8E-00BA-447A-A869-BA9F6E23A535}" type="presOf" srcId="{1F51F457-5B11-4514-8756-6F1F524B2BBE}" destId="{50499B12-2F13-4718-A37C-E033C3EE0360}" srcOrd="0" destOrd="0" presId="urn:microsoft.com/office/officeart/2008/layout/LinedList"/>
    <dgm:cxn modelId="{97C595BA-E3B9-4564-86E3-109BB2E5209F}" srcId="{1F51F457-5B11-4514-8756-6F1F524B2BBE}" destId="{D3000349-E0D3-4CC7-AEBC-5AAC978C2EFC}" srcOrd="2" destOrd="0" parTransId="{15E8C4A0-7B3F-4A4C-BC4F-2E737C29D0B7}" sibTransId="{24A936EB-D804-4C79-AC5D-457977CF0939}"/>
    <dgm:cxn modelId="{AEEC1FC8-22B7-4ACF-9D95-28088F429065}" srcId="{1F51F457-5B11-4514-8756-6F1F524B2BBE}" destId="{5A8907D5-8D62-4770-9AA9-CC390F94CC63}" srcOrd="1" destOrd="0" parTransId="{84DBE77A-C093-467E-8972-0B82D277FC3F}" sibTransId="{0B888C71-E031-4AEC-91F6-A4AAD25CEF83}"/>
    <dgm:cxn modelId="{8FF024DC-791B-43B9-A7C0-C7BFF009A2D4}" srcId="{1F51F457-5B11-4514-8756-6F1F524B2BBE}" destId="{6C57056C-0A0F-44DE-B4B2-A90D2B10C443}" srcOrd="4" destOrd="0" parTransId="{BCFF76F7-4F3A-4F37-AC71-2B840083B216}" sibTransId="{44E4E38A-9615-4A28-93A5-FC2D8C54ED3D}"/>
    <dgm:cxn modelId="{C4FB33E7-7D58-4A77-A363-326540833D63}" type="presOf" srcId="{5A8907D5-8D62-4770-9AA9-CC390F94CC63}" destId="{7AE29E97-1688-4DA4-ABA2-6ADDC3C9AABF}" srcOrd="0" destOrd="0" presId="urn:microsoft.com/office/officeart/2008/layout/LinedList"/>
    <dgm:cxn modelId="{AF5BFCF3-8BB3-4003-83F1-254933CEAA9C}" type="presOf" srcId="{6C57056C-0A0F-44DE-B4B2-A90D2B10C443}" destId="{0363B74D-F7A9-4D65-B395-7B0CA3E4B550}" srcOrd="0" destOrd="0" presId="urn:microsoft.com/office/officeart/2008/layout/LinedList"/>
    <dgm:cxn modelId="{E04662F5-CA0C-431F-907A-5FD00CF2EDCE}" type="presOf" srcId="{411C6CDC-D0D7-4E72-BE83-45C5DDF6A7CC}" destId="{5EACA11A-25F2-498B-A59A-8450388337F2}" srcOrd="0" destOrd="0" presId="urn:microsoft.com/office/officeart/2008/layout/LinedList"/>
    <dgm:cxn modelId="{70E50A2C-F3EF-4173-ADDF-93FF320A8DA6}" type="presParOf" srcId="{50499B12-2F13-4718-A37C-E033C3EE0360}" destId="{DB4BF147-9156-49A0-B9C8-342A9FB3E848}" srcOrd="0" destOrd="0" presId="urn:microsoft.com/office/officeart/2008/layout/LinedList"/>
    <dgm:cxn modelId="{74441E8A-AB65-44E3-9D22-57093D00AD51}" type="presParOf" srcId="{50499B12-2F13-4718-A37C-E033C3EE0360}" destId="{ED740150-0111-4DC5-92C2-667DD7724D2C}" srcOrd="1" destOrd="0" presId="urn:microsoft.com/office/officeart/2008/layout/LinedList"/>
    <dgm:cxn modelId="{BA81DCE4-45CD-4D1B-A2E9-D2923BB6DA5A}" type="presParOf" srcId="{ED740150-0111-4DC5-92C2-667DD7724D2C}" destId="{7E9BEDE7-F884-4693-A15E-9215475B7E9D}" srcOrd="0" destOrd="0" presId="urn:microsoft.com/office/officeart/2008/layout/LinedList"/>
    <dgm:cxn modelId="{54FC049A-D24D-47D9-A32D-C04FD168E3D5}" type="presParOf" srcId="{ED740150-0111-4DC5-92C2-667DD7724D2C}" destId="{AD16AE1E-22D6-4E79-AE60-AFE3C3C4B304}" srcOrd="1" destOrd="0" presId="urn:microsoft.com/office/officeart/2008/layout/LinedList"/>
    <dgm:cxn modelId="{7EF26BC6-BCAE-4F13-BF38-1275C92E52F6}" type="presParOf" srcId="{50499B12-2F13-4718-A37C-E033C3EE0360}" destId="{764AC81A-5C52-453F-8BD1-C391B13A8914}" srcOrd="2" destOrd="0" presId="urn:microsoft.com/office/officeart/2008/layout/LinedList"/>
    <dgm:cxn modelId="{816AA60C-2F51-4392-B876-247CF926D5C5}" type="presParOf" srcId="{50499B12-2F13-4718-A37C-E033C3EE0360}" destId="{B136F654-A240-43FE-BF76-54EE66A48E05}" srcOrd="3" destOrd="0" presId="urn:microsoft.com/office/officeart/2008/layout/LinedList"/>
    <dgm:cxn modelId="{9F6F661F-9F9D-4FFD-9F97-C55843540ADB}" type="presParOf" srcId="{B136F654-A240-43FE-BF76-54EE66A48E05}" destId="{7AE29E97-1688-4DA4-ABA2-6ADDC3C9AABF}" srcOrd="0" destOrd="0" presId="urn:microsoft.com/office/officeart/2008/layout/LinedList"/>
    <dgm:cxn modelId="{FAAEC309-9EAE-4937-B335-385A352BAA97}" type="presParOf" srcId="{B136F654-A240-43FE-BF76-54EE66A48E05}" destId="{D34839DC-72AA-4404-99B6-593768A2FFE8}" srcOrd="1" destOrd="0" presId="urn:microsoft.com/office/officeart/2008/layout/LinedList"/>
    <dgm:cxn modelId="{E4625658-1C11-465A-8792-08B1B109B661}" type="presParOf" srcId="{50499B12-2F13-4718-A37C-E033C3EE0360}" destId="{4BE4E1C7-DA35-42B2-92BE-71BFA7978F32}" srcOrd="4" destOrd="0" presId="urn:microsoft.com/office/officeart/2008/layout/LinedList"/>
    <dgm:cxn modelId="{5FEEB8C4-4364-4C4A-8550-36EFBAFA1D1A}" type="presParOf" srcId="{50499B12-2F13-4718-A37C-E033C3EE0360}" destId="{7140FAC3-C8FA-454A-BC67-8528B7BB93B5}" srcOrd="5" destOrd="0" presId="urn:microsoft.com/office/officeart/2008/layout/LinedList"/>
    <dgm:cxn modelId="{DDE91DBD-2F09-4499-BF65-D1ABA645F055}" type="presParOf" srcId="{7140FAC3-C8FA-454A-BC67-8528B7BB93B5}" destId="{3D4164A3-7D95-4520-B36A-3587935EECD7}" srcOrd="0" destOrd="0" presId="urn:microsoft.com/office/officeart/2008/layout/LinedList"/>
    <dgm:cxn modelId="{0FD139C2-4E66-4237-8A92-1C5307A6B690}" type="presParOf" srcId="{7140FAC3-C8FA-454A-BC67-8528B7BB93B5}" destId="{2CDE4075-3A01-44E6-BEDD-B99F1A79A5D0}" srcOrd="1" destOrd="0" presId="urn:microsoft.com/office/officeart/2008/layout/LinedList"/>
    <dgm:cxn modelId="{7BA401A1-9C4C-4785-9CE4-2D6F1493E204}" type="presParOf" srcId="{50499B12-2F13-4718-A37C-E033C3EE0360}" destId="{566DC2D3-601A-4B9A-A68D-6DEC8732F8B5}" srcOrd="6" destOrd="0" presId="urn:microsoft.com/office/officeart/2008/layout/LinedList"/>
    <dgm:cxn modelId="{A46F7CF8-2998-4E13-A6AB-667DBF54C798}" type="presParOf" srcId="{50499B12-2F13-4718-A37C-E033C3EE0360}" destId="{5D144866-D67F-48B2-BCB9-9DB032CB87F0}" srcOrd="7" destOrd="0" presId="urn:microsoft.com/office/officeart/2008/layout/LinedList"/>
    <dgm:cxn modelId="{006A7939-5D11-4680-9BC2-768F32FCC587}" type="presParOf" srcId="{5D144866-D67F-48B2-BCB9-9DB032CB87F0}" destId="{5EACA11A-25F2-498B-A59A-8450388337F2}" srcOrd="0" destOrd="0" presId="urn:microsoft.com/office/officeart/2008/layout/LinedList"/>
    <dgm:cxn modelId="{62EFED76-DA98-4D7F-846B-F57AB3890249}" type="presParOf" srcId="{5D144866-D67F-48B2-BCB9-9DB032CB87F0}" destId="{A0382B9D-92C1-4E7F-AF71-0020AC48B524}" srcOrd="1" destOrd="0" presId="urn:microsoft.com/office/officeart/2008/layout/LinedList"/>
    <dgm:cxn modelId="{0AE61CFE-213F-4939-921D-1B7B43AE04F9}" type="presParOf" srcId="{50499B12-2F13-4718-A37C-E033C3EE0360}" destId="{B43BB1F6-2188-40D8-97F9-DCEEF32FA603}" srcOrd="8" destOrd="0" presId="urn:microsoft.com/office/officeart/2008/layout/LinedList"/>
    <dgm:cxn modelId="{74BB7F4A-9E72-44C2-91BE-A4E12E27B51C}" type="presParOf" srcId="{50499B12-2F13-4718-A37C-E033C3EE0360}" destId="{EE1E70FC-EE10-4CB2-9D08-69903043EF5F}" srcOrd="9" destOrd="0" presId="urn:microsoft.com/office/officeart/2008/layout/LinedList"/>
    <dgm:cxn modelId="{5A4671EA-F6C3-4125-8583-574C056AB859}" type="presParOf" srcId="{EE1E70FC-EE10-4CB2-9D08-69903043EF5F}" destId="{0363B74D-F7A9-4D65-B395-7B0CA3E4B550}" srcOrd="0" destOrd="0" presId="urn:microsoft.com/office/officeart/2008/layout/LinedList"/>
    <dgm:cxn modelId="{996507FC-3FAC-41EC-BC50-BD752CDFB43F}" type="presParOf" srcId="{EE1E70FC-EE10-4CB2-9D08-69903043EF5F}" destId="{6B5411E3-0CF6-44EC-AC50-F546A37308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D2454D-DD23-4994-9010-DBB27905AC0C}" type="doc">
      <dgm:prSet loTypeId="urn:microsoft.com/office/officeart/2008/layout/LinedList" loCatId="Inbox" qsTypeId="urn:microsoft.com/office/officeart/2005/8/quickstyle/simple1" qsCatId="simple" csTypeId="urn:microsoft.com/office/officeart/2005/8/colors/ColorSchemeForSuggestions" csCatId="other"/>
      <dgm:spPr/>
      <dgm:t>
        <a:bodyPr/>
        <a:lstStyle/>
        <a:p>
          <a:endParaRPr lang="en-US"/>
        </a:p>
      </dgm:t>
    </dgm:pt>
    <dgm:pt modelId="{5553B295-0DCD-4C30-90E0-F68D7F539F14}">
      <dgm:prSet/>
      <dgm:spPr/>
      <dgm:t>
        <a:bodyPr/>
        <a:lstStyle/>
        <a:p>
          <a:r>
            <a:rPr lang="en-US"/>
            <a:t>If you are assuming a high required IRR then the value of cash flows in periods far out in the future seem to have no value at all.</a:t>
          </a:r>
        </a:p>
      </dgm:t>
    </dgm:pt>
    <dgm:pt modelId="{990B0EDF-18A3-4160-8ACE-973BFBA63E75}" type="parTrans" cxnId="{09274735-903F-4C0B-BCAD-7E6B537F5453}">
      <dgm:prSet/>
      <dgm:spPr/>
      <dgm:t>
        <a:bodyPr/>
        <a:lstStyle/>
        <a:p>
          <a:endParaRPr lang="en-US"/>
        </a:p>
      </dgm:t>
    </dgm:pt>
    <dgm:pt modelId="{E6411D99-9584-4FE3-884A-787EA01C5C73}" type="sibTrans" cxnId="{09274735-903F-4C0B-BCAD-7E6B537F5453}">
      <dgm:prSet/>
      <dgm:spPr/>
      <dgm:t>
        <a:bodyPr/>
        <a:lstStyle/>
        <a:p>
          <a:endParaRPr lang="en-US"/>
        </a:p>
      </dgm:t>
    </dgm:pt>
    <dgm:pt modelId="{6E17258E-9A17-47D6-93AB-29A0CFDA71A3}">
      <dgm:prSet/>
      <dgm:spPr/>
      <dgm:t>
        <a:bodyPr/>
        <a:lstStyle/>
        <a:p>
          <a:r>
            <a:rPr lang="en-US"/>
            <a:t>Example: If the IRR is 20% and the terminal value is 100% of the initial capital expenditure then the terminal value has just about no effect on the IRR.</a:t>
          </a:r>
        </a:p>
      </dgm:t>
    </dgm:pt>
    <dgm:pt modelId="{53057165-F52E-4DFA-BF02-C2D7DF70A258}" type="parTrans" cxnId="{59526D85-66A4-4AEE-8F4F-C20AA96797BB}">
      <dgm:prSet/>
      <dgm:spPr/>
      <dgm:t>
        <a:bodyPr/>
        <a:lstStyle/>
        <a:p>
          <a:endParaRPr lang="en-US"/>
        </a:p>
      </dgm:t>
    </dgm:pt>
    <dgm:pt modelId="{C85D3CE2-06FB-45C8-AC1F-650D2377B417}" type="sibTrans" cxnId="{59526D85-66A4-4AEE-8F4F-C20AA96797BB}">
      <dgm:prSet/>
      <dgm:spPr/>
      <dgm:t>
        <a:bodyPr/>
        <a:lstStyle/>
        <a:p>
          <a:endParaRPr lang="en-US"/>
        </a:p>
      </dgm:t>
    </dgm:pt>
    <dgm:pt modelId="{CFAC6D0E-AF92-4BCF-9D6F-26107ECBBE0B}">
      <dgm:prSet/>
      <dgm:spPr/>
      <dgm:t>
        <a:bodyPr/>
        <a:lstStyle/>
        <a:p>
          <a:r>
            <a:rPr lang="en-US"/>
            <a:t>On the other hand if the IRR is 5%, then the terminal value has a larger effect.</a:t>
          </a:r>
        </a:p>
      </dgm:t>
    </dgm:pt>
    <dgm:pt modelId="{687A83A6-77F2-4375-B484-8DBF98362EC9}" type="parTrans" cxnId="{FDF65DDB-5BD9-4DA5-AD5A-8AE96ED34F5D}">
      <dgm:prSet/>
      <dgm:spPr/>
      <dgm:t>
        <a:bodyPr/>
        <a:lstStyle/>
        <a:p>
          <a:endParaRPr lang="en-US"/>
        </a:p>
      </dgm:t>
    </dgm:pt>
    <dgm:pt modelId="{40D76EBC-EBD9-43F5-B827-C1AA488D6B5B}" type="sibTrans" cxnId="{FDF65DDB-5BD9-4DA5-AD5A-8AE96ED34F5D}">
      <dgm:prSet/>
      <dgm:spPr/>
      <dgm:t>
        <a:bodyPr/>
        <a:lstStyle/>
        <a:p>
          <a:endParaRPr lang="en-US"/>
        </a:p>
      </dgm:t>
    </dgm:pt>
    <dgm:pt modelId="{B1308D9B-CD3C-4ADB-8A53-403CB0CA07BE}" type="pres">
      <dgm:prSet presAssocID="{F4D2454D-DD23-4994-9010-DBB27905AC0C}" presName="vert0" presStyleCnt="0">
        <dgm:presLayoutVars>
          <dgm:dir/>
          <dgm:animOne val="branch"/>
          <dgm:animLvl val="lvl"/>
        </dgm:presLayoutVars>
      </dgm:prSet>
      <dgm:spPr/>
    </dgm:pt>
    <dgm:pt modelId="{F62BAE32-1ED1-42CB-9D56-D76BB6D8720F}" type="pres">
      <dgm:prSet presAssocID="{5553B295-0DCD-4C30-90E0-F68D7F539F14}" presName="thickLine" presStyleLbl="alignNode1" presStyleIdx="0" presStyleCnt="3"/>
      <dgm:spPr/>
    </dgm:pt>
    <dgm:pt modelId="{EFD0CEFB-1F45-4E96-AE08-AD5B3D57C207}" type="pres">
      <dgm:prSet presAssocID="{5553B295-0DCD-4C30-90E0-F68D7F539F14}" presName="horz1" presStyleCnt="0"/>
      <dgm:spPr/>
    </dgm:pt>
    <dgm:pt modelId="{C69898E8-F391-4155-8CFB-E1B40E621CB1}" type="pres">
      <dgm:prSet presAssocID="{5553B295-0DCD-4C30-90E0-F68D7F539F14}" presName="tx1" presStyleLbl="revTx" presStyleIdx="0" presStyleCnt="3"/>
      <dgm:spPr/>
    </dgm:pt>
    <dgm:pt modelId="{44AB1DF8-B3F0-421D-B3A5-51E656E5FC14}" type="pres">
      <dgm:prSet presAssocID="{5553B295-0DCD-4C30-90E0-F68D7F539F14}" presName="vert1" presStyleCnt="0"/>
      <dgm:spPr/>
    </dgm:pt>
    <dgm:pt modelId="{98AF43A2-BB2C-4023-86B1-262BBCE5CF40}" type="pres">
      <dgm:prSet presAssocID="{6E17258E-9A17-47D6-93AB-29A0CFDA71A3}" presName="thickLine" presStyleLbl="alignNode1" presStyleIdx="1" presStyleCnt="3"/>
      <dgm:spPr/>
    </dgm:pt>
    <dgm:pt modelId="{108DFED5-6882-4302-AD5D-B420A2DCA092}" type="pres">
      <dgm:prSet presAssocID="{6E17258E-9A17-47D6-93AB-29A0CFDA71A3}" presName="horz1" presStyleCnt="0"/>
      <dgm:spPr/>
    </dgm:pt>
    <dgm:pt modelId="{B475CAB7-EE9A-4191-9BB6-BBA248ACEE97}" type="pres">
      <dgm:prSet presAssocID="{6E17258E-9A17-47D6-93AB-29A0CFDA71A3}" presName="tx1" presStyleLbl="revTx" presStyleIdx="1" presStyleCnt="3"/>
      <dgm:spPr/>
    </dgm:pt>
    <dgm:pt modelId="{8F66D3D7-6F33-43CC-93B3-1D172005EF4A}" type="pres">
      <dgm:prSet presAssocID="{6E17258E-9A17-47D6-93AB-29A0CFDA71A3}" presName="vert1" presStyleCnt="0"/>
      <dgm:spPr/>
    </dgm:pt>
    <dgm:pt modelId="{9D7A9A1F-F3E4-4E8B-A4B8-F426BF624CAA}" type="pres">
      <dgm:prSet presAssocID="{CFAC6D0E-AF92-4BCF-9D6F-26107ECBBE0B}" presName="thickLine" presStyleLbl="alignNode1" presStyleIdx="2" presStyleCnt="3"/>
      <dgm:spPr/>
    </dgm:pt>
    <dgm:pt modelId="{F1637115-251C-428B-A9D5-34E696E289CC}" type="pres">
      <dgm:prSet presAssocID="{CFAC6D0E-AF92-4BCF-9D6F-26107ECBBE0B}" presName="horz1" presStyleCnt="0"/>
      <dgm:spPr/>
    </dgm:pt>
    <dgm:pt modelId="{3C9A3C6E-192A-457A-A308-BF7CD7941938}" type="pres">
      <dgm:prSet presAssocID="{CFAC6D0E-AF92-4BCF-9D6F-26107ECBBE0B}" presName="tx1" presStyleLbl="revTx" presStyleIdx="2" presStyleCnt="3"/>
      <dgm:spPr/>
    </dgm:pt>
    <dgm:pt modelId="{9546BDB7-0130-4B59-8FFF-7B6A3900F089}" type="pres">
      <dgm:prSet presAssocID="{CFAC6D0E-AF92-4BCF-9D6F-26107ECBBE0B}" presName="vert1" presStyleCnt="0"/>
      <dgm:spPr/>
    </dgm:pt>
  </dgm:ptLst>
  <dgm:cxnLst>
    <dgm:cxn modelId="{5F0F762D-EB08-47B1-A5DF-18A36509366C}" type="presOf" srcId="{CFAC6D0E-AF92-4BCF-9D6F-26107ECBBE0B}" destId="{3C9A3C6E-192A-457A-A308-BF7CD7941938}" srcOrd="0" destOrd="0" presId="urn:microsoft.com/office/officeart/2008/layout/LinedList"/>
    <dgm:cxn modelId="{09274735-903F-4C0B-BCAD-7E6B537F5453}" srcId="{F4D2454D-DD23-4994-9010-DBB27905AC0C}" destId="{5553B295-0DCD-4C30-90E0-F68D7F539F14}" srcOrd="0" destOrd="0" parTransId="{990B0EDF-18A3-4160-8ACE-973BFBA63E75}" sibTransId="{E6411D99-9584-4FE3-884A-787EA01C5C73}"/>
    <dgm:cxn modelId="{59526D85-66A4-4AEE-8F4F-C20AA96797BB}" srcId="{F4D2454D-DD23-4994-9010-DBB27905AC0C}" destId="{6E17258E-9A17-47D6-93AB-29A0CFDA71A3}" srcOrd="1" destOrd="0" parTransId="{53057165-F52E-4DFA-BF02-C2D7DF70A258}" sibTransId="{C85D3CE2-06FB-45C8-AC1F-650D2377B417}"/>
    <dgm:cxn modelId="{0101709B-3E08-4036-B465-B6660E0136B7}" type="presOf" srcId="{F4D2454D-DD23-4994-9010-DBB27905AC0C}" destId="{B1308D9B-CD3C-4ADB-8A53-403CB0CA07BE}" srcOrd="0" destOrd="0" presId="urn:microsoft.com/office/officeart/2008/layout/LinedList"/>
    <dgm:cxn modelId="{7FB73ED9-8A7C-4B26-89A5-9DAE487BF366}" type="presOf" srcId="{5553B295-0DCD-4C30-90E0-F68D7F539F14}" destId="{C69898E8-F391-4155-8CFB-E1B40E621CB1}" srcOrd="0" destOrd="0" presId="urn:microsoft.com/office/officeart/2008/layout/LinedList"/>
    <dgm:cxn modelId="{FDF65DDB-5BD9-4DA5-AD5A-8AE96ED34F5D}" srcId="{F4D2454D-DD23-4994-9010-DBB27905AC0C}" destId="{CFAC6D0E-AF92-4BCF-9D6F-26107ECBBE0B}" srcOrd="2" destOrd="0" parTransId="{687A83A6-77F2-4375-B484-8DBF98362EC9}" sibTransId="{40D76EBC-EBD9-43F5-B827-C1AA488D6B5B}"/>
    <dgm:cxn modelId="{5C9C23F8-7D1F-48FE-B191-0F43A325154B}" type="presOf" srcId="{6E17258E-9A17-47D6-93AB-29A0CFDA71A3}" destId="{B475CAB7-EE9A-4191-9BB6-BBA248ACEE97}" srcOrd="0" destOrd="0" presId="urn:microsoft.com/office/officeart/2008/layout/LinedList"/>
    <dgm:cxn modelId="{54648CDD-EA5F-41C1-AB64-BFE67CB0A71F}" type="presParOf" srcId="{B1308D9B-CD3C-4ADB-8A53-403CB0CA07BE}" destId="{F62BAE32-1ED1-42CB-9D56-D76BB6D8720F}" srcOrd="0" destOrd="0" presId="urn:microsoft.com/office/officeart/2008/layout/LinedList"/>
    <dgm:cxn modelId="{47426557-846C-4C1C-963C-6D6D168D50C3}" type="presParOf" srcId="{B1308D9B-CD3C-4ADB-8A53-403CB0CA07BE}" destId="{EFD0CEFB-1F45-4E96-AE08-AD5B3D57C207}" srcOrd="1" destOrd="0" presId="urn:microsoft.com/office/officeart/2008/layout/LinedList"/>
    <dgm:cxn modelId="{13FD2B42-55BF-42C9-937E-A785B28E88F5}" type="presParOf" srcId="{EFD0CEFB-1F45-4E96-AE08-AD5B3D57C207}" destId="{C69898E8-F391-4155-8CFB-E1B40E621CB1}" srcOrd="0" destOrd="0" presId="urn:microsoft.com/office/officeart/2008/layout/LinedList"/>
    <dgm:cxn modelId="{4065B22B-8EDF-4800-87A5-76F2A64FBB10}" type="presParOf" srcId="{EFD0CEFB-1F45-4E96-AE08-AD5B3D57C207}" destId="{44AB1DF8-B3F0-421D-B3A5-51E656E5FC14}" srcOrd="1" destOrd="0" presId="urn:microsoft.com/office/officeart/2008/layout/LinedList"/>
    <dgm:cxn modelId="{1457E322-0028-4CE0-999E-5AD59B3D9FA3}" type="presParOf" srcId="{B1308D9B-CD3C-4ADB-8A53-403CB0CA07BE}" destId="{98AF43A2-BB2C-4023-86B1-262BBCE5CF40}" srcOrd="2" destOrd="0" presId="urn:microsoft.com/office/officeart/2008/layout/LinedList"/>
    <dgm:cxn modelId="{2BABEEB4-7B1D-401D-8005-7D85637588E1}" type="presParOf" srcId="{B1308D9B-CD3C-4ADB-8A53-403CB0CA07BE}" destId="{108DFED5-6882-4302-AD5D-B420A2DCA092}" srcOrd="3" destOrd="0" presId="urn:microsoft.com/office/officeart/2008/layout/LinedList"/>
    <dgm:cxn modelId="{7BE44B88-DCFC-4D13-9AE0-9D3CFE73BB9F}" type="presParOf" srcId="{108DFED5-6882-4302-AD5D-B420A2DCA092}" destId="{B475CAB7-EE9A-4191-9BB6-BBA248ACEE97}" srcOrd="0" destOrd="0" presId="urn:microsoft.com/office/officeart/2008/layout/LinedList"/>
    <dgm:cxn modelId="{00A1A5AE-8C27-4363-9003-FB89F9C26F81}" type="presParOf" srcId="{108DFED5-6882-4302-AD5D-B420A2DCA092}" destId="{8F66D3D7-6F33-43CC-93B3-1D172005EF4A}" srcOrd="1" destOrd="0" presId="urn:microsoft.com/office/officeart/2008/layout/LinedList"/>
    <dgm:cxn modelId="{85D8C8BD-13D7-46FA-B748-4A11EC44CB5C}" type="presParOf" srcId="{B1308D9B-CD3C-4ADB-8A53-403CB0CA07BE}" destId="{9D7A9A1F-F3E4-4E8B-A4B8-F426BF624CAA}" srcOrd="4" destOrd="0" presId="urn:microsoft.com/office/officeart/2008/layout/LinedList"/>
    <dgm:cxn modelId="{14F0E837-2C8A-468A-B42A-01A4C902781B}" type="presParOf" srcId="{B1308D9B-CD3C-4ADB-8A53-403CB0CA07BE}" destId="{F1637115-251C-428B-A9D5-34E696E289CC}" srcOrd="5" destOrd="0" presId="urn:microsoft.com/office/officeart/2008/layout/LinedList"/>
    <dgm:cxn modelId="{ADC18271-453B-46BF-A2E9-8A4BBC815517}" type="presParOf" srcId="{F1637115-251C-428B-A9D5-34E696E289CC}" destId="{3C9A3C6E-192A-457A-A308-BF7CD7941938}" srcOrd="0" destOrd="0" presId="urn:microsoft.com/office/officeart/2008/layout/LinedList"/>
    <dgm:cxn modelId="{A9055A36-5D78-484A-896A-5B8A7CDF25F9}" type="presParOf" srcId="{F1637115-251C-428B-A9D5-34E696E289CC}" destId="{9546BDB7-0130-4B59-8FFF-7B6A3900F0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36EC15-B45E-499E-ABE0-464595E63A31}" type="doc">
      <dgm:prSet loTypeId="urn:microsoft.com/office/officeart/2005/8/layout/hierarchy2" loCatId="Inbox" qsTypeId="urn:microsoft.com/office/officeart/2005/8/quickstyle/simple1" qsCatId="simple" csTypeId="urn:microsoft.com/office/officeart/2005/8/colors/ColorSchemeForSuggestions" csCatId="other"/>
      <dgm:spPr/>
      <dgm:t>
        <a:bodyPr/>
        <a:lstStyle/>
        <a:p>
          <a:endParaRPr lang="en-US"/>
        </a:p>
      </dgm:t>
    </dgm:pt>
    <dgm:pt modelId="{70599EA7-5F4F-4534-86F7-0D013A2C6139}">
      <dgm:prSet/>
      <dgm:spPr/>
      <dgm:t>
        <a:bodyPr/>
        <a:lstStyle/>
        <a:p>
          <a:r>
            <a:rPr lang="en-US"/>
            <a:t>With financing, the project IRR is a bit lower for a given equity IRR (taxes magnify this but for simplicity do not assume taxes now)</a:t>
          </a:r>
        </a:p>
      </dgm:t>
    </dgm:pt>
    <dgm:pt modelId="{58C91BBE-CCE0-40C4-9902-9BD6DB666B27}" type="parTrans" cxnId="{46899F8A-4975-4F18-9973-CC23B1D8CF93}">
      <dgm:prSet/>
      <dgm:spPr/>
      <dgm:t>
        <a:bodyPr/>
        <a:lstStyle/>
        <a:p>
          <a:endParaRPr lang="en-US"/>
        </a:p>
      </dgm:t>
    </dgm:pt>
    <dgm:pt modelId="{E6C952EC-9589-4D9C-BA79-6094BE05156B}" type="sibTrans" cxnId="{46899F8A-4975-4F18-9973-CC23B1D8CF93}">
      <dgm:prSet/>
      <dgm:spPr/>
      <dgm:t>
        <a:bodyPr/>
        <a:lstStyle/>
        <a:p>
          <a:endParaRPr lang="en-US"/>
        </a:p>
      </dgm:t>
    </dgm:pt>
    <dgm:pt modelId="{2DDBFA42-765A-425F-94BE-3FA4AD7513C8}">
      <dgm:prSet/>
      <dgm:spPr/>
      <dgm:t>
        <a:bodyPr/>
        <a:lstStyle/>
        <a:p>
          <a:r>
            <a:rPr lang="en-US"/>
            <a:t>The question then is, if the overall project IRR is lowered with financing, does this increase the effect of the terminal value</a:t>
          </a:r>
        </a:p>
      </dgm:t>
    </dgm:pt>
    <dgm:pt modelId="{E3F5AAA3-9DCE-475C-9EBF-B50DED8989A0}" type="parTrans" cxnId="{F973FED5-F225-401A-8903-EF26F60FD1D5}">
      <dgm:prSet/>
      <dgm:spPr/>
      <dgm:t>
        <a:bodyPr/>
        <a:lstStyle/>
        <a:p>
          <a:endParaRPr lang="en-US"/>
        </a:p>
      </dgm:t>
    </dgm:pt>
    <dgm:pt modelId="{B7C4BB18-5D9A-41F2-8060-798FDCD77E06}" type="sibTrans" cxnId="{F973FED5-F225-401A-8903-EF26F60FD1D5}">
      <dgm:prSet/>
      <dgm:spPr/>
      <dgm:t>
        <a:bodyPr/>
        <a:lstStyle/>
        <a:p>
          <a:endParaRPr lang="en-US"/>
        </a:p>
      </dgm:t>
    </dgm:pt>
    <dgm:pt modelId="{0132C261-8781-4803-B32D-083ED60E69F2}">
      <dgm:prSet/>
      <dgm:spPr/>
      <dgm:t>
        <a:bodyPr/>
        <a:lstStyle/>
        <a:p>
          <a:r>
            <a:rPr lang="en-US"/>
            <a:t>A second question is how re-financing affects the bid price from the terminal value. I have heard that some banks will be crazy enough to directly or indirectly finance cash flow from the terminal value.</a:t>
          </a:r>
        </a:p>
      </dgm:t>
    </dgm:pt>
    <dgm:pt modelId="{06096A27-764B-4573-8D20-98FA4B681FE0}" type="parTrans" cxnId="{B687B95F-019A-44BA-9CEB-7F35D713F911}">
      <dgm:prSet/>
      <dgm:spPr/>
      <dgm:t>
        <a:bodyPr/>
        <a:lstStyle/>
        <a:p>
          <a:endParaRPr lang="en-US"/>
        </a:p>
      </dgm:t>
    </dgm:pt>
    <dgm:pt modelId="{39957B1F-F807-4A16-BBFB-996AB32D7B2D}" type="sibTrans" cxnId="{B687B95F-019A-44BA-9CEB-7F35D713F911}">
      <dgm:prSet/>
      <dgm:spPr/>
      <dgm:t>
        <a:bodyPr/>
        <a:lstStyle/>
        <a:p>
          <a:endParaRPr lang="en-US"/>
        </a:p>
      </dgm:t>
    </dgm:pt>
    <dgm:pt modelId="{95F79208-745A-4C97-A1D1-FD68AD7DD095}" type="pres">
      <dgm:prSet presAssocID="{D336EC15-B45E-499E-ABE0-464595E63A31}" presName="diagram" presStyleCnt="0">
        <dgm:presLayoutVars>
          <dgm:chPref val="1"/>
          <dgm:dir/>
          <dgm:animOne val="branch"/>
          <dgm:animLvl val="lvl"/>
          <dgm:resizeHandles val="exact"/>
        </dgm:presLayoutVars>
      </dgm:prSet>
      <dgm:spPr/>
    </dgm:pt>
    <dgm:pt modelId="{4C8D4425-2E58-4111-B008-5270F2DA9539}" type="pres">
      <dgm:prSet presAssocID="{70599EA7-5F4F-4534-86F7-0D013A2C6139}" presName="root1" presStyleCnt="0"/>
      <dgm:spPr/>
    </dgm:pt>
    <dgm:pt modelId="{DE7BCF38-2060-4F19-B751-64151C1662B5}" type="pres">
      <dgm:prSet presAssocID="{70599EA7-5F4F-4534-86F7-0D013A2C6139}" presName="LevelOneTextNode" presStyleLbl="node0" presStyleIdx="0" presStyleCnt="3">
        <dgm:presLayoutVars>
          <dgm:chPref val="3"/>
        </dgm:presLayoutVars>
      </dgm:prSet>
      <dgm:spPr/>
    </dgm:pt>
    <dgm:pt modelId="{30E29003-BB1B-4184-9700-6DB7D40588B1}" type="pres">
      <dgm:prSet presAssocID="{70599EA7-5F4F-4534-86F7-0D013A2C6139}" presName="level2hierChild" presStyleCnt="0"/>
      <dgm:spPr/>
    </dgm:pt>
    <dgm:pt modelId="{07B719AE-6B7A-41EE-9D7B-589848E444EA}" type="pres">
      <dgm:prSet presAssocID="{2DDBFA42-765A-425F-94BE-3FA4AD7513C8}" presName="root1" presStyleCnt="0"/>
      <dgm:spPr/>
    </dgm:pt>
    <dgm:pt modelId="{101BD99B-E2D2-4A7C-AAA4-0EFAF106DCC4}" type="pres">
      <dgm:prSet presAssocID="{2DDBFA42-765A-425F-94BE-3FA4AD7513C8}" presName="LevelOneTextNode" presStyleLbl="node0" presStyleIdx="1" presStyleCnt="3">
        <dgm:presLayoutVars>
          <dgm:chPref val="3"/>
        </dgm:presLayoutVars>
      </dgm:prSet>
      <dgm:spPr/>
    </dgm:pt>
    <dgm:pt modelId="{E573545F-FF2F-4F3A-B68B-D9E5AF63A5B8}" type="pres">
      <dgm:prSet presAssocID="{2DDBFA42-765A-425F-94BE-3FA4AD7513C8}" presName="level2hierChild" presStyleCnt="0"/>
      <dgm:spPr/>
    </dgm:pt>
    <dgm:pt modelId="{20B28F93-9744-4744-84E2-464488B01E6E}" type="pres">
      <dgm:prSet presAssocID="{0132C261-8781-4803-B32D-083ED60E69F2}" presName="root1" presStyleCnt="0"/>
      <dgm:spPr/>
    </dgm:pt>
    <dgm:pt modelId="{DB02C265-9E56-44EF-AD77-BFBC1763F749}" type="pres">
      <dgm:prSet presAssocID="{0132C261-8781-4803-B32D-083ED60E69F2}" presName="LevelOneTextNode" presStyleLbl="node0" presStyleIdx="2" presStyleCnt="3">
        <dgm:presLayoutVars>
          <dgm:chPref val="3"/>
        </dgm:presLayoutVars>
      </dgm:prSet>
      <dgm:spPr/>
    </dgm:pt>
    <dgm:pt modelId="{EF08C472-E0E0-4E7A-88A4-7EFF89C0EDF4}" type="pres">
      <dgm:prSet presAssocID="{0132C261-8781-4803-B32D-083ED60E69F2}" presName="level2hierChild" presStyleCnt="0"/>
      <dgm:spPr/>
    </dgm:pt>
  </dgm:ptLst>
  <dgm:cxnLst>
    <dgm:cxn modelId="{B687B95F-019A-44BA-9CEB-7F35D713F911}" srcId="{D336EC15-B45E-499E-ABE0-464595E63A31}" destId="{0132C261-8781-4803-B32D-083ED60E69F2}" srcOrd="2" destOrd="0" parTransId="{06096A27-764B-4573-8D20-98FA4B681FE0}" sibTransId="{39957B1F-F807-4A16-BBFB-996AB32D7B2D}"/>
    <dgm:cxn modelId="{2254DA63-E9B5-4F7A-9447-98F76B4B4EE3}" type="presOf" srcId="{D336EC15-B45E-499E-ABE0-464595E63A31}" destId="{95F79208-745A-4C97-A1D1-FD68AD7DD095}" srcOrd="0" destOrd="0" presId="urn:microsoft.com/office/officeart/2005/8/layout/hierarchy2"/>
    <dgm:cxn modelId="{FD656275-232B-4934-97C3-F3ACDB2CA893}" type="presOf" srcId="{70599EA7-5F4F-4534-86F7-0D013A2C6139}" destId="{DE7BCF38-2060-4F19-B751-64151C1662B5}" srcOrd="0" destOrd="0" presId="urn:microsoft.com/office/officeart/2005/8/layout/hierarchy2"/>
    <dgm:cxn modelId="{5A799E77-6410-4BFA-8917-3316500A9CC5}" type="presOf" srcId="{0132C261-8781-4803-B32D-083ED60E69F2}" destId="{DB02C265-9E56-44EF-AD77-BFBC1763F749}" srcOrd="0" destOrd="0" presId="urn:microsoft.com/office/officeart/2005/8/layout/hierarchy2"/>
    <dgm:cxn modelId="{46899F8A-4975-4F18-9973-CC23B1D8CF93}" srcId="{D336EC15-B45E-499E-ABE0-464595E63A31}" destId="{70599EA7-5F4F-4534-86F7-0D013A2C6139}" srcOrd="0" destOrd="0" parTransId="{58C91BBE-CCE0-40C4-9902-9BD6DB666B27}" sibTransId="{E6C952EC-9589-4D9C-BA79-6094BE05156B}"/>
    <dgm:cxn modelId="{FD9D1AAA-DC7B-4E7F-882B-58051B734DE7}" type="presOf" srcId="{2DDBFA42-765A-425F-94BE-3FA4AD7513C8}" destId="{101BD99B-E2D2-4A7C-AAA4-0EFAF106DCC4}" srcOrd="0" destOrd="0" presId="urn:microsoft.com/office/officeart/2005/8/layout/hierarchy2"/>
    <dgm:cxn modelId="{F973FED5-F225-401A-8903-EF26F60FD1D5}" srcId="{D336EC15-B45E-499E-ABE0-464595E63A31}" destId="{2DDBFA42-765A-425F-94BE-3FA4AD7513C8}" srcOrd="1" destOrd="0" parTransId="{E3F5AAA3-9DCE-475C-9EBF-B50DED8989A0}" sibTransId="{B7C4BB18-5D9A-41F2-8060-798FDCD77E06}"/>
    <dgm:cxn modelId="{825083EA-28E9-4067-BB18-13AA7FA3F247}" type="presParOf" srcId="{95F79208-745A-4C97-A1D1-FD68AD7DD095}" destId="{4C8D4425-2E58-4111-B008-5270F2DA9539}" srcOrd="0" destOrd="0" presId="urn:microsoft.com/office/officeart/2005/8/layout/hierarchy2"/>
    <dgm:cxn modelId="{F346A8B2-367E-4DC6-B3DA-EF0881746CE0}" type="presParOf" srcId="{4C8D4425-2E58-4111-B008-5270F2DA9539}" destId="{DE7BCF38-2060-4F19-B751-64151C1662B5}" srcOrd="0" destOrd="0" presId="urn:microsoft.com/office/officeart/2005/8/layout/hierarchy2"/>
    <dgm:cxn modelId="{A9910452-8D4D-444F-AE41-8AE63B26DCD9}" type="presParOf" srcId="{4C8D4425-2E58-4111-B008-5270F2DA9539}" destId="{30E29003-BB1B-4184-9700-6DB7D40588B1}" srcOrd="1" destOrd="0" presId="urn:microsoft.com/office/officeart/2005/8/layout/hierarchy2"/>
    <dgm:cxn modelId="{52F110BC-59AC-4405-923D-EB98E0DD87BB}" type="presParOf" srcId="{95F79208-745A-4C97-A1D1-FD68AD7DD095}" destId="{07B719AE-6B7A-41EE-9D7B-589848E444EA}" srcOrd="1" destOrd="0" presId="urn:microsoft.com/office/officeart/2005/8/layout/hierarchy2"/>
    <dgm:cxn modelId="{3DA115FA-6526-452F-B80C-6E6B226DCB6C}" type="presParOf" srcId="{07B719AE-6B7A-41EE-9D7B-589848E444EA}" destId="{101BD99B-E2D2-4A7C-AAA4-0EFAF106DCC4}" srcOrd="0" destOrd="0" presId="urn:microsoft.com/office/officeart/2005/8/layout/hierarchy2"/>
    <dgm:cxn modelId="{26E72359-8B07-42EA-9F13-A7F69F94A784}" type="presParOf" srcId="{07B719AE-6B7A-41EE-9D7B-589848E444EA}" destId="{E573545F-FF2F-4F3A-B68B-D9E5AF63A5B8}" srcOrd="1" destOrd="0" presId="urn:microsoft.com/office/officeart/2005/8/layout/hierarchy2"/>
    <dgm:cxn modelId="{3FCAE7EC-B174-4AEC-B947-E183FE1AB75E}" type="presParOf" srcId="{95F79208-745A-4C97-A1D1-FD68AD7DD095}" destId="{20B28F93-9744-4744-84E2-464488B01E6E}" srcOrd="2" destOrd="0" presId="urn:microsoft.com/office/officeart/2005/8/layout/hierarchy2"/>
    <dgm:cxn modelId="{20A010F2-7ECE-4A72-B4BC-4505EBBEE0D2}" type="presParOf" srcId="{20B28F93-9744-4744-84E2-464488B01E6E}" destId="{DB02C265-9E56-44EF-AD77-BFBC1763F749}" srcOrd="0" destOrd="0" presId="urn:microsoft.com/office/officeart/2005/8/layout/hierarchy2"/>
    <dgm:cxn modelId="{A362A823-DE2A-4E34-9E01-35F926B73F5F}" type="presParOf" srcId="{20B28F93-9744-4744-84E2-464488B01E6E}" destId="{EF08C472-E0E0-4E7A-88A4-7EFF89C0EDF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19D5EA-2AE8-403D-B97D-EEE42EBCECE4}" type="doc">
      <dgm:prSet loTypeId="urn:microsoft.com/office/officeart/2008/layout/LinedList" loCatId="Inbox" qsTypeId="urn:microsoft.com/office/officeart/2005/8/quickstyle/simple1" qsCatId="simple" csTypeId="urn:microsoft.com/office/officeart/2005/8/colors/ColorSchemeForSuggestions" csCatId="other"/>
      <dgm:spPr/>
      <dgm:t>
        <a:bodyPr/>
        <a:lstStyle/>
        <a:p>
          <a:endParaRPr lang="en-US"/>
        </a:p>
      </dgm:t>
    </dgm:pt>
    <dgm:pt modelId="{0969990E-F6D2-4FE4-85B1-0339B748302A}">
      <dgm:prSet/>
      <dgm:spPr/>
      <dgm:t>
        <a:bodyPr/>
        <a:lstStyle/>
        <a:p>
          <a:r>
            <a:rPr lang="en-US"/>
            <a:t>Earlier section (hopefully) demonstrated that you cannot ignore terminal value in bidding even if you have a high IRR requirement.</a:t>
          </a:r>
        </a:p>
      </dgm:t>
    </dgm:pt>
    <dgm:pt modelId="{79F7839B-1513-4084-86D4-1F32627AAE5B}" type="parTrans" cxnId="{A26BEB30-756E-44E7-B8D5-8AC3818BFE10}">
      <dgm:prSet/>
      <dgm:spPr/>
      <dgm:t>
        <a:bodyPr/>
        <a:lstStyle/>
        <a:p>
          <a:endParaRPr lang="en-US"/>
        </a:p>
      </dgm:t>
    </dgm:pt>
    <dgm:pt modelId="{526EC012-3C8F-4867-8454-C514AEBC56EB}" type="sibTrans" cxnId="{A26BEB30-756E-44E7-B8D5-8AC3818BFE10}">
      <dgm:prSet/>
      <dgm:spPr/>
      <dgm:t>
        <a:bodyPr/>
        <a:lstStyle/>
        <a:p>
          <a:endParaRPr lang="en-US"/>
        </a:p>
      </dgm:t>
    </dgm:pt>
    <dgm:pt modelId="{FC4F963D-613C-4D30-A353-C37F0790AB77}">
      <dgm:prSet/>
      <dgm:spPr/>
      <dgm:t>
        <a:bodyPr/>
        <a:lstStyle/>
        <a:p>
          <a:r>
            <a:rPr lang="en-US"/>
            <a:t>This section begins to address the question of how much should the terminal value be.</a:t>
          </a:r>
        </a:p>
      </dgm:t>
    </dgm:pt>
    <dgm:pt modelId="{628C92B7-FB00-4698-95BD-8C04E2DAFAA2}" type="parTrans" cxnId="{909C888D-9E72-4CA3-8B3F-1CE099A7D130}">
      <dgm:prSet/>
      <dgm:spPr/>
      <dgm:t>
        <a:bodyPr/>
        <a:lstStyle/>
        <a:p>
          <a:endParaRPr lang="en-US"/>
        </a:p>
      </dgm:t>
    </dgm:pt>
    <dgm:pt modelId="{EE2A9F34-E7E1-4422-B6E2-6B004C1F57F4}" type="sibTrans" cxnId="{909C888D-9E72-4CA3-8B3F-1CE099A7D130}">
      <dgm:prSet/>
      <dgm:spPr/>
      <dgm:t>
        <a:bodyPr/>
        <a:lstStyle/>
        <a:p>
          <a:endParaRPr lang="en-US"/>
        </a:p>
      </dgm:t>
    </dgm:pt>
    <dgm:pt modelId="{FA3E2475-5724-4839-8878-56AE8ECB0BFA}">
      <dgm:prSet/>
      <dgm:spPr/>
      <dgm:t>
        <a:bodyPr/>
        <a:lstStyle/>
        <a:p>
          <a:r>
            <a:rPr lang="en-US"/>
            <a:t>I begin with the case of contract extensions and tricky issues of contracting</a:t>
          </a:r>
        </a:p>
      </dgm:t>
    </dgm:pt>
    <dgm:pt modelId="{CB480182-87A5-4FB5-A670-82FC827E2BD2}" type="parTrans" cxnId="{C7A943AE-37B3-4948-8091-D8FBE9041261}">
      <dgm:prSet/>
      <dgm:spPr/>
      <dgm:t>
        <a:bodyPr/>
        <a:lstStyle/>
        <a:p>
          <a:endParaRPr lang="en-US"/>
        </a:p>
      </dgm:t>
    </dgm:pt>
    <dgm:pt modelId="{EC9227F5-B6CB-4570-9CA8-95B644683804}" type="sibTrans" cxnId="{C7A943AE-37B3-4948-8091-D8FBE9041261}">
      <dgm:prSet/>
      <dgm:spPr/>
      <dgm:t>
        <a:bodyPr/>
        <a:lstStyle/>
        <a:p>
          <a:endParaRPr lang="en-US"/>
        </a:p>
      </dgm:t>
    </dgm:pt>
    <dgm:pt modelId="{222B406A-D6F6-4F67-93BF-9C13BECEBC35}">
      <dgm:prSet/>
      <dgm:spPr/>
      <dgm:t>
        <a:bodyPr/>
        <a:lstStyle/>
        <a:p>
          <a:r>
            <a:rPr lang="en-US"/>
            <a:t>The idea is that the plant has some economic value after the PPA period, but that economic value will not necessarily be present in the contract extension.</a:t>
          </a:r>
        </a:p>
      </dgm:t>
    </dgm:pt>
    <dgm:pt modelId="{591E34F2-152C-4F42-9D28-0600BEFB84BF}" type="parTrans" cxnId="{5AD9A7FE-89CF-42D3-8176-B8FD9973D555}">
      <dgm:prSet/>
      <dgm:spPr/>
      <dgm:t>
        <a:bodyPr/>
        <a:lstStyle/>
        <a:p>
          <a:endParaRPr lang="en-US"/>
        </a:p>
      </dgm:t>
    </dgm:pt>
    <dgm:pt modelId="{DEAEC493-B39B-4033-955C-6068F716A12C}" type="sibTrans" cxnId="{5AD9A7FE-89CF-42D3-8176-B8FD9973D555}">
      <dgm:prSet/>
      <dgm:spPr/>
      <dgm:t>
        <a:bodyPr/>
        <a:lstStyle/>
        <a:p>
          <a:endParaRPr lang="en-US"/>
        </a:p>
      </dgm:t>
    </dgm:pt>
    <dgm:pt modelId="{552BC559-22D8-4876-ACA7-18460167F1F9}" type="pres">
      <dgm:prSet presAssocID="{DE19D5EA-2AE8-403D-B97D-EEE42EBCECE4}" presName="vert0" presStyleCnt="0">
        <dgm:presLayoutVars>
          <dgm:dir/>
          <dgm:animOne val="branch"/>
          <dgm:animLvl val="lvl"/>
        </dgm:presLayoutVars>
      </dgm:prSet>
      <dgm:spPr/>
    </dgm:pt>
    <dgm:pt modelId="{FCCDB167-FB13-49BC-BFF6-B07A78FDEA8B}" type="pres">
      <dgm:prSet presAssocID="{0969990E-F6D2-4FE4-85B1-0339B748302A}" presName="thickLine" presStyleLbl="alignNode1" presStyleIdx="0" presStyleCnt="4"/>
      <dgm:spPr/>
    </dgm:pt>
    <dgm:pt modelId="{721CCC16-C01B-4DD4-8EC1-1AD5A5560D3D}" type="pres">
      <dgm:prSet presAssocID="{0969990E-F6D2-4FE4-85B1-0339B748302A}" presName="horz1" presStyleCnt="0"/>
      <dgm:spPr/>
    </dgm:pt>
    <dgm:pt modelId="{D9A57E81-1B0B-4B96-90EB-28E577D03F56}" type="pres">
      <dgm:prSet presAssocID="{0969990E-F6D2-4FE4-85B1-0339B748302A}" presName="tx1" presStyleLbl="revTx" presStyleIdx="0" presStyleCnt="4"/>
      <dgm:spPr/>
    </dgm:pt>
    <dgm:pt modelId="{26865CF9-9B23-48E2-9EA5-B3EED59B15EA}" type="pres">
      <dgm:prSet presAssocID="{0969990E-F6D2-4FE4-85B1-0339B748302A}" presName="vert1" presStyleCnt="0"/>
      <dgm:spPr/>
    </dgm:pt>
    <dgm:pt modelId="{C4A5E3BC-C7B5-46A3-8D04-C4B62DA978E1}" type="pres">
      <dgm:prSet presAssocID="{FC4F963D-613C-4D30-A353-C37F0790AB77}" presName="thickLine" presStyleLbl="alignNode1" presStyleIdx="1" presStyleCnt="4"/>
      <dgm:spPr/>
    </dgm:pt>
    <dgm:pt modelId="{6676D8F2-FA40-4A30-ADA1-9EAD7DF9CB94}" type="pres">
      <dgm:prSet presAssocID="{FC4F963D-613C-4D30-A353-C37F0790AB77}" presName="horz1" presStyleCnt="0"/>
      <dgm:spPr/>
    </dgm:pt>
    <dgm:pt modelId="{2E444285-9405-4EF5-9A82-F58A35673B84}" type="pres">
      <dgm:prSet presAssocID="{FC4F963D-613C-4D30-A353-C37F0790AB77}" presName="tx1" presStyleLbl="revTx" presStyleIdx="1" presStyleCnt="4"/>
      <dgm:spPr/>
    </dgm:pt>
    <dgm:pt modelId="{6E6FB87A-CC59-47DA-A891-FA77CE9B3096}" type="pres">
      <dgm:prSet presAssocID="{FC4F963D-613C-4D30-A353-C37F0790AB77}" presName="vert1" presStyleCnt="0"/>
      <dgm:spPr/>
    </dgm:pt>
    <dgm:pt modelId="{133BD8A3-02BC-4CCD-A814-24B7783092B8}" type="pres">
      <dgm:prSet presAssocID="{FA3E2475-5724-4839-8878-56AE8ECB0BFA}" presName="thickLine" presStyleLbl="alignNode1" presStyleIdx="2" presStyleCnt="4"/>
      <dgm:spPr/>
    </dgm:pt>
    <dgm:pt modelId="{0FE6B408-97BF-4C8F-81EB-4E32B1178B60}" type="pres">
      <dgm:prSet presAssocID="{FA3E2475-5724-4839-8878-56AE8ECB0BFA}" presName="horz1" presStyleCnt="0"/>
      <dgm:spPr/>
    </dgm:pt>
    <dgm:pt modelId="{C05FB9AD-0413-486E-9017-AE2FF500D503}" type="pres">
      <dgm:prSet presAssocID="{FA3E2475-5724-4839-8878-56AE8ECB0BFA}" presName="tx1" presStyleLbl="revTx" presStyleIdx="2" presStyleCnt="4"/>
      <dgm:spPr/>
    </dgm:pt>
    <dgm:pt modelId="{AF82A635-21F4-42AB-8CC7-324178FEBDF2}" type="pres">
      <dgm:prSet presAssocID="{FA3E2475-5724-4839-8878-56AE8ECB0BFA}" presName="vert1" presStyleCnt="0"/>
      <dgm:spPr/>
    </dgm:pt>
    <dgm:pt modelId="{52AD0643-EED7-4DC9-A91A-2B223742EF32}" type="pres">
      <dgm:prSet presAssocID="{222B406A-D6F6-4F67-93BF-9C13BECEBC35}" presName="thickLine" presStyleLbl="alignNode1" presStyleIdx="3" presStyleCnt="4"/>
      <dgm:spPr/>
    </dgm:pt>
    <dgm:pt modelId="{66623080-26EE-4695-BC5B-4B0398D20832}" type="pres">
      <dgm:prSet presAssocID="{222B406A-D6F6-4F67-93BF-9C13BECEBC35}" presName="horz1" presStyleCnt="0"/>
      <dgm:spPr/>
    </dgm:pt>
    <dgm:pt modelId="{52428933-8265-4A60-8CA1-043D0B28282B}" type="pres">
      <dgm:prSet presAssocID="{222B406A-D6F6-4F67-93BF-9C13BECEBC35}" presName="tx1" presStyleLbl="revTx" presStyleIdx="3" presStyleCnt="4"/>
      <dgm:spPr/>
    </dgm:pt>
    <dgm:pt modelId="{60217D51-AFD0-4641-9497-81B48D861CCF}" type="pres">
      <dgm:prSet presAssocID="{222B406A-D6F6-4F67-93BF-9C13BECEBC35}" presName="vert1" presStyleCnt="0"/>
      <dgm:spPr/>
    </dgm:pt>
  </dgm:ptLst>
  <dgm:cxnLst>
    <dgm:cxn modelId="{1C420925-9924-4254-BC25-E0ADFAD62FD3}" type="presOf" srcId="{FA3E2475-5724-4839-8878-56AE8ECB0BFA}" destId="{C05FB9AD-0413-486E-9017-AE2FF500D503}" srcOrd="0" destOrd="0" presId="urn:microsoft.com/office/officeart/2008/layout/LinedList"/>
    <dgm:cxn modelId="{A26BEB30-756E-44E7-B8D5-8AC3818BFE10}" srcId="{DE19D5EA-2AE8-403D-B97D-EEE42EBCECE4}" destId="{0969990E-F6D2-4FE4-85B1-0339B748302A}" srcOrd="0" destOrd="0" parTransId="{79F7839B-1513-4084-86D4-1F32627AAE5B}" sibTransId="{526EC012-3C8F-4867-8454-C514AEBC56EB}"/>
    <dgm:cxn modelId="{34A84279-F05E-4734-BD37-A2B551B7CC76}" type="presOf" srcId="{FC4F963D-613C-4D30-A353-C37F0790AB77}" destId="{2E444285-9405-4EF5-9A82-F58A35673B84}" srcOrd="0" destOrd="0" presId="urn:microsoft.com/office/officeart/2008/layout/LinedList"/>
    <dgm:cxn modelId="{909C888D-9E72-4CA3-8B3F-1CE099A7D130}" srcId="{DE19D5EA-2AE8-403D-B97D-EEE42EBCECE4}" destId="{FC4F963D-613C-4D30-A353-C37F0790AB77}" srcOrd="1" destOrd="0" parTransId="{628C92B7-FB00-4698-95BD-8C04E2DAFAA2}" sibTransId="{EE2A9F34-E7E1-4422-B6E2-6B004C1F57F4}"/>
    <dgm:cxn modelId="{C7A943AE-37B3-4948-8091-D8FBE9041261}" srcId="{DE19D5EA-2AE8-403D-B97D-EEE42EBCECE4}" destId="{FA3E2475-5724-4839-8878-56AE8ECB0BFA}" srcOrd="2" destOrd="0" parTransId="{CB480182-87A5-4FB5-A670-82FC827E2BD2}" sibTransId="{EC9227F5-B6CB-4570-9CA8-95B644683804}"/>
    <dgm:cxn modelId="{27EE43B3-AC87-4D2B-95B4-04C9EE800C3F}" type="presOf" srcId="{222B406A-D6F6-4F67-93BF-9C13BECEBC35}" destId="{52428933-8265-4A60-8CA1-043D0B28282B}" srcOrd="0" destOrd="0" presId="urn:microsoft.com/office/officeart/2008/layout/LinedList"/>
    <dgm:cxn modelId="{CCC1FCBA-451C-4C58-A9A8-25851D01ED7C}" type="presOf" srcId="{DE19D5EA-2AE8-403D-B97D-EEE42EBCECE4}" destId="{552BC559-22D8-4876-ACA7-18460167F1F9}" srcOrd="0" destOrd="0" presId="urn:microsoft.com/office/officeart/2008/layout/LinedList"/>
    <dgm:cxn modelId="{5AD9A7FE-89CF-42D3-8176-B8FD9973D555}" srcId="{DE19D5EA-2AE8-403D-B97D-EEE42EBCECE4}" destId="{222B406A-D6F6-4F67-93BF-9C13BECEBC35}" srcOrd="3" destOrd="0" parTransId="{591E34F2-152C-4F42-9D28-0600BEFB84BF}" sibTransId="{DEAEC493-B39B-4033-955C-6068F716A12C}"/>
    <dgm:cxn modelId="{8EB4BDFE-2A49-4340-88D9-9CABFE6913BD}" type="presOf" srcId="{0969990E-F6D2-4FE4-85B1-0339B748302A}" destId="{D9A57E81-1B0B-4B96-90EB-28E577D03F56}" srcOrd="0" destOrd="0" presId="urn:microsoft.com/office/officeart/2008/layout/LinedList"/>
    <dgm:cxn modelId="{F5C472C3-3F07-4325-AD1F-7E2E4EA5868B}" type="presParOf" srcId="{552BC559-22D8-4876-ACA7-18460167F1F9}" destId="{FCCDB167-FB13-49BC-BFF6-B07A78FDEA8B}" srcOrd="0" destOrd="0" presId="urn:microsoft.com/office/officeart/2008/layout/LinedList"/>
    <dgm:cxn modelId="{4D21533E-A108-47CB-BBBF-3B6811391A3F}" type="presParOf" srcId="{552BC559-22D8-4876-ACA7-18460167F1F9}" destId="{721CCC16-C01B-4DD4-8EC1-1AD5A5560D3D}" srcOrd="1" destOrd="0" presId="urn:microsoft.com/office/officeart/2008/layout/LinedList"/>
    <dgm:cxn modelId="{37E94F1D-7FD7-4D6C-A5C1-1B4A4E430DF3}" type="presParOf" srcId="{721CCC16-C01B-4DD4-8EC1-1AD5A5560D3D}" destId="{D9A57E81-1B0B-4B96-90EB-28E577D03F56}" srcOrd="0" destOrd="0" presId="urn:microsoft.com/office/officeart/2008/layout/LinedList"/>
    <dgm:cxn modelId="{0043F6F5-D535-4FAB-A98D-3E5C73257525}" type="presParOf" srcId="{721CCC16-C01B-4DD4-8EC1-1AD5A5560D3D}" destId="{26865CF9-9B23-48E2-9EA5-B3EED59B15EA}" srcOrd="1" destOrd="0" presId="urn:microsoft.com/office/officeart/2008/layout/LinedList"/>
    <dgm:cxn modelId="{AAEBC943-71B1-418A-99E3-0A2B23710C83}" type="presParOf" srcId="{552BC559-22D8-4876-ACA7-18460167F1F9}" destId="{C4A5E3BC-C7B5-46A3-8D04-C4B62DA978E1}" srcOrd="2" destOrd="0" presId="urn:microsoft.com/office/officeart/2008/layout/LinedList"/>
    <dgm:cxn modelId="{4F0F6626-7F2C-4F2F-866A-DABFC03B3139}" type="presParOf" srcId="{552BC559-22D8-4876-ACA7-18460167F1F9}" destId="{6676D8F2-FA40-4A30-ADA1-9EAD7DF9CB94}" srcOrd="3" destOrd="0" presId="urn:microsoft.com/office/officeart/2008/layout/LinedList"/>
    <dgm:cxn modelId="{3C8CFB7A-956A-45A3-887F-2B5410B804AE}" type="presParOf" srcId="{6676D8F2-FA40-4A30-ADA1-9EAD7DF9CB94}" destId="{2E444285-9405-4EF5-9A82-F58A35673B84}" srcOrd="0" destOrd="0" presId="urn:microsoft.com/office/officeart/2008/layout/LinedList"/>
    <dgm:cxn modelId="{F0603465-41DA-4E59-A0DC-629C6C0ED038}" type="presParOf" srcId="{6676D8F2-FA40-4A30-ADA1-9EAD7DF9CB94}" destId="{6E6FB87A-CC59-47DA-A891-FA77CE9B3096}" srcOrd="1" destOrd="0" presId="urn:microsoft.com/office/officeart/2008/layout/LinedList"/>
    <dgm:cxn modelId="{BCE7B036-17F1-408D-9440-FA2CDAF9EBB5}" type="presParOf" srcId="{552BC559-22D8-4876-ACA7-18460167F1F9}" destId="{133BD8A3-02BC-4CCD-A814-24B7783092B8}" srcOrd="4" destOrd="0" presId="urn:microsoft.com/office/officeart/2008/layout/LinedList"/>
    <dgm:cxn modelId="{26DE2940-233D-4FD2-8F05-29AB52AFC334}" type="presParOf" srcId="{552BC559-22D8-4876-ACA7-18460167F1F9}" destId="{0FE6B408-97BF-4C8F-81EB-4E32B1178B60}" srcOrd="5" destOrd="0" presId="urn:microsoft.com/office/officeart/2008/layout/LinedList"/>
    <dgm:cxn modelId="{7798EBD2-4AC3-4FEE-96C8-400A23F3F750}" type="presParOf" srcId="{0FE6B408-97BF-4C8F-81EB-4E32B1178B60}" destId="{C05FB9AD-0413-486E-9017-AE2FF500D503}" srcOrd="0" destOrd="0" presId="urn:microsoft.com/office/officeart/2008/layout/LinedList"/>
    <dgm:cxn modelId="{0B9EF0DE-D5B6-4728-969A-B257EE8A9F2F}" type="presParOf" srcId="{0FE6B408-97BF-4C8F-81EB-4E32B1178B60}" destId="{AF82A635-21F4-42AB-8CC7-324178FEBDF2}" srcOrd="1" destOrd="0" presId="urn:microsoft.com/office/officeart/2008/layout/LinedList"/>
    <dgm:cxn modelId="{2F3C3911-5C93-4428-9AD8-2B626B46A3D8}" type="presParOf" srcId="{552BC559-22D8-4876-ACA7-18460167F1F9}" destId="{52AD0643-EED7-4DC9-A91A-2B223742EF32}" srcOrd="6" destOrd="0" presId="urn:microsoft.com/office/officeart/2008/layout/LinedList"/>
    <dgm:cxn modelId="{E40D64C4-F608-4A59-9AD3-3E8348E124DF}" type="presParOf" srcId="{552BC559-22D8-4876-ACA7-18460167F1F9}" destId="{66623080-26EE-4695-BC5B-4B0398D20832}" srcOrd="7" destOrd="0" presId="urn:microsoft.com/office/officeart/2008/layout/LinedList"/>
    <dgm:cxn modelId="{71FE0BFA-6328-4EE0-B696-2250F5CCBF17}" type="presParOf" srcId="{66623080-26EE-4695-BC5B-4B0398D20832}" destId="{52428933-8265-4A60-8CA1-043D0B28282B}" srcOrd="0" destOrd="0" presId="urn:microsoft.com/office/officeart/2008/layout/LinedList"/>
    <dgm:cxn modelId="{9DAD6538-0032-4A5A-A44A-530180DBA8B2}" type="presParOf" srcId="{66623080-26EE-4695-BC5B-4B0398D20832}" destId="{60217D51-AFD0-4641-9497-81B48D861C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B7390D-DFB0-4AB8-8F14-0079C1313117}" type="doc">
      <dgm:prSet loTypeId="urn:microsoft.com/office/officeart/2005/8/layout/list1" loCatId="Inbox" qsTypeId="urn:microsoft.com/office/officeart/2005/8/quickstyle/simple1" qsCatId="simple" csTypeId="urn:microsoft.com/office/officeart/2005/8/colors/colorful2" csCatId="colorful"/>
      <dgm:spPr/>
      <dgm:t>
        <a:bodyPr/>
        <a:lstStyle/>
        <a:p>
          <a:endParaRPr lang="en-US"/>
        </a:p>
      </dgm:t>
    </dgm:pt>
    <dgm:pt modelId="{B4AE152A-9FFB-4A12-9221-68C7536B275F}">
      <dgm:prSet/>
      <dgm:spPr/>
      <dgm:t>
        <a:bodyPr/>
        <a:lstStyle/>
        <a:p>
          <a:r>
            <a:rPr lang="en-US"/>
            <a:t>Regulator Position</a:t>
          </a:r>
        </a:p>
      </dgm:t>
    </dgm:pt>
    <dgm:pt modelId="{D1D32D0C-F938-45BA-A3B0-0E2F5DF9AD65}" type="parTrans" cxnId="{448B1F24-5143-4542-8725-1C8002F78805}">
      <dgm:prSet/>
      <dgm:spPr/>
      <dgm:t>
        <a:bodyPr/>
        <a:lstStyle/>
        <a:p>
          <a:endParaRPr lang="en-US"/>
        </a:p>
      </dgm:t>
    </dgm:pt>
    <dgm:pt modelId="{BF834D5E-FDB9-42C9-A871-7C5B4C3FB12A}" type="sibTrans" cxnId="{448B1F24-5143-4542-8725-1C8002F78805}">
      <dgm:prSet/>
      <dgm:spPr/>
      <dgm:t>
        <a:bodyPr/>
        <a:lstStyle/>
        <a:p>
          <a:endParaRPr lang="en-US"/>
        </a:p>
      </dgm:t>
    </dgm:pt>
    <dgm:pt modelId="{9E03A65F-C113-43FE-9DF2-5A4B4B1D6162}">
      <dgm:prSet/>
      <dgm:spPr/>
      <dgm:t>
        <a:bodyPr/>
        <a:lstStyle/>
        <a:p>
          <a:r>
            <a:rPr lang="en-US"/>
            <a:t>We already paid for the plant in the first PPA, why should we pay for it twice with a contract extension.  Therefore, you deserve no terminal value</a:t>
          </a:r>
        </a:p>
      </dgm:t>
    </dgm:pt>
    <dgm:pt modelId="{359FDCD6-B77C-4BEF-ADB4-72531DEB12F0}" type="parTrans" cxnId="{B878AF36-9D26-4C19-B287-E3B623272FA2}">
      <dgm:prSet/>
      <dgm:spPr/>
      <dgm:t>
        <a:bodyPr/>
        <a:lstStyle/>
        <a:p>
          <a:endParaRPr lang="en-US"/>
        </a:p>
      </dgm:t>
    </dgm:pt>
    <dgm:pt modelId="{03F2B4B1-329D-4374-85E5-752C863FF35F}" type="sibTrans" cxnId="{B878AF36-9D26-4C19-B287-E3B623272FA2}">
      <dgm:prSet/>
      <dgm:spPr/>
      <dgm:t>
        <a:bodyPr/>
        <a:lstStyle/>
        <a:p>
          <a:endParaRPr lang="en-US"/>
        </a:p>
      </dgm:t>
    </dgm:pt>
    <dgm:pt modelId="{A2E99068-0556-4F56-A2CE-2B283D58B4AF}">
      <dgm:prSet/>
      <dgm:spPr/>
      <dgm:t>
        <a:bodyPr/>
        <a:lstStyle/>
        <a:p>
          <a:r>
            <a:rPr lang="en-US"/>
            <a:t>SPV Position</a:t>
          </a:r>
        </a:p>
      </dgm:t>
    </dgm:pt>
    <dgm:pt modelId="{EC2A34DE-F691-4CD5-A6F0-C2698E237DF8}" type="parTrans" cxnId="{AB768B5E-F80C-48D7-9FC5-64793FA0BC96}">
      <dgm:prSet/>
      <dgm:spPr/>
      <dgm:t>
        <a:bodyPr/>
        <a:lstStyle/>
        <a:p>
          <a:endParaRPr lang="en-US"/>
        </a:p>
      </dgm:t>
    </dgm:pt>
    <dgm:pt modelId="{23B30EEE-5139-43D3-A5B9-21745B5BDF1F}" type="sibTrans" cxnId="{AB768B5E-F80C-48D7-9FC5-64793FA0BC96}">
      <dgm:prSet/>
      <dgm:spPr/>
      <dgm:t>
        <a:bodyPr/>
        <a:lstStyle/>
        <a:p>
          <a:endParaRPr lang="en-US"/>
        </a:p>
      </dgm:t>
    </dgm:pt>
    <dgm:pt modelId="{223FF8AF-360E-4537-A413-FC120EC63C92}">
      <dgm:prSet/>
      <dgm:spPr/>
      <dgm:t>
        <a:bodyPr/>
        <a:lstStyle/>
        <a:p>
          <a:r>
            <a:rPr lang="en-US"/>
            <a:t>If you do not provide me any profit for a contract extension, I will not run the plant and you will have to go and find power from a really expensive new plant.</a:t>
          </a:r>
        </a:p>
      </dgm:t>
    </dgm:pt>
    <dgm:pt modelId="{51C00548-E8D0-40B0-9A0D-C5585BDA4049}" type="parTrans" cxnId="{499A43EA-CC67-4569-93B1-496D50FCEA24}">
      <dgm:prSet/>
      <dgm:spPr/>
      <dgm:t>
        <a:bodyPr/>
        <a:lstStyle/>
        <a:p>
          <a:endParaRPr lang="en-US"/>
        </a:p>
      </dgm:t>
    </dgm:pt>
    <dgm:pt modelId="{A42D845F-4D84-469D-B064-05691860E2D8}" type="sibTrans" cxnId="{499A43EA-CC67-4569-93B1-496D50FCEA24}">
      <dgm:prSet/>
      <dgm:spPr/>
      <dgm:t>
        <a:bodyPr/>
        <a:lstStyle/>
        <a:p>
          <a:endParaRPr lang="en-US"/>
        </a:p>
      </dgm:t>
    </dgm:pt>
    <dgm:pt modelId="{94806D85-6B4B-4CB9-81BB-4E25B39FE006}" type="pres">
      <dgm:prSet presAssocID="{45B7390D-DFB0-4AB8-8F14-0079C1313117}" presName="linear" presStyleCnt="0">
        <dgm:presLayoutVars>
          <dgm:dir/>
          <dgm:animLvl val="lvl"/>
          <dgm:resizeHandles val="exact"/>
        </dgm:presLayoutVars>
      </dgm:prSet>
      <dgm:spPr/>
    </dgm:pt>
    <dgm:pt modelId="{44ADE1E7-B5D2-4E30-9EAD-8AE099AEBA52}" type="pres">
      <dgm:prSet presAssocID="{B4AE152A-9FFB-4A12-9221-68C7536B275F}" presName="parentLin" presStyleCnt="0"/>
      <dgm:spPr/>
    </dgm:pt>
    <dgm:pt modelId="{CDE50BD8-996E-481F-826A-27A8A3401A67}" type="pres">
      <dgm:prSet presAssocID="{B4AE152A-9FFB-4A12-9221-68C7536B275F}" presName="parentLeftMargin" presStyleLbl="node1" presStyleIdx="0" presStyleCnt="2"/>
      <dgm:spPr/>
    </dgm:pt>
    <dgm:pt modelId="{023DBB01-79DF-42DB-90A8-00A320B7A8CA}" type="pres">
      <dgm:prSet presAssocID="{B4AE152A-9FFB-4A12-9221-68C7536B275F}" presName="parentText" presStyleLbl="node1" presStyleIdx="0" presStyleCnt="2">
        <dgm:presLayoutVars>
          <dgm:chMax val="0"/>
          <dgm:bulletEnabled val="1"/>
        </dgm:presLayoutVars>
      </dgm:prSet>
      <dgm:spPr/>
    </dgm:pt>
    <dgm:pt modelId="{ED2AE1D8-0581-4175-BE77-969B0585388B}" type="pres">
      <dgm:prSet presAssocID="{B4AE152A-9FFB-4A12-9221-68C7536B275F}" presName="negativeSpace" presStyleCnt="0"/>
      <dgm:spPr/>
    </dgm:pt>
    <dgm:pt modelId="{F5B59A17-8566-461A-B6D1-34AB16AECD0A}" type="pres">
      <dgm:prSet presAssocID="{B4AE152A-9FFB-4A12-9221-68C7536B275F}" presName="childText" presStyleLbl="conFgAcc1" presStyleIdx="0" presStyleCnt="2">
        <dgm:presLayoutVars>
          <dgm:bulletEnabled val="1"/>
        </dgm:presLayoutVars>
      </dgm:prSet>
      <dgm:spPr/>
    </dgm:pt>
    <dgm:pt modelId="{E628E2D2-E829-4841-A7E0-963FE1691DB4}" type="pres">
      <dgm:prSet presAssocID="{BF834D5E-FDB9-42C9-A871-7C5B4C3FB12A}" presName="spaceBetweenRectangles" presStyleCnt="0"/>
      <dgm:spPr/>
    </dgm:pt>
    <dgm:pt modelId="{D794A029-4B04-41A7-A78C-B464AA61FCAD}" type="pres">
      <dgm:prSet presAssocID="{A2E99068-0556-4F56-A2CE-2B283D58B4AF}" presName="parentLin" presStyleCnt="0"/>
      <dgm:spPr/>
    </dgm:pt>
    <dgm:pt modelId="{9D6F8274-DFCA-4A2B-ADD7-465263FDE49D}" type="pres">
      <dgm:prSet presAssocID="{A2E99068-0556-4F56-A2CE-2B283D58B4AF}" presName="parentLeftMargin" presStyleLbl="node1" presStyleIdx="0" presStyleCnt="2"/>
      <dgm:spPr/>
    </dgm:pt>
    <dgm:pt modelId="{4323BE02-1D40-43C0-8F9C-A0F8471BE610}" type="pres">
      <dgm:prSet presAssocID="{A2E99068-0556-4F56-A2CE-2B283D58B4AF}" presName="parentText" presStyleLbl="node1" presStyleIdx="1" presStyleCnt="2">
        <dgm:presLayoutVars>
          <dgm:chMax val="0"/>
          <dgm:bulletEnabled val="1"/>
        </dgm:presLayoutVars>
      </dgm:prSet>
      <dgm:spPr/>
    </dgm:pt>
    <dgm:pt modelId="{A4B09ED5-BD7A-4874-B315-D0BA3EA6ACC6}" type="pres">
      <dgm:prSet presAssocID="{A2E99068-0556-4F56-A2CE-2B283D58B4AF}" presName="negativeSpace" presStyleCnt="0"/>
      <dgm:spPr/>
    </dgm:pt>
    <dgm:pt modelId="{0086E863-E524-4833-84EC-26C66C628846}" type="pres">
      <dgm:prSet presAssocID="{A2E99068-0556-4F56-A2CE-2B283D58B4AF}" presName="childText" presStyleLbl="conFgAcc1" presStyleIdx="1" presStyleCnt="2">
        <dgm:presLayoutVars>
          <dgm:bulletEnabled val="1"/>
        </dgm:presLayoutVars>
      </dgm:prSet>
      <dgm:spPr/>
    </dgm:pt>
  </dgm:ptLst>
  <dgm:cxnLst>
    <dgm:cxn modelId="{50338902-C438-47A1-B478-CEB3ADD68F3B}" type="presOf" srcId="{B4AE152A-9FFB-4A12-9221-68C7536B275F}" destId="{023DBB01-79DF-42DB-90A8-00A320B7A8CA}" srcOrd="1" destOrd="0" presId="urn:microsoft.com/office/officeart/2005/8/layout/list1"/>
    <dgm:cxn modelId="{B4878308-E11E-42C4-AB5E-BFC487413BE8}" type="presOf" srcId="{A2E99068-0556-4F56-A2CE-2B283D58B4AF}" destId="{9D6F8274-DFCA-4A2B-ADD7-465263FDE49D}" srcOrd="0" destOrd="0" presId="urn:microsoft.com/office/officeart/2005/8/layout/list1"/>
    <dgm:cxn modelId="{26B43819-0D1B-4B3F-8786-E843EF4AC44D}" type="presOf" srcId="{A2E99068-0556-4F56-A2CE-2B283D58B4AF}" destId="{4323BE02-1D40-43C0-8F9C-A0F8471BE610}" srcOrd="1" destOrd="0" presId="urn:microsoft.com/office/officeart/2005/8/layout/list1"/>
    <dgm:cxn modelId="{448B1F24-5143-4542-8725-1C8002F78805}" srcId="{45B7390D-DFB0-4AB8-8F14-0079C1313117}" destId="{B4AE152A-9FFB-4A12-9221-68C7536B275F}" srcOrd="0" destOrd="0" parTransId="{D1D32D0C-F938-45BA-A3B0-0E2F5DF9AD65}" sibTransId="{BF834D5E-FDB9-42C9-A871-7C5B4C3FB12A}"/>
    <dgm:cxn modelId="{5CE0D127-E5F2-4A38-BE71-65F8AC10BA42}" type="presOf" srcId="{223FF8AF-360E-4537-A413-FC120EC63C92}" destId="{0086E863-E524-4833-84EC-26C66C628846}" srcOrd="0" destOrd="0" presId="urn:microsoft.com/office/officeart/2005/8/layout/list1"/>
    <dgm:cxn modelId="{B878AF36-9D26-4C19-B287-E3B623272FA2}" srcId="{B4AE152A-9FFB-4A12-9221-68C7536B275F}" destId="{9E03A65F-C113-43FE-9DF2-5A4B4B1D6162}" srcOrd="0" destOrd="0" parTransId="{359FDCD6-B77C-4BEF-ADB4-72531DEB12F0}" sibTransId="{03F2B4B1-329D-4374-85E5-752C863FF35F}"/>
    <dgm:cxn modelId="{AB768B5E-F80C-48D7-9FC5-64793FA0BC96}" srcId="{45B7390D-DFB0-4AB8-8F14-0079C1313117}" destId="{A2E99068-0556-4F56-A2CE-2B283D58B4AF}" srcOrd="1" destOrd="0" parTransId="{EC2A34DE-F691-4CD5-A6F0-C2698E237DF8}" sibTransId="{23B30EEE-5139-43D3-A5B9-21745B5BDF1F}"/>
    <dgm:cxn modelId="{C246915F-738B-4551-B503-AB44D87C5907}" type="presOf" srcId="{9E03A65F-C113-43FE-9DF2-5A4B4B1D6162}" destId="{F5B59A17-8566-461A-B6D1-34AB16AECD0A}" srcOrd="0" destOrd="0" presId="urn:microsoft.com/office/officeart/2005/8/layout/list1"/>
    <dgm:cxn modelId="{78AF9371-4791-4AA3-9A5E-431D2B07A548}" type="presOf" srcId="{45B7390D-DFB0-4AB8-8F14-0079C1313117}" destId="{94806D85-6B4B-4CB9-81BB-4E25B39FE006}" srcOrd="0" destOrd="0" presId="urn:microsoft.com/office/officeart/2005/8/layout/list1"/>
    <dgm:cxn modelId="{2C4E13E2-D726-4455-9C5E-F854384A2FBA}" type="presOf" srcId="{B4AE152A-9FFB-4A12-9221-68C7536B275F}" destId="{CDE50BD8-996E-481F-826A-27A8A3401A67}" srcOrd="0" destOrd="0" presId="urn:microsoft.com/office/officeart/2005/8/layout/list1"/>
    <dgm:cxn modelId="{499A43EA-CC67-4569-93B1-496D50FCEA24}" srcId="{A2E99068-0556-4F56-A2CE-2B283D58B4AF}" destId="{223FF8AF-360E-4537-A413-FC120EC63C92}" srcOrd="0" destOrd="0" parTransId="{51C00548-E8D0-40B0-9A0D-C5585BDA4049}" sibTransId="{A42D845F-4D84-469D-B064-05691860E2D8}"/>
    <dgm:cxn modelId="{FD71D3EA-FC3F-48EA-A6D6-88C9281D8094}" type="presParOf" srcId="{94806D85-6B4B-4CB9-81BB-4E25B39FE006}" destId="{44ADE1E7-B5D2-4E30-9EAD-8AE099AEBA52}" srcOrd="0" destOrd="0" presId="urn:microsoft.com/office/officeart/2005/8/layout/list1"/>
    <dgm:cxn modelId="{8B3F8B9C-2571-4D56-B351-565DE42595CA}" type="presParOf" srcId="{44ADE1E7-B5D2-4E30-9EAD-8AE099AEBA52}" destId="{CDE50BD8-996E-481F-826A-27A8A3401A67}" srcOrd="0" destOrd="0" presId="urn:microsoft.com/office/officeart/2005/8/layout/list1"/>
    <dgm:cxn modelId="{9F52C1D7-B739-4735-B03F-834AFE65087A}" type="presParOf" srcId="{44ADE1E7-B5D2-4E30-9EAD-8AE099AEBA52}" destId="{023DBB01-79DF-42DB-90A8-00A320B7A8CA}" srcOrd="1" destOrd="0" presId="urn:microsoft.com/office/officeart/2005/8/layout/list1"/>
    <dgm:cxn modelId="{CB9A55D7-3CE8-4998-97ED-68A78D4F6C02}" type="presParOf" srcId="{94806D85-6B4B-4CB9-81BB-4E25B39FE006}" destId="{ED2AE1D8-0581-4175-BE77-969B0585388B}" srcOrd="1" destOrd="0" presId="urn:microsoft.com/office/officeart/2005/8/layout/list1"/>
    <dgm:cxn modelId="{3154800D-B788-4B79-B1A2-D1F59E60479D}" type="presParOf" srcId="{94806D85-6B4B-4CB9-81BB-4E25B39FE006}" destId="{F5B59A17-8566-461A-B6D1-34AB16AECD0A}" srcOrd="2" destOrd="0" presId="urn:microsoft.com/office/officeart/2005/8/layout/list1"/>
    <dgm:cxn modelId="{A98E7ED1-D8D7-48BA-9AE0-72135E7F2290}" type="presParOf" srcId="{94806D85-6B4B-4CB9-81BB-4E25B39FE006}" destId="{E628E2D2-E829-4841-A7E0-963FE1691DB4}" srcOrd="3" destOrd="0" presId="urn:microsoft.com/office/officeart/2005/8/layout/list1"/>
    <dgm:cxn modelId="{42E30566-B811-43EC-A2CD-13013BFA38E8}" type="presParOf" srcId="{94806D85-6B4B-4CB9-81BB-4E25B39FE006}" destId="{D794A029-4B04-41A7-A78C-B464AA61FCAD}" srcOrd="4" destOrd="0" presId="urn:microsoft.com/office/officeart/2005/8/layout/list1"/>
    <dgm:cxn modelId="{E1CA845C-D2F7-42D8-9916-CF07CCD3B568}" type="presParOf" srcId="{D794A029-4B04-41A7-A78C-B464AA61FCAD}" destId="{9D6F8274-DFCA-4A2B-ADD7-465263FDE49D}" srcOrd="0" destOrd="0" presId="urn:microsoft.com/office/officeart/2005/8/layout/list1"/>
    <dgm:cxn modelId="{6E82CE2A-7002-4909-A39F-454977918059}" type="presParOf" srcId="{D794A029-4B04-41A7-A78C-B464AA61FCAD}" destId="{4323BE02-1D40-43C0-8F9C-A0F8471BE610}" srcOrd="1" destOrd="0" presId="urn:microsoft.com/office/officeart/2005/8/layout/list1"/>
    <dgm:cxn modelId="{72ADB651-848B-4936-A235-6410EFC666BD}" type="presParOf" srcId="{94806D85-6B4B-4CB9-81BB-4E25B39FE006}" destId="{A4B09ED5-BD7A-4874-B315-D0BA3EA6ACC6}" srcOrd="5" destOrd="0" presId="urn:microsoft.com/office/officeart/2005/8/layout/list1"/>
    <dgm:cxn modelId="{883C71D1-A2B4-447B-B77B-4B32130CE6FE}" type="presParOf" srcId="{94806D85-6B4B-4CB9-81BB-4E25B39FE006}" destId="{0086E863-E524-4833-84EC-26C66C62884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935849-DA8F-43FB-858F-8AC1741327CE}" type="doc">
      <dgm:prSet loTypeId="urn:microsoft.com/office/officeart/2005/8/layout/list1" loCatId="Inbox" qsTypeId="urn:microsoft.com/office/officeart/2005/8/quickstyle/simple1" qsCatId="simple" csTypeId="urn:microsoft.com/office/officeart/2005/8/colors/ColorSchemeForSuggestions" csCatId="other" phldr="1"/>
      <dgm:spPr/>
      <dgm:t>
        <a:bodyPr/>
        <a:lstStyle/>
        <a:p>
          <a:endParaRPr lang="en-US"/>
        </a:p>
      </dgm:t>
    </dgm:pt>
    <dgm:pt modelId="{444D4953-2B32-4A4C-9A75-35CFB8388F16}">
      <dgm:prSet/>
      <dgm:spPr/>
      <dgm:t>
        <a:bodyPr/>
        <a:lstStyle/>
        <a:p>
          <a:r>
            <a:rPr lang="en-US" dirty="0"/>
            <a:t>SPV Position</a:t>
          </a:r>
        </a:p>
      </dgm:t>
    </dgm:pt>
    <dgm:pt modelId="{96E80937-CD9C-42DE-84EE-4E9FE29A8FA9}" type="parTrans" cxnId="{030B973C-ED6D-4055-8BAD-E6651AA133A6}">
      <dgm:prSet/>
      <dgm:spPr/>
      <dgm:t>
        <a:bodyPr/>
        <a:lstStyle/>
        <a:p>
          <a:endParaRPr lang="en-US"/>
        </a:p>
      </dgm:t>
    </dgm:pt>
    <dgm:pt modelId="{2BD8E235-0C7B-4AE7-BED1-809D3D6CD480}" type="sibTrans" cxnId="{030B973C-ED6D-4055-8BAD-E6651AA133A6}">
      <dgm:prSet/>
      <dgm:spPr/>
      <dgm:t>
        <a:bodyPr/>
        <a:lstStyle/>
        <a:p>
          <a:endParaRPr lang="en-US"/>
        </a:p>
      </dgm:t>
    </dgm:pt>
    <dgm:pt modelId="{DF76D01C-F9EA-4ECE-A6FF-FFA3FCD25FC7}">
      <dgm:prSet/>
      <dgm:spPr/>
      <dgm:t>
        <a:bodyPr/>
        <a:lstStyle/>
        <a:p>
          <a:r>
            <a:rPr lang="en-US" dirty="0"/>
            <a:t>We lowered the initial bid by assuming that you will be rational and give us a contract extension.  Therefore, the initial bid did not really pay for the plant.  You are wrong.</a:t>
          </a:r>
        </a:p>
      </dgm:t>
    </dgm:pt>
    <dgm:pt modelId="{0FCFA06D-F644-4441-8A08-E59D5DB3A5C7}" type="parTrans" cxnId="{E800B63E-AF7D-41B0-9863-CB1FAA701895}">
      <dgm:prSet/>
      <dgm:spPr/>
      <dgm:t>
        <a:bodyPr/>
        <a:lstStyle/>
        <a:p>
          <a:endParaRPr lang="en-US"/>
        </a:p>
      </dgm:t>
    </dgm:pt>
    <dgm:pt modelId="{3DEEF2CC-7C39-4F48-AB24-35F552FA2ABE}" type="sibTrans" cxnId="{E800B63E-AF7D-41B0-9863-CB1FAA701895}">
      <dgm:prSet/>
      <dgm:spPr/>
      <dgm:t>
        <a:bodyPr/>
        <a:lstStyle/>
        <a:p>
          <a:endParaRPr lang="en-US"/>
        </a:p>
      </dgm:t>
    </dgm:pt>
    <dgm:pt modelId="{958CA255-0D36-45E8-8003-E2E010AFB0D3}">
      <dgm:prSet/>
      <dgm:spPr/>
      <dgm:t>
        <a:bodyPr/>
        <a:lstStyle/>
        <a:p>
          <a:r>
            <a:rPr lang="en-US" dirty="0"/>
            <a:t>We took the risk of how much the plant would be worth at the end of the PPA and you must recognize this.</a:t>
          </a:r>
        </a:p>
      </dgm:t>
    </dgm:pt>
    <dgm:pt modelId="{0FFBB91C-599E-47CA-A2FF-ED19D2F85FD5}" type="parTrans" cxnId="{0CB69EF8-61E9-48C2-B08A-EC0E55B49360}">
      <dgm:prSet/>
      <dgm:spPr/>
      <dgm:t>
        <a:bodyPr/>
        <a:lstStyle/>
        <a:p>
          <a:endParaRPr lang="en-US"/>
        </a:p>
      </dgm:t>
    </dgm:pt>
    <dgm:pt modelId="{43AD5639-AC59-4321-A263-5AE8421CEB91}" type="sibTrans" cxnId="{0CB69EF8-61E9-48C2-B08A-EC0E55B49360}">
      <dgm:prSet/>
      <dgm:spPr/>
      <dgm:t>
        <a:bodyPr/>
        <a:lstStyle/>
        <a:p>
          <a:endParaRPr lang="en-US"/>
        </a:p>
      </dgm:t>
    </dgm:pt>
    <dgm:pt modelId="{8E6C9CF3-88FF-4B2B-9C6F-7C5806CAC9C8}">
      <dgm:prSet/>
      <dgm:spPr/>
      <dgm:t>
        <a:bodyPr/>
        <a:lstStyle/>
        <a:p>
          <a:r>
            <a:rPr lang="en-US" dirty="0"/>
            <a:t>Besides, you have no choice.  If you don’t give us any money we will shut down the plant.</a:t>
          </a:r>
        </a:p>
      </dgm:t>
    </dgm:pt>
    <dgm:pt modelId="{7E8D3128-0302-4EE3-AF36-6C588FF0C0F2}" type="parTrans" cxnId="{2A62F079-3B68-4BBE-895F-3F7939593B72}">
      <dgm:prSet/>
      <dgm:spPr/>
      <dgm:t>
        <a:bodyPr/>
        <a:lstStyle/>
        <a:p>
          <a:endParaRPr lang="en-US"/>
        </a:p>
      </dgm:t>
    </dgm:pt>
    <dgm:pt modelId="{EBE4039A-258F-4381-B155-8BB6E3949296}" type="sibTrans" cxnId="{2A62F079-3B68-4BBE-895F-3F7939593B72}">
      <dgm:prSet/>
      <dgm:spPr/>
      <dgm:t>
        <a:bodyPr/>
        <a:lstStyle/>
        <a:p>
          <a:endParaRPr lang="en-US"/>
        </a:p>
      </dgm:t>
    </dgm:pt>
    <dgm:pt modelId="{55B2536E-8B0B-4A55-95F2-86C639586F0F}">
      <dgm:prSet/>
      <dgm:spPr/>
      <dgm:t>
        <a:bodyPr/>
        <a:lstStyle/>
        <a:p>
          <a:r>
            <a:rPr lang="en-US" dirty="0"/>
            <a:t>Regulator Position</a:t>
          </a:r>
        </a:p>
      </dgm:t>
    </dgm:pt>
    <dgm:pt modelId="{F156AA9C-F8C0-487B-A752-ED1E609D89C0}" type="parTrans" cxnId="{D7C8480F-7DC3-400F-92AB-FB818BEEA88E}">
      <dgm:prSet/>
      <dgm:spPr/>
      <dgm:t>
        <a:bodyPr/>
        <a:lstStyle/>
        <a:p>
          <a:endParaRPr lang="en-US"/>
        </a:p>
      </dgm:t>
    </dgm:pt>
    <dgm:pt modelId="{E11D4EB4-9B3E-40A0-8583-A55E9845B595}" type="sibTrans" cxnId="{D7C8480F-7DC3-400F-92AB-FB818BEEA88E}">
      <dgm:prSet/>
      <dgm:spPr/>
      <dgm:t>
        <a:bodyPr/>
        <a:lstStyle/>
        <a:p>
          <a:endParaRPr lang="en-US"/>
        </a:p>
      </dgm:t>
    </dgm:pt>
    <dgm:pt modelId="{369A7174-4928-4B28-B5F3-5FC66351B705}">
      <dgm:prSet/>
      <dgm:spPr/>
      <dgm:t>
        <a:bodyPr/>
        <a:lstStyle/>
        <a:p>
          <a:r>
            <a:rPr lang="en-US" dirty="0"/>
            <a:t>I will give you just enough money to keep the plant running and so you do not sell the site.  This could have nothing to do with the value of the plant as the SPV is stuck.</a:t>
          </a:r>
        </a:p>
      </dgm:t>
    </dgm:pt>
    <dgm:pt modelId="{505CC1D6-9135-4555-921A-644F91F0B326}" type="parTrans" cxnId="{D456F6A6-D452-4DBD-ABBC-B5FBC2659167}">
      <dgm:prSet/>
      <dgm:spPr/>
      <dgm:t>
        <a:bodyPr/>
        <a:lstStyle/>
        <a:p>
          <a:endParaRPr lang="en-US"/>
        </a:p>
      </dgm:t>
    </dgm:pt>
    <dgm:pt modelId="{E6A37715-923E-450A-9BB7-6FDA9D1BF440}" type="sibTrans" cxnId="{D456F6A6-D452-4DBD-ABBC-B5FBC2659167}">
      <dgm:prSet/>
      <dgm:spPr/>
      <dgm:t>
        <a:bodyPr/>
        <a:lstStyle/>
        <a:p>
          <a:endParaRPr lang="en-US"/>
        </a:p>
      </dgm:t>
    </dgm:pt>
    <dgm:pt modelId="{15A4BF56-75F8-4642-9D0D-D73F7D9407B0}" type="pres">
      <dgm:prSet presAssocID="{23935849-DA8F-43FB-858F-8AC1741327CE}" presName="linear" presStyleCnt="0">
        <dgm:presLayoutVars>
          <dgm:dir/>
          <dgm:animLvl val="lvl"/>
          <dgm:resizeHandles val="exact"/>
        </dgm:presLayoutVars>
      </dgm:prSet>
      <dgm:spPr/>
    </dgm:pt>
    <dgm:pt modelId="{6082AF47-64BF-4EE0-8695-686A3E5A75A0}" type="pres">
      <dgm:prSet presAssocID="{444D4953-2B32-4A4C-9A75-35CFB8388F16}" presName="parentLin" presStyleCnt="0"/>
      <dgm:spPr/>
    </dgm:pt>
    <dgm:pt modelId="{DDCD52AD-BF80-4394-8C94-ED11190B525A}" type="pres">
      <dgm:prSet presAssocID="{444D4953-2B32-4A4C-9A75-35CFB8388F16}" presName="parentLeftMargin" presStyleLbl="node1" presStyleIdx="0" presStyleCnt="2"/>
      <dgm:spPr/>
    </dgm:pt>
    <dgm:pt modelId="{34C12692-2E4F-4EB1-8BEA-04EDA9EBADBB}" type="pres">
      <dgm:prSet presAssocID="{444D4953-2B32-4A4C-9A75-35CFB8388F16}" presName="parentText" presStyleLbl="node1" presStyleIdx="0" presStyleCnt="2">
        <dgm:presLayoutVars>
          <dgm:chMax val="0"/>
          <dgm:bulletEnabled val="1"/>
        </dgm:presLayoutVars>
      </dgm:prSet>
      <dgm:spPr/>
    </dgm:pt>
    <dgm:pt modelId="{ABD25010-A2D0-4747-AB99-C985C0E6A2E2}" type="pres">
      <dgm:prSet presAssocID="{444D4953-2B32-4A4C-9A75-35CFB8388F16}" presName="negativeSpace" presStyleCnt="0"/>
      <dgm:spPr/>
    </dgm:pt>
    <dgm:pt modelId="{8C88B9A1-70AA-4234-829F-AA83FCEB77D6}" type="pres">
      <dgm:prSet presAssocID="{444D4953-2B32-4A4C-9A75-35CFB8388F16}" presName="childText" presStyleLbl="conFgAcc1" presStyleIdx="0" presStyleCnt="2">
        <dgm:presLayoutVars>
          <dgm:bulletEnabled val="1"/>
        </dgm:presLayoutVars>
      </dgm:prSet>
      <dgm:spPr/>
    </dgm:pt>
    <dgm:pt modelId="{9446A5A5-45D1-42BF-8B27-6D1076A3C662}" type="pres">
      <dgm:prSet presAssocID="{2BD8E235-0C7B-4AE7-BED1-809D3D6CD480}" presName="spaceBetweenRectangles" presStyleCnt="0"/>
      <dgm:spPr/>
    </dgm:pt>
    <dgm:pt modelId="{087E214E-77C2-41CE-BD9E-3FA4EFD8C00A}" type="pres">
      <dgm:prSet presAssocID="{55B2536E-8B0B-4A55-95F2-86C639586F0F}" presName="parentLin" presStyleCnt="0"/>
      <dgm:spPr/>
    </dgm:pt>
    <dgm:pt modelId="{6D09CD59-87B1-4CE7-BC66-0B7C76427D82}" type="pres">
      <dgm:prSet presAssocID="{55B2536E-8B0B-4A55-95F2-86C639586F0F}" presName="parentLeftMargin" presStyleLbl="node1" presStyleIdx="0" presStyleCnt="2"/>
      <dgm:spPr/>
    </dgm:pt>
    <dgm:pt modelId="{2DA30998-C723-4BB0-82D5-B6060DA33A30}" type="pres">
      <dgm:prSet presAssocID="{55B2536E-8B0B-4A55-95F2-86C639586F0F}" presName="parentText" presStyleLbl="node1" presStyleIdx="1" presStyleCnt="2">
        <dgm:presLayoutVars>
          <dgm:chMax val="0"/>
          <dgm:bulletEnabled val="1"/>
        </dgm:presLayoutVars>
      </dgm:prSet>
      <dgm:spPr/>
    </dgm:pt>
    <dgm:pt modelId="{8A0848E5-0FF7-4ECB-A79D-D68A78E845EF}" type="pres">
      <dgm:prSet presAssocID="{55B2536E-8B0B-4A55-95F2-86C639586F0F}" presName="negativeSpace" presStyleCnt="0"/>
      <dgm:spPr/>
    </dgm:pt>
    <dgm:pt modelId="{EA698D6B-EC13-45A2-9EA9-45A78500343D}" type="pres">
      <dgm:prSet presAssocID="{55B2536E-8B0B-4A55-95F2-86C639586F0F}" presName="childText" presStyleLbl="conFgAcc1" presStyleIdx="1" presStyleCnt="2">
        <dgm:presLayoutVars>
          <dgm:bulletEnabled val="1"/>
        </dgm:presLayoutVars>
      </dgm:prSet>
      <dgm:spPr/>
    </dgm:pt>
  </dgm:ptLst>
  <dgm:cxnLst>
    <dgm:cxn modelId="{D7C8480F-7DC3-400F-92AB-FB818BEEA88E}" srcId="{23935849-DA8F-43FB-858F-8AC1741327CE}" destId="{55B2536E-8B0B-4A55-95F2-86C639586F0F}" srcOrd="1" destOrd="0" parTransId="{F156AA9C-F8C0-487B-A752-ED1E609D89C0}" sibTransId="{E11D4EB4-9B3E-40A0-8583-A55E9845B595}"/>
    <dgm:cxn modelId="{4C17882E-7A16-44AE-9C87-C35917995B7A}" type="presOf" srcId="{DF76D01C-F9EA-4ECE-A6FF-FFA3FCD25FC7}" destId="{8C88B9A1-70AA-4234-829F-AA83FCEB77D6}" srcOrd="0" destOrd="0" presId="urn:microsoft.com/office/officeart/2005/8/layout/list1"/>
    <dgm:cxn modelId="{8CBB983A-059F-4E77-8086-BF0F14D7FAAD}" type="presOf" srcId="{8E6C9CF3-88FF-4B2B-9C6F-7C5806CAC9C8}" destId="{8C88B9A1-70AA-4234-829F-AA83FCEB77D6}" srcOrd="0" destOrd="2" presId="urn:microsoft.com/office/officeart/2005/8/layout/list1"/>
    <dgm:cxn modelId="{030B973C-ED6D-4055-8BAD-E6651AA133A6}" srcId="{23935849-DA8F-43FB-858F-8AC1741327CE}" destId="{444D4953-2B32-4A4C-9A75-35CFB8388F16}" srcOrd="0" destOrd="0" parTransId="{96E80937-CD9C-42DE-84EE-4E9FE29A8FA9}" sibTransId="{2BD8E235-0C7B-4AE7-BED1-809D3D6CD480}"/>
    <dgm:cxn modelId="{E800B63E-AF7D-41B0-9863-CB1FAA701895}" srcId="{444D4953-2B32-4A4C-9A75-35CFB8388F16}" destId="{DF76D01C-F9EA-4ECE-A6FF-FFA3FCD25FC7}" srcOrd="0" destOrd="0" parTransId="{0FCFA06D-F644-4441-8A08-E59D5DB3A5C7}" sibTransId="{3DEEF2CC-7C39-4F48-AB24-35F552FA2ABE}"/>
    <dgm:cxn modelId="{EC657F46-B8B5-40A8-A442-C3AACCA93EFE}" type="presOf" srcId="{444D4953-2B32-4A4C-9A75-35CFB8388F16}" destId="{34C12692-2E4F-4EB1-8BEA-04EDA9EBADBB}" srcOrd="1" destOrd="0" presId="urn:microsoft.com/office/officeart/2005/8/layout/list1"/>
    <dgm:cxn modelId="{981D4174-3D3B-4BB5-A423-643E859C3C54}" type="presOf" srcId="{23935849-DA8F-43FB-858F-8AC1741327CE}" destId="{15A4BF56-75F8-4642-9D0D-D73F7D9407B0}" srcOrd="0" destOrd="0" presId="urn:microsoft.com/office/officeart/2005/8/layout/list1"/>
    <dgm:cxn modelId="{20220255-A81D-4A46-B7E9-D69153BDBD5B}" type="presOf" srcId="{958CA255-0D36-45E8-8003-E2E010AFB0D3}" destId="{8C88B9A1-70AA-4234-829F-AA83FCEB77D6}" srcOrd="0" destOrd="1" presId="urn:microsoft.com/office/officeart/2005/8/layout/list1"/>
    <dgm:cxn modelId="{0769FE57-9397-49BA-AA2E-3940FC8EFD6A}" type="presOf" srcId="{444D4953-2B32-4A4C-9A75-35CFB8388F16}" destId="{DDCD52AD-BF80-4394-8C94-ED11190B525A}" srcOrd="0" destOrd="0" presId="urn:microsoft.com/office/officeart/2005/8/layout/list1"/>
    <dgm:cxn modelId="{2A62F079-3B68-4BBE-895F-3F7939593B72}" srcId="{444D4953-2B32-4A4C-9A75-35CFB8388F16}" destId="{8E6C9CF3-88FF-4B2B-9C6F-7C5806CAC9C8}" srcOrd="2" destOrd="0" parTransId="{7E8D3128-0302-4EE3-AF36-6C588FF0C0F2}" sibTransId="{EBE4039A-258F-4381-B155-8BB6E3949296}"/>
    <dgm:cxn modelId="{D95A8F96-0EA6-42B5-B005-A1FE38ACAE06}" type="presOf" srcId="{55B2536E-8B0B-4A55-95F2-86C639586F0F}" destId="{6D09CD59-87B1-4CE7-BC66-0B7C76427D82}" srcOrd="0" destOrd="0" presId="urn:microsoft.com/office/officeart/2005/8/layout/list1"/>
    <dgm:cxn modelId="{D456F6A6-D452-4DBD-ABBC-B5FBC2659167}" srcId="{55B2536E-8B0B-4A55-95F2-86C639586F0F}" destId="{369A7174-4928-4B28-B5F3-5FC66351B705}" srcOrd="0" destOrd="0" parTransId="{505CC1D6-9135-4555-921A-644F91F0B326}" sibTransId="{E6A37715-923E-450A-9BB7-6FDA9D1BF440}"/>
    <dgm:cxn modelId="{86968FC9-EE1B-4429-AC12-1DA3BD8A1D05}" type="presOf" srcId="{55B2536E-8B0B-4A55-95F2-86C639586F0F}" destId="{2DA30998-C723-4BB0-82D5-B6060DA33A30}" srcOrd="1" destOrd="0" presId="urn:microsoft.com/office/officeart/2005/8/layout/list1"/>
    <dgm:cxn modelId="{A89C8DDD-3F65-4FE1-8D14-6F94AC4D3896}" type="presOf" srcId="{369A7174-4928-4B28-B5F3-5FC66351B705}" destId="{EA698D6B-EC13-45A2-9EA9-45A78500343D}" srcOrd="0" destOrd="0" presId="urn:microsoft.com/office/officeart/2005/8/layout/list1"/>
    <dgm:cxn modelId="{0CB69EF8-61E9-48C2-B08A-EC0E55B49360}" srcId="{444D4953-2B32-4A4C-9A75-35CFB8388F16}" destId="{958CA255-0D36-45E8-8003-E2E010AFB0D3}" srcOrd="1" destOrd="0" parTransId="{0FFBB91C-599E-47CA-A2FF-ED19D2F85FD5}" sibTransId="{43AD5639-AC59-4321-A263-5AE8421CEB91}"/>
    <dgm:cxn modelId="{BB69FC23-3A68-4637-94B5-92B4C19E0372}" type="presParOf" srcId="{15A4BF56-75F8-4642-9D0D-D73F7D9407B0}" destId="{6082AF47-64BF-4EE0-8695-686A3E5A75A0}" srcOrd="0" destOrd="0" presId="urn:microsoft.com/office/officeart/2005/8/layout/list1"/>
    <dgm:cxn modelId="{22C24916-8A57-47EC-B20E-75E11F86E840}" type="presParOf" srcId="{6082AF47-64BF-4EE0-8695-686A3E5A75A0}" destId="{DDCD52AD-BF80-4394-8C94-ED11190B525A}" srcOrd="0" destOrd="0" presId="urn:microsoft.com/office/officeart/2005/8/layout/list1"/>
    <dgm:cxn modelId="{CFDABDBE-5302-45A0-AEA4-DFD836C732B9}" type="presParOf" srcId="{6082AF47-64BF-4EE0-8695-686A3E5A75A0}" destId="{34C12692-2E4F-4EB1-8BEA-04EDA9EBADBB}" srcOrd="1" destOrd="0" presId="urn:microsoft.com/office/officeart/2005/8/layout/list1"/>
    <dgm:cxn modelId="{C2FD1C36-5F71-40BC-91C2-A1A54C2F20D4}" type="presParOf" srcId="{15A4BF56-75F8-4642-9D0D-D73F7D9407B0}" destId="{ABD25010-A2D0-4747-AB99-C985C0E6A2E2}" srcOrd="1" destOrd="0" presId="urn:microsoft.com/office/officeart/2005/8/layout/list1"/>
    <dgm:cxn modelId="{19D05BAA-0319-40D9-A102-0FD6CCF55FAD}" type="presParOf" srcId="{15A4BF56-75F8-4642-9D0D-D73F7D9407B0}" destId="{8C88B9A1-70AA-4234-829F-AA83FCEB77D6}" srcOrd="2" destOrd="0" presId="urn:microsoft.com/office/officeart/2005/8/layout/list1"/>
    <dgm:cxn modelId="{8DA70738-39C2-4D6E-ACE3-7231E1BF9612}" type="presParOf" srcId="{15A4BF56-75F8-4642-9D0D-D73F7D9407B0}" destId="{9446A5A5-45D1-42BF-8B27-6D1076A3C662}" srcOrd="3" destOrd="0" presId="urn:microsoft.com/office/officeart/2005/8/layout/list1"/>
    <dgm:cxn modelId="{650B570C-F532-481D-AB82-761BA54B743E}" type="presParOf" srcId="{15A4BF56-75F8-4642-9D0D-D73F7D9407B0}" destId="{087E214E-77C2-41CE-BD9E-3FA4EFD8C00A}" srcOrd="4" destOrd="0" presId="urn:microsoft.com/office/officeart/2005/8/layout/list1"/>
    <dgm:cxn modelId="{C132D11D-514B-4C74-BBCE-AA9C7A4122F8}" type="presParOf" srcId="{087E214E-77C2-41CE-BD9E-3FA4EFD8C00A}" destId="{6D09CD59-87B1-4CE7-BC66-0B7C76427D82}" srcOrd="0" destOrd="0" presId="urn:microsoft.com/office/officeart/2005/8/layout/list1"/>
    <dgm:cxn modelId="{2D370A7F-F27F-4560-8779-E39773A9B310}" type="presParOf" srcId="{087E214E-77C2-41CE-BD9E-3FA4EFD8C00A}" destId="{2DA30998-C723-4BB0-82D5-B6060DA33A30}" srcOrd="1" destOrd="0" presId="urn:microsoft.com/office/officeart/2005/8/layout/list1"/>
    <dgm:cxn modelId="{01E1F30D-2328-417D-8D5A-CF1DE7606465}" type="presParOf" srcId="{15A4BF56-75F8-4642-9D0D-D73F7D9407B0}" destId="{8A0848E5-0FF7-4ECB-A79D-D68A78E845EF}" srcOrd="5" destOrd="0" presId="urn:microsoft.com/office/officeart/2005/8/layout/list1"/>
    <dgm:cxn modelId="{FC5D2613-6C96-4CAF-868E-BBA1A79734F7}" type="presParOf" srcId="{15A4BF56-75F8-4642-9D0D-D73F7D9407B0}" destId="{EA698D6B-EC13-45A2-9EA9-45A78500343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E1DB5-63E4-4CE2-92F1-471F315A8209}">
      <dsp:nvSpPr>
        <dsp:cNvPr id="0" name=""/>
        <dsp:cNvSpPr/>
      </dsp:nvSpPr>
      <dsp:spPr>
        <a:xfrm>
          <a:off x="616" y="580003"/>
          <a:ext cx="2495401" cy="299448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755650">
            <a:lnSpc>
              <a:spcPct val="90000"/>
            </a:lnSpc>
            <a:spcBef>
              <a:spcPct val="0"/>
            </a:spcBef>
            <a:spcAft>
              <a:spcPct val="35000"/>
            </a:spcAft>
            <a:buNone/>
          </a:pPr>
          <a:r>
            <a:rPr lang="en-US" sz="1700" kern="1200" dirty="0"/>
            <a:t>Should we account for terminal value when we make a bid?</a:t>
          </a:r>
        </a:p>
      </dsp:txBody>
      <dsp:txXfrm>
        <a:off x="616" y="1777795"/>
        <a:ext cx="2495401" cy="1796688"/>
      </dsp:txXfrm>
    </dsp:sp>
    <dsp:sp modelId="{18BDC93B-E184-47D9-93CA-2FE5CB7625C7}">
      <dsp:nvSpPr>
        <dsp:cNvPr id="0" name=""/>
        <dsp:cNvSpPr/>
      </dsp:nvSpPr>
      <dsp:spPr>
        <a:xfrm>
          <a:off x="616" y="580003"/>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a:t>01</a:t>
          </a:r>
        </a:p>
      </dsp:txBody>
      <dsp:txXfrm>
        <a:off x="616" y="580003"/>
        <a:ext cx="2495401" cy="1197792"/>
      </dsp:txXfrm>
    </dsp:sp>
    <dsp:sp modelId="{2409F355-9C00-4704-BF0C-74AD8BB41465}">
      <dsp:nvSpPr>
        <dsp:cNvPr id="0" name=""/>
        <dsp:cNvSpPr/>
      </dsp:nvSpPr>
      <dsp:spPr>
        <a:xfrm>
          <a:off x="2695649" y="580003"/>
          <a:ext cx="2495401" cy="2994481"/>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755650">
            <a:lnSpc>
              <a:spcPct val="90000"/>
            </a:lnSpc>
            <a:spcBef>
              <a:spcPct val="0"/>
            </a:spcBef>
            <a:spcAft>
              <a:spcPct val="35000"/>
            </a:spcAft>
            <a:buNone/>
          </a:pPr>
          <a:r>
            <a:rPr lang="en-US" sz="1700" kern="1200" dirty="0"/>
            <a:t>Is the terminal value a big deal or is terminal value just lost in the rounding?</a:t>
          </a:r>
        </a:p>
      </dsp:txBody>
      <dsp:txXfrm>
        <a:off x="2695649" y="1777795"/>
        <a:ext cx="2495401" cy="1796688"/>
      </dsp:txXfrm>
    </dsp:sp>
    <dsp:sp modelId="{F80F8D99-5071-4943-8272-A94740ED7BEE}">
      <dsp:nvSpPr>
        <dsp:cNvPr id="0" name=""/>
        <dsp:cNvSpPr/>
      </dsp:nvSpPr>
      <dsp:spPr>
        <a:xfrm>
          <a:off x="2695649" y="580003"/>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a:t>02</a:t>
          </a:r>
        </a:p>
      </dsp:txBody>
      <dsp:txXfrm>
        <a:off x="2695649" y="580003"/>
        <a:ext cx="2495401" cy="1197792"/>
      </dsp:txXfrm>
    </dsp:sp>
    <dsp:sp modelId="{B60F9BCF-C19A-41E1-9F1A-4C36C7DDA607}">
      <dsp:nvSpPr>
        <dsp:cNvPr id="0" name=""/>
        <dsp:cNvSpPr/>
      </dsp:nvSpPr>
      <dsp:spPr>
        <a:xfrm>
          <a:off x="5390682" y="580003"/>
          <a:ext cx="2495401" cy="299448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755650">
            <a:lnSpc>
              <a:spcPct val="90000"/>
            </a:lnSpc>
            <a:spcBef>
              <a:spcPct val="0"/>
            </a:spcBef>
            <a:spcAft>
              <a:spcPct val="35000"/>
            </a:spcAft>
            <a:buNone/>
          </a:pPr>
          <a:r>
            <a:rPr lang="en-US" sz="1700" kern="1200"/>
            <a:t>What assumption should we make about terminal value</a:t>
          </a:r>
        </a:p>
        <a:p>
          <a:pPr marL="114300" lvl="1" indent="-114300" algn="l" defTabSz="577850">
            <a:lnSpc>
              <a:spcPct val="90000"/>
            </a:lnSpc>
            <a:spcBef>
              <a:spcPct val="0"/>
            </a:spcBef>
            <a:spcAft>
              <a:spcPct val="15000"/>
            </a:spcAft>
            <a:buChar char="•"/>
          </a:pPr>
          <a:r>
            <a:rPr lang="en-US" sz="1300" kern="1200"/>
            <a:t>Under a contract extension</a:t>
          </a:r>
        </a:p>
        <a:p>
          <a:pPr marL="114300" lvl="1" indent="-114300" algn="l" defTabSz="577850">
            <a:lnSpc>
              <a:spcPct val="90000"/>
            </a:lnSpc>
            <a:spcBef>
              <a:spcPct val="0"/>
            </a:spcBef>
            <a:spcAft>
              <a:spcPct val="15000"/>
            </a:spcAft>
            <a:buChar char="•"/>
          </a:pPr>
          <a:r>
            <a:rPr lang="en-US" sz="1300" kern="1200"/>
            <a:t>Under volatile spot prices</a:t>
          </a:r>
        </a:p>
      </dsp:txBody>
      <dsp:txXfrm>
        <a:off x="5390682" y="1777795"/>
        <a:ext cx="2495401" cy="1796688"/>
      </dsp:txXfrm>
    </dsp:sp>
    <dsp:sp modelId="{EF3831C1-D226-4FB0-BD17-8F062AC84BFD}">
      <dsp:nvSpPr>
        <dsp:cNvPr id="0" name=""/>
        <dsp:cNvSpPr/>
      </dsp:nvSpPr>
      <dsp:spPr>
        <a:xfrm>
          <a:off x="5390682" y="580003"/>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755900">
            <a:lnSpc>
              <a:spcPct val="90000"/>
            </a:lnSpc>
            <a:spcBef>
              <a:spcPct val="0"/>
            </a:spcBef>
            <a:spcAft>
              <a:spcPct val="35000"/>
            </a:spcAft>
            <a:buNone/>
          </a:pPr>
          <a:r>
            <a:rPr lang="en-US" sz="6200" kern="1200"/>
            <a:t>03</a:t>
          </a:r>
        </a:p>
      </dsp:txBody>
      <dsp:txXfrm>
        <a:off x="5390682" y="580003"/>
        <a:ext cx="2495401" cy="1197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A9038-1AAD-49BA-8637-5C158F70E2E8}">
      <dsp:nvSpPr>
        <dsp:cNvPr id="0" name=""/>
        <dsp:cNvSpPr/>
      </dsp:nvSpPr>
      <dsp:spPr>
        <a:xfrm>
          <a:off x="0" y="2720"/>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7A987-0DBB-4DBF-909B-7F42226A539A}">
      <dsp:nvSpPr>
        <dsp:cNvPr id="0" name=""/>
        <dsp:cNvSpPr/>
      </dsp:nvSpPr>
      <dsp:spPr>
        <a:xfrm>
          <a:off x="0" y="2720"/>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If over-state the required IRR or use a target IRR that is higher than you bid, the terminal value will be understated – it will look to low relative to its true value.</a:t>
          </a:r>
        </a:p>
      </dsp:txBody>
      <dsp:txXfrm>
        <a:off x="0" y="2720"/>
        <a:ext cx="4701779" cy="1855561"/>
      </dsp:txXfrm>
    </dsp:sp>
    <dsp:sp modelId="{ED6256DF-AAF9-4E91-BCBA-8482BBA5DBDD}">
      <dsp:nvSpPr>
        <dsp:cNvPr id="0" name=""/>
        <dsp:cNvSpPr/>
      </dsp:nvSpPr>
      <dsp:spPr>
        <a:xfrm>
          <a:off x="0" y="1858281"/>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46EF5-2E21-40FF-87E9-FD15BB8B9E9B}">
      <dsp:nvSpPr>
        <dsp:cNvPr id="0" name=""/>
        <dsp:cNvSpPr/>
      </dsp:nvSpPr>
      <dsp:spPr>
        <a:xfrm>
          <a:off x="0" y="1858281"/>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Terminal value is very speculative and may be negative, but that does not mean we should use an arbitrary value or “be conservative”</a:t>
          </a:r>
        </a:p>
      </dsp:txBody>
      <dsp:txXfrm>
        <a:off x="0" y="1858281"/>
        <a:ext cx="4701779" cy="1855561"/>
      </dsp:txXfrm>
    </dsp:sp>
    <dsp:sp modelId="{C4250E07-455F-4134-988C-6807863E3C1F}">
      <dsp:nvSpPr>
        <dsp:cNvPr id="0" name=""/>
        <dsp:cNvSpPr/>
      </dsp:nvSpPr>
      <dsp:spPr>
        <a:xfrm>
          <a:off x="0" y="3713843"/>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A61D1-9F4E-471F-8C1E-F2E6E658796B}">
      <dsp:nvSpPr>
        <dsp:cNvPr id="0" name=""/>
        <dsp:cNvSpPr/>
      </dsp:nvSpPr>
      <dsp:spPr>
        <a:xfrm>
          <a:off x="0" y="3713843"/>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Real Options should be reflected in terminal value as constraints of contract no longer apply.</a:t>
          </a:r>
        </a:p>
      </dsp:txBody>
      <dsp:txXfrm>
        <a:off x="0" y="3713843"/>
        <a:ext cx="4701779" cy="1855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BF147-9156-49A0-B9C8-342A9FB3E848}">
      <dsp:nvSpPr>
        <dsp:cNvPr id="0" name=""/>
        <dsp:cNvSpPr/>
      </dsp:nvSpPr>
      <dsp:spPr>
        <a:xfrm>
          <a:off x="0" y="680"/>
          <a:ext cx="47017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BEDE7-F884-4693-A15E-9215475B7E9D}">
      <dsp:nvSpPr>
        <dsp:cNvPr id="0" name=""/>
        <dsp:cNvSpPr/>
      </dsp:nvSpPr>
      <dsp:spPr>
        <a:xfrm>
          <a:off x="0" y="680"/>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Terminal Value and Required IRR in Simple Case</a:t>
          </a:r>
        </a:p>
      </dsp:txBody>
      <dsp:txXfrm>
        <a:off x="0" y="680"/>
        <a:ext cx="4701778" cy="1114152"/>
      </dsp:txXfrm>
    </dsp:sp>
    <dsp:sp modelId="{764AC81A-5C52-453F-8BD1-C391B13A8914}">
      <dsp:nvSpPr>
        <dsp:cNvPr id="0" name=""/>
        <dsp:cNvSpPr/>
      </dsp:nvSpPr>
      <dsp:spPr>
        <a:xfrm>
          <a:off x="0" y="1114833"/>
          <a:ext cx="4701778"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29E97-1688-4DA4-ABA2-6ADDC3C9AABF}">
      <dsp:nvSpPr>
        <dsp:cNvPr id="0" name=""/>
        <dsp:cNvSpPr/>
      </dsp:nvSpPr>
      <dsp:spPr>
        <a:xfrm>
          <a:off x="0" y="1114833"/>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Terminal Value and Required Equity IRR with Financing and Re-financing</a:t>
          </a:r>
        </a:p>
      </dsp:txBody>
      <dsp:txXfrm>
        <a:off x="0" y="1114833"/>
        <a:ext cx="4701778" cy="1114152"/>
      </dsp:txXfrm>
    </dsp:sp>
    <dsp:sp modelId="{4BE4E1C7-DA35-42B2-92BE-71BFA7978F32}">
      <dsp:nvSpPr>
        <dsp:cNvPr id="0" name=""/>
        <dsp:cNvSpPr/>
      </dsp:nvSpPr>
      <dsp:spPr>
        <a:xfrm>
          <a:off x="0" y="2228986"/>
          <a:ext cx="470177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164A3-7D95-4520-B36A-3587935EECD7}">
      <dsp:nvSpPr>
        <dsp:cNvPr id="0" name=""/>
        <dsp:cNvSpPr/>
      </dsp:nvSpPr>
      <dsp:spPr>
        <a:xfrm>
          <a:off x="0" y="2228986"/>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Estimating Terminal Value – Contract Extension</a:t>
          </a:r>
        </a:p>
      </dsp:txBody>
      <dsp:txXfrm>
        <a:off x="0" y="2228986"/>
        <a:ext cx="4701778" cy="1114152"/>
      </dsp:txXfrm>
    </dsp:sp>
    <dsp:sp modelId="{566DC2D3-601A-4B9A-A68D-6DEC8732F8B5}">
      <dsp:nvSpPr>
        <dsp:cNvPr id="0" name=""/>
        <dsp:cNvSpPr/>
      </dsp:nvSpPr>
      <dsp:spPr>
        <a:xfrm>
          <a:off x="0" y="3343138"/>
          <a:ext cx="4701778"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CA11A-25F2-498B-A59A-8450388337F2}">
      <dsp:nvSpPr>
        <dsp:cNvPr id="0" name=""/>
        <dsp:cNvSpPr/>
      </dsp:nvSpPr>
      <dsp:spPr>
        <a:xfrm>
          <a:off x="0" y="3343138"/>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Terminal Value with Spot Price and Real Options</a:t>
          </a:r>
        </a:p>
      </dsp:txBody>
      <dsp:txXfrm>
        <a:off x="0" y="3343138"/>
        <a:ext cx="4701778" cy="1114152"/>
      </dsp:txXfrm>
    </dsp:sp>
    <dsp:sp modelId="{B43BB1F6-2188-40D8-97F9-DCEEF32FA603}">
      <dsp:nvSpPr>
        <dsp:cNvPr id="0" name=""/>
        <dsp:cNvSpPr/>
      </dsp:nvSpPr>
      <dsp:spPr>
        <a:xfrm>
          <a:off x="0" y="4457291"/>
          <a:ext cx="470177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3B74D-F7A9-4D65-B395-7B0CA3E4B550}">
      <dsp:nvSpPr>
        <dsp:cNvPr id="0" name=""/>
        <dsp:cNvSpPr/>
      </dsp:nvSpPr>
      <dsp:spPr>
        <a:xfrm>
          <a:off x="0" y="4457291"/>
          <a:ext cx="4701778"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Terminal Value and Risk Premium</a:t>
          </a:r>
        </a:p>
      </dsp:txBody>
      <dsp:txXfrm>
        <a:off x="0" y="4457291"/>
        <a:ext cx="4701778" cy="1114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BAE32-1ED1-42CB-9D56-D76BB6D8720F}">
      <dsp:nvSpPr>
        <dsp:cNvPr id="0" name=""/>
        <dsp:cNvSpPr/>
      </dsp:nvSpPr>
      <dsp:spPr>
        <a:xfrm>
          <a:off x="0" y="2720"/>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898E8-F391-4155-8CFB-E1B40E621CB1}">
      <dsp:nvSpPr>
        <dsp:cNvPr id="0" name=""/>
        <dsp:cNvSpPr/>
      </dsp:nvSpPr>
      <dsp:spPr>
        <a:xfrm>
          <a:off x="0" y="2720"/>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If you are assuming a high required IRR then the value of cash flows in periods far out in the future seem to have no value at all.</a:t>
          </a:r>
        </a:p>
      </dsp:txBody>
      <dsp:txXfrm>
        <a:off x="0" y="2720"/>
        <a:ext cx="4701779" cy="1855561"/>
      </dsp:txXfrm>
    </dsp:sp>
    <dsp:sp modelId="{98AF43A2-BB2C-4023-86B1-262BBCE5CF40}">
      <dsp:nvSpPr>
        <dsp:cNvPr id="0" name=""/>
        <dsp:cNvSpPr/>
      </dsp:nvSpPr>
      <dsp:spPr>
        <a:xfrm>
          <a:off x="0" y="1858281"/>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5CAB7-EE9A-4191-9BB6-BBA248ACEE97}">
      <dsp:nvSpPr>
        <dsp:cNvPr id="0" name=""/>
        <dsp:cNvSpPr/>
      </dsp:nvSpPr>
      <dsp:spPr>
        <a:xfrm>
          <a:off x="0" y="1858281"/>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Example: If the IRR is 20% and the terminal value is 100% of the initial capital expenditure then the terminal value has just about no effect on the IRR.</a:t>
          </a:r>
        </a:p>
      </dsp:txBody>
      <dsp:txXfrm>
        <a:off x="0" y="1858281"/>
        <a:ext cx="4701779" cy="1855561"/>
      </dsp:txXfrm>
    </dsp:sp>
    <dsp:sp modelId="{9D7A9A1F-F3E4-4E8B-A4B8-F426BF624CAA}">
      <dsp:nvSpPr>
        <dsp:cNvPr id="0" name=""/>
        <dsp:cNvSpPr/>
      </dsp:nvSpPr>
      <dsp:spPr>
        <a:xfrm>
          <a:off x="0" y="3713843"/>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A3C6E-192A-457A-A308-BF7CD7941938}">
      <dsp:nvSpPr>
        <dsp:cNvPr id="0" name=""/>
        <dsp:cNvSpPr/>
      </dsp:nvSpPr>
      <dsp:spPr>
        <a:xfrm>
          <a:off x="0" y="3713843"/>
          <a:ext cx="4701779"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On the other hand if the IRR is 5%, then the terminal value has a larger effect.</a:t>
          </a:r>
        </a:p>
      </dsp:txBody>
      <dsp:txXfrm>
        <a:off x="0" y="3713843"/>
        <a:ext cx="4701779" cy="1855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BCF38-2060-4F19-B751-64151C1662B5}">
      <dsp:nvSpPr>
        <dsp:cNvPr id="0" name=""/>
        <dsp:cNvSpPr/>
      </dsp:nvSpPr>
      <dsp:spPr>
        <a:xfrm>
          <a:off x="664015" y="2720"/>
          <a:ext cx="3373747" cy="1686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With financing, the project IRR is a bit lower for a given equity IRR (taxes magnify this but for simplicity do not assume taxes now)</a:t>
          </a:r>
        </a:p>
      </dsp:txBody>
      <dsp:txXfrm>
        <a:off x="713422" y="52127"/>
        <a:ext cx="3274933" cy="1588059"/>
      </dsp:txXfrm>
    </dsp:sp>
    <dsp:sp modelId="{101BD99B-E2D2-4A7C-AAA4-0EFAF106DCC4}">
      <dsp:nvSpPr>
        <dsp:cNvPr id="0" name=""/>
        <dsp:cNvSpPr/>
      </dsp:nvSpPr>
      <dsp:spPr>
        <a:xfrm>
          <a:off x="664015" y="1942625"/>
          <a:ext cx="3373747" cy="1686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The question then is, if the overall project IRR is lowered with financing, does this increase the effect of the terminal value</a:t>
          </a:r>
        </a:p>
      </dsp:txBody>
      <dsp:txXfrm>
        <a:off x="713422" y="1992032"/>
        <a:ext cx="3274933" cy="1588059"/>
      </dsp:txXfrm>
    </dsp:sp>
    <dsp:sp modelId="{DB02C265-9E56-44EF-AD77-BFBC1763F749}">
      <dsp:nvSpPr>
        <dsp:cNvPr id="0" name=""/>
        <dsp:cNvSpPr/>
      </dsp:nvSpPr>
      <dsp:spPr>
        <a:xfrm>
          <a:off x="664015" y="3882530"/>
          <a:ext cx="3373747" cy="1686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A second question is how re-financing affects the bid price from the terminal value. I have heard that some banks will be crazy enough to directly or indirectly finance cash flow from the terminal value.</a:t>
          </a:r>
        </a:p>
      </dsp:txBody>
      <dsp:txXfrm>
        <a:off x="713422" y="3931937"/>
        <a:ext cx="3274933" cy="1588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DB167-FB13-49BC-BFF6-B07A78FDEA8B}">
      <dsp:nvSpPr>
        <dsp:cNvPr id="0" name=""/>
        <dsp:cNvSpPr/>
      </dsp:nvSpPr>
      <dsp:spPr>
        <a:xfrm>
          <a:off x="0" y="0"/>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57E81-1B0B-4B96-90EB-28E577D03F56}">
      <dsp:nvSpPr>
        <dsp:cNvPr id="0" name=""/>
        <dsp:cNvSpPr/>
      </dsp:nvSpPr>
      <dsp:spPr>
        <a:xfrm>
          <a:off x="0" y="0"/>
          <a:ext cx="4701779"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Earlier section (hopefully) demonstrated that you cannot ignore terminal value in bidding even if you have a high IRR requirement.</a:t>
          </a:r>
        </a:p>
      </dsp:txBody>
      <dsp:txXfrm>
        <a:off x="0" y="0"/>
        <a:ext cx="4701779" cy="1393031"/>
      </dsp:txXfrm>
    </dsp:sp>
    <dsp:sp modelId="{C4A5E3BC-C7B5-46A3-8D04-C4B62DA978E1}">
      <dsp:nvSpPr>
        <dsp:cNvPr id="0" name=""/>
        <dsp:cNvSpPr/>
      </dsp:nvSpPr>
      <dsp:spPr>
        <a:xfrm>
          <a:off x="0" y="1393031"/>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44285-9405-4EF5-9A82-F58A35673B84}">
      <dsp:nvSpPr>
        <dsp:cNvPr id="0" name=""/>
        <dsp:cNvSpPr/>
      </dsp:nvSpPr>
      <dsp:spPr>
        <a:xfrm>
          <a:off x="0" y="1393031"/>
          <a:ext cx="4701779"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This section begins to address the question of how much should the terminal value be.</a:t>
          </a:r>
        </a:p>
      </dsp:txBody>
      <dsp:txXfrm>
        <a:off x="0" y="1393031"/>
        <a:ext cx="4701779" cy="1393031"/>
      </dsp:txXfrm>
    </dsp:sp>
    <dsp:sp modelId="{133BD8A3-02BC-4CCD-A814-24B7783092B8}">
      <dsp:nvSpPr>
        <dsp:cNvPr id="0" name=""/>
        <dsp:cNvSpPr/>
      </dsp:nvSpPr>
      <dsp:spPr>
        <a:xfrm>
          <a:off x="0" y="2786062"/>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FB9AD-0413-486E-9017-AE2FF500D503}">
      <dsp:nvSpPr>
        <dsp:cNvPr id="0" name=""/>
        <dsp:cNvSpPr/>
      </dsp:nvSpPr>
      <dsp:spPr>
        <a:xfrm>
          <a:off x="0" y="2786062"/>
          <a:ext cx="4701779"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 begin with the case of contract extensions and tricky issues of contracting</a:t>
          </a:r>
        </a:p>
      </dsp:txBody>
      <dsp:txXfrm>
        <a:off x="0" y="2786062"/>
        <a:ext cx="4701779" cy="1393031"/>
      </dsp:txXfrm>
    </dsp:sp>
    <dsp:sp modelId="{52AD0643-EED7-4DC9-A91A-2B223742EF32}">
      <dsp:nvSpPr>
        <dsp:cNvPr id="0" name=""/>
        <dsp:cNvSpPr/>
      </dsp:nvSpPr>
      <dsp:spPr>
        <a:xfrm>
          <a:off x="0" y="4179093"/>
          <a:ext cx="47017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28933-8265-4A60-8CA1-043D0B28282B}">
      <dsp:nvSpPr>
        <dsp:cNvPr id="0" name=""/>
        <dsp:cNvSpPr/>
      </dsp:nvSpPr>
      <dsp:spPr>
        <a:xfrm>
          <a:off x="0" y="4179093"/>
          <a:ext cx="4701779"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idea is that the plant has some economic value after the PPA period, but that economic value will not necessarily be present in the contract extension.</a:t>
          </a:r>
        </a:p>
      </dsp:txBody>
      <dsp:txXfrm>
        <a:off x="0" y="4179093"/>
        <a:ext cx="4701779" cy="1393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59A17-8566-461A-B6D1-34AB16AECD0A}">
      <dsp:nvSpPr>
        <dsp:cNvPr id="0" name=""/>
        <dsp:cNvSpPr/>
      </dsp:nvSpPr>
      <dsp:spPr>
        <a:xfrm>
          <a:off x="0" y="385018"/>
          <a:ext cx="7886700" cy="1630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We already paid for the plant in the first PPA, why should we pay for it twice with a contract extension.  Therefore, you deserve no terminal value</a:t>
          </a:r>
        </a:p>
      </dsp:txBody>
      <dsp:txXfrm>
        <a:off x="0" y="385018"/>
        <a:ext cx="7886700" cy="1630125"/>
      </dsp:txXfrm>
    </dsp:sp>
    <dsp:sp modelId="{023DBB01-79DF-42DB-90A8-00A320B7A8CA}">
      <dsp:nvSpPr>
        <dsp:cNvPr id="0" name=""/>
        <dsp:cNvSpPr/>
      </dsp:nvSpPr>
      <dsp:spPr>
        <a:xfrm>
          <a:off x="394335" y="45538"/>
          <a:ext cx="5520690"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a:lnSpc>
              <a:spcPct val="90000"/>
            </a:lnSpc>
            <a:spcBef>
              <a:spcPct val="0"/>
            </a:spcBef>
            <a:spcAft>
              <a:spcPct val="35000"/>
            </a:spcAft>
            <a:buNone/>
          </a:pPr>
          <a:r>
            <a:rPr lang="en-US" sz="2300" kern="1200"/>
            <a:t>Regulator Position</a:t>
          </a:r>
        </a:p>
      </dsp:txBody>
      <dsp:txXfrm>
        <a:off x="427479" y="78682"/>
        <a:ext cx="5454402" cy="612672"/>
      </dsp:txXfrm>
    </dsp:sp>
    <dsp:sp modelId="{0086E863-E524-4833-84EC-26C66C628846}">
      <dsp:nvSpPr>
        <dsp:cNvPr id="0" name=""/>
        <dsp:cNvSpPr/>
      </dsp:nvSpPr>
      <dsp:spPr>
        <a:xfrm>
          <a:off x="0" y="2478823"/>
          <a:ext cx="7886700" cy="163012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479044" rIns="61209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If you do not provide me any profit for a contract extension, I will not run the plant and you will have to go and find power from a really expensive new plant.</a:t>
          </a:r>
        </a:p>
      </dsp:txBody>
      <dsp:txXfrm>
        <a:off x="0" y="2478823"/>
        <a:ext cx="7886700" cy="1630125"/>
      </dsp:txXfrm>
    </dsp:sp>
    <dsp:sp modelId="{4323BE02-1D40-43C0-8F9C-A0F8471BE610}">
      <dsp:nvSpPr>
        <dsp:cNvPr id="0" name=""/>
        <dsp:cNvSpPr/>
      </dsp:nvSpPr>
      <dsp:spPr>
        <a:xfrm>
          <a:off x="394335" y="2139344"/>
          <a:ext cx="5520690" cy="678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22350">
            <a:lnSpc>
              <a:spcPct val="90000"/>
            </a:lnSpc>
            <a:spcBef>
              <a:spcPct val="0"/>
            </a:spcBef>
            <a:spcAft>
              <a:spcPct val="35000"/>
            </a:spcAft>
            <a:buNone/>
          </a:pPr>
          <a:r>
            <a:rPr lang="en-US" sz="2300" kern="1200"/>
            <a:t>SPV Position</a:t>
          </a:r>
        </a:p>
      </dsp:txBody>
      <dsp:txXfrm>
        <a:off x="427479" y="2172488"/>
        <a:ext cx="5454402"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8B9A1-70AA-4234-829F-AA83FCEB77D6}">
      <dsp:nvSpPr>
        <dsp:cNvPr id="0" name=""/>
        <dsp:cNvSpPr/>
      </dsp:nvSpPr>
      <dsp:spPr>
        <a:xfrm>
          <a:off x="0" y="298493"/>
          <a:ext cx="7886700" cy="2381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74904" rIns="61209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We lowered the initial bid by assuming that you will be rational and give us a contract extension.  Therefore, the initial bid did not really pay for the plant.  You are wrong.</a:t>
          </a:r>
        </a:p>
        <a:p>
          <a:pPr marL="171450" lvl="1" indent="-171450" algn="l" defTabSz="800100">
            <a:lnSpc>
              <a:spcPct val="90000"/>
            </a:lnSpc>
            <a:spcBef>
              <a:spcPct val="0"/>
            </a:spcBef>
            <a:spcAft>
              <a:spcPct val="15000"/>
            </a:spcAft>
            <a:buChar char="•"/>
          </a:pPr>
          <a:r>
            <a:rPr lang="en-US" sz="1800" kern="1200" dirty="0"/>
            <a:t>We took the risk of how much the plant would be worth at the end of the PPA and you must recognize this.</a:t>
          </a:r>
        </a:p>
        <a:p>
          <a:pPr marL="171450" lvl="1" indent="-171450" algn="l" defTabSz="800100">
            <a:lnSpc>
              <a:spcPct val="90000"/>
            </a:lnSpc>
            <a:spcBef>
              <a:spcPct val="0"/>
            </a:spcBef>
            <a:spcAft>
              <a:spcPct val="15000"/>
            </a:spcAft>
            <a:buChar char="•"/>
          </a:pPr>
          <a:r>
            <a:rPr lang="en-US" sz="1800" kern="1200" dirty="0"/>
            <a:t>Besides, you have no choice.  If you don’t give us any money we will shut down the plant.</a:t>
          </a:r>
        </a:p>
      </dsp:txBody>
      <dsp:txXfrm>
        <a:off x="0" y="298493"/>
        <a:ext cx="7886700" cy="2381400"/>
      </dsp:txXfrm>
    </dsp:sp>
    <dsp:sp modelId="{34C12692-2E4F-4EB1-8BEA-04EDA9EBADBB}">
      <dsp:nvSpPr>
        <dsp:cNvPr id="0" name=""/>
        <dsp:cNvSpPr/>
      </dsp:nvSpPr>
      <dsp:spPr>
        <a:xfrm>
          <a:off x="394335" y="32813"/>
          <a:ext cx="55206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dirty="0"/>
            <a:t>SPV Position</a:t>
          </a:r>
        </a:p>
      </dsp:txBody>
      <dsp:txXfrm>
        <a:off x="420274" y="58752"/>
        <a:ext cx="5468812" cy="479482"/>
      </dsp:txXfrm>
    </dsp:sp>
    <dsp:sp modelId="{EA698D6B-EC13-45A2-9EA9-45A78500343D}">
      <dsp:nvSpPr>
        <dsp:cNvPr id="0" name=""/>
        <dsp:cNvSpPr/>
      </dsp:nvSpPr>
      <dsp:spPr>
        <a:xfrm>
          <a:off x="0" y="3042774"/>
          <a:ext cx="7886700" cy="127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74904" rIns="61209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 will give you just enough money to keep the plant running and so you do not sell the site.  This could have nothing to do with the value of the plant as the SPV is stuck.</a:t>
          </a:r>
        </a:p>
      </dsp:txBody>
      <dsp:txXfrm>
        <a:off x="0" y="3042774"/>
        <a:ext cx="7886700" cy="1275750"/>
      </dsp:txXfrm>
    </dsp:sp>
    <dsp:sp modelId="{2DA30998-C723-4BB0-82D5-B6060DA33A30}">
      <dsp:nvSpPr>
        <dsp:cNvPr id="0" name=""/>
        <dsp:cNvSpPr/>
      </dsp:nvSpPr>
      <dsp:spPr>
        <a:xfrm>
          <a:off x="394335" y="2777094"/>
          <a:ext cx="552069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00100">
            <a:lnSpc>
              <a:spcPct val="90000"/>
            </a:lnSpc>
            <a:spcBef>
              <a:spcPct val="0"/>
            </a:spcBef>
            <a:spcAft>
              <a:spcPct val="35000"/>
            </a:spcAft>
            <a:buNone/>
          </a:pPr>
          <a:r>
            <a:rPr lang="en-US" sz="1800" kern="1200" dirty="0"/>
            <a:t>Regulator Position</a:t>
          </a:r>
        </a:p>
      </dsp:txBody>
      <dsp:txXfrm>
        <a:off x="420274" y="2803033"/>
        <a:ext cx="5468812" cy="47948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819E7-D336-4FDF-9DA9-995FDC931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73174D8-0C49-4C61-B33C-7CC1173F2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3E6362-C243-4BD7-8116-525C59CC8567}" type="datetimeFigureOut">
              <a:rPr lang="en-US" smtClean="0"/>
              <a:t>11/2/2017</a:t>
            </a:fld>
            <a:endParaRPr lang="en-US" dirty="0"/>
          </a:p>
        </p:txBody>
      </p:sp>
      <p:sp>
        <p:nvSpPr>
          <p:cNvPr id="4" name="Footer Placeholder 3">
            <a:extLst>
              <a:ext uri="{FF2B5EF4-FFF2-40B4-BE49-F238E27FC236}">
                <a16:creationId xmlns:a16="http://schemas.microsoft.com/office/drawing/2014/main" id="{98764A41-3FA9-4EF1-8980-6FFFC21CF8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FB549E-CB35-449F-9813-5897D56076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E321F-EEE9-4F4F-B3D0-DE68EC469953}" type="slidenum">
              <a:rPr lang="en-US" smtClean="0"/>
              <a:t>‹#›</a:t>
            </a:fld>
            <a:endParaRPr lang="en-US" dirty="0"/>
          </a:p>
        </p:txBody>
      </p:sp>
    </p:spTree>
    <p:extLst>
      <p:ext uri="{BB962C8B-B14F-4D97-AF65-F5344CB8AC3E}">
        <p14:creationId xmlns:p14="http://schemas.microsoft.com/office/powerpoint/2010/main" val="219484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E369-2E8F-48E2-856E-6FD93C2D32AA}" type="datetimeFigureOut">
              <a:rPr lang="en-US" smtClean="0"/>
              <a:t>11/2/2017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CFB40-4400-4E60-8B5A-EE890C62C97E}" type="slidenum">
              <a:rPr lang="en-US" smtClean="0"/>
              <a:t>‹#›</a:t>
            </a:fld>
            <a:endParaRPr lang="en-US" dirty="0"/>
          </a:p>
        </p:txBody>
      </p:sp>
    </p:spTree>
    <p:extLst>
      <p:ext uri="{BB962C8B-B14F-4D97-AF65-F5344CB8AC3E}">
        <p14:creationId xmlns:p14="http://schemas.microsoft.com/office/powerpoint/2010/main" val="305587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44" y="1055803"/>
            <a:ext cx="7902608" cy="4913771"/>
          </a:xfrm>
        </p:spPr>
        <p:txBody>
          <a:bodyPr>
            <a:normAutofit/>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56B3EF04-CBD9-44A7-828D-D03E9B23CBDD}"/>
              </a:ext>
            </a:extLst>
          </p:cNvPr>
          <p:cNvSpPr>
            <a:spLocks noGrp="1"/>
          </p:cNvSpPr>
          <p:nvPr>
            <p:ph type="title"/>
          </p:nvPr>
        </p:nvSpPr>
        <p:spPr>
          <a:xfrm>
            <a:off x="732344" y="198385"/>
            <a:ext cx="7666938" cy="690676"/>
          </a:xfrm>
        </p:spPr>
        <p:txBody>
          <a:bodyPr>
            <a:normAutofit/>
          </a:bodyPr>
          <a:lstStyle>
            <a:lvl1pPr algn="ctr">
              <a:defRPr sz="3200" b="0">
                <a:latin typeface="Franklin Gothic Demi" panose="020B0703020102020204" pitchFamily="34" charset="0"/>
                <a:cs typeface="Times New Roman" panose="02020603050405020304" pitchFamily="18" charset="0"/>
              </a:defRPr>
            </a:lvl1pPr>
          </a:lstStyle>
          <a:p>
            <a:r>
              <a:rPr lang="en-US" dirty="0"/>
              <a:t>Click to edit Master title style</a:t>
            </a:r>
          </a:p>
        </p:txBody>
      </p:sp>
      <p:sp>
        <p:nvSpPr>
          <p:cNvPr id="9" name="슬라이드 번호 개체 틀 5">
            <a:extLst>
              <a:ext uri="{FF2B5EF4-FFF2-40B4-BE49-F238E27FC236}">
                <a16:creationId xmlns:a16="http://schemas.microsoft.com/office/drawing/2014/main" id="{B775D987-4BB2-4315-9290-E5AA81557DF0}"/>
              </a:ext>
            </a:extLst>
          </p:cNvPr>
          <p:cNvSpPr>
            <a:spLocks noGrp="1"/>
          </p:cNvSpPr>
          <p:nvPr>
            <p:ph type="sldNum" sz="quarter" idx="12"/>
          </p:nvPr>
        </p:nvSpPr>
        <p:spPr>
          <a:xfrm>
            <a:off x="8531258" y="6482601"/>
            <a:ext cx="546754" cy="266991"/>
          </a:xfrm>
          <a:prstGeom prst="rect">
            <a:avLst/>
          </a:prstGeom>
        </p:spPr>
        <p:txBody>
          <a:bodyPr/>
          <a:lstStyle>
            <a:lvl1pPr>
              <a:defRPr sz="1100">
                <a:solidFill>
                  <a:schemeClr val="accent1"/>
                </a:solidFill>
              </a:defRPr>
            </a:lvl1pPr>
          </a:lstStyle>
          <a:p>
            <a:pPr algn="ctr"/>
            <a:fld id="{0C3A1854-6B63-4059-B360-A3C4972BF0FC}" type="slidenum">
              <a:rPr lang="ko-KR" altLang="en-US" smtClean="0"/>
              <a:pPr algn="ctr"/>
              <a:t>‹#›</a:t>
            </a:fld>
            <a:endParaRPr lang="ko-KR" altLang="en-US" dirty="0"/>
          </a:p>
        </p:txBody>
      </p:sp>
      <p:pic>
        <p:nvPicPr>
          <p:cNvPr id="2" name="Picture 1">
            <a:extLst>
              <a:ext uri="{FF2B5EF4-FFF2-40B4-BE49-F238E27FC236}">
                <a16:creationId xmlns:a16="http://schemas.microsoft.com/office/drawing/2014/main" id="{5561255F-0CFD-4D1E-ABF9-F5B52F72520E}"/>
              </a:ext>
            </a:extLst>
          </p:cNvPr>
          <p:cNvPicPr>
            <a:picLocks noChangeAspect="1"/>
          </p:cNvPicPr>
          <p:nvPr userDrawn="1"/>
        </p:nvPicPr>
        <p:blipFill>
          <a:blip r:embed="rId2"/>
          <a:stretch>
            <a:fillRect/>
          </a:stretch>
        </p:blipFill>
        <p:spPr>
          <a:xfrm>
            <a:off x="0" y="6136316"/>
            <a:ext cx="5099901" cy="721684"/>
          </a:xfrm>
          <a:prstGeom prst="rect">
            <a:avLst/>
          </a:prstGeom>
        </p:spPr>
      </p:pic>
      <p:pic>
        <p:nvPicPr>
          <p:cNvPr id="5" name="Picture 4">
            <a:extLst>
              <a:ext uri="{FF2B5EF4-FFF2-40B4-BE49-F238E27FC236}">
                <a16:creationId xmlns:a16="http://schemas.microsoft.com/office/drawing/2014/main" id="{691D7257-EF0A-45BD-A957-616017C67BFD}"/>
              </a:ext>
            </a:extLst>
          </p:cNvPr>
          <p:cNvPicPr>
            <a:picLocks noChangeAspect="1"/>
          </p:cNvPicPr>
          <p:nvPr userDrawn="1"/>
        </p:nvPicPr>
        <p:blipFill>
          <a:blip r:embed="rId3"/>
          <a:stretch>
            <a:fillRect/>
          </a:stretch>
        </p:blipFill>
        <p:spPr>
          <a:xfrm>
            <a:off x="5773329" y="6532359"/>
            <a:ext cx="2757929" cy="217234"/>
          </a:xfrm>
          <a:prstGeom prst="rect">
            <a:avLst/>
          </a:prstGeom>
        </p:spPr>
      </p:pic>
    </p:spTree>
    <p:extLst>
      <p:ext uri="{BB962C8B-B14F-4D97-AF65-F5344CB8AC3E}">
        <p14:creationId xmlns:p14="http://schemas.microsoft.com/office/powerpoint/2010/main" val="31779055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8967801"/>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8047682"/>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4535770"/>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turEner 1 Column">
    <p:spTree>
      <p:nvGrpSpPr>
        <p:cNvPr id="1" name=""/>
        <p:cNvGrpSpPr/>
        <p:nvPr/>
      </p:nvGrpSpPr>
      <p:grpSpPr>
        <a:xfrm>
          <a:off x="0" y="0"/>
          <a:ext cx="0" cy="0"/>
          <a:chOff x="0" y="0"/>
          <a:chExt cx="0" cy="0"/>
        </a:xfrm>
      </p:grpSpPr>
      <p:sp>
        <p:nvSpPr>
          <p:cNvPr id="7" name="Rectangle 6"/>
          <p:cNvSpPr/>
          <p:nvPr userDrawn="1"/>
        </p:nvSpPr>
        <p:spPr>
          <a:xfrm>
            <a:off x="0" y="0"/>
            <a:ext cx="7263924"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254876" y="6439256"/>
            <a:ext cx="1889125" cy="418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Slide Number Placeholder 5"/>
          <p:cNvSpPr>
            <a:spLocks noGrp="1"/>
          </p:cNvSpPr>
          <p:nvPr>
            <p:ph type="sldNum" sz="quarter" idx="12"/>
          </p:nvPr>
        </p:nvSpPr>
        <p:spPr>
          <a:xfrm>
            <a:off x="8468890" y="6470618"/>
            <a:ext cx="525566" cy="365125"/>
          </a:xfrm>
        </p:spPr>
        <p:txBody>
          <a:bodyPr/>
          <a:lstStyle>
            <a:lvl1pPr>
              <a:defRPr b="1" i="0" baseline="0">
                <a:solidFill>
                  <a:schemeClr val="bg1"/>
                </a:solidFill>
                <a:latin typeface="Calibri" pitchFamily="34" charset="0"/>
              </a:defRPr>
            </a:lvl1pPr>
          </a:lstStyle>
          <a:p>
            <a:fld id="{544D8C8E-B901-46BC-B69F-216056E5919B}" type="slidenum">
              <a:rPr lang="en-US" smtClean="0"/>
              <a:pPr/>
              <a:t>‹#›</a:t>
            </a:fld>
            <a:endParaRPr lang="en-US" dirty="0"/>
          </a:p>
        </p:txBody>
      </p:sp>
      <p:sp>
        <p:nvSpPr>
          <p:cNvPr id="12" name="Title 1"/>
          <p:cNvSpPr>
            <a:spLocks noGrp="1"/>
          </p:cNvSpPr>
          <p:nvPr>
            <p:ph type="ctrTitle" hasCustomPrompt="1"/>
          </p:nvPr>
        </p:nvSpPr>
        <p:spPr>
          <a:xfrm>
            <a:off x="238117" y="566590"/>
            <a:ext cx="8649509" cy="488877"/>
          </a:xfrm>
          <a:noFill/>
        </p:spPr>
        <p:txBody>
          <a:bodyPr>
            <a:noAutofit/>
          </a:bodyPr>
          <a:lstStyle>
            <a:lvl1pPr algn="l">
              <a:defRPr sz="1800" b="1" baseline="0">
                <a:solidFill>
                  <a:srgbClr val="002060"/>
                </a:solidFill>
                <a:latin typeface="Calibri" pitchFamily="34" charset="0"/>
              </a:defRPr>
            </a:lvl1pPr>
          </a:lstStyle>
          <a:p>
            <a:r>
              <a:rPr lang="en-US" dirty="0"/>
              <a:t>Title</a:t>
            </a:r>
          </a:p>
        </p:txBody>
      </p:sp>
      <p:sp>
        <p:nvSpPr>
          <p:cNvPr id="13" name="Text Placeholder 12"/>
          <p:cNvSpPr>
            <a:spLocks noGrp="1"/>
          </p:cNvSpPr>
          <p:nvPr>
            <p:ph type="body" sz="quarter" idx="13"/>
          </p:nvPr>
        </p:nvSpPr>
        <p:spPr>
          <a:xfrm>
            <a:off x="247102" y="1136652"/>
            <a:ext cx="8640524" cy="5221421"/>
          </a:xfrm>
        </p:spPr>
        <p:txBody>
          <a:bodyPr/>
          <a:lstStyle>
            <a:lvl1pPr>
              <a:buFont typeface="Wingdings" pitchFamily="2" charset="2"/>
              <a:buChar char="§"/>
              <a:defRPr sz="1650" b="1" i="0" baseline="0">
                <a:solidFill>
                  <a:srgbClr val="898989"/>
                </a:solidFill>
                <a:latin typeface="Calibri" pitchFamily="34" charset="0"/>
              </a:defRPr>
            </a:lvl1pPr>
            <a:lvl2pPr>
              <a:buFont typeface="Wingdings" pitchFamily="2" charset="2"/>
              <a:buChar char="ú"/>
              <a:defRPr sz="1500" b="1" i="0" baseline="0">
                <a:solidFill>
                  <a:srgbClr val="898989"/>
                </a:solidFill>
                <a:latin typeface="Calibri" pitchFamily="34" charset="0"/>
              </a:defRPr>
            </a:lvl2pPr>
            <a:lvl3pPr>
              <a:buFont typeface="Wingdings 2" pitchFamily="18" charset="2"/>
              <a:buChar char=""/>
              <a:defRPr sz="1350" b="1" i="0" baseline="0">
                <a:solidFill>
                  <a:srgbClr val="898989"/>
                </a:solidFill>
                <a:latin typeface="Calibri" pitchFamily="34" charset="0"/>
              </a:defRPr>
            </a:lvl3pPr>
            <a:lvl4pPr>
              <a:buFont typeface="Courier New" pitchFamily="49" charset="0"/>
              <a:buChar char="o"/>
              <a:defRPr sz="1200" b="1" i="0" baseline="0">
                <a:solidFill>
                  <a:srgbClr val="898989"/>
                </a:solidFill>
                <a:latin typeface="Calibri"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599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자유형 12">
            <a:extLst>
              <a:ext uri="{FF2B5EF4-FFF2-40B4-BE49-F238E27FC236}">
                <a16:creationId xmlns:a16="http://schemas.microsoft.com/office/drawing/2014/main" id="{E09B705A-D507-4F62-972A-A1394A025C15}"/>
              </a:ext>
            </a:extLst>
          </p:cNvPr>
          <p:cNvSpPr>
            <a:spLocks noEditPoints="1"/>
          </p:cNvSpPr>
          <p:nvPr userDrawn="1"/>
        </p:nvSpPr>
        <p:spPr bwMode="auto">
          <a:xfrm>
            <a:off x="0" y="386499"/>
            <a:ext cx="9144000" cy="6471501"/>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latinLnBrk="1"/>
            <a:endParaRPr lang="ko-KR">
              <a:solidFill>
                <a:schemeClr val="lt1"/>
              </a:solidFill>
              <a:latin typeface="맑은 고딕" panose="020B0503020000020004" pitchFamily="50" charset="-127"/>
              <a:ea typeface="맑은 고딕" panose="020B0503020000020004" pitchFamily="50" charset="-127"/>
            </a:endParaRPr>
          </a:p>
        </p:txBody>
      </p:sp>
      <p:sp>
        <p:nvSpPr>
          <p:cNvPr id="3" name="Title 2">
            <a:extLst>
              <a:ext uri="{FF2B5EF4-FFF2-40B4-BE49-F238E27FC236}">
                <a16:creationId xmlns:a16="http://schemas.microsoft.com/office/drawing/2014/main" id="{C016B144-F25F-4FB0-9D3A-80E11FE1E104}"/>
              </a:ext>
            </a:extLst>
          </p:cNvPr>
          <p:cNvSpPr>
            <a:spLocks noGrp="1"/>
          </p:cNvSpPr>
          <p:nvPr>
            <p:ph type="title"/>
          </p:nvPr>
        </p:nvSpPr>
        <p:spPr>
          <a:xfrm>
            <a:off x="628650" y="2570998"/>
            <a:ext cx="7886700" cy="1325563"/>
          </a:xfrm>
        </p:spPr>
        <p:txBody>
          <a:bodyPr>
            <a:normAutofit/>
          </a:bodyPr>
          <a:lstStyle>
            <a:lvl1pPr algn="ctr">
              <a:defRPr sz="4000">
                <a:latin typeface="Franklin Gothic Demi" panose="020B0703020102020204" pitchFamily="34" charset="0"/>
              </a:defRPr>
            </a:lvl1pPr>
          </a:lstStyle>
          <a:p>
            <a:r>
              <a:rPr lang="en-US" dirty="0"/>
              <a:t>Click to edit Master title style</a:t>
            </a:r>
          </a:p>
        </p:txBody>
      </p:sp>
      <p:pic>
        <p:nvPicPr>
          <p:cNvPr id="2" name="Picture 1">
            <a:extLst>
              <a:ext uri="{FF2B5EF4-FFF2-40B4-BE49-F238E27FC236}">
                <a16:creationId xmlns:a16="http://schemas.microsoft.com/office/drawing/2014/main" id="{C4B55B27-1C47-4BF0-B945-32C75CF572CF}"/>
              </a:ext>
            </a:extLst>
          </p:cNvPr>
          <p:cNvPicPr>
            <a:picLocks noChangeAspect="1"/>
          </p:cNvPicPr>
          <p:nvPr userDrawn="1"/>
        </p:nvPicPr>
        <p:blipFill>
          <a:blip r:embed="rId2"/>
          <a:stretch>
            <a:fillRect/>
          </a:stretch>
        </p:blipFill>
        <p:spPr>
          <a:xfrm>
            <a:off x="0" y="6183005"/>
            <a:ext cx="4769963" cy="674995"/>
          </a:xfrm>
          <a:prstGeom prst="rect">
            <a:avLst/>
          </a:prstGeom>
        </p:spPr>
      </p:pic>
      <p:pic>
        <p:nvPicPr>
          <p:cNvPr id="4" name="Picture 3">
            <a:extLst>
              <a:ext uri="{FF2B5EF4-FFF2-40B4-BE49-F238E27FC236}">
                <a16:creationId xmlns:a16="http://schemas.microsoft.com/office/drawing/2014/main" id="{18EA724E-444B-4754-AF6F-D9EABE45A99C}"/>
              </a:ext>
            </a:extLst>
          </p:cNvPr>
          <p:cNvPicPr>
            <a:picLocks noChangeAspect="1"/>
          </p:cNvPicPr>
          <p:nvPr userDrawn="1"/>
        </p:nvPicPr>
        <p:blipFill>
          <a:blip r:embed="rId3"/>
          <a:stretch>
            <a:fillRect/>
          </a:stretch>
        </p:blipFill>
        <p:spPr>
          <a:xfrm>
            <a:off x="6080289" y="6632598"/>
            <a:ext cx="2861624" cy="225402"/>
          </a:xfrm>
          <a:prstGeom prst="rect">
            <a:avLst/>
          </a:prstGeom>
        </p:spPr>
      </p:pic>
    </p:spTree>
    <p:extLst>
      <p:ext uri="{BB962C8B-B14F-4D97-AF65-F5344CB8AC3E}">
        <p14:creationId xmlns:p14="http://schemas.microsoft.com/office/powerpoint/2010/main" val="222736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13" name="자유형 12"/>
          <p:cNvSpPr>
            <a:spLocks noEditPoints="1"/>
          </p:cNvSpPr>
          <p:nvPr userDrawn="1"/>
        </p:nvSpPr>
        <p:spPr bwMode="auto">
          <a:xfrm>
            <a:off x="-2382" y="12700"/>
            <a:ext cx="9146382"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84406" tIns="42203" rIns="84406" bIns="42203" numCol="1" anchor="t" anchorCtr="0" compatLnSpc="1">
            <a:prstTxWarp prst="textNoShape">
              <a:avLst/>
            </a:prstTxWarp>
          </a:bodyPr>
          <a:lstStyle/>
          <a:p>
            <a:pPr lvl="0" latinLnBrk="1"/>
            <a:endParaRPr lang="ko-KR" altLang="en-US" sz="1108">
              <a:solidFill>
                <a:schemeClr val="lt1"/>
              </a:solidFill>
              <a:latin typeface="맑은 고딕" panose="020B0503020000020004" pitchFamily="50" charset="-127"/>
              <a:ea typeface="맑은 고딕" panose="020B0503020000020004" pitchFamily="50" charset="-127"/>
            </a:endParaRPr>
          </a:p>
        </p:txBody>
      </p:sp>
      <p:sp>
        <p:nvSpPr>
          <p:cNvPr id="11" name="TextBox 10"/>
          <p:cNvSpPr txBox="1"/>
          <p:nvPr userDrawn="1"/>
        </p:nvSpPr>
        <p:spPr>
          <a:xfrm>
            <a:off x="4505531" y="116633"/>
            <a:ext cx="4453418" cy="369332"/>
          </a:xfrm>
          <a:prstGeom prst="rect">
            <a:avLst/>
          </a:prstGeom>
          <a:noFill/>
        </p:spPr>
        <p:txBody>
          <a:bodyPr wrap="square" rtlCol="0">
            <a:spAutoFit/>
          </a:bodyPr>
          <a:lstStyle/>
          <a:p>
            <a:pPr algn="r"/>
            <a:r>
              <a:rPr lang="en-US" altLang="ko-KR" sz="1800" b="1" i="1" dirty="0">
                <a:latin typeface="Cambria" pitchFamily="18" charset="0"/>
              </a:rPr>
              <a:t>2016 Global Financial Leaders</a:t>
            </a:r>
            <a:r>
              <a:rPr lang="en-US" altLang="ko-KR" sz="1800" b="1" i="1" baseline="0" dirty="0">
                <a:latin typeface="Cambria" pitchFamily="18" charset="0"/>
              </a:rPr>
              <a:t> Program</a:t>
            </a:r>
          </a:p>
        </p:txBody>
      </p:sp>
      <p:sp>
        <p:nvSpPr>
          <p:cNvPr id="14" name="제목 1"/>
          <p:cNvSpPr>
            <a:spLocks noGrp="1"/>
          </p:cNvSpPr>
          <p:nvPr>
            <p:ph type="ctrTitle" hasCustomPrompt="1"/>
          </p:nvPr>
        </p:nvSpPr>
        <p:spPr>
          <a:xfrm>
            <a:off x="913448" y="1828801"/>
            <a:ext cx="7317105" cy="3048001"/>
          </a:xfrm>
        </p:spPr>
        <p:txBody>
          <a:bodyPr>
            <a:normAutofit/>
          </a:bodyPr>
          <a:lstStyle>
            <a:lvl1pPr latinLnBrk="1">
              <a:defRPr lang="ko-KR" sz="3692" b="0">
                <a:latin typeface="Franklin Gothic Demi" pitchFamily="34" charset="0"/>
                <a:ea typeface="맑은 고딕" panose="020B0503020000020004" pitchFamily="50" charset="-127"/>
                <a:cs typeface="Verdana" pitchFamily="34" charset="0"/>
              </a:defRPr>
            </a:lvl1pPr>
          </a:lstStyle>
          <a:p>
            <a:r>
              <a:rPr lang="en-US" altLang="ko-KR" dirty="0"/>
              <a:t>Title</a:t>
            </a:r>
            <a:endParaRPr lang="ko-KR" dirty="0"/>
          </a:p>
        </p:txBody>
      </p:sp>
    </p:spTree>
    <p:extLst>
      <p:ext uri="{BB962C8B-B14F-4D97-AF65-F5344CB8AC3E}">
        <p14:creationId xmlns:p14="http://schemas.microsoft.com/office/powerpoint/2010/main" val="199483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28597" y="346076"/>
            <a:ext cx="8286808" cy="654032"/>
          </a:xfrm>
        </p:spPr>
        <p:txBody>
          <a:bodyPr>
            <a:normAutofit/>
          </a:bodyPr>
          <a:lstStyle>
            <a:lvl1pPr>
              <a:defRPr sz="2954" baseline="0">
                <a:latin typeface="Franklin Gothic Demi" pitchFamily="34" charset="0"/>
              </a:defRPr>
            </a:lvl1pPr>
          </a:lstStyle>
          <a:p>
            <a:r>
              <a:rPr lang="en-US" altLang="ko-KR" dirty="0"/>
              <a:t>Click to edit Master text styles</a:t>
            </a:r>
            <a:endParaRPr lang="ko-KR" altLang="en-US" dirty="0"/>
          </a:p>
        </p:txBody>
      </p:sp>
      <p:sp>
        <p:nvSpPr>
          <p:cNvPr id="3" name="내용 개체 틀 2"/>
          <p:cNvSpPr>
            <a:spLocks noGrp="1"/>
          </p:cNvSpPr>
          <p:nvPr>
            <p:ph idx="1" hasCustomPrompt="1"/>
          </p:nvPr>
        </p:nvSpPr>
        <p:spPr>
          <a:xfrm>
            <a:off x="428597" y="1357298"/>
            <a:ext cx="8286808" cy="4929222"/>
          </a:xfrm>
        </p:spPr>
        <p:txBody>
          <a:bodyPr/>
          <a:lstStyle>
            <a:lvl1pPr>
              <a:defRPr>
                <a:latin typeface="Times New Roman" pitchFamily="18" charset="0"/>
                <a:cs typeface="Times New Roman" pitchFamily="18" charset="0"/>
              </a:defRPr>
            </a:lvl1pPr>
            <a:lvl2pPr>
              <a:defRPr baseline="0">
                <a:latin typeface="Times New Roman" pitchFamily="18" charset="0"/>
                <a:ea typeface="Arial Unicode MS" pitchFamily="50" charset="-127"/>
                <a:cs typeface="Times New Roman" pitchFamily="18" charset="0"/>
              </a:defRPr>
            </a:lvl2pPr>
            <a:lvl3pPr>
              <a:defRPr baseline="0">
                <a:latin typeface="Times New Roman" pitchFamily="18" charset="0"/>
                <a:ea typeface="Arial Unicode MS" pitchFamily="50" charset="-127"/>
                <a:cs typeface="Times New Roman" pitchFamily="18" charset="0"/>
              </a:defRPr>
            </a:lvl3pPr>
            <a:lvl4pPr>
              <a:defRPr baseline="0">
                <a:latin typeface="Times New Roman" pitchFamily="18" charset="0"/>
                <a:ea typeface="Arial Unicode MS" pitchFamily="50" charset="-127"/>
                <a:cs typeface="Times New Roman" pitchFamily="18" charset="0"/>
              </a:defRPr>
            </a:lvl4pPr>
            <a:lvl5pPr>
              <a:defRPr baseline="0">
                <a:latin typeface="Times New Roman" pitchFamily="18" charset="0"/>
                <a:ea typeface="Arial Unicode MS" pitchFamily="50" charset="-127"/>
                <a:cs typeface="Times New Roman" pitchFamily="18" charset="0"/>
              </a:defRPr>
            </a:lvl5pPr>
          </a:lstStyle>
          <a:p>
            <a:pPr lvl="0"/>
            <a:r>
              <a:rPr lang="en-US" altLang="ko-KR" dirty="0"/>
              <a:t>Click to edit Master text styles</a:t>
            </a:r>
            <a:endParaRPr lang="ko-KR" altLang="en-US" dirty="0"/>
          </a:p>
          <a:p>
            <a:pPr lvl="1"/>
            <a:r>
              <a:rPr lang="en-US" altLang="ko-KR" dirty="0"/>
              <a:t>Second Level</a:t>
            </a:r>
            <a:endParaRPr lang="ko-KR" altLang="en-US" dirty="0"/>
          </a:p>
          <a:p>
            <a:pPr lvl="2"/>
            <a:r>
              <a:rPr lang="en-US" altLang="ko-KR" dirty="0"/>
              <a:t>Third Level</a:t>
            </a:r>
            <a:endParaRPr lang="ko-KR" altLang="en-US" dirty="0"/>
          </a:p>
          <a:p>
            <a:pPr lvl="3"/>
            <a:r>
              <a:rPr lang="en-US" altLang="ko-KR" dirty="0"/>
              <a:t>Fourth Level</a:t>
            </a:r>
            <a:endParaRPr lang="ko-KR" altLang="en-US" dirty="0"/>
          </a:p>
          <a:p>
            <a:pPr lvl="4"/>
            <a:r>
              <a:rPr lang="en-US" altLang="ko-KR" dirty="0"/>
              <a:t>Fifth Level</a:t>
            </a:r>
            <a:endParaRPr lang="ko-KR" altLang="en-US" dirty="0"/>
          </a:p>
        </p:txBody>
      </p:sp>
      <p:sp>
        <p:nvSpPr>
          <p:cNvPr id="11266" name="Rectangle 2"/>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11268" name="Rectangle 4"/>
          <p:cNvSpPr>
            <a:spLocks noChangeArrowheads="1"/>
          </p:cNvSpPr>
          <p:nvPr userDrawn="1"/>
        </p:nvSpPr>
        <p:spPr bwMode="auto">
          <a:xfrm>
            <a:off x="0" y="53252"/>
            <a:ext cx="170521" cy="262829"/>
          </a:xfrm>
          <a:prstGeom prst="rect">
            <a:avLst/>
          </a:prstGeom>
          <a:noFill/>
          <a:ln w="9525">
            <a:noFill/>
            <a:miter lim="800000"/>
            <a:headEnd/>
            <a:tailEnd/>
          </a:ln>
          <a:effectLst/>
        </p:spPr>
        <p:txBody>
          <a:bodyPr vert="horz" wrap="none" lIns="84406" tIns="42203" rIns="84406" bIns="42203" numCol="1" anchor="ctr" anchorCtr="0" compatLnSpc="1">
            <a:prstTxWarp prst="textNoShape">
              <a:avLst/>
            </a:prstTxWarp>
            <a:spAutoFit/>
          </a:bodyPr>
          <a:lstStyle/>
          <a:p>
            <a:endParaRPr lang="ko-KR" altLang="en-US" sz="1108"/>
          </a:p>
        </p:txBody>
      </p:sp>
      <p:sp>
        <p:nvSpPr>
          <p:cNvPr id="43" name="직사각형 42"/>
          <p:cNvSpPr/>
          <p:nvPr userDrawn="1"/>
        </p:nvSpPr>
        <p:spPr>
          <a:xfrm>
            <a:off x="7235" y="6294684"/>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7" name="Date Placeholder 6"/>
          <p:cNvSpPr>
            <a:spLocks noGrp="1"/>
          </p:cNvSpPr>
          <p:nvPr>
            <p:ph type="dt" sz="half" idx="10"/>
          </p:nvPr>
        </p:nvSpPr>
        <p:spPr/>
        <p:txBody>
          <a:bodyPr/>
          <a:lstStyle/>
          <a:p>
            <a:endParaRPr lang="ko-KR" altLang="en-US"/>
          </a:p>
        </p:txBody>
      </p:sp>
      <p:sp>
        <p:nvSpPr>
          <p:cNvPr id="13" name="슬라이드 번호 개체 틀 5"/>
          <p:cNvSpPr>
            <a:spLocks noGrp="1"/>
          </p:cNvSpPr>
          <p:nvPr>
            <p:ph type="sldNum" sz="quarter" idx="12"/>
          </p:nvPr>
        </p:nvSpPr>
        <p:spPr>
          <a:xfrm>
            <a:off x="7864102" y="6591405"/>
            <a:ext cx="851303"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22396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751762" cy="777875"/>
          </a:xfrm>
        </p:spPr>
        <p:txBody>
          <a:bodyPr/>
          <a:lstStyle>
            <a:lvl1pPr>
              <a:defRPr lang="en-US" sz="2954" kern="1200" baseline="0" dirty="0" smtClean="0">
                <a:solidFill>
                  <a:schemeClr val="tx1"/>
                </a:solidFill>
                <a:latin typeface="Franklin Gothic Demi" pitchFamily="34" charset="0"/>
                <a:ea typeface="+mj-ea"/>
                <a:cs typeface="Times New Roman" pitchFamily="18" charset="0"/>
              </a:defRPr>
            </a:lvl1pPr>
          </a:lstStyle>
          <a:p>
            <a:r>
              <a:rPr lang="en-US" dirty="0"/>
              <a:t>Click to edit Master title style</a:t>
            </a:r>
          </a:p>
        </p:txBody>
      </p:sp>
      <p:sp>
        <p:nvSpPr>
          <p:cNvPr id="3" name="Text Placeholder 2"/>
          <p:cNvSpPr>
            <a:spLocks noGrp="1"/>
          </p:cNvSpPr>
          <p:nvPr>
            <p:ph type="body" idx="1"/>
          </p:nvPr>
        </p:nvSpPr>
        <p:spPr>
          <a:xfrm>
            <a:off x="630237" y="1202582"/>
            <a:ext cx="3868738" cy="44115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774763"/>
            <a:ext cx="4117975" cy="43434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02582"/>
            <a:ext cx="3752850" cy="431058"/>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1774763"/>
            <a:ext cx="4210050" cy="429433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직사각형 42"/>
          <p:cNvSpPr/>
          <p:nvPr userDrawn="1"/>
        </p:nvSpPr>
        <p:spPr>
          <a:xfrm>
            <a:off x="0" y="6249245"/>
            <a:ext cx="9144000" cy="7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8"/>
          </a:p>
        </p:txBody>
      </p:sp>
      <p:sp>
        <p:nvSpPr>
          <p:cNvPr id="15" name="슬라이드 번호 개체 틀 5"/>
          <p:cNvSpPr>
            <a:spLocks noGrp="1"/>
          </p:cNvSpPr>
          <p:nvPr>
            <p:ph type="sldNum" sz="quarter" idx="12"/>
          </p:nvPr>
        </p:nvSpPr>
        <p:spPr>
          <a:xfrm>
            <a:off x="8053382" y="6513781"/>
            <a:ext cx="785818" cy="214314"/>
          </a:xfrm>
        </p:spPr>
        <p:txBody>
          <a:bodyPr/>
          <a:lstStyle>
            <a:lvl1pPr>
              <a:defRPr>
                <a:solidFill>
                  <a:schemeClr val="accent1"/>
                </a:solidFill>
              </a:defRPr>
            </a:lvl1pPr>
          </a:lstStyle>
          <a:p>
            <a:pPr algn="ctr"/>
            <a:fld id="{0C3A1854-6B63-4059-B360-A3C4972BF0FC}" type="slidenum">
              <a:rPr lang="ko-KR" altLang="en-US" smtClean="0"/>
              <a:pPr algn="ctr"/>
              <a:t>‹#›</a:t>
            </a:fld>
            <a:endParaRPr lang="ko-KR" altLang="en-US" dirty="0"/>
          </a:p>
        </p:txBody>
      </p:sp>
    </p:spTree>
    <p:extLst>
      <p:ext uri="{BB962C8B-B14F-4D97-AF65-F5344CB8AC3E}">
        <p14:creationId xmlns:p14="http://schemas.microsoft.com/office/powerpoint/2010/main" val="314685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35485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035621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589156"/>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0523231"/>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97140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4" r:id="rId4"/>
    <p:sldLayoutId id="2147483675" r:id="rId5"/>
    <p:sldLayoutId id="2147483676" r:id="rId6"/>
    <p:sldLayoutId id="2147483681"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EA3B4A-E4C0-44F8-A0B2-3543BAC7FCB3}"/>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a:solidFill>
                  <a:schemeClr val="bg2"/>
                </a:solidFill>
                <a:latin typeface="+mj-lt"/>
                <a:ea typeface="+mj-ea"/>
                <a:cs typeface="+mj-cs"/>
              </a:rPr>
              <a:t>Terminal Value in Project Finance</a:t>
            </a:r>
          </a:p>
        </p:txBody>
      </p:sp>
    </p:spTree>
    <p:extLst>
      <p:ext uri="{BB962C8B-B14F-4D97-AF65-F5344CB8AC3E}">
        <p14:creationId xmlns:p14="http://schemas.microsoft.com/office/powerpoint/2010/main" val="5040028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D86A7A4C-DC3F-4817-BB2D-130D8168DBAF}"/>
              </a:ext>
            </a:extLst>
          </p:cNvPr>
          <p:cNvPicPr>
            <a:picLocks noChangeAspect="1"/>
          </p:cNvPicPr>
          <p:nvPr/>
        </p:nvPicPr>
        <p:blipFill>
          <a:blip r:embed="rId2"/>
          <a:stretch>
            <a:fillRect/>
          </a:stretch>
        </p:blipFill>
        <p:spPr>
          <a:xfrm>
            <a:off x="194459" y="2767125"/>
            <a:ext cx="8863820" cy="3567687"/>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3" name="Freeform: Shape 12">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A0F0E695-63AB-4420-9CF0-3BC260457269}"/>
              </a:ext>
            </a:extLst>
          </p:cNvPr>
          <p:cNvSpPr>
            <a:spLocks noGrp="1"/>
          </p:cNvSpPr>
          <p:nvPr>
            <p:ph idx="1"/>
          </p:nvPr>
        </p:nvSpPr>
        <p:spPr>
          <a:xfrm>
            <a:off x="167779" y="1876430"/>
            <a:ext cx="4113032" cy="720741"/>
          </a:xfrm>
        </p:spPr>
        <p:txBody>
          <a:bodyPr vert="horz" lIns="91440" tIns="45720" rIns="91440" bIns="45720" rtlCol="0" anchor="ctr">
            <a:normAutofit lnSpcReduction="10000"/>
          </a:bodyPr>
          <a:lstStyle/>
          <a:p>
            <a:r>
              <a:rPr lang="en-US" sz="1700" dirty="0">
                <a:solidFill>
                  <a:schemeClr val="bg1"/>
                </a:solidFill>
                <a:latin typeface="+mn-lt"/>
                <a:cs typeface="+mn-cs"/>
              </a:rPr>
              <a:t>Macro data table with goal seek.  Use goal seek with different terminal values and different IRR requirements.</a:t>
            </a:r>
          </a:p>
        </p:txBody>
      </p:sp>
      <p:sp>
        <p:nvSpPr>
          <p:cNvPr id="3" name="Title 2">
            <a:extLst>
              <a:ext uri="{FF2B5EF4-FFF2-40B4-BE49-F238E27FC236}">
                <a16:creationId xmlns:a16="http://schemas.microsoft.com/office/drawing/2014/main" id="{B6B3257A-FE11-4569-82DB-483CBE2A3BA2}"/>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Simple Mathematics – Bid Prices are more affected by terminal value with low IRR’s</a:t>
            </a:r>
          </a:p>
        </p:txBody>
      </p:sp>
      <p:sp>
        <p:nvSpPr>
          <p:cNvPr id="5" name="TextBox 4">
            <a:extLst>
              <a:ext uri="{FF2B5EF4-FFF2-40B4-BE49-F238E27FC236}">
                <a16:creationId xmlns:a16="http://schemas.microsoft.com/office/drawing/2014/main" id="{1B827D48-B635-479A-A2AA-19AFC9990FED}"/>
              </a:ext>
            </a:extLst>
          </p:cNvPr>
          <p:cNvSpPr txBox="1"/>
          <p:nvPr/>
        </p:nvSpPr>
        <p:spPr>
          <a:xfrm>
            <a:off x="6146276" y="1781666"/>
            <a:ext cx="2243580" cy="923330"/>
          </a:xfrm>
          <a:prstGeom prst="rect">
            <a:avLst/>
          </a:prstGeom>
          <a:noFill/>
        </p:spPr>
        <p:txBody>
          <a:bodyPr wrap="square" rtlCol="0">
            <a:spAutoFit/>
          </a:bodyPr>
          <a:lstStyle/>
          <a:p>
            <a:r>
              <a:rPr lang="en-US" dirty="0"/>
              <a:t>Enormous reduction in bid when the IRR is low</a:t>
            </a:r>
          </a:p>
        </p:txBody>
      </p:sp>
      <p:cxnSp>
        <p:nvCxnSpPr>
          <p:cNvPr id="7" name="Straight Arrow Connector 6">
            <a:extLst>
              <a:ext uri="{FF2B5EF4-FFF2-40B4-BE49-F238E27FC236}">
                <a16:creationId xmlns:a16="http://schemas.microsoft.com/office/drawing/2014/main" id="{48D3F68B-F823-45D5-9A3A-16E5BCBE61A7}"/>
              </a:ext>
            </a:extLst>
          </p:cNvPr>
          <p:cNvCxnSpPr>
            <a:cxnSpLocks/>
          </p:cNvCxnSpPr>
          <p:nvPr/>
        </p:nvCxnSpPr>
        <p:spPr>
          <a:xfrm flipH="1">
            <a:off x="7059188" y="2529005"/>
            <a:ext cx="340400" cy="2325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761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100</a:t>
            </a:fld>
            <a:endParaRPr lang="ko-KR" altLang="en-US" dirty="0"/>
          </a:p>
        </p:txBody>
      </p:sp>
    </p:spTree>
    <p:extLst>
      <p:ext uri="{BB962C8B-B14F-4D97-AF65-F5344CB8AC3E}">
        <p14:creationId xmlns:p14="http://schemas.microsoft.com/office/powerpoint/2010/main" val="21134968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101</a:t>
            </a:fld>
            <a:endParaRPr lang="ko-KR" altLang="en-US" dirty="0"/>
          </a:p>
        </p:txBody>
      </p:sp>
    </p:spTree>
    <p:extLst>
      <p:ext uri="{BB962C8B-B14F-4D97-AF65-F5344CB8AC3E}">
        <p14:creationId xmlns:p14="http://schemas.microsoft.com/office/powerpoint/2010/main" val="1462990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102</a:t>
            </a:fld>
            <a:endParaRPr lang="ko-KR" altLang="en-US" dirty="0"/>
          </a:p>
        </p:txBody>
      </p:sp>
    </p:spTree>
    <p:extLst>
      <p:ext uri="{BB962C8B-B14F-4D97-AF65-F5344CB8AC3E}">
        <p14:creationId xmlns:p14="http://schemas.microsoft.com/office/powerpoint/2010/main" val="7012167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103</a:t>
            </a:fld>
            <a:endParaRPr lang="ko-KR" altLang="en-US" dirty="0"/>
          </a:p>
        </p:txBody>
      </p:sp>
    </p:spTree>
    <p:extLst>
      <p:ext uri="{BB962C8B-B14F-4D97-AF65-F5344CB8AC3E}">
        <p14:creationId xmlns:p14="http://schemas.microsoft.com/office/powerpoint/2010/main" val="2326091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104</a:t>
            </a:fld>
            <a:endParaRPr lang="ko-KR" altLang="en-US" dirty="0"/>
          </a:p>
        </p:txBody>
      </p:sp>
    </p:spTree>
    <p:extLst>
      <p:ext uri="{BB962C8B-B14F-4D97-AF65-F5344CB8AC3E}">
        <p14:creationId xmlns:p14="http://schemas.microsoft.com/office/powerpoint/2010/main" val="6257669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105</a:t>
            </a:fld>
            <a:endParaRPr lang="ko-KR" altLang="en-US" dirty="0"/>
          </a:p>
        </p:txBody>
      </p:sp>
    </p:spTree>
    <p:extLst>
      <p:ext uri="{BB962C8B-B14F-4D97-AF65-F5344CB8AC3E}">
        <p14:creationId xmlns:p14="http://schemas.microsoft.com/office/powerpoint/2010/main" val="381449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0761A-0877-430A-BE8C-543CC3F4302C}"/>
              </a:ext>
            </a:extLst>
          </p:cNvPr>
          <p:cNvSpPr>
            <a:spLocks noGrp="1"/>
          </p:cNvSpPr>
          <p:nvPr>
            <p:ph idx="1"/>
          </p:nvPr>
        </p:nvSpPr>
        <p:spPr/>
        <p:txBody>
          <a:bodyPr>
            <a:normAutofit fontScale="92500" lnSpcReduction="10000"/>
          </a:bodyPr>
          <a:lstStyle/>
          <a:p>
            <a:r>
              <a:rPr lang="en-US" dirty="0"/>
              <a:t>Interest rates are at very low levels</a:t>
            </a:r>
          </a:p>
          <a:p>
            <a:r>
              <a:rPr lang="en-US" dirty="0"/>
              <a:t>People are desperate to find any investments that are relatively safe with IRR’s above the interest rate</a:t>
            </a:r>
          </a:p>
          <a:p>
            <a:r>
              <a:rPr lang="en-US" sz="4400" dirty="0"/>
              <a:t>If you bid at high target IRR’s you will lose for two reasons</a:t>
            </a:r>
          </a:p>
          <a:p>
            <a:pPr marL="1200150" lvl="1" indent="-742950">
              <a:buFont typeface="+mj-lt"/>
              <a:buAutoNum type="arabicPeriod"/>
            </a:pPr>
            <a:r>
              <a:rPr lang="en-US" sz="4000" dirty="0"/>
              <a:t>You will lose because of the IRR</a:t>
            </a:r>
          </a:p>
          <a:p>
            <a:pPr marL="1200150" lvl="1" indent="-742950">
              <a:buFont typeface="+mj-lt"/>
              <a:buAutoNum type="arabicPeriod"/>
            </a:pPr>
            <a:r>
              <a:rPr lang="en-US" sz="4000" dirty="0"/>
              <a:t>You will lose because of understatement of the terminal value</a:t>
            </a:r>
          </a:p>
        </p:txBody>
      </p:sp>
      <p:sp>
        <p:nvSpPr>
          <p:cNvPr id="3" name="Title 2">
            <a:extLst>
              <a:ext uri="{FF2B5EF4-FFF2-40B4-BE49-F238E27FC236}">
                <a16:creationId xmlns:a16="http://schemas.microsoft.com/office/drawing/2014/main" id="{6DB7AA3D-EC18-490B-96B5-4264C4FC91AB}"/>
              </a:ext>
            </a:extLst>
          </p:cNvPr>
          <p:cNvSpPr>
            <a:spLocks noGrp="1"/>
          </p:cNvSpPr>
          <p:nvPr>
            <p:ph type="title"/>
          </p:nvPr>
        </p:nvSpPr>
        <p:spPr/>
        <p:txBody>
          <a:bodyPr>
            <a:normAutofit fontScale="90000"/>
          </a:bodyPr>
          <a:lstStyle/>
          <a:p>
            <a:r>
              <a:rPr lang="en-US" dirty="0"/>
              <a:t>Theme So Far: You will lose bids with high IRR requirement</a:t>
            </a:r>
          </a:p>
        </p:txBody>
      </p:sp>
      <p:sp>
        <p:nvSpPr>
          <p:cNvPr id="4" name="Slide Number Placeholder 3">
            <a:extLst>
              <a:ext uri="{FF2B5EF4-FFF2-40B4-BE49-F238E27FC236}">
                <a16:creationId xmlns:a16="http://schemas.microsoft.com/office/drawing/2014/main" id="{2284B980-8CEE-4E69-B290-70A8CEBADC7E}"/>
              </a:ext>
            </a:extLst>
          </p:cNvPr>
          <p:cNvSpPr>
            <a:spLocks noGrp="1"/>
          </p:cNvSpPr>
          <p:nvPr>
            <p:ph type="sldNum" sz="quarter" idx="12"/>
          </p:nvPr>
        </p:nvSpPr>
        <p:spPr/>
        <p:txBody>
          <a:bodyPr/>
          <a:lstStyle/>
          <a:p>
            <a:pPr algn="ctr"/>
            <a:fld id="{0C3A1854-6B63-4059-B360-A3C4972BF0FC}" type="slidenum">
              <a:rPr lang="ko-KR" altLang="en-US" smtClean="0"/>
              <a:pPr algn="ctr"/>
              <a:t>11</a:t>
            </a:fld>
            <a:endParaRPr lang="ko-KR" altLang="en-US" dirty="0"/>
          </a:p>
        </p:txBody>
      </p:sp>
    </p:spTree>
    <p:extLst>
      <p:ext uri="{BB962C8B-B14F-4D97-AF65-F5344CB8AC3E}">
        <p14:creationId xmlns:p14="http://schemas.microsoft.com/office/powerpoint/2010/main" val="204811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social media post&#10;&#10;Description generated with very high confidence">
            <a:extLst>
              <a:ext uri="{FF2B5EF4-FFF2-40B4-BE49-F238E27FC236}">
                <a16:creationId xmlns:a16="http://schemas.microsoft.com/office/drawing/2014/main" id="{F891A013-1E64-44DE-AFBD-743921213FAA}"/>
              </a:ext>
            </a:extLst>
          </p:cNvPr>
          <p:cNvPicPr>
            <a:picLocks noGrp="1" noChangeAspect="1"/>
          </p:cNvPicPr>
          <p:nvPr>
            <p:ph idx="1"/>
          </p:nvPr>
        </p:nvPicPr>
        <p:blipFill>
          <a:blip r:embed="rId2"/>
          <a:stretch>
            <a:fillRect/>
          </a:stretch>
        </p:blipFill>
        <p:spPr>
          <a:xfrm>
            <a:off x="482600" y="1796956"/>
            <a:ext cx="8178799" cy="4150740"/>
          </a:xfrm>
          <a:prstGeom prst="rect">
            <a:avLst/>
          </a:prstGeom>
        </p:spPr>
      </p:pic>
      <p:sp>
        <p:nvSpPr>
          <p:cNvPr id="3" name="Title 2">
            <a:extLst>
              <a:ext uri="{FF2B5EF4-FFF2-40B4-BE49-F238E27FC236}">
                <a16:creationId xmlns:a16="http://schemas.microsoft.com/office/drawing/2014/main" id="{27D0773D-9249-4390-81B3-A51B5EDFFF25}"/>
              </a:ext>
            </a:extLst>
          </p:cNvPr>
          <p:cNvSpPr>
            <a:spLocks noGrp="1"/>
          </p:cNvSpPr>
          <p:nvPr>
            <p:ph type="title"/>
          </p:nvPr>
        </p:nvSpPr>
        <p:spPr>
          <a:xfrm>
            <a:off x="417399" y="643467"/>
            <a:ext cx="8408193" cy="744836"/>
          </a:xfrm>
        </p:spPr>
        <p:txBody>
          <a:bodyPr vert="horz" lIns="91440" tIns="45720" rIns="91440" bIns="45720" rtlCol="0" anchor="ctr">
            <a:normAutofit/>
          </a:bodyPr>
          <a:lstStyle/>
          <a:p>
            <a:r>
              <a:rPr lang="en-US" sz="2800" kern="1200">
                <a:solidFill>
                  <a:schemeClr val="bg1"/>
                </a:solidFill>
                <a:latin typeface="+mj-lt"/>
                <a:ea typeface="+mj-ea"/>
                <a:cs typeface="+mj-cs"/>
              </a:rPr>
              <a:t>Technical Note: VBA code for Data Table with Goal Seek</a:t>
            </a:r>
          </a:p>
        </p:txBody>
      </p:sp>
      <p:sp>
        <p:nvSpPr>
          <p:cNvPr id="4" name="Slide Number Placeholder 3">
            <a:extLst>
              <a:ext uri="{FF2B5EF4-FFF2-40B4-BE49-F238E27FC236}">
                <a16:creationId xmlns:a16="http://schemas.microsoft.com/office/drawing/2014/main" id="{A23DC6CC-76E5-467E-9359-E3FF27AC308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smtClean="0">
                <a:solidFill>
                  <a:schemeClr val="tx1">
                    <a:tint val="75000"/>
                  </a:schemeClr>
                </a:solidFill>
              </a:rPr>
              <a:pPr algn="r" defTabSz="914400">
                <a:spcAft>
                  <a:spcPts val="600"/>
                </a:spcAft>
              </a:pPr>
              <a:t>12</a:t>
            </a:fld>
            <a:endParaRPr lang="en-US" altLang="ko-KR" sz="1200">
              <a:solidFill>
                <a:schemeClr val="tx1">
                  <a:tint val="75000"/>
                </a:schemeClr>
              </a:solidFill>
            </a:endParaRPr>
          </a:p>
        </p:txBody>
      </p:sp>
    </p:spTree>
    <p:extLst>
      <p:ext uri="{BB962C8B-B14F-4D97-AF65-F5344CB8AC3E}">
        <p14:creationId xmlns:p14="http://schemas.microsoft.com/office/powerpoint/2010/main" val="212138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F1042D-C5D8-488B-81DC-B0D12FECBE38}"/>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r>
              <a:rPr lang="en-US" sz="4700" kern="1200">
                <a:solidFill>
                  <a:schemeClr val="tx1">
                    <a:lumMod val="85000"/>
                    <a:lumOff val="15000"/>
                  </a:schemeClr>
                </a:solidFill>
                <a:latin typeface="+mj-lt"/>
                <a:ea typeface="+mj-ea"/>
                <a:cs typeface="+mj-cs"/>
              </a:rPr>
              <a:t>Part 2: Effects of Terminal Value with Financing and Re-financing</a:t>
            </a:r>
          </a:p>
        </p:txBody>
      </p:sp>
    </p:spTree>
    <p:extLst>
      <p:ext uri="{BB962C8B-B14F-4D97-AF65-F5344CB8AC3E}">
        <p14:creationId xmlns:p14="http://schemas.microsoft.com/office/powerpoint/2010/main" val="396988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p:cNvGraphicFramePr>
            <a:graphicFrameLocks noGrp="1"/>
          </p:cNvGraphicFramePr>
          <p:nvPr>
            <p:ph idx="1"/>
            <p:extLst>
              <p:ext uri="{D42A27DB-BD31-4B8C-83A1-F6EECF244321}">
                <p14:modId xmlns:p14="http://schemas.microsoft.com/office/powerpoint/2010/main" val="1447495268"/>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77FEFBE-28F7-41D4-8F4C-CDE4B28D4D9E}"/>
              </a:ext>
            </a:extLst>
          </p:cNvPr>
          <p:cNvSpPr>
            <a:spLocks noGrp="1"/>
          </p:cNvSpPr>
          <p:nvPr>
            <p:ph type="title"/>
          </p:nvPr>
        </p:nvSpPr>
        <p:spPr>
          <a:xfrm>
            <a:off x="707457" y="712269"/>
            <a:ext cx="2528249" cy="5502264"/>
          </a:xfrm>
        </p:spPr>
        <p:txBody>
          <a:bodyPr vert="horz" lIns="91440" tIns="45720" rIns="91440" bIns="45720" rtlCol="0" anchor="ctr">
            <a:normAutofit/>
          </a:bodyPr>
          <a:lstStyle/>
          <a:p>
            <a:pPr algn="l"/>
            <a:r>
              <a:rPr lang="en-US" sz="4100" kern="1200">
                <a:solidFill>
                  <a:srgbClr val="FFFFFF"/>
                </a:solidFill>
                <a:latin typeface="+mj-lt"/>
                <a:ea typeface="+mj-ea"/>
                <a:cs typeface="+mj-cs"/>
              </a:rPr>
              <a:t>How Terminal Value is Lowered because of Lower Project IRR’s with Financing</a:t>
            </a:r>
          </a:p>
        </p:txBody>
      </p:sp>
    </p:spTree>
    <p:extLst>
      <p:ext uri="{BB962C8B-B14F-4D97-AF65-F5344CB8AC3E}">
        <p14:creationId xmlns:p14="http://schemas.microsoft.com/office/powerpoint/2010/main" val="416959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C601F1-8A02-4BA7-B31B-B4DA5B53189C}"/>
              </a:ext>
            </a:extLst>
          </p:cNvPr>
          <p:cNvSpPr>
            <a:spLocks noGrp="1"/>
          </p:cNvSpPr>
          <p:nvPr>
            <p:ph idx="1"/>
          </p:nvPr>
        </p:nvSpPr>
        <p:spPr/>
        <p:txBody>
          <a:bodyPr/>
          <a:lstStyle/>
          <a:p>
            <a:r>
              <a:rPr lang="en-US" dirty="0"/>
              <a:t>Re-financing assumes that there will be a new financing that will be long enough to even account for the terminal value.</a:t>
            </a:r>
          </a:p>
          <a:p>
            <a:r>
              <a:rPr lang="en-US" dirty="0"/>
              <a:t>Sculpting is used to size the re-financed debt meaning that with terminal value, the size of the re-financed debt is increased.</a:t>
            </a:r>
          </a:p>
          <a:p>
            <a:r>
              <a:rPr lang="en-US" dirty="0"/>
              <a:t>This contrasts with the prior case without re-financing where the size of the debt is independent of the re-financing.</a:t>
            </a:r>
          </a:p>
        </p:txBody>
      </p:sp>
      <p:sp>
        <p:nvSpPr>
          <p:cNvPr id="3" name="Title 2">
            <a:extLst>
              <a:ext uri="{FF2B5EF4-FFF2-40B4-BE49-F238E27FC236}">
                <a16:creationId xmlns:a16="http://schemas.microsoft.com/office/drawing/2014/main" id="{B5D45D71-35F7-4C19-B384-872EB72BE0B3}"/>
              </a:ext>
            </a:extLst>
          </p:cNvPr>
          <p:cNvSpPr>
            <a:spLocks noGrp="1"/>
          </p:cNvSpPr>
          <p:nvPr>
            <p:ph type="title"/>
          </p:nvPr>
        </p:nvSpPr>
        <p:spPr/>
        <p:txBody>
          <a:bodyPr>
            <a:normAutofit fontScale="90000"/>
          </a:bodyPr>
          <a:lstStyle/>
          <a:p>
            <a:r>
              <a:rPr lang="en-US" dirty="0"/>
              <a:t>Without Re-financing, the Bid Price is More Sensitive </a:t>
            </a:r>
          </a:p>
        </p:txBody>
      </p:sp>
    </p:spTree>
    <p:extLst>
      <p:ext uri="{BB962C8B-B14F-4D97-AF65-F5344CB8AC3E}">
        <p14:creationId xmlns:p14="http://schemas.microsoft.com/office/powerpoint/2010/main" val="138136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1D785873-18E5-4C90-A86D-370548AF7931}"/>
              </a:ext>
            </a:extLst>
          </p:cNvPr>
          <p:cNvPicPr>
            <a:picLocks noChangeAspect="1"/>
          </p:cNvPicPr>
          <p:nvPr/>
        </p:nvPicPr>
        <p:blipFill>
          <a:blip r:embed="rId2"/>
          <a:stretch>
            <a:fillRect/>
          </a:stretch>
        </p:blipFill>
        <p:spPr>
          <a:xfrm>
            <a:off x="162493" y="2607695"/>
            <a:ext cx="8352856" cy="411378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EE7B52FD-68DE-4034-94B6-5A11C1D54557}"/>
              </a:ext>
            </a:extLst>
          </p:cNvPr>
          <p:cNvSpPr>
            <a:spLocks noGrp="1"/>
          </p:cNvSpPr>
          <p:nvPr>
            <p:ph idx="1"/>
          </p:nvPr>
        </p:nvSpPr>
        <p:spPr>
          <a:xfrm>
            <a:off x="162493" y="1772603"/>
            <a:ext cx="4286098" cy="1008303"/>
          </a:xfrm>
        </p:spPr>
        <p:txBody>
          <a:bodyPr vert="horz" lIns="91440" tIns="45720" rIns="91440" bIns="45720" rtlCol="0" anchor="ctr">
            <a:normAutofit/>
          </a:bodyPr>
          <a:lstStyle/>
          <a:p>
            <a:pPr marL="0" indent="0">
              <a:buNone/>
            </a:pPr>
            <a:r>
              <a:rPr lang="en-US" sz="1700" dirty="0">
                <a:solidFill>
                  <a:schemeClr val="bg1"/>
                </a:solidFill>
                <a:latin typeface="+mn-lt"/>
                <a:cs typeface="+mn-cs"/>
              </a:rPr>
              <a:t>Standard simple project finance model, except include terminal value</a:t>
            </a:r>
          </a:p>
          <a:p>
            <a:endParaRPr lang="en-US" sz="1700" dirty="0">
              <a:solidFill>
                <a:schemeClr val="bg1"/>
              </a:solidFill>
              <a:latin typeface="+mn-lt"/>
              <a:cs typeface="+mn-cs"/>
            </a:endParaRPr>
          </a:p>
        </p:txBody>
      </p:sp>
      <p:sp>
        <p:nvSpPr>
          <p:cNvPr id="3" name="Title 2">
            <a:extLst>
              <a:ext uri="{FF2B5EF4-FFF2-40B4-BE49-F238E27FC236}">
                <a16:creationId xmlns:a16="http://schemas.microsoft.com/office/drawing/2014/main" id="{1BBAFC27-9AB4-488F-A018-79DDF4319A11}"/>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Project Finance Model with Terminal Value and Financing</a:t>
            </a:r>
          </a:p>
        </p:txBody>
      </p:sp>
      <p:sp>
        <p:nvSpPr>
          <p:cNvPr id="4" name="Slide Number Placeholder 3">
            <a:extLst>
              <a:ext uri="{FF2B5EF4-FFF2-40B4-BE49-F238E27FC236}">
                <a16:creationId xmlns:a16="http://schemas.microsoft.com/office/drawing/2014/main" id="{5B6EC64E-3380-4E05-95A0-42E761D05F41}"/>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16</a:t>
            </a:fld>
            <a:endParaRPr lang="en-US" altLang="ko-KR" sz="1200" dirty="0">
              <a:solidFill>
                <a:schemeClr val="tx1">
                  <a:alpha val="80000"/>
                </a:schemeClr>
              </a:solidFill>
            </a:endParaRPr>
          </a:p>
        </p:txBody>
      </p:sp>
    </p:spTree>
    <p:extLst>
      <p:ext uri="{BB962C8B-B14F-4D97-AF65-F5344CB8AC3E}">
        <p14:creationId xmlns:p14="http://schemas.microsoft.com/office/powerpoint/2010/main" val="372655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E7B52FD-68DE-4034-94B6-5A11C1D54557}"/>
              </a:ext>
            </a:extLst>
          </p:cNvPr>
          <p:cNvSpPr>
            <a:spLocks noGrp="1"/>
          </p:cNvSpPr>
          <p:nvPr>
            <p:ph idx="1"/>
          </p:nvPr>
        </p:nvSpPr>
        <p:spPr>
          <a:xfrm>
            <a:off x="197963" y="2037534"/>
            <a:ext cx="4250628" cy="988938"/>
          </a:xfrm>
        </p:spPr>
        <p:txBody>
          <a:bodyPr vert="horz" lIns="91440" tIns="45720" rIns="91440" bIns="45720" rtlCol="0" anchor="ctr">
            <a:noAutofit/>
          </a:bodyPr>
          <a:lstStyle/>
          <a:p>
            <a:r>
              <a:rPr lang="en-US" sz="2400" dirty="0">
                <a:solidFill>
                  <a:schemeClr val="bg1"/>
                </a:solidFill>
                <a:latin typeface="+mn-lt"/>
                <a:cs typeface="+mn-cs"/>
              </a:rPr>
              <a:t>Standard simple project finance model, except include terminal value</a:t>
            </a:r>
          </a:p>
          <a:p>
            <a:endParaRPr lang="en-US" sz="2400" dirty="0">
              <a:solidFill>
                <a:schemeClr val="bg1"/>
              </a:solidFill>
              <a:latin typeface="+mn-lt"/>
              <a:cs typeface="+mn-cs"/>
            </a:endParaRPr>
          </a:p>
        </p:txBody>
      </p:sp>
      <p:sp>
        <p:nvSpPr>
          <p:cNvPr id="3" name="Title 2">
            <a:extLst>
              <a:ext uri="{FF2B5EF4-FFF2-40B4-BE49-F238E27FC236}">
                <a16:creationId xmlns:a16="http://schemas.microsoft.com/office/drawing/2014/main" id="{1BBAFC27-9AB4-488F-A018-79DDF4319A11}"/>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2400" kern="1200">
                <a:solidFill>
                  <a:schemeClr val="tx1"/>
                </a:solidFill>
                <a:latin typeface="+mj-lt"/>
                <a:ea typeface="+mj-ea"/>
                <a:cs typeface="+mj-cs"/>
              </a:rPr>
              <a:t>Project Finance Model with Terminal Value and Financing</a:t>
            </a:r>
          </a:p>
        </p:txBody>
      </p:sp>
      <p:sp>
        <p:nvSpPr>
          <p:cNvPr id="4" name="Slide Number Placeholder 3">
            <a:extLst>
              <a:ext uri="{FF2B5EF4-FFF2-40B4-BE49-F238E27FC236}">
                <a16:creationId xmlns:a16="http://schemas.microsoft.com/office/drawing/2014/main" id="{5B6EC64E-3380-4E05-95A0-42E761D05F41}"/>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17</a:t>
            </a:fld>
            <a:endParaRPr lang="en-US" altLang="ko-KR" sz="1200">
              <a:solidFill>
                <a:schemeClr val="tx1">
                  <a:alpha val="80000"/>
                </a:schemeClr>
              </a:solidFill>
            </a:endParaRPr>
          </a:p>
        </p:txBody>
      </p:sp>
      <p:pic>
        <p:nvPicPr>
          <p:cNvPr id="6" name="Picture 5">
            <a:extLst>
              <a:ext uri="{FF2B5EF4-FFF2-40B4-BE49-F238E27FC236}">
                <a16:creationId xmlns:a16="http://schemas.microsoft.com/office/drawing/2014/main" id="{EE0C4C37-31B4-4114-8E51-1DF166476790}"/>
              </a:ext>
            </a:extLst>
          </p:cNvPr>
          <p:cNvPicPr>
            <a:picLocks noChangeAspect="1"/>
          </p:cNvPicPr>
          <p:nvPr/>
        </p:nvPicPr>
        <p:blipFill>
          <a:blip r:embed="rId2"/>
          <a:stretch>
            <a:fillRect/>
          </a:stretch>
        </p:blipFill>
        <p:spPr>
          <a:xfrm>
            <a:off x="62103" y="3045706"/>
            <a:ext cx="9144000" cy="3310644"/>
          </a:xfrm>
          <a:prstGeom prst="rect">
            <a:avLst/>
          </a:prstGeom>
        </p:spPr>
      </p:pic>
    </p:spTree>
    <p:extLst>
      <p:ext uri="{BB962C8B-B14F-4D97-AF65-F5344CB8AC3E}">
        <p14:creationId xmlns:p14="http://schemas.microsoft.com/office/powerpoint/2010/main" val="352757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EE7B52FD-68DE-4034-94B6-5A11C1D54557}"/>
              </a:ext>
            </a:extLst>
          </p:cNvPr>
          <p:cNvSpPr>
            <a:spLocks noGrp="1"/>
          </p:cNvSpPr>
          <p:nvPr>
            <p:ph idx="1"/>
          </p:nvPr>
        </p:nvSpPr>
        <p:spPr>
          <a:xfrm>
            <a:off x="124207" y="1511302"/>
            <a:ext cx="4014159" cy="1316739"/>
          </a:xfrm>
        </p:spPr>
        <p:txBody>
          <a:bodyPr vert="horz" lIns="91440" tIns="45720" rIns="91440" bIns="45720" rtlCol="0" anchor="ctr">
            <a:normAutofit/>
          </a:bodyPr>
          <a:lstStyle/>
          <a:p>
            <a:pPr marL="0" indent="0">
              <a:buNone/>
            </a:pPr>
            <a:r>
              <a:rPr lang="en-US" sz="1700" dirty="0">
                <a:solidFill>
                  <a:schemeClr val="bg1"/>
                </a:solidFill>
                <a:latin typeface="+mn-lt"/>
                <a:cs typeface="+mn-cs"/>
              </a:rPr>
              <a:t>Table without any finance that is the same as the table in the last table</a:t>
            </a:r>
          </a:p>
        </p:txBody>
      </p:sp>
      <p:sp>
        <p:nvSpPr>
          <p:cNvPr id="3" name="Title 2">
            <a:extLst>
              <a:ext uri="{FF2B5EF4-FFF2-40B4-BE49-F238E27FC236}">
                <a16:creationId xmlns:a16="http://schemas.microsoft.com/office/drawing/2014/main" id="{1BBAFC27-9AB4-488F-A018-79DDF4319A11}"/>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Table without any Financing</a:t>
            </a:r>
          </a:p>
        </p:txBody>
      </p:sp>
      <p:sp>
        <p:nvSpPr>
          <p:cNvPr id="4" name="Slide Number Placeholder 3">
            <a:extLst>
              <a:ext uri="{FF2B5EF4-FFF2-40B4-BE49-F238E27FC236}">
                <a16:creationId xmlns:a16="http://schemas.microsoft.com/office/drawing/2014/main" id="{5B6EC64E-3380-4E05-95A0-42E761D05F41}"/>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18</a:t>
            </a:fld>
            <a:endParaRPr lang="en-US" altLang="ko-KR" sz="1200" dirty="0">
              <a:solidFill>
                <a:schemeClr val="tx1">
                  <a:alpha val="80000"/>
                </a:schemeClr>
              </a:solidFill>
            </a:endParaRPr>
          </a:p>
        </p:txBody>
      </p:sp>
      <p:pic>
        <p:nvPicPr>
          <p:cNvPr id="5" name="Picture 4">
            <a:extLst>
              <a:ext uri="{FF2B5EF4-FFF2-40B4-BE49-F238E27FC236}">
                <a16:creationId xmlns:a16="http://schemas.microsoft.com/office/drawing/2014/main" id="{45A70B72-6D9D-4138-AAC2-DB49E1236CE6}"/>
              </a:ext>
            </a:extLst>
          </p:cNvPr>
          <p:cNvPicPr>
            <a:picLocks noChangeAspect="1"/>
          </p:cNvPicPr>
          <p:nvPr/>
        </p:nvPicPr>
        <p:blipFill>
          <a:blip r:embed="rId2"/>
          <a:stretch>
            <a:fillRect/>
          </a:stretch>
        </p:blipFill>
        <p:spPr>
          <a:xfrm>
            <a:off x="-1" y="2828041"/>
            <a:ext cx="9144000" cy="3800256"/>
          </a:xfrm>
          <a:prstGeom prst="rect">
            <a:avLst/>
          </a:prstGeom>
        </p:spPr>
      </p:pic>
    </p:spTree>
    <p:extLst>
      <p:ext uri="{BB962C8B-B14F-4D97-AF65-F5344CB8AC3E}">
        <p14:creationId xmlns:p14="http://schemas.microsoft.com/office/powerpoint/2010/main" val="335567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EE7B52FD-68DE-4034-94B6-5A11C1D54557}"/>
              </a:ext>
            </a:extLst>
          </p:cNvPr>
          <p:cNvSpPr>
            <a:spLocks noGrp="1"/>
          </p:cNvSpPr>
          <p:nvPr>
            <p:ph idx="1"/>
          </p:nvPr>
        </p:nvSpPr>
        <p:spPr>
          <a:xfrm>
            <a:off x="244690" y="1511302"/>
            <a:ext cx="3893676" cy="1316739"/>
          </a:xfrm>
        </p:spPr>
        <p:txBody>
          <a:bodyPr vert="horz" lIns="91440" tIns="45720" rIns="91440" bIns="45720" rtlCol="0" anchor="ctr">
            <a:normAutofit/>
          </a:bodyPr>
          <a:lstStyle/>
          <a:p>
            <a:pPr marL="0" indent="0">
              <a:buNone/>
            </a:pPr>
            <a:r>
              <a:rPr lang="en-US" sz="1700" dirty="0">
                <a:solidFill>
                  <a:schemeClr val="bg1"/>
                </a:solidFill>
                <a:latin typeface="+mn-lt"/>
                <a:cs typeface="+mn-cs"/>
              </a:rPr>
              <a:t>Table with debt finance that is similar to the last table</a:t>
            </a:r>
          </a:p>
        </p:txBody>
      </p:sp>
      <p:sp>
        <p:nvSpPr>
          <p:cNvPr id="3" name="Title 2">
            <a:extLst>
              <a:ext uri="{FF2B5EF4-FFF2-40B4-BE49-F238E27FC236}">
                <a16:creationId xmlns:a16="http://schemas.microsoft.com/office/drawing/2014/main" id="{1BBAFC27-9AB4-488F-A018-79DDF4319A11}"/>
              </a:ext>
            </a:extLst>
          </p:cNvPr>
          <p:cNvSpPr>
            <a:spLocks noGrp="1"/>
          </p:cNvSpPr>
          <p:nvPr>
            <p:ph type="title"/>
          </p:nvPr>
        </p:nvSpPr>
        <p:spPr>
          <a:xfrm>
            <a:off x="628650" y="327419"/>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Table with Financing and No Re-financing</a:t>
            </a:r>
          </a:p>
        </p:txBody>
      </p:sp>
      <p:sp>
        <p:nvSpPr>
          <p:cNvPr id="4" name="Slide Number Placeholder 3">
            <a:extLst>
              <a:ext uri="{FF2B5EF4-FFF2-40B4-BE49-F238E27FC236}">
                <a16:creationId xmlns:a16="http://schemas.microsoft.com/office/drawing/2014/main" id="{5B6EC64E-3380-4E05-95A0-42E761D05F41}"/>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19</a:t>
            </a:fld>
            <a:endParaRPr lang="en-US" altLang="ko-KR" sz="1200" dirty="0">
              <a:solidFill>
                <a:schemeClr val="tx1">
                  <a:alpha val="80000"/>
                </a:schemeClr>
              </a:solidFill>
            </a:endParaRPr>
          </a:p>
        </p:txBody>
      </p:sp>
      <p:pic>
        <p:nvPicPr>
          <p:cNvPr id="6" name="Picture 5">
            <a:extLst>
              <a:ext uri="{FF2B5EF4-FFF2-40B4-BE49-F238E27FC236}">
                <a16:creationId xmlns:a16="http://schemas.microsoft.com/office/drawing/2014/main" id="{A43C39ED-6A91-43EC-BE28-78BA7312E174}"/>
              </a:ext>
            </a:extLst>
          </p:cNvPr>
          <p:cNvPicPr>
            <a:picLocks noChangeAspect="1"/>
          </p:cNvPicPr>
          <p:nvPr/>
        </p:nvPicPr>
        <p:blipFill>
          <a:blip r:embed="rId2"/>
          <a:stretch>
            <a:fillRect/>
          </a:stretch>
        </p:blipFill>
        <p:spPr>
          <a:xfrm>
            <a:off x="244690" y="2675932"/>
            <a:ext cx="8407802" cy="4131365"/>
          </a:xfrm>
          <a:prstGeom prst="rect">
            <a:avLst/>
          </a:prstGeom>
        </p:spPr>
      </p:pic>
      <p:sp>
        <p:nvSpPr>
          <p:cNvPr id="7" name="TextBox 6">
            <a:extLst>
              <a:ext uri="{FF2B5EF4-FFF2-40B4-BE49-F238E27FC236}">
                <a16:creationId xmlns:a16="http://schemas.microsoft.com/office/drawing/2014/main" id="{50D76079-F76E-49E3-9D79-F200E0E0352B}"/>
              </a:ext>
            </a:extLst>
          </p:cNvPr>
          <p:cNvSpPr txBox="1"/>
          <p:nvPr/>
        </p:nvSpPr>
        <p:spPr>
          <a:xfrm>
            <a:off x="5514680" y="900507"/>
            <a:ext cx="3000669" cy="1477328"/>
          </a:xfrm>
          <a:prstGeom prst="rect">
            <a:avLst/>
          </a:prstGeom>
          <a:solidFill>
            <a:srgbClr val="FFFF00"/>
          </a:solidFill>
        </p:spPr>
        <p:txBody>
          <a:bodyPr wrap="square" rtlCol="0">
            <a:spAutoFit/>
          </a:bodyPr>
          <a:lstStyle/>
          <a:p>
            <a:r>
              <a:rPr lang="en-US" dirty="0"/>
              <a:t>Note that if the financing does not cover the terminal period, the effect is similar to the no financing case. At 8% IRR the effect is quite large.</a:t>
            </a:r>
          </a:p>
        </p:txBody>
      </p:sp>
      <p:cxnSp>
        <p:nvCxnSpPr>
          <p:cNvPr id="9" name="Straight Arrow Connector 8">
            <a:extLst>
              <a:ext uri="{FF2B5EF4-FFF2-40B4-BE49-F238E27FC236}">
                <a16:creationId xmlns:a16="http://schemas.microsoft.com/office/drawing/2014/main" id="{F28B19E5-61AB-40F6-BB43-9A79BAFA308C}"/>
              </a:ext>
            </a:extLst>
          </p:cNvPr>
          <p:cNvCxnSpPr/>
          <p:nvPr/>
        </p:nvCxnSpPr>
        <p:spPr>
          <a:xfrm>
            <a:off x="6860103" y="3459638"/>
            <a:ext cx="620640" cy="212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54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625522391"/>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6D76810-E368-4DB4-B7E2-88468C531794}"/>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Issues</a:t>
            </a:r>
          </a:p>
        </p:txBody>
      </p:sp>
      <p:sp>
        <p:nvSpPr>
          <p:cNvPr id="4" name="Slide Number Placeholder 3">
            <a:extLst>
              <a:ext uri="{FF2B5EF4-FFF2-40B4-BE49-F238E27FC236}">
                <a16:creationId xmlns:a16="http://schemas.microsoft.com/office/drawing/2014/main" id="{673F01E5-7F19-46E3-A736-E910014F4C2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2</a:t>
            </a:fld>
            <a:endParaRPr lang="en-US" altLang="ko-KR" sz="1200">
              <a:solidFill>
                <a:schemeClr val="tx1">
                  <a:alpha val="80000"/>
                </a:schemeClr>
              </a:solidFill>
            </a:endParaRPr>
          </a:p>
        </p:txBody>
      </p:sp>
    </p:spTree>
    <p:extLst>
      <p:ext uri="{BB962C8B-B14F-4D97-AF65-F5344CB8AC3E}">
        <p14:creationId xmlns:p14="http://schemas.microsoft.com/office/powerpoint/2010/main" val="399457221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E7B52FD-68DE-4034-94B6-5A11C1D54557}"/>
              </a:ext>
            </a:extLst>
          </p:cNvPr>
          <p:cNvSpPr>
            <a:spLocks noGrp="1"/>
          </p:cNvSpPr>
          <p:nvPr>
            <p:ph idx="1"/>
          </p:nvPr>
        </p:nvSpPr>
        <p:spPr>
          <a:xfrm>
            <a:off x="628650" y="1690688"/>
            <a:ext cx="3509716" cy="1137353"/>
          </a:xfrm>
        </p:spPr>
        <p:txBody>
          <a:bodyPr vert="horz" lIns="91440" tIns="45720" rIns="91440" bIns="45720" rtlCol="0" anchor="ctr">
            <a:normAutofit/>
          </a:bodyPr>
          <a:lstStyle/>
          <a:p>
            <a:r>
              <a:rPr lang="en-US" sz="1700" dirty="0">
                <a:solidFill>
                  <a:schemeClr val="bg1"/>
                </a:solidFill>
                <a:latin typeface="+mn-lt"/>
                <a:cs typeface="+mn-cs"/>
              </a:rPr>
              <a:t>Table with debt finance now has a bigger effect when the terminal value is high</a:t>
            </a:r>
          </a:p>
        </p:txBody>
      </p:sp>
      <p:sp>
        <p:nvSpPr>
          <p:cNvPr id="3" name="Title 2">
            <a:extLst>
              <a:ext uri="{FF2B5EF4-FFF2-40B4-BE49-F238E27FC236}">
                <a16:creationId xmlns:a16="http://schemas.microsoft.com/office/drawing/2014/main" id="{1BBAFC27-9AB4-488F-A018-79DDF4319A11}"/>
              </a:ext>
            </a:extLst>
          </p:cNvPr>
          <p:cNvSpPr>
            <a:spLocks noGrp="1"/>
          </p:cNvSpPr>
          <p:nvPr>
            <p:ph type="title"/>
          </p:nvPr>
        </p:nvSpPr>
        <p:spPr>
          <a:xfrm>
            <a:off x="628650" y="327419"/>
            <a:ext cx="4005453" cy="1146176"/>
          </a:xfrm>
        </p:spPr>
        <p:txBody>
          <a:bodyPr vert="horz" lIns="91440" tIns="45720" rIns="91440" bIns="45720" rtlCol="0" anchor="ctr">
            <a:normAutofit fontScale="90000"/>
          </a:bodyPr>
          <a:lstStyle/>
          <a:p>
            <a:pPr algn="l"/>
            <a:r>
              <a:rPr lang="en-US" sz="2400" kern="1200" dirty="0">
                <a:solidFill>
                  <a:schemeClr val="tx1"/>
                </a:solidFill>
                <a:latin typeface="+mj-lt"/>
                <a:ea typeface="+mj-ea"/>
                <a:cs typeface="+mj-cs"/>
              </a:rPr>
              <a:t>Table with Financing and No Re-financing, but Financing is Long and Covers Terminal Period</a:t>
            </a:r>
          </a:p>
        </p:txBody>
      </p:sp>
      <p:sp>
        <p:nvSpPr>
          <p:cNvPr id="4" name="Slide Number Placeholder 3">
            <a:extLst>
              <a:ext uri="{FF2B5EF4-FFF2-40B4-BE49-F238E27FC236}">
                <a16:creationId xmlns:a16="http://schemas.microsoft.com/office/drawing/2014/main" id="{5B6EC64E-3380-4E05-95A0-42E761D05F41}"/>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20</a:t>
            </a:fld>
            <a:endParaRPr lang="en-US" altLang="ko-KR" sz="1200">
              <a:solidFill>
                <a:schemeClr val="tx1">
                  <a:alpha val="80000"/>
                </a:schemeClr>
              </a:solidFill>
            </a:endParaRPr>
          </a:p>
        </p:txBody>
      </p:sp>
      <p:sp>
        <p:nvSpPr>
          <p:cNvPr id="7" name="TextBox 6">
            <a:extLst>
              <a:ext uri="{FF2B5EF4-FFF2-40B4-BE49-F238E27FC236}">
                <a16:creationId xmlns:a16="http://schemas.microsoft.com/office/drawing/2014/main" id="{50D76079-F76E-49E3-9D79-F200E0E0352B}"/>
              </a:ext>
            </a:extLst>
          </p:cNvPr>
          <p:cNvSpPr txBox="1"/>
          <p:nvPr/>
        </p:nvSpPr>
        <p:spPr>
          <a:xfrm>
            <a:off x="5514680" y="843946"/>
            <a:ext cx="3000669" cy="1477328"/>
          </a:xfrm>
          <a:prstGeom prst="rect">
            <a:avLst/>
          </a:prstGeom>
          <a:solidFill>
            <a:srgbClr val="FFFF00"/>
          </a:solidFill>
        </p:spPr>
        <p:txBody>
          <a:bodyPr wrap="square" rtlCol="0">
            <a:spAutoFit/>
          </a:bodyPr>
          <a:lstStyle/>
          <a:p>
            <a:r>
              <a:rPr lang="en-US" dirty="0"/>
              <a:t>If the financing covers the terminal period, the effect is larger when the IRR is high. At 8% Equity IRR the effect moves from 28% to 38%.</a:t>
            </a:r>
          </a:p>
        </p:txBody>
      </p:sp>
      <p:cxnSp>
        <p:nvCxnSpPr>
          <p:cNvPr id="9" name="Straight Arrow Connector 8">
            <a:extLst>
              <a:ext uri="{FF2B5EF4-FFF2-40B4-BE49-F238E27FC236}">
                <a16:creationId xmlns:a16="http://schemas.microsoft.com/office/drawing/2014/main" id="{F28B19E5-61AB-40F6-BB43-9A79BAFA308C}"/>
              </a:ext>
            </a:extLst>
          </p:cNvPr>
          <p:cNvCxnSpPr/>
          <p:nvPr/>
        </p:nvCxnSpPr>
        <p:spPr>
          <a:xfrm>
            <a:off x="7173798" y="2460396"/>
            <a:ext cx="620640" cy="2121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F03517-F826-4D0E-9E0E-17212006568E}"/>
              </a:ext>
            </a:extLst>
          </p:cNvPr>
          <p:cNvPicPr>
            <a:picLocks noChangeAspect="1"/>
          </p:cNvPicPr>
          <p:nvPr/>
        </p:nvPicPr>
        <p:blipFill>
          <a:blip r:embed="rId2"/>
          <a:stretch>
            <a:fillRect/>
          </a:stretch>
        </p:blipFill>
        <p:spPr>
          <a:xfrm>
            <a:off x="190916" y="2540208"/>
            <a:ext cx="8515349" cy="4238380"/>
          </a:xfrm>
          <a:prstGeom prst="rect">
            <a:avLst/>
          </a:prstGeom>
        </p:spPr>
      </p:pic>
      <p:cxnSp>
        <p:nvCxnSpPr>
          <p:cNvPr id="11" name="Straight Arrow Connector 10">
            <a:extLst>
              <a:ext uri="{FF2B5EF4-FFF2-40B4-BE49-F238E27FC236}">
                <a16:creationId xmlns:a16="http://schemas.microsoft.com/office/drawing/2014/main" id="{43297C8C-BBCC-4CE6-822F-098BCAA2AB86}"/>
              </a:ext>
            </a:extLst>
          </p:cNvPr>
          <p:cNvCxnSpPr/>
          <p:nvPr/>
        </p:nvCxnSpPr>
        <p:spPr>
          <a:xfrm>
            <a:off x="6196945" y="2538367"/>
            <a:ext cx="1384211" cy="2985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8FF767-C479-4042-B02A-3BD3C81D4525}"/>
              </a:ext>
            </a:extLst>
          </p:cNvPr>
          <p:cNvSpPr>
            <a:spLocks noGrp="1"/>
          </p:cNvSpPr>
          <p:nvPr>
            <p:ph idx="1"/>
          </p:nvPr>
        </p:nvSpPr>
        <p:spPr/>
        <p:txBody>
          <a:bodyPr/>
          <a:lstStyle/>
          <a:p>
            <a:r>
              <a:rPr lang="en-US" dirty="0"/>
              <a:t>In the re-financing, the size of the debt is the NPV of debt service as usual.</a:t>
            </a:r>
          </a:p>
          <a:p>
            <a:r>
              <a:rPr lang="en-US" dirty="0"/>
              <a:t>The debt service in turn is the cash flow divided by the DSCR.</a:t>
            </a:r>
          </a:p>
          <a:p>
            <a:r>
              <a:rPr lang="en-US" dirty="0"/>
              <a:t>If the cash flow includes the terminal value, then the re-financing will be higher because of the terminal value.</a:t>
            </a:r>
          </a:p>
          <a:p>
            <a:r>
              <a:rPr lang="en-US" dirty="0"/>
              <a:t>With the higher amount of low cost debt, the bid price is reduced.</a:t>
            </a:r>
          </a:p>
        </p:txBody>
      </p:sp>
      <p:sp>
        <p:nvSpPr>
          <p:cNvPr id="3" name="Title 2">
            <a:extLst>
              <a:ext uri="{FF2B5EF4-FFF2-40B4-BE49-F238E27FC236}">
                <a16:creationId xmlns:a16="http://schemas.microsoft.com/office/drawing/2014/main" id="{C91F52DC-B9FA-4FB7-B9E5-A516FA7C0846}"/>
              </a:ext>
            </a:extLst>
          </p:cNvPr>
          <p:cNvSpPr>
            <a:spLocks noGrp="1"/>
          </p:cNvSpPr>
          <p:nvPr>
            <p:ph type="title"/>
          </p:nvPr>
        </p:nvSpPr>
        <p:spPr/>
        <p:txBody>
          <a:bodyPr/>
          <a:lstStyle/>
          <a:p>
            <a:r>
              <a:rPr lang="en-US" dirty="0"/>
              <a:t>Re-financing size and Terminal Value</a:t>
            </a:r>
          </a:p>
        </p:txBody>
      </p:sp>
    </p:spTree>
    <p:extLst>
      <p:ext uri="{BB962C8B-B14F-4D97-AF65-F5344CB8AC3E}">
        <p14:creationId xmlns:p14="http://schemas.microsoft.com/office/powerpoint/2010/main" val="233027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E7B52FD-68DE-4034-94B6-5A11C1D54557}"/>
              </a:ext>
            </a:extLst>
          </p:cNvPr>
          <p:cNvSpPr>
            <a:spLocks noGrp="1"/>
          </p:cNvSpPr>
          <p:nvPr>
            <p:ph idx="1"/>
          </p:nvPr>
        </p:nvSpPr>
        <p:spPr>
          <a:xfrm>
            <a:off x="628650" y="1690688"/>
            <a:ext cx="3509716" cy="1137353"/>
          </a:xfrm>
        </p:spPr>
        <p:txBody>
          <a:bodyPr vert="horz" lIns="91440" tIns="45720" rIns="91440" bIns="45720" rtlCol="0" anchor="ctr">
            <a:normAutofit/>
          </a:bodyPr>
          <a:lstStyle/>
          <a:p>
            <a:r>
              <a:rPr lang="en-US" sz="1700" dirty="0">
                <a:solidFill>
                  <a:schemeClr val="bg1"/>
                </a:solidFill>
                <a:latin typeface="+mn-lt"/>
                <a:cs typeface="+mn-cs"/>
              </a:rPr>
              <a:t>Table with debt finance now has a bigger effect when the terminal value is high</a:t>
            </a:r>
          </a:p>
        </p:txBody>
      </p:sp>
      <p:sp>
        <p:nvSpPr>
          <p:cNvPr id="3" name="Title 2">
            <a:extLst>
              <a:ext uri="{FF2B5EF4-FFF2-40B4-BE49-F238E27FC236}">
                <a16:creationId xmlns:a16="http://schemas.microsoft.com/office/drawing/2014/main" id="{1BBAFC27-9AB4-488F-A018-79DDF4319A11}"/>
              </a:ext>
            </a:extLst>
          </p:cNvPr>
          <p:cNvSpPr>
            <a:spLocks noGrp="1"/>
          </p:cNvSpPr>
          <p:nvPr>
            <p:ph type="title"/>
          </p:nvPr>
        </p:nvSpPr>
        <p:spPr>
          <a:xfrm>
            <a:off x="628650" y="327419"/>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Table with Re-financing</a:t>
            </a:r>
          </a:p>
        </p:txBody>
      </p:sp>
      <p:sp>
        <p:nvSpPr>
          <p:cNvPr id="4" name="Slide Number Placeholder 3">
            <a:extLst>
              <a:ext uri="{FF2B5EF4-FFF2-40B4-BE49-F238E27FC236}">
                <a16:creationId xmlns:a16="http://schemas.microsoft.com/office/drawing/2014/main" id="{5B6EC64E-3380-4E05-95A0-42E761D05F41}"/>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22</a:t>
            </a:fld>
            <a:endParaRPr lang="en-US" altLang="ko-KR" sz="1200">
              <a:solidFill>
                <a:schemeClr val="tx1">
                  <a:alpha val="80000"/>
                </a:schemeClr>
              </a:solidFill>
            </a:endParaRPr>
          </a:p>
        </p:txBody>
      </p:sp>
      <p:sp>
        <p:nvSpPr>
          <p:cNvPr id="7" name="TextBox 6">
            <a:extLst>
              <a:ext uri="{FF2B5EF4-FFF2-40B4-BE49-F238E27FC236}">
                <a16:creationId xmlns:a16="http://schemas.microsoft.com/office/drawing/2014/main" id="{50D76079-F76E-49E3-9D79-F200E0E0352B}"/>
              </a:ext>
            </a:extLst>
          </p:cNvPr>
          <p:cNvSpPr txBox="1"/>
          <p:nvPr/>
        </p:nvSpPr>
        <p:spPr>
          <a:xfrm>
            <a:off x="5514680" y="843946"/>
            <a:ext cx="3000669" cy="1477328"/>
          </a:xfrm>
          <a:prstGeom prst="rect">
            <a:avLst/>
          </a:prstGeom>
          <a:solidFill>
            <a:srgbClr val="FFFF00"/>
          </a:solidFill>
        </p:spPr>
        <p:txBody>
          <a:bodyPr wrap="square" rtlCol="0">
            <a:spAutoFit/>
          </a:bodyPr>
          <a:lstStyle/>
          <a:p>
            <a:r>
              <a:rPr lang="en-US" dirty="0"/>
              <a:t>With re-financing, the effect is even larger when the IRR is high. At 8% Equity IRR the effect moves from 28% to 42%.</a:t>
            </a:r>
          </a:p>
        </p:txBody>
      </p:sp>
      <p:pic>
        <p:nvPicPr>
          <p:cNvPr id="6" name="Picture 5">
            <a:extLst>
              <a:ext uri="{FF2B5EF4-FFF2-40B4-BE49-F238E27FC236}">
                <a16:creationId xmlns:a16="http://schemas.microsoft.com/office/drawing/2014/main" id="{38BB3F42-96AE-43BE-BA35-59AFB571CCE7}"/>
              </a:ext>
            </a:extLst>
          </p:cNvPr>
          <p:cNvPicPr>
            <a:picLocks noChangeAspect="1"/>
          </p:cNvPicPr>
          <p:nvPr/>
        </p:nvPicPr>
        <p:blipFill>
          <a:blip r:embed="rId2"/>
          <a:stretch>
            <a:fillRect/>
          </a:stretch>
        </p:blipFill>
        <p:spPr>
          <a:xfrm>
            <a:off x="310224" y="2635886"/>
            <a:ext cx="8276734" cy="4085589"/>
          </a:xfrm>
          <a:prstGeom prst="rect">
            <a:avLst/>
          </a:prstGeom>
        </p:spPr>
      </p:pic>
      <p:cxnSp>
        <p:nvCxnSpPr>
          <p:cNvPr id="13" name="Straight Arrow Connector 12">
            <a:extLst>
              <a:ext uri="{FF2B5EF4-FFF2-40B4-BE49-F238E27FC236}">
                <a16:creationId xmlns:a16="http://schemas.microsoft.com/office/drawing/2014/main" id="{A30C3D6C-EDBF-4B7A-8BCF-532AD229465C}"/>
              </a:ext>
            </a:extLst>
          </p:cNvPr>
          <p:cNvCxnSpPr/>
          <p:nvPr/>
        </p:nvCxnSpPr>
        <p:spPr>
          <a:xfrm>
            <a:off x="6889051" y="2317543"/>
            <a:ext cx="567551" cy="3150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686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F1042D-C5D8-488B-81DC-B0D12FECBE38}"/>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r>
              <a:rPr lang="en-US" sz="4700" kern="1200">
                <a:solidFill>
                  <a:schemeClr val="tx1">
                    <a:lumMod val="85000"/>
                    <a:lumOff val="15000"/>
                  </a:schemeClr>
                </a:solidFill>
                <a:latin typeface="+mj-lt"/>
                <a:ea typeface="+mj-ea"/>
                <a:cs typeface="+mj-cs"/>
              </a:rPr>
              <a:t>Part 3: Estimating Terminal Value – Contract Extension</a:t>
            </a:r>
          </a:p>
        </p:txBody>
      </p:sp>
    </p:spTree>
    <p:extLst>
      <p:ext uri="{BB962C8B-B14F-4D97-AF65-F5344CB8AC3E}">
        <p14:creationId xmlns:p14="http://schemas.microsoft.com/office/powerpoint/2010/main" val="180267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p:cNvGraphicFramePr>
            <a:graphicFrameLocks noGrp="1"/>
          </p:cNvGraphicFramePr>
          <p:nvPr>
            <p:ph idx="1"/>
            <p:extLst>
              <p:ext uri="{D42A27DB-BD31-4B8C-83A1-F6EECF244321}">
                <p14:modId xmlns:p14="http://schemas.microsoft.com/office/powerpoint/2010/main" val="124302235"/>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2563A80-A579-4779-94F1-4CE2BA0458E3}"/>
              </a:ext>
            </a:extLst>
          </p:cNvPr>
          <p:cNvSpPr>
            <a:spLocks noGrp="1"/>
          </p:cNvSpPr>
          <p:nvPr>
            <p:ph type="title"/>
          </p:nvPr>
        </p:nvSpPr>
        <p:spPr>
          <a:xfrm>
            <a:off x="707457" y="712269"/>
            <a:ext cx="2601351" cy="550226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Measuring Terminal Value</a:t>
            </a:r>
          </a:p>
        </p:txBody>
      </p:sp>
    </p:spTree>
    <p:extLst>
      <p:ext uri="{BB962C8B-B14F-4D97-AF65-F5344CB8AC3E}">
        <p14:creationId xmlns:p14="http://schemas.microsoft.com/office/powerpoint/2010/main" val="421758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3194912836"/>
              </p:ext>
            </p:extLst>
          </p:nvPr>
        </p:nvGraphicFramePr>
        <p:xfrm>
          <a:off x="628650" y="2022475"/>
          <a:ext cx="78867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1348D5E-4B20-477E-8A43-B28F38E3FCE4}"/>
              </a:ext>
            </a:extLst>
          </p:cNvPr>
          <p:cNvSpPr>
            <a:spLocks noGrp="1"/>
          </p:cNvSpPr>
          <p:nvPr>
            <p:ph type="title"/>
          </p:nvPr>
        </p:nvSpPr>
        <p:spPr>
          <a:xfrm>
            <a:off x="624751" y="365125"/>
            <a:ext cx="7890527" cy="1325563"/>
          </a:xfrm>
        </p:spPr>
        <p:txBody>
          <a:bodyPr vert="horz" lIns="91440" tIns="45720" rIns="91440" bIns="45720" rtlCol="0" anchor="ctr">
            <a:normAutofit/>
          </a:bodyPr>
          <a:lstStyle/>
          <a:p>
            <a:pPr algn="l"/>
            <a:r>
              <a:rPr lang="en-US" sz="4400" kern="1200">
                <a:solidFill>
                  <a:schemeClr val="tx1"/>
                </a:solidFill>
                <a:latin typeface="+mj-lt"/>
                <a:ea typeface="+mj-ea"/>
                <a:cs typeface="+mj-cs"/>
              </a:rPr>
              <a:t>Consider Negotiation with the Regulator</a:t>
            </a:r>
          </a:p>
        </p:txBody>
      </p:sp>
      <p:sp>
        <p:nvSpPr>
          <p:cNvPr id="4" name="Slide Number Placeholder 3">
            <a:extLst>
              <a:ext uri="{FF2B5EF4-FFF2-40B4-BE49-F238E27FC236}">
                <a16:creationId xmlns:a16="http://schemas.microsoft.com/office/drawing/2014/main" id="{2F154A07-8653-4385-AC85-CE12F18C88D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25</a:t>
            </a:fld>
            <a:endParaRPr lang="en-US" altLang="ko-KR" sz="1200">
              <a:solidFill>
                <a:schemeClr val="tx1">
                  <a:alpha val="80000"/>
                </a:schemeClr>
              </a:solidFill>
            </a:endParaRPr>
          </a:p>
        </p:txBody>
      </p:sp>
    </p:spTree>
    <p:extLst>
      <p:ext uri="{BB962C8B-B14F-4D97-AF65-F5344CB8AC3E}">
        <p14:creationId xmlns:p14="http://schemas.microsoft.com/office/powerpoint/2010/main" val="338167677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1"/>
          <p:cNvGraphicFramePr>
            <a:graphicFrameLocks noGrp="1"/>
          </p:cNvGraphicFramePr>
          <p:nvPr>
            <p:ph idx="1"/>
            <p:extLst>
              <p:ext uri="{D42A27DB-BD31-4B8C-83A1-F6EECF244321}">
                <p14:modId xmlns:p14="http://schemas.microsoft.com/office/powerpoint/2010/main" val="360384074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276929-70D4-4CCA-B3B8-FCF86711249A}"/>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l"/>
            <a:r>
              <a:rPr lang="en-US" sz="4400" kern="1200" dirty="0">
                <a:solidFill>
                  <a:schemeClr val="tx1"/>
                </a:solidFill>
                <a:latin typeface="+mj-lt"/>
                <a:ea typeface="+mj-ea"/>
                <a:cs typeface="+mj-cs"/>
              </a:rPr>
              <a:t>More Nuanced Position</a:t>
            </a:r>
          </a:p>
        </p:txBody>
      </p:sp>
      <p:sp>
        <p:nvSpPr>
          <p:cNvPr id="4" name="Slide Number Placeholder 3">
            <a:extLst>
              <a:ext uri="{FF2B5EF4-FFF2-40B4-BE49-F238E27FC236}">
                <a16:creationId xmlns:a16="http://schemas.microsoft.com/office/drawing/2014/main" id="{F791796D-84D8-4CE1-87A8-BF791768175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smtClean="0">
                <a:solidFill>
                  <a:schemeClr val="tx1">
                    <a:tint val="75000"/>
                  </a:schemeClr>
                </a:solidFill>
              </a:rPr>
              <a:pPr algn="r" defTabSz="914400">
                <a:spcAft>
                  <a:spcPts val="600"/>
                </a:spcAft>
              </a:pPr>
              <a:t>26</a:t>
            </a:fld>
            <a:endParaRPr lang="en-US" altLang="ko-KR" sz="1200" dirty="0">
              <a:solidFill>
                <a:schemeClr val="tx1">
                  <a:tint val="75000"/>
                </a:schemeClr>
              </a:solidFill>
            </a:endParaRPr>
          </a:p>
        </p:txBody>
      </p:sp>
    </p:spTree>
    <p:extLst>
      <p:ext uri="{BB962C8B-B14F-4D97-AF65-F5344CB8AC3E}">
        <p14:creationId xmlns:p14="http://schemas.microsoft.com/office/powerpoint/2010/main" val="2176108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1C128A-AED3-4FE7-B714-38E0D99C8570}"/>
              </a:ext>
            </a:extLst>
          </p:cNvPr>
          <p:cNvSpPr>
            <a:spLocks noGrp="1"/>
          </p:cNvSpPr>
          <p:nvPr>
            <p:ph idx="1"/>
          </p:nvPr>
        </p:nvSpPr>
        <p:spPr/>
        <p:txBody>
          <a:bodyPr/>
          <a:lstStyle/>
          <a:p>
            <a:r>
              <a:rPr lang="en-US" dirty="0"/>
              <a:t>Range in Value from providing capital recovery somewhat above zero to the economic value of the remaining plant</a:t>
            </a:r>
          </a:p>
        </p:txBody>
      </p:sp>
      <p:sp>
        <p:nvSpPr>
          <p:cNvPr id="3" name="Title 2">
            <a:extLst>
              <a:ext uri="{FF2B5EF4-FFF2-40B4-BE49-F238E27FC236}">
                <a16:creationId xmlns:a16="http://schemas.microsoft.com/office/drawing/2014/main" id="{2EE466D1-FDBE-4DA0-A3ED-78DDC7EAA4E1}"/>
              </a:ext>
            </a:extLst>
          </p:cNvPr>
          <p:cNvSpPr>
            <a:spLocks noGrp="1"/>
          </p:cNvSpPr>
          <p:nvPr>
            <p:ph type="title"/>
          </p:nvPr>
        </p:nvSpPr>
        <p:spPr/>
        <p:txBody>
          <a:bodyPr/>
          <a:lstStyle/>
          <a:p>
            <a:r>
              <a:rPr lang="en-US" dirty="0"/>
              <a:t>Problem in Negotiation</a:t>
            </a:r>
          </a:p>
        </p:txBody>
      </p:sp>
      <p:pic>
        <p:nvPicPr>
          <p:cNvPr id="6" name="Picture 5">
            <a:extLst>
              <a:ext uri="{FF2B5EF4-FFF2-40B4-BE49-F238E27FC236}">
                <a16:creationId xmlns:a16="http://schemas.microsoft.com/office/drawing/2014/main" id="{5C54D0D4-E929-463F-A3CF-0018BD05F74E}"/>
              </a:ext>
            </a:extLst>
          </p:cNvPr>
          <p:cNvPicPr>
            <a:picLocks noChangeAspect="1"/>
          </p:cNvPicPr>
          <p:nvPr/>
        </p:nvPicPr>
        <p:blipFill>
          <a:blip r:embed="rId2"/>
          <a:stretch>
            <a:fillRect/>
          </a:stretch>
        </p:blipFill>
        <p:spPr>
          <a:xfrm>
            <a:off x="732344" y="2883441"/>
            <a:ext cx="7320359" cy="2848056"/>
          </a:xfrm>
          <a:prstGeom prst="rect">
            <a:avLst/>
          </a:prstGeom>
        </p:spPr>
      </p:pic>
      <p:cxnSp>
        <p:nvCxnSpPr>
          <p:cNvPr id="8" name="Straight Arrow Connector 7">
            <a:extLst>
              <a:ext uri="{FF2B5EF4-FFF2-40B4-BE49-F238E27FC236}">
                <a16:creationId xmlns:a16="http://schemas.microsoft.com/office/drawing/2014/main" id="{931518BB-3A26-497A-AB9B-00042520D561}"/>
              </a:ext>
            </a:extLst>
          </p:cNvPr>
          <p:cNvCxnSpPr/>
          <p:nvPr/>
        </p:nvCxnSpPr>
        <p:spPr>
          <a:xfrm>
            <a:off x="2752627" y="4015819"/>
            <a:ext cx="1639896" cy="688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4DB446-FD09-4B6A-89B2-EB9027D348A9}"/>
              </a:ext>
            </a:extLst>
          </p:cNvPr>
          <p:cNvSpPr txBox="1"/>
          <p:nvPr/>
        </p:nvSpPr>
        <p:spPr>
          <a:xfrm>
            <a:off x="1140643" y="3205113"/>
            <a:ext cx="1611984" cy="1477328"/>
          </a:xfrm>
          <a:prstGeom prst="rect">
            <a:avLst/>
          </a:prstGeom>
          <a:solidFill>
            <a:srgbClr val="FFFF00"/>
          </a:solidFill>
        </p:spPr>
        <p:txBody>
          <a:bodyPr wrap="square" rtlCol="0">
            <a:spAutoFit/>
          </a:bodyPr>
          <a:lstStyle/>
          <a:p>
            <a:r>
              <a:rPr lang="en-US" dirty="0"/>
              <a:t>Range in value between net value of site and economic value of plant</a:t>
            </a:r>
          </a:p>
        </p:txBody>
      </p:sp>
    </p:spTree>
    <p:extLst>
      <p:ext uri="{BB962C8B-B14F-4D97-AF65-F5344CB8AC3E}">
        <p14:creationId xmlns:p14="http://schemas.microsoft.com/office/powerpoint/2010/main" val="3226779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F94A8E-E903-4B47-881F-A5649E26544D}"/>
              </a:ext>
            </a:extLst>
          </p:cNvPr>
          <p:cNvSpPr>
            <a:spLocks noGrp="1"/>
          </p:cNvSpPr>
          <p:nvPr>
            <p:ph idx="1"/>
          </p:nvPr>
        </p:nvSpPr>
        <p:spPr/>
        <p:txBody>
          <a:bodyPr>
            <a:normAutofit lnSpcReduction="10000"/>
          </a:bodyPr>
          <a:lstStyle/>
          <a:p>
            <a:r>
              <a:rPr lang="en-US" dirty="0"/>
              <a:t>If we agree that the plant has value after the PPA (something that is obvious), then one way to do the analysis is the following:</a:t>
            </a:r>
          </a:p>
          <a:p>
            <a:pPr lvl="1"/>
            <a:r>
              <a:rPr lang="en-US" dirty="0"/>
              <a:t>Estimate the value of a new plant (maybe you could inflate the capital expenditures)</a:t>
            </a:r>
          </a:p>
          <a:p>
            <a:pPr lvl="1"/>
            <a:r>
              <a:rPr lang="en-US" dirty="0"/>
              <a:t>Given that the plant will be less efficient and more expensive to maintain and also have a shorter remaining life, estimate the value as percent of new plant).</a:t>
            </a:r>
          </a:p>
          <a:p>
            <a:pPr lvl="1"/>
            <a:r>
              <a:rPr lang="en-US" dirty="0"/>
              <a:t>Example: New plant value is 1,500. Value of plant in 20 years falls by 70%. Value of capacity payments should be 30% of new plant value. </a:t>
            </a:r>
          </a:p>
        </p:txBody>
      </p:sp>
      <p:sp>
        <p:nvSpPr>
          <p:cNvPr id="3" name="Title 2">
            <a:extLst>
              <a:ext uri="{FF2B5EF4-FFF2-40B4-BE49-F238E27FC236}">
                <a16:creationId xmlns:a16="http://schemas.microsoft.com/office/drawing/2014/main" id="{12F4DEA2-0FFE-4633-BAAE-7D41273E7C2F}"/>
              </a:ext>
            </a:extLst>
          </p:cNvPr>
          <p:cNvSpPr>
            <a:spLocks noGrp="1"/>
          </p:cNvSpPr>
          <p:nvPr>
            <p:ph type="title"/>
          </p:nvPr>
        </p:nvSpPr>
        <p:spPr/>
        <p:txBody>
          <a:bodyPr>
            <a:normAutofit fontScale="90000"/>
          </a:bodyPr>
          <a:lstStyle/>
          <a:p>
            <a:r>
              <a:rPr lang="en-US" dirty="0"/>
              <a:t>Simple Ways of Measuring the Value of Contract Extension</a:t>
            </a:r>
          </a:p>
        </p:txBody>
      </p:sp>
    </p:spTree>
    <p:extLst>
      <p:ext uri="{BB962C8B-B14F-4D97-AF65-F5344CB8AC3E}">
        <p14:creationId xmlns:p14="http://schemas.microsoft.com/office/powerpoint/2010/main" val="1500212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BDCC16D-49BD-4BE8-836F-C76505C3E91C}"/>
              </a:ext>
            </a:extLst>
          </p:cNvPr>
          <p:cNvPicPr>
            <a:picLocks noChangeAspect="1"/>
          </p:cNvPicPr>
          <p:nvPr/>
        </p:nvPicPr>
        <p:blipFill>
          <a:blip r:embed="rId2"/>
          <a:stretch>
            <a:fillRect/>
          </a:stretch>
        </p:blipFill>
        <p:spPr>
          <a:xfrm>
            <a:off x="47505" y="2752627"/>
            <a:ext cx="8962613" cy="4033174"/>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4" name="Freeform: Shape 2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958C4C3-2B58-492E-99B9-CF8725CFDB22}"/>
              </a:ext>
            </a:extLst>
          </p:cNvPr>
          <p:cNvSpPr>
            <a:spLocks noGrp="1"/>
          </p:cNvSpPr>
          <p:nvPr>
            <p:ph idx="1"/>
          </p:nvPr>
        </p:nvSpPr>
        <p:spPr>
          <a:xfrm>
            <a:off x="0" y="1994178"/>
            <a:ext cx="4005453" cy="758448"/>
          </a:xfrm>
        </p:spPr>
        <p:txBody>
          <a:bodyPr vert="horz" lIns="91440" tIns="45720" rIns="91440" bIns="45720" rtlCol="0" anchor="ctr">
            <a:normAutofit lnSpcReduction="10000"/>
          </a:bodyPr>
          <a:lstStyle/>
          <a:p>
            <a:r>
              <a:rPr lang="en-US" sz="1700" dirty="0">
                <a:solidFill>
                  <a:schemeClr val="bg1"/>
                </a:solidFill>
                <a:latin typeface="+mn-lt"/>
                <a:cs typeface="+mn-cs"/>
              </a:rPr>
              <a:t>A model with declines in the efficiency of a plant along with the inflation in new plants and a discount rate.</a:t>
            </a:r>
          </a:p>
          <a:p>
            <a:endParaRPr lang="en-US" sz="1700" dirty="0">
              <a:solidFill>
                <a:schemeClr val="bg1"/>
              </a:solidFill>
              <a:latin typeface="+mn-lt"/>
              <a:cs typeface="+mn-cs"/>
            </a:endParaRPr>
          </a:p>
        </p:txBody>
      </p:sp>
      <p:sp>
        <p:nvSpPr>
          <p:cNvPr id="3" name="Title 2">
            <a:extLst>
              <a:ext uri="{FF2B5EF4-FFF2-40B4-BE49-F238E27FC236}">
                <a16:creationId xmlns:a16="http://schemas.microsoft.com/office/drawing/2014/main" id="{2F3F9B6A-E0D1-4096-B290-85219C71A0AA}"/>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4100" kern="1200">
                <a:solidFill>
                  <a:schemeClr val="tx1"/>
                </a:solidFill>
                <a:latin typeface="+mj-lt"/>
                <a:ea typeface="+mj-ea"/>
                <a:cs typeface="+mj-cs"/>
              </a:rPr>
              <a:t>Analytical Exercise</a:t>
            </a:r>
          </a:p>
        </p:txBody>
      </p:sp>
      <p:sp>
        <p:nvSpPr>
          <p:cNvPr id="4" name="Slide Number Placeholder 3">
            <a:extLst>
              <a:ext uri="{FF2B5EF4-FFF2-40B4-BE49-F238E27FC236}">
                <a16:creationId xmlns:a16="http://schemas.microsoft.com/office/drawing/2014/main" id="{18872835-8353-4F78-B31C-E731F2D52397}"/>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29</a:t>
            </a:fld>
            <a:endParaRPr lang="en-US" altLang="ko-KR" sz="1200">
              <a:solidFill>
                <a:schemeClr val="tx1">
                  <a:alpha val="80000"/>
                </a:schemeClr>
              </a:solidFill>
            </a:endParaRPr>
          </a:p>
        </p:txBody>
      </p:sp>
    </p:spTree>
    <p:extLst>
      <p:ext uri="{BB962C8B-B14F-4D97-AF65-F5344CB8AC3E}">
        <p14:creationId xmlns:p14="http://schemas.microsoft.com/office/powerpoint/2010/main" val="55282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p:cNvGraphicFramePr>
            <a:graphicFrameLocks noGrp="1"/>
          </p:cNvGraphicFramePr>
          <p:nvPr>
            <p:ph idx="1"/>
            <p:extLst>
              <p:ext uri="{D42A27DB-BD31-4B8C-83A1-F6EECF244321}">
                <p14:modId xmlns:p14="http://schemas.microsoft.com/office/powerpoint/2010/main" val="1160073082"/>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3AF64C9-81C6-458F-A104-8D36D2059703}"/>
              </a:ext>
            </a:extLst>
          </p:cNvPr>
          <p:cNvSpPr>
            <a:spLocks noGrp="1"/>
          </p:cNvSpPr>
          <p:nvPr>
            <p:ph type="title"/>
          </p:nvPr>
        </p:nvSpPr>
        <p:spPr>
          <a:xfrm>
            <a:off x="707457" y="712269"/>
            <a:ext cx="2528249" cy="5502264"/>
          </a:xfrm>
        </p:spPr>
        <p:txBody>
          <a:bodyPr vert="horz" lIns="91440" tIns="45720" rIns="91440" bIns="45720" rtlCol="0" anchor="ctr">
            <a:normAutofit/>
          </a:bodyPr>
          <a:lstStyle/>
          <a:p>
            <a:pPr algn="l"/>
            <a:r>
              <a:rPr lang="en-US" sz="4400" kern="1200">
                <a:solidFill>
                  <a:srgbClr val="FFFFFF"/>
                </a:solidFill>
                <a:latin typeface="+mj-lt"/>
                <a:ea typeface="+mj-ea"/>
                <a:cs typeface="+mj-cs"/>
              </a:rPr>
              <a:t>Key Themes</a:t>
            </a:r>
          </a:p>
        </p:txBody>
      </p:sp>
    </p:spTree>
    <p:extLst>
      <p:ext uri="{BB962C8B-B14F-4D97-AF65-F5344CB8AC3E}">
        <p14:creationId xmlns:p14="http://schemas.microsoft.com/office/powerpoint/2010/main" val="258321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FDA3753D-7DB2-4FC0-A09D-7F18592AD5A9}"/>
              </a:ext>
            </a:extLst>
          </p:cNvPr>
          <p:cNvPicPr>
            <a:picLocks noChangeAspect="1"/>
          </p:cNvPicPr>
          <p:nvPr/>
        </p:nvPicPr>
        <p:blipFill>
          <a:blip r:embed="rId2"/>
          <a:stretch>
            <a:fillRect/>
          </a:stretch>
        </p:blipFill>
        <p:spPr>
          <a:xfrm>
            <a:off x="522600" y="3104380"/>
            <a:ext cx="7156118" cy="373907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8" name="Freeform: Shape 27">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E8431A68-DE03-4205-A466-8D6BB66C479D}"/>
              </a:ext>
            </a:extLst>
          </p:cNvPr>
          <p:cNvSpPr>
            <a:spLocks noGrp="1"/>
          </p:cNvSpPr>
          <p:nvPr>
            <p:ph idx="1"/>
          </p:nvPr>
        </p:nvSpPr>
        <p:spPr>
          <a:xfrm>
            <a:off x="113121" y="2139885"/>
            <a:ext cx="3874417" cy="1008142"/>
          </a:xfrm>
        </p:spPr>
        <p:txBody>
          <a:bodyPr vert="horz" lIns="91440" tIns="45720" rIns="91440" bIns="45720" rtlCol="0" anchor="ctr">
            <a:noAutofit/>
          </a:bodyPr>
          <a:lstStyle/>
          <a:p>
            <a:pPr marL="0" indent="0">
              <a:buNone/>
            </a:pPr>
            <a:r>
              <a:rPr lang="en-US" sz="2000" dirty="0">
                <a:solidFill>
                  <a:schemeClr val="bg1"/>
                </a:solidFill>
                <a:latin typeface="+mn-lt"/>
                <a:cs typeface="+mn-cs"/>
              </a:rPr>
              <a:t>The valuation result is measured as the value during the post PPA period divided by the value of the plant as shown below.</a:t>
            </a:r>
          </a:p>
          <a:p>
            <a:endParaRPr lang="en-US" sz="2000" dirty="0">
              <a:solidFill>
                <a:schemeClr val="bg1"/>
              </a:solidFill>
              <a:latin typeface="+mn-lt"/>
              <a:cs typeface="+mn-cs"/>
            </a:endParaRPr>
          </a:p>
        </p:txBody>
      </p:sp>
      <p:sp>
        <p:nvSpPr>
          <p:cNvPr id="3" name="Title 2">
            <a:extLst>
              <a:ext uri="{FF2B5EF4-FFF2-40B4-BE49-F238E27FC236}">
                <a16:creationId xmlns:a16="http://schemas.microsoft.com/office/drawing/2014/main" id="{31F974C6-E513-4E74-A3AF-D9D0E832865D}"/>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3100" kern="1200" dirty="0">
                <a:solidFill>
                  <a:schemeClr val="tx1"/>
                </a:solidFill>
                <a:latin typeface="+mj-lt"/>
                <a:ea typeface="+mj-ea"/>
                <a:cs typeface="+mj-cs"/>
              </a:rPr>
              <a:t>Valuation with Different Decline Rates</a:t>
            </a:r>
          </a:p>
        </p:txBody>
      </p:sp>
      <p:cxnSp>
        <p:nvCxnSpPr>
          <p:cNvPr id="6" name="Straight Arrow Connector 5">
            <a:extLst>
              <a:ext uri="{FF2B5EF4-FFF2-40B4-BE49-F238E27FC236}">
                <a16:creationId xmlns:a16="http://schemas.microsoft.com/office/drawing/2014/main" id="{C6DA441F-038D-47E0-9758-D2454345A5AD}"/>
              </a:ext>
            </a:extLst>
          </p:cNvPr>
          <p:cNvCxnSpPr/>
          <p:nvPr/>
        </p:nvCxnSpPr>
        <p:spPr>
          <a:xfrm flipH="1">
            <a:off x="3450210" y="2969443"/>
            <a:ext cx="339365" cy="3638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527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14A328-9340-4E96-BB01-77F6D2A24B8D}"/>
              </a:ext>
            </a:extLst>
          </p:cNvPr>
          <p:cNvSpPr>
            <a:spLocks noGrp="1"/>
          </p:cNvSpPr>
          <p:nvPr>
            <p:ph idx="1"/>
          </p:nvPr>
        </p:nvSpPr>
        <p:spPr>
          <a:xfrm>
            <a:off x="480767" y="1913640"/>
            <a:ext cx="8154185" cy="4055933"/>
          </a:xfrm>
        </p:spPr>
        <p:txBody>
          <a:bodyPr>
            <a:normAutofit fontScale="92500" lnSpcReduction="10000"/>
          </a:bodyPr>
          <a:lstStyle/>
          <a:p>
            <a:r>
              <a:rPr lang="en-US" dirty="0"/>
              <a:t>Step 1:	Copy the last data table macro</a:t>
            </a:r>
          </a:p>
          <a:p>
            <a:r>
              <a:rPr lang="en-US" dirty="0"/>
              <a:t>Step 2:	Link the new row and column numbers</a:t>
            </a:r>
          </a:p>
          <a:p>
            <a:r>
              <a:rPr lang="en-US" dirty="0"/>
              <a:t>Step 3:	Make the range names with SHIFT, CNTL, F3</a:t>
            </a:r>
          </a:p>
          <a:p>
            <a:r>
              <a:rPr lang="en-US" dirty="0"/>
              <a:t>Step 4: 	Modify the macro with the new goal seek and attach the button to the new macro.</a:t>
            </a:r>
          </a:p>
          <a:p>
            <a:r>
              <a:rPr lang="en-US" dirty="0"/>
              <a:t>Note that a macro is needed because the decline rate affects the value of the plant and hence the required carrying charge factor.</a:t>
            </a:r>
          </a:p>
        </p:txBody>
      </p:sp>
      <p:sp>
        <p:nvSpPr>
          <p:cNvPr id="3" name="Title 2">
            <a:extLst>
              <a:ext uri="{FF2B5EF4-FFF2-40B4-BE49-F238E27FC236}">
                <a16:creationId xmlns:a16="http://schemas.microsoft.com/office/drawing/2014/main" id="{5AC73002-DA72-4B96-B4A5-4A4C9FD8C3C3}"/>
              </a:ext>
            </a:extLst>
          </p:cNvPr>
          <p:cNvSpPr>
            <a:spLocks noGrp="1"/>
          </p:cNvSpPr>
          <p:nvPr>
            <p:ph type="title"/>
          </p:nvPr>
        </p:nvSpPr>
        <p:spPr>
          <a:xfrm>
            <a:off x="656929" y="527375"/>
            <a:ext cx="7666938" cy="690676"/>
          </a:xfrm>
        </p:spPr>
        <p:txBody>
          <a:bodyPr>
            <a:normAutofit fontScale="90000"/>
          </a:bodyPr>
          <a:lstStyle/>
          <a:p>
            <a:r>
              <a:rPr lang="en-US" dirty="0"/>
              <a:t>Making a New Data Table with a Macro Should Take about as Much Time as Making a Data Table</a:t>
            </a:r>
          </a:p>
        </p:txBody>
      </p:sp>
      <p:sp>
        <p:nvSpPr>
          <p:cNvPr id="4" name="Slide Number Placeholder 3">
            <a:extLst>
              <a:ext uri="{FF2B5EF4-FFF2-40B4-BE49-F238E27FC236}">
                <a16:creationId xmlns:a16="http://schemas.microsoft.com/office/drawing/2014/main" id="{1D983758-E77D-4BE1-9ECD-5D34C4A03B00}"/>
              </a:ext>
            </a:extLst>
          </p:cNvPr>
          <p:cNvSpPr>
            <a:spLocks noGrp="1"/>
          </p:cNvSpPr>
          <p:nvPr>
            <p:ph type="sldNum" sz="quarter" idx="12"/>
          </p:nvPr>
        </p:nvSpPr>
        <p:spPr/>
        <p:txBody>
          <a:bodyPr/>
          <a:lstStyle/>
          <a:p>
            <a:pPr algn="ctr"/>
            <a:fld id="{0C3A1854-6B63-4059-B360-A3C4972BF0FC}" type="slidenum">
              <a:rPr lang="ko-KR" altLang="en-US" smtClean="0"/>
              <a:pPr algn="ctr"/>
              <a:t>31</a:t>
            </a:fld>
            <a:endParaRPr lang="ko-KR" altLang="en-US" dirty="0"/>
          </a:p>
        </p:txBody>
      </p:sp>
    </p:spTree>
    <p:extLst>
      <p:ext uri="{BB962C8B-B14F-4D97-AF65-F5344CB8AC3E}">
        <p14:creationId xmlns:p14="http://schemas.microsoft.com/office/powerpoint/2010/main" val="3417306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39F19D56-8F96-45D1-9BC4-9D0F71E47AAC}"/>
              </a:ext>
            </a:extLst>
          </p:cNvPr>
          <p:cNvPicPr>
            <a:picLocks noChangeAspect="1"/>
          </p:cNvPicPr>
          <p:nvPr/>
        </p:nvPicPr>
        <p:blipFill>
          <a:blip r:embed="rId2"/>
          <a:stretch>
            <a:fillRect/>
          </a:stretch>
        </p:blipFill>
        <p:spPr>
          <a:xfrm>
            <a:off x="198644" y="3467385"/>
            <a:ext cx="8557300" cy="312341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1D2D99FA-1B6A-488A-B38D-D15049366550}"/>
              </a:ext>
            </a:extLst>
          </p:cNvPr>
          <p:cNvSpPr>
            <a:spLocks noGrp="1"/>
          </p:cNvSpPr>
          <p:nvPr>
            <p:ph idx="1"/>
          </p:nvPr>
        </p:nvSpPr>
        <p:spPr>
          <a:xfrm>
            <a:off x="-38138" y="1995767"/>
            <a:ext cx="4524866" cy="1333483"/>
          </a:xfrm>
        </p:spPr>
        <p:txBody>
          <a:bodyPr vert="horz" lIns="91440" tIns="45720" rIns="91440" bIns="45720" rtlCol="0" anchor="ctr">
            <a:noAutofit/>
          </a:bodyPr>
          <a:lstStyle/>
          <a:p>
            <a:pPr marL="0" indent="0">
              <a:buNone/>
            </a:pPr>
            <a:r>
              <a:rPr lang="en-US" sz="2400" dirty="0">
                <a:solidFill>
                  <a:schemeClr val="bg1"/>
                </a:solidFill>
                <a:latin typeface="+mn-lt"/>
                <a:cs typeface="+mn-cs"/>
              </a:rPr>
              <a:t>You can copy the data table and then evaluate the terminal value with the different discount rates.</a:t>
            </a:r>
          </a:p>
          <a:p>
            <a:endParaRPr lang="en-US" sz="2400" dirty="0">
              <a:solidFill>
                <a:schemeClr val="bg1"/>
              </a:solidFill>
              <a:latin typeface="+mn-lt"/>
              <a:cs typeface="+mn-cs"/>
            </a:endParaRPr>
          </a:p>
        </p:txBody>
      </p:sp>
      <p:sp>
        <p:nvSpPr>
          <p:cNvPr id="3" name="Title 2">
            <a:extLst>
              <a:ext uri="{FF2B5EF4-FFF2-40B4-BE49-F238E27FC236}">
                <a16:creationId xmlns:a16="http://schemas.microsoft.com/office/drawing/2014/main" id="{9E64C413-490E-4260-92B6-1115980F4FB5}"/>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Summary of Valuation of Plant After Contract Period</a:t>
            </a:r>
          </a:p>
        </p:txBody>
      </p:sp>
      <p:sp>
        <p:nvSpPr>
          <p:cNvPr id="4" name="Slide Number Placeholder 3">
            <a:extLst>
              <a:ext uri="{FF2B5EF4-FFF2-40B4-BE49-F238E27FC236}">
                <a16:creationId xmlns:a16="http://schemas.microsoft.com/office/drawing/2014/main" id="{D14A0096-65E6-40CF-9D73-1F7B8B4B33BC}"/>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32</a:t>
            </a:fld>
            <a:endParaRPr lang="en-US" altLang="ko-KR" sz="1200" dirty="0">
              <a:solidFill>
                <a:schemeClr val="tx1">
                  <a:alpha val="80000"/>
                </a:schemeClr>
              </a:solidFill>
            </a:endParaRPr>
          </a:p>
        </p:txBody>
      </p:sp>
    </p:spTree>
    <p:extLst>
      <p:ext uri="{BB962C8B-B14F-4D97-AF65-F5344CB8AC3E}">
        <p14:creationId xmlns:p14="http://schemas.microsoft.com/office/powerpoint/2010/main" val="2979603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1D2D99FA-1B6A-488A-B38D-D15049366550}"/>
              </a:ext>
            </a:extLst>
          </p:cNvPr>
          <p:cNvSpPr>
            <a:spLocks noGrp="1"/>
          </p:cNvSpPr>
          <p:nvPr>
            <p:ph idx="1"/>
          </p:nvPr>
        </p:nvSpPr>
        <p:spPr>
          <a:xfrm>
            <a:off x="0" y="1767936"/>
            <a:ext cx="4634103" cy="1520062"/>
          </a:xfrm>
        </p:spPr>
        <p:txBody>
          <a:bodyPr vert="horz" lIns="91440" tIns="45720" rIns="91440" bIns="45720" rtlCol="0" anchor="ctr">
            <a:noAutofit/>
          </a:bodyPr>
          <a:lstStyle/>
          <a:p>
            <a:pPr marL="0" indent="0">
              <a:buNone/>
            </a:pPr>
            <a:r>
              <a:rPr lang="en-US" sz="2400" dirty="0">
                <a:solidFill>
                  <a:schemeClr val="bg1"/>
                </a:solidFill>
                <a:latin typeface="+mn-lt"/>
                <a:cs typeface="+mn-cs"/>
              </a:rPr>
              <a:t>You can copy the data table and then evaluate the terminal value with the different discount rates.</a:t>
            </a:r>
          </a:p>
          <a:p>
            <a:endParaRPr lang="en-US" sz="2400" dirty="0">
              <a:solidFill>
                <a:schemeClr val="bg1"/>
              </a:solidFill>
              <a:latin typeface="+mn-lt"/>
              <a:cs typeface="+mn-cs"/>
            </a:endParaRPr>
          </a:p>
        </p:txBody>
      </p:sp>
      <p:sp>
        <p:nvSpPr>
          <p:cNvPr id="3" name="Title 2">
            <a:extLst>
              <a:ext uri="{FF2B5EF4-FFF2-40B4-BE49-F238E27FC236}">
                <a16:creationId xmlns:a16="http://schemas.microsoft.com/office/drawing/2014/main" id="{9E64C413-490E-4260-92B6-1115980F4FB5}"/>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Alternative Scenario with Longer Life</a:t>
            </a:r>
          </a:p>
        </p:txBody>
      </p:sp>
      <p:sp>
        <p:nvSpPr>
          <p:cNvPr id="4" name="Slide Number Placeholder 3">
            <a:extLst>
              <a:ext uri="{FF2B5EF4-FFF2-40B4-BE49-F238E27FC236}">
                <a16:creationId xmlns:a16="http://schemas.microsoft.com/office/drawing/2014/main" id="{D14A0096-65E6-40CF-9D73-1F7B8B4B33BC}"/>
              </a:ext>
            </a:extLst>
          </p:cNvPr>
          <p:cNvSpPr>
            <a:spLocks noGrp="1"/>
          </p:cNvSpPr>
          <p:nvPr>
            <p:ph type="sldNum" sz="quarter" idx="12"/>
          </p:nvPr>
        </p:nvSpPr>
        <p:spPr>
          <a:xfrm>
            <a:off x="7794438" y="6356350"/>
            <a:ext cx="720911"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tx1">
                    <a:alpha val="80000"/>
                  </a:schemeClr>
                </a:solidFill>
              </a:rPr>
              <a:pPr algn="r" defTabSz="914400">
                <a:spcAft>
                  <a:spcPts val="600"/>
                </a:spcAft>
              </a:pPr>
              <a:t>33</a:t>
            </a:fld>
            <a:endParaRPr lang="en-US" altLang="ko-KR" sz="1200" dirty="0">
              <a:solidFill>
                <a:schemeClr val="tx1">
                  <a:alpha val="80000"/>
                </a:schemeClr>
              </a:solidFill>
            </a:endParaRPr>
          </a:p>
        </p:txBody>
      </p:sp>
      <p:pic>
        <p:nvPicPr>
          <p:cNvPr id="7" name="Picture 6">
            <a:extLst>
              <a:ext uri="{FF2B5EF4-FFF2-40B4-BE49-F238E27FC236}">
                <a16:creationId xmlns:a16="http://schemas.microsoft.com/office/drawing/2014/main" id="{052EFF81-1943-4E8E-A5B6-87F93674D6FD}"/>
              </a:ext>
            </a:extLst>
          </p:cNvPr>
          <p:cNvPicPr>
            <a:picLocks noChangeAspect="1"/>
          </p:cNvPicPr>
          <p:nvPr/>
        </p:nvPicPr>
        <p:blipFill>
          <a:blip r:embed="rId2"/>
          <a:stretch>
            <a:fillRect/>
          </a:stretch>
        </p:blipFill>
        <p:spPr>
          <a:xfrm>
            <a:off x="155216" y="3364294"/>
            <a:ext cx="8957774" cy="3261760"/>
          </a:xfrm>
          <a:prstGeom prst="rect">
            <a:avLst/>
          </a:prstGeom>
        </p:spPr>
      </p:pic>
    </p:spTree>
    <p:extLst>
      <p:ext uri="{BB962C8B-B14F-4D97-AF65-F5344CB8AC3E}">
        <p14:creationId xmlns:p14="http://schemas.microsoft.com/office/powerpoint/2010/main" val="2346937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F1042D-C5D8-488B-81DC-B0D12FECBE38}"/>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r>
              <a:rPr lang="en-US" sz="4700" kern="1200" dirty="0">
                <a:solidFill>
                  <a:schemeClr val="tx1">
                    <a:lumMod val="85000"/>
                    <a:lumOff val="15000"/>
                  </a:schemeClr>
                </a:solidFill>
                <a:latin typeface="+mj-lt"/>
                <a:ea typeface="+mj-ea"/>
                <a:cs typeface="+mj-cs"/>
              </a:rPr>
              <a:t>Part 4: Terminal Value and Real Options with Spot Pricing</a:t>
            </a:r>
          </a:p>
        </p:txBody>
      </p:sp>
    </p:spTree>
    <p:extLst>
      <p:ext uri="{BB962C8B-B14F-4D97-AF65-F5344CB8AC3E}">
        <p14:creationId xmlns:p14="http://schemas.microsoft.com/office/powerpoint/2010/main" val="877529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484E3-7291-46AD-BDBD-4C0D4A538FF4}"/>
              </a:ext>
            </a:extLst>
          </p:cNvPr>
          <p:cNvSpPr>
            <a:spLocks noGrp="1"/>
          </p:cNvSpPr>
          <p:nvPr>
            <p:ph idx="1"/>
          </p:nvPr>
        </p:nvSpPr>
        <p:spPr/>
        <p:txBody>
          <a:bodyPr/>
          <a:lstStyle/>
          <a:p>
            <a:r>
              <a:rPr lang="en-US" dirty="0"/>
              <a:t>We need to admit that we have absolutely no idea what the value of the plant will be.  It is possible that spot prices will be in place rather than contracts.</a:t>
            </a:r>
          </a:p>
          <a:p>
            <a:r>
              <a:rPr lang="en-US" dirty="0"/>
              <a:t>If a spot price (merchant market) replaces contract prices, then we have absolutely no idea about what merchant prices will be.</a:t>
            </a:r>
          </a:p>
          <a:p>
            <a:r>
              <a:rPr lang="en-US" dirty="0"/>
              <a:t>With uncertain spot prices we may be able to choose different strategies depending on the level of spot prices.</a:t>
            </a:r>
          </a:p>
        </p:txBody>
      </p:sp>
      <p:sp>
        <p:nvSpPr>
          <p:cNvPr id="3" name="Title 2">
            <a:extLst>
              <a:ext uri="{FF2B5EF4-FFF2-40B4-BE49-F238E27FC236}">
                <a16:creationId xmlns:a16="http://schemas.microsoft.com/office/drawing/2014/main" id="{A5D99677-B972-4B3F-ABDC-0674261756B1}"/>
              </a:ext>
            </a:extLst>
          </p:cNvPr>
          <p:cNvSpPr>
            <a:spLocks noGrp="1"/>
          </p:cNvSpPr>
          <p:nvPr>
            <p:ph type="title"/>
          </p:nvPr>
        </p:nvSpPr>
        <p:spPr/>
        <p:txBody>
          <a:bodyPr/>
          <a:lstStyle/>
          <a:p>
            <a:r>
              <a:rPr lang="en-US" dirty="0"/>
              <a:t>Terminal Value and Spot Prices</a:t>
            </a:r>
          </a:p>
        </p:txBody>
      </p:sp>
      <p:sp>
        <p:nvSpPr>
          <p:cNvPr id="4" name="Slide Number Placeholder 3">
            <a:extLst>
              <a:ext uri="{FF2B5EF4-FFF2-40B4-BE49-F238E27FC236}">
                <a16:creationId xmlns:a16="http://schemas.microsoft.com/office/drawing/2014/main" id="{1E4FB533-CF33-406C-8729-C698AF37F4B6}"/>
              </a:ext>
            </a:extLst>
          </p:cNvPr>
          <p:cNvSpPr>
            <a:spLocks noGrp="1"/>
          </p:cNvSpPr>
          <p:nvPr>
            <p:ph type="sldNum" sz="quarter" idx="12"/>
          </p:nvPr>
        </p:nvSpPr>
        <p:spPr/>
        <p:txBody>
          <a:bodyPr/>
          <a:lstStyle/>
          <a:p>
            <a:pPr algn="ctr"/>
            <a:fld id="{0C3A1854-6B63-4059-B360-A3C4972BF0FC}" type="slidenum">
              <a:rPr lang="ko-KR" altLang="en-US" smtClean="0"/>
              <a:pPr algn="ctr"/>
              <a:t>35</a:t>
            </a:fld>
            <a:endParaRPr lang="ko-KR" altLang="en-US" dirty="0"/>
          </a:p>
        </p:txBody>
      </p:sp>
    </p:spTree>
    <p:extLst>
      <p:ext uri="{BB962C8B-B14F-4D97-AF65-F5344CB8AC3E}">
        <p14:creationId xmlns:p14="http://schemas.microsoft.com/office/powerpoint/2010/main" val="4293275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8C5EB9E-91E6-4ABE-8E75-EE3384251A67}"/>
              </a:ext>
            </a:extLst>
          </p:cNvPr>
          <p:cNvPicPr>
            <a:picLocks noChangeAspect="1"/>
          </p:cNvPicPr>
          <p:nvPr/>
        </p:nvPicPr>
        <p:blipFill rotWithShape="1">
          <a:blip r:embed="rId2"/>
          <a:srcRect l="973" r="9070"/>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Content Placeholder 1">
            <a:extLst>
              <a:ext uri="{FF2B5EF4-FFF2-40B4-BE49-F238E27FC236}">
                <a16:creationId xmlns:a16="http://schemas.microsoft.com/office/drawing/2014/main" id="{B0C1883F-AB1F-4245-9EB2-1693C6FA8175}"/>
              </a:ext>
            </a:extLst>
          </p:cNvPr>
          <p:cNvSpPr>
            <a:spLocks noGrp="1"/>
          </p:cNvSpPr>
          <p:nvPr>
            <p:ph idx="1"/>
          </p:nvPr>
        </p:nvSpPr>
        <p:spPr>
          <a:xfrm>
            <a:off x="491490" y="2575034"/>
            <a:ext cx="3840085" cy="3462228"/>
          </a:xfrm>
        </p:spPr>
        <p:txBody>
          <a:bodyPr vert="horz" lIns="91440" tIns="45720" rIns="91440" bIns="45720" rtlCol="0">
            <a:normAutofit/>
          </a:bodyPr>
          <a:lstStyle/>
          <a:p>
            <a:r>
              <a:rPr lang="en-US" sz="1800" dirty="0">
                <a:latin typeface="+mn-lt"/>
                <a:cs typeface="+mn-cs"/>
              </a:rPr>
              <a:t>Unlike operations under a PPA contract, you can apply different strategies when the contract has expired.</a:t>
            </a:r>
          </a:p>
          <a:p>
            <a:pPr lvl="1"/>
            <a:r>
              <a:rPr lang="en-US" sz="1800" dirty="0">
                <a:latin typeface="+mn-lt"/>
                <a:cs typeface="+mn-cs"/>
              </a:rPr>
              <a:t>You can abandon the plant and pay decommissioning costs</a:t>
            </a:r>
          </a:p>
          <a:p>
            <a:pPr lvl="1"/>
            <a:r>
              <a:rPr lang="en-US" sz="1800" dirty="0">
                <a:latin typeface="+mn-lt"/>
                <a:cs typeface="+mn-cs"/>
              </a:rPr>
              <a:t>You can spend a lot of money and re-furbish the plant so it is almost like new</a:t>
            </a:r>
          </a:p>
          <a:p>
            <a:pPr lvl="1"/>
            <a:r>
              <a:rPr lang="en-US" sz="1800" dirty="0">
                <a:latin typeface="+mn-lt"/>
                <a:cs typeface="+mn-cs"/>
              </a:rPr>
              <a:t>You can reduce maintenance on the plant and let it deteriorate (often the best option)</a:t>
            </a:r>
          </a:p>
        </p:txBody>
      </p:sp>
      <p:sp>
        <p:nvSpPr>
          <p:cNvPr id="3" name="Title 2">
            <a:extLst>
              <a:ext uri="{FF2B5EF4-FFF2-40B4-BE49-F238E27FC236}">
                <a16:creationId xmlns:a16="http://schemas.microsoft.com/office/drawing/2014/main" id="{BF48753F-8BD1-43A2-81F5-011B5BC544BB}"/>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algn="l"/>
            <a:r>
              <a:rPr lang="en-US" sz="4400" dirty="0">
                <a:latin typeface="+mj-lt"/>
                <a:cs typeface="+mj-cs"/>
              </a:rPr>
              <a:t>Options for Terminal Value</a:t>
            </a:r>
          </a:p>
        </p:txBody>
      </p:sp>
      <p:sp>
        <p:nvSpPr>
          <p:cNvPr id="4" name="Slide Number Placeholder 3">
            <a:extLst>
              <a:ext uri="{FF2B5EF4-FFF2-40B4-BE49-F238E27FC236}">
                <a16:creationId xmlns:a16="http://schemas.microsoft.com/office/drawing/2014/main" id="{FB0D93A0-3B93-43CE-A6F2-7032DC0B7625}"/>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lgn="r" defTabSz="914400">
              <a:spcAft>
                <a:spcPts val="600"/>
              </a:spcAft>
              <a:defRPr/>
            </a:pPr>
            <a:fld id="{0C3A1854-6B63-4059-B360-A3C4972BF0FC}" type="slidenum">
              <a:rPr lang="en-US" altLang="ko-KR" sz="1200" smtClean="0">
                <a:solidFill>
                  <a:prstClr val="black">
                    <a:tint val="75000"/>
                  </a:prstClr>
                </a:solidFill>
                <a:latin typeface="Calibri" panose="020F0502020204030204"/>
              </a:rPr>
              <a:pPr algn="r" defTabSz="914400">
                <a:spcAft>
                  <a:spcPts val="600"/>
                </a:spcAft>
                <a:defRPr/>
              </a:pPr>
              <a:t>36</a:t>
            </a:fld>
            <a:endParaRPr lang="en-US" altLang="ko-KR" sz="1200" dirty="0">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F408F690-A364-432F-8F07-DC152C16D1FF}"/>
              </a:ext>
            </a:extLst>
          </p:cNvPr>
          <p:cNvSpPr txBox="1"/>
          <p:nvPr/>
        </p:nvSpPr>
        <p:spPr>
          <a:xfrm>
            <a:off x="4769963" y="292231"/>
            <a:ext cx="3016577" cy="646331"/>
          </a:xfrm>
          <a:prstGeom prst="rect">
            <a:avLst/>
          </a:prstGeom>
          <a:solidFill>
            <a:srgbClr val="FFFF00"/>
          </a:solidFill>
        </p:spPr>
        <p:txBody>
          <a:bodyPr wrap="square" rtlCol="0">
            <a:spAutoFit/>
          </a:bodyPr>
          <a:lstStyle/>
          <a:p>
            <a:r>
              <a:rPr lang="en-US" dirty="0"/>
              <a:t>Maybe this will happen if you don’t change the oil</a:t>
            </a:r>
          </a:p>
        </p:txBody>
      </p:sp>
    </p:spTree>
    <p:extLst>
      <p:ext uri="{BB962C8B-B14F-4D97-AF65-F5344CB8AC3E}">
        <p14:creationId xmlns:p14="http://schemas.microsoft.com/office/powerpoint/2010/main" val="763662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81DE6-A9EC-4C33-AFB6-BDCAC8D6B35C}"/>
              </a:ext>
            </a:extLst>
          </p:cNvPr>
          <p:cNvPicPr>
            <a:picLocks noChangeAspect="1"/>
          </p:cNvPicPr>
          <p:nvPr/>
        </p:nvPicPr>
        <p:blipFill rotWithShape="1">
          <a:blip r:embed="rId2"/>
          <a:srcRect l="11802" r="11677"/>
          <a:stretch/>
        </p:blipFill>
        <p:spPr>
          <a:xfrm>
            <a:off x="20" y="10"/>
            <a:ext cx="3476673"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a:solidFill>
              <a:srgbClr val="2F4B6B"/>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B0C1883F-AB1F-4245-9EB2-1693C6FA8175}"/>
              </a:ext>
            </a:extLst>
          </p:cNvPr>
          <p:cNvSpPr>
            <a:spLocks noGrp="1"/>
          </p:cNvSpPr>
          <p:nvPr>
            <p:ph idx="1"/>
          </p:nvPr>
        </p:nvSpPr>
        <p:spPr>
          <a:xfrm>
            <a:off x="3724073" y="2438400"/>
            <a:ext cx="4939867" cy="3785419"/>
          </a:xfrm>
        </p:spPr>
        <p:txBody>
          <a:bodyPr vert="horz" lIns="91440" tIns="45720" rIns="91440" bIns="45720" rtlCol="0">
            <a:normAutofit/>
          </a:bodyPr>
          <a:lstStyle/>
          <a:p>
            <a:r>
              <a:rPr lang="en-US" sz="2000" dirty="0">
                <a:latin typeface="+mn-lt"/>
                <a:cs typeface="+mn-cs"/>
              </a:rPr>
              <a:t>Consider a wind turbine that used to be under a feed-in tariff.  Assume also that merchant prices are low. </a:t>
            </a:r>
          </a:p>
          <a:p>
            <a:r>
              <a:rPr lang="en-US" sz="2000" dirty="0">
                <a:latin typeface="+mn-lt"/>
                <a:cs typeface="+mn-cs"/>
              </a:rPr>
              <a:t>You could chose to stop maintenance if the merchant price is low.  With lower prices the economics of spending a lot on maintenance do not make sense.</a:t>
            </a:r>
          </a:p>
          <a:p>
            <a:r>
              <a:rPr lang="en-US" sz="2000" dirty="0">
                <a:latin typeface="+mn-lt"/>
                <a:cs typeface="+mn-cs"/>
              </a:rPr>
              <a:t>Instead, you could let the turbines decline (engineers will yell at you).  This may be better than either retiring the turbines or spending more on maintenance than the net cash flow that is generated.</a:t>
            </a:r>
          </a:p>
        </p:txBody>
      </p:sp>
      <p:sp>
        <p:nvSpPr>
          <p:cNvPr id="3" name="Title 2">
            <a:extLst>
              <a:ext uri="{FF2B5EF4-FFF2-40B4-BE49-F238E27FC236}">
                <a16:creationId xmlns:a16="http://schemas.microsoft.com/office/drawing/2014/main" id="{BF48753F-8BD1-43A2-81F5-011B5BC544BB}"/>
              </a:ext>
            </a:extLst>
          </p:cNvPr>
          <p:cNvSpPr>
            <a:spLocks noGrp="1"/>
          </p:cNvSpPr>
          <p:nvPr>
            <p:ph type="title"/>
          </p:nvPr>
        </p:nvSpPr>
        <p:spPr>
          <a:xfrm>
            <a:off x="3724072" y="629268"/>
            <a:ext cx="4939868" cy="1286160"/>
          </a:xfrm>
        </p:spPr>
        <p:txBody>
          <a:bodyPr vert="horz" lIns="91440" tIns="45720" rIns="91440" bIns="45720" rtlCol="0" anchor="b">
            <a:normAutofit/>
          </a:bodyPr>
          <a:lstStyle/>
          <a:p>
            <a:pPr algn="l"/>
            <a:r>
              <a:rPr lang="en-US" sz="4100" dirty="0">
                <a:latin typeface="+mj-lt"/>
                <a:cs typeface="+mj-cs"/>
              </a:rPr>
              <a:t>Example of Wind Turbine</a:t>
            </a:r>
          </a:p>
        </p:txBody>
      </p:sp>
      <p:sp>
        <p:nvSpPr>
          <p:cNvPr id="4" name="Slide Number Placeholder 3">
            <a:extLst>
              <a:ext uri="{FF2B5EF4-FFF2-40B4-BE49-F238E27FC236}">
                <a16:creationId xmlns:a16="http://schemas.microsoft.com/office/drawing/2014/main" id="{FB0D93A0-3B93-43CE-A6F2-7032DC0B7625}"/>
              </a:ext>
            </a:extLst>
          </p:cNvPr>
          <p:cNvSpPr>
            <a:spLocks noGrp="1"/>
          </p:cNvSpPr>
          <p:nvPr>
            <p:ph type="sldNum" sz="quarter" idx="12"/>
          </p:nvPr>
        </p:nvSpPr>
        <p:spPr>
          <a:xfrm>
            <a:off x="7625281" y="6356350"/>
            <a:ext cx="890069" cy="365125"/>
          </a:xfrm>
        </p:spPr>
        <p:txBody>
          <a:bodyPr vert="horz" lIns="91440" tIns="45720" rIns="91440" bIns="45720" rtlCol="0" anchor="ctr">
            <a:normAutofit/>
          </a:bodyPr>
          <a:lstStyle/>
          <a:p>
            <a:pPr algn="r" defTabSz="914400">
              <a:spcAft>
                <a:spcPts val="600"/>
              </a:spcAft>
              <a:defRPr/>
            </a:pPr>
            <a:fld id="{0C3A1854-6B63-4059-B360-A3C4972BF0FC}" type="slidenum">
              <a:rPr lang="en-US" altLang="ko-KR" sz="1200" smtClean="0">
                <a:solidFill>
                  <a:prstClr val="black">
                    <a:tint val="75000"/>
                  </a:prstClr>
                </a:solidFill>
                <a:latin typeface="Calibri" panose="020F0502020204030204"/>
              </a:rPr>
              <a:pPr algn="r" defTabSz="914400">
                <a:spcAft>
                  <a:spcPts val="600"/>
                </a:spcAft>
                <a:defRPr/>
              </a:pPr>
              <a:t>37</a:t>
            </a:fld>
            <a:endParaRPr lang="en-US" altLang="ko-KR" sz="1200"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D4581142-CCCB-458D-A813-82584303BF75}"/>
              </a:ext>
            </a:extLst>
          </p:cNvPr>
          <p:cNvSpPr txBox="1"/>
          <p:nvPr/>
        </p:nvSpPr>
        <p:spPr>
          <a:xfrm>
            <a:off x="329938" y="4685122"/>
            <a:ext cx="2894029" cy="646331"/>
          </a:xfrm>
          <a:prstGeom prst="rect">
            <a:avLst/>
          </a:prstGeom>
          <a:solidFill>
            <a:srgbClr val="FFFF00"/>
          </a:solidFill>
        </p:spPr>
        <p:txBody>
          <a:bodyPr wrap="square" rtlCol="0">
            <a:spAutoFit/>
          </a:bodyPr>
          <a:lstStyle/>
          <a:p>
            <a:r>
              <a:rPr lang="en-US" dirty="0"/>
              <a:t>When prices are high, you should pay for insurance</a:t>
            </a:r>
          </a:p>
        </p:txBody>
      </p:sp>
    </p:spTree>
    <p:extLst>
      <p:ext uri="{BB962C8B-B14F-4D97-AF65-F5344CB8AC3E}">
        <p14:creationId xmlns:p14="http://schemas.microsoft.com/office/powerpoint/2010/main" val="2669762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4C6FB2-0B5B-4747-B959-11C7E7D6228F}"/>
              </a:ext>
            </a:extLst>
          </p:cNvPr>
          <p:cNvSpPr>
            <a:spLocks noGrp="1"/>
          </p:cNvSpPr>
          <p:nvPr>
            <p:ph idx="1"/>
          </p:nvPr>
        </p:nvSpPr>
        <p:spPr/>
        <p:txBody>
          <a:bodyPr/>
          <a:lstStyle/>
          <a:p>
            <a:r>
              <a:rPr lang="en-US" dirty="0"/>
              <a:t>When you have a commitment, your strategy is fixed.  After the contract there are different strategies that can be employed. </a:t>
            </a:r>
          </a:p>
          <a:p>
            <a:r>
              <a:rPr lang="en-US" dirty="0"/>
              <a:t>There is a lot of uncertainty around the terminal value and we have no idea about the level of prices. </a:t>
            </a:r>
          </a:p>
          <a:p>
            <a:r>
              <a:rPr lang="en-US" dirty="0"/>
              <a:t>With low prices we will care less about maintenance and making capital expenditures to make our plant look like new.</a:t>
            </a:r>
          </a:p>
        </p:txBody>
      </p:sp>
      <p:sp>
        <p:nvSpPr>
          <p:cNvPr id="3" name="Title 2">
            <a:extLst>
              <a:ext uri="{FF2B5EF4-FFF2-40B4-BE49-F238E27FC236}">
                <a16:creationId xmlns:a16="http://schemas.microsoft.com/office/drawing/2014/main" id="{5CDF7E9B-2D1D-401D-833F-0231610470D1}"/>
              </a:ext>
            </a:extLst>
          </p:cNvPr>
          <p:cNvSpPr>
            <a:spLocks noGrp="1"/>
          </p:cNvSpPr>
          <p:nvPr>
            <p:ph type="title"/>
          </p:nvPr>
        </p:nvSpPr>
        <p:spPr/>
        <p:txBody>
          <a:bodyPr>
            <a:normAutofit fontScale="90000"/>
          </a:bodyPr>
          <a:lstStyle/>
          <a:p>
            <a:r>
              <a:rPr lang="en-US" dirty="0"/>
              <a:t>An Option Normally Means you Can Get Out of Doing Something. A Commitment is Different</a:t>
            </a:r>
          </a:p>
        </p:txBody>
      </p:sp>
    </p:spTree>
    <p:extLst>
      <p:ext uri="{BB962C8B-B14F-4D97-AF65-F5344CB8AC3E}">
        <p14:creationId xmlns:p14="http://schemas.microsoft.com/office/powerpoint/2010/main" val="1464115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F9E941-E9DF-45E5-B867-CF759098B1C0}"/>
              </a:ext>
            </a:extLst>
          </p:cNvPr>
          <p:cNvSpPr>
            <a:spLocks noGrp="1"/>
          </p:cNvSpPr>
          <p:nvPr>
            <p:ph idx="1"/>
          </p:nvPr>
        </p:nvSpPr>
        <p:spPr/>
        <p:txBody>
          <a:bodyPr>
            <a:normAutofit fontScale="92500" lnSpcReduction="10000"/>
          </a:bodyPr>
          <a:lstStyle/>
          <a:p>
            <a:r>
              <a:rPr lang="en-US" dirty="0"/>
              <a:t>The final model will demonstrate how to model different strategies in the face of uncertainty.</a:t>
            </a:r>
          </a:p>
          <a:p>
            <a:r>
              <a:rPr lang="en-US" dirty="0"/>
              <a:t>As with any option in your personal life or in business, the value is more if the uncertainty is more.</a:t>
            </a:r>
          </a:p>
          <a:p>
            <a:r>
              <a:rPr lang="en-US" dirty="0"/>
              <a:t>To demonstrate the value of options, you must have uncertainty in prices and EBITDA as well as alternative management strategies when the prices are different.</a:t>
            </a:r>
          </a:p>
          <a:p>
            <a:r>
              <a:rPr lang="en-US" dirty="0"/>
              <a:t>You can do all of this with the index function (Monte Carlo simulation will not add much to this analysis).</a:t>
            </a:r>
          </a:p>
        </p:txBody>
      </p:sp>
      <p:sp>
        <p:nvSpPr>
          <p:cNvPr id="3" name="Title 2">
            <a:extLst>
              <a:ext uri="{FF2B5EF4-FFF2-40B4-BE49-F238E27FC236}">
                <a16:creationId xmlns:a16="http://schemas.microsoft.com/office/drawing/2014/main" id="{9E263474-1BD7-48CB-ADC9-79C2F5F5C54D}"/>
              </a:ext>
            </a:extLst>
          </p:cNvPr>
          <p:cNvSpPr>
            <a:spLocks noGrp="1"/>
          </p:cNvSpPr>
          <p:nvPr>
            <p:ph type="title"/>
          </p:nvPr>
        </p:nvSpPr>
        <p:spPr/>
        <p:txBody>
          <a:bodyPr/>
          <a:lstStyle/>
          <a:p>
            <a:r>
              <a:rPr lang="en-US" dirty="0"/>
              <a:t>Options and Uncertainty</a:t>
            </a:r>
          </a:p>
        </p:txBody>
      </p:sp>
    </p:spTree>
    <p:extLst>
      <p:ext uri="{BB962C8B-B14F-4D97-AF65-F5344CB8AC3E}">
        <p14:creationId xmlns:p14="http://schemas.microsoft.com/office/powerpoint/2010/main" val="1325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1"/>
          <p:cNvGraphicFramePr>
            <a:graphicFrameLocks noGrp="1"/>
          </p:cNvGraphicFramePr>
          <p:nvPr>
            <p:ph idx="1"/>
            <p:extLst>
              <p:ext uri="{D42A27DB-BD31-4B8C-83A1-F6EECF244321}">
                <p14:modId xmlns:p14="http://schemas.microsoft.com/office/powerpoint/2010/main" val="318658759"/>
              </p:ext>
            </p:extLst>
          </p:nvPr>
        </p:nvGraphicFramePr>
        <p:xfrm>
          <a:off x="482203" y="642938"/>
          <a:ext cx="470177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DD02FC8-0A38-490E-A433-0B53D75AF658}"/>
              </a:ext>
            </a:extLst>
          </p:cNvPr>
          <p:cNvSpPr>
            <a:spLocks noGrp="1"/>
          </p:cNvSpPr>
          <p:nvPr>
            <p:ph type="title"/>
          </p:nvPr>
        </p:nvSpPr>
        <p:spPr>
          <a:xfrm>
            <a:off x="6149594" y="642938"/>
            <a:ext cx="2753106" cy="550226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Subjects Covered in Terminal Value Modelling Exercise</a:t>
            </a:r>
          </a:p>
        </p:txBody>
      </p:sp>
      <p:sp>
        <p:nvSpPr>
          <p:cNvPr id="4" name="Slide Number Placeholder 3">
            <a:extLst>
              <a:ext uri="{FF2B5EF4-FFF2-40B4-BE49-F238E27FC236}">
                <a16:creationId xmlns:a16="http://schemas.microsoft.com/office/drawing/2014/main" id="{9B7E5803-8A2A-4F81-BDAB-8E7E557E24D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0C3A1854-6B63-4059-B360-A3C4972BF0FC}" type="slidenum">
              <a:rPr lang="en-US" altLang="ko-KR" sz="1200">
                <a:solidFill>
                  <a:schemeClr val="bg1"/>
                </a:solidFill>
              </a:rPr>
              <a:pPr algn="r" defTabSz="914400">
                <a:spcAft>
                  <a:spcPts val="600"/>
                </a:spcAft>
              </a:pPr>
              <a:t>4</a:t>
            </a:fld>
            <a:endParaRPr lang="en-US" altLang="ko-KR" sz="1200" dirty="0">
              <a:solidFill>
                <a:schemeClr val="bg1"/>
              </a:solidFill>
            </a:endParaRPr>
          </a:p>
        </p:txBody>
      </p:sp>
    </p:spTree>
    <p:extLst>
      <p:ext uri="{BB962C8B-B14F-4D97-AF65-F5344CB8AC3E}">
        <p14:creationId xmlns:p14="http://schemas.microsoft.com/office/powerpoint/2010/main" val="396241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37786B-536E-477E-948B-2901BC3704E8}"/>
              </a:ext>
            </a:extLst>
          </p:cNvPr>
          <p:cNvSpPr>
            <a:spLocks noGrp="1"/>
          </p:cNvSpPr>
          <p:nvPr>
            <p:ph idx="1"/>
          </p:nvPr>
        </p:nvSpPr>
        <p:spPr>
          <a:xfrm>
            <a:off x="612742" y="1055803"/>
            <a:ext cx="8022210" cy="5062193"/>
          </a:xfrm>
        </p:spPr>
        <p:txBody>
          <a:bodyPr>
            <a:normAutofit fontScale="85000" lnSpcReduction="20000"/>
          </a:bodyPr>
          <a:lstStyle/>
          <a:p>
            <a:r>
              <a:rPr lang="en-US" dirty="0"/>
              <a:t>If you are evaluating an NGCC under merchant prices, you should probably use market implied heat rates.</a:t>
            </a:r>
          </a:p>
          <a:p>
            <a:r>
              <a:rPr lang="en-US" dirty="0"/>
              <a:t>For a natural gas plant such as an NGCC plant, the relationship between electricity prices (USD/MWH) and gas prices (USD/MMBTU) drives profit.  Therefore, after each electricity market price review, the relationship between electricity prices and natural gas prices will be evaluated through the market heat rate:</a:t>
            </a:r>
          </a:p>
          <a:p>
            <a:pPr lvl="1"/>
            <a:endParaRPr lang="en-US" dirty="0"/>
          </a:p>
          <a:p>
            <a:pPr lvl="1"/>
            <a:r>
              <a:rPr lang="en-US" dirty="0"/>
              <a:t>Market Heat Rate = Electricity Price (USD/MWH)/Gas Price (USD/MMBTU)</a:t>
            </a:r>
          </a:p>
          <a:p>
            <a:pPr lvl="1"/>
            <a:r>
              <a:rPr lang="en-US" dirty="0"/>
              <a:t>Market Heat Rate = USD/MWH Divided by USD/MMBTU</a:t>
            </a:r>
          </a:p>
          <a:p>
            <a:pPr lvl="1"/>
            <a:r>
              <a:rPr lang="en-US" dirty="0"/>
              <a:t>Market Heat Rate = USD/MWH x MMBTU/USD</a:t>
            </a:r>
          </a:p>
          <a:p>
            <a:pPr lvl="1"/>
            <a:r>
              <a:rPr lang="en-US" dirty="0"/>
              <a:t>Market Heat Rate = MMBTU/MWH</a:t>
            </a:r>
          </a:p>
          <a:p>
            <a:endParaRPr lang="en-US" dirty="0"/>
          </a:p>
        </p:txBody>
      </p:sp>
      <p:sp>
        <p:nvSpPr>
          <p:cNvPr id="3" name="Title 2">
            <a:extLst>
              <a:ext uri="{FF2B5EF4-FFF2-40B4-BE49-F238E27FC236}">
                <a16:creationId xmlns:a16="http://schemas.microsoft.com/office/drawing/2014/main" id="{1EB92877-E04D-4AEE-B5CB-DB95F20A2EBE}"/>
              </a:ext>
            </a:extLst>
          </p:cNvPr>
          <p:cNvSpPr>
            <a:spLocks noGrp="1"/>
          </p:cNvSpPr>
          <p:nvPr>
            <p:ph type="title"/>
          </p:nvPr>
        </p:nvSpPr>
        <p:spPr/>
        <p:txBody>
          <a:bodyPr>
            <a:normAutofit fontScale="90000"/>
          </a:bodyPr>
          <a:lstStyle/>
          <a:p>
            <a:r>
              <a:rPr lang="en-US" dirty="0"/>
              <a:t>Merchant Plant Analysis and Market Heat Rates</a:t>
            </a:r>
          </a:p>
        </p:txBody>
      </p:sp>
    </p:spTree>
    <p:extLst>
      <p:ext uri="{BB962C8B-B14F-4D97-AF65-F5344CB8AC3E}">
        <p14:creationId xmlns:p14="http://schemas.microsoft.com/office/powerpoint/2010/main" val="1015842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5E2CA0-49B3-41C6-A585-DF276FB5703C}"/>
              </a:ext>
            </a:extLst>
          </p:cNvPr>
          <p:cNvSpPr>
            <a:spLocks noGrp="1"/>
          </p:cNvSpPr>
          <p:nvPr>
            <p:ph idx="1"/>
          </p:nvPr>
        </p:nvSpPr>
        <p:spPr/>
        <p:txBody>
          <a:bodyPr/>
          <a:lstStyle/>
          <a:p>
            <a:r>
              <a:rPr lang="en-US" dirty="0"/>
              <a:t>You can use the market rate to project merchant cash flow as illustrated below:</a:t>
            </a:r>
          </a:p>
          <a:p>
            <a:endParaRPr lang="en-US" dirty="0"/>
          </a:p>
        </p:txBody>
      </p:sp>
      <p:sp>
        <p:nvSpPr>
          <p:cNvPr id="3" name="Title 2">
            <a:extLst>
              <a:ext uri="{FF2B5EF4-FFF2-40B4-BE49-F238E27FC236}">
                <a16:creationId xmlns:a16="http://schemas.microsoft.com/office/drawing/2014/main" id="{7C782EA4-F646-4BDC-A73A-6C5EC724DE7F}"/>
              </a:ext>
            </a:extLst>
          </p:cNvPr>
          <p:cNvSpPr>
            <a:spLocks noGrp="1"/>
          </p:cNvSpPr>
          <p:nvPr>
            <p:ph type="title"/>
          </p:nvPr>
        </p:nvSpPr>
        <p:spPr/>
        <p:txBody>
          <a:bodyPr/>
          <a:lstStyle/>
          <a:p>
            <a:r>
              <a:rPr lang="en-US" dirty="0"/>
              <a:t>Market Heat Rate and Modelling</a:t>
            </a:r>
          </a:p>
        </p:txBody>
      </p:sp>
      <p:pic>
        <p:nvPicPr>
          <p:cNvPr id="5" name="Picture 4">
            <a:extLst>
              <a:ext uri="{FF2B5EF4-FFF2-40B4-BE49-F238E27FC236}">
                <a16:creationId xmlns:a16="http://schemas.microsoft.com/office/drawing/2014/main" id="{E749901D-5C0E-4241-A5EE-3427F17ACD94}"/>
              </a:ext>
            </a:extLst>
          </p:cNvPr>
          <p:cNvPicPr>
            <a:picLocks noChangeAspect="1"/>
          </p:cNvPicPr>
          <p:nvPr/>
        </p:nvPicPr>
        <p:blipFill>
          <a:blip r:embed="rId2"/>
          <a:stretch>
            <a:fillRect/>
          </a:stretch>
        </p:blipFill>
        <p:spPr>
          <a:xfrm>
            <a:off x="518196" y="2309034"/>
            <a:ext cx="8330904" cy="3827282"/>
          </a:xfrm>
          <a:prstGeom prst="rect">
            <a:avLst/>
          </a:prstGeom>
        </p:spPr>
      </p:pic>
    </p:spTree>
    <p:extLst>
      <p:ext uri="{BB962C8B-B14F-4D97-AF65-F5344CB8AC3E}">
        <p14:creationId xmlns:p14="http://schemas.microsoft.com/office/powerpoint/2010/main" val="696352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889AF6-11DA-431F-9A33-D83A02E20DAD}"/>
              </a:ext>
            </a:extLst>
          </p:cNvPr>
          <p:cNvSpPr>
            <a:spLocks noGrp="1"/>
          </p:cNvSpPr>
          <p:nvPr>
            <p:ph idx="1"/>
          </p:nvPr>
        </p:nvSpPr>
        <p:spPr>
          <a:xfrm>
            <a:off x="113122" y="1065228"/>
            <a:ext cx="8418136" cy="1814661"/>
          </a:xfrm>
        </p:spPr>
        <p:txBody>
          <a:bodyPr>
            <a:normAutofit lnSpcReduction="10000"/>
          </a:bodyPr>
          <a:lstStyle/>
          <a:p>
            <a:r>
              <a:rPr lang="en-US" dirty="0"/>
              <a:t>Different market heat rate assumptions are made with various probabilities.  See the appendix on market heat rates. The larger the variation in heat rates the larger the value of real options.</a:t>
            </a:r>
          </a:p>
          <a:p>
            <a:endParaRPr lang="en-US" dirty="0"/>
          </a:p>
        </p:txBody>
      </p:sp>
      <p:sp>
        <p:nvSpPr>
          <p:cNvPr id="3" name="Title 2">
            <a:extLst>
              <a:ext uri="{FF2B5EF4-FFF2-40B4-BE49-F238E27FC236}">
                <a16:creationId xmlns:a16="http://schemas.microsoft.com/office/drawing/2014/main" id="{CF8F1871-3C7B-41B5-A9BD-BB37AA8DAD99}"/>
              </a:ext>
            </a:extLst>
          </p:cNvPr>
          <p:cNvSpPr>
            <a:spLocks noGrp="1"/>
          </p:cNvSpPr>
          <p:nvPr>
            <p:ph type="title"/>
          </p:nvPr>
        </p:nvSpPr>
        <p:spPr/>
        <p:txBody>
          <a:bodyPr>
            <a:normAutofit fontScale="90000"/>
          </a:bodyPr>
          <a:lstStyle/>
          <a:p>
            <a:r>
              <a:rPr lang="en-US" dirty="0"/>
              <a:t>Alternative Assumptions About the Market Heat Rates</a:t>
            </a:r>
          </a:p>
        </p:txBody>
      </p:sp>
      <p:sp>
        <p:nvSpPr>
          <p:cNvPr id="4" name="Slide Number Placeholder 3">
            <a:extLst>
              <a:ext uri="{FF2B5EF4-FFF2-40B4-BE49-F238E27FC236}">
                <a16:creationId xmlns:a16="http://schemas.microsoft.com/office/drawing/2014/main" id="{39FBA425-2F81-4F53-9299-4D9808FD9EF5}"/>
              </a:ext>
            </a:extLst>
          </p:cNvPr>
          <p:cNvSpPr>
            <a:spLocks noGrp="1"/>
          </p:cNvSpPr>
          <p:nvPr>
            <p:ph type="sldNum" sz="quarter" idx="12"/>
          </p:nvPr>
        </p:nvSpPr>
        <p:spPr/>
        <p:txBody>
          <a:bodyPr/>
          <a:lstStyle/>
          <a:p>
            <a:pPr algn="ctr"/>
            <a:fld id="{0C3A1854-6B63-4059-B360-A3C4972BF0FC}" type="slidenum">
              <a:rPr lang="ko-KR" altLang="en-US" smtClean="0"/>
              <a:pPr algn="ctr"/>
              <a:t>42</a:t>
            </a:fld>
            <a:endParaRPr lang="ko-KR" altLang="en-US" dirty="0"/>
          </a:p>
        </p:txBody>
      </p:sp>
      <p:pic>
        <p:nvPicPr>
          <p:cNvPr id="5" name="Picture 4">
            <a:extLst>
              <a:ext uri="{FF2B5EF4-FFF2-40B4-BE49-F238E27FC236}">
                <a16:creationId xmlns:a16="http://schemas.microsoft.com/office/drawing/2014/main" id="{02A874CE-086F-4102-B581-E627136E73DA}"/>
              </a:ext>
            </a:extLst>
          </p:cNvPr>
          <p:cNvPicPr>
            <a:picLocks noChangeAspect="1"/>
          </p:cNvPicPr>
          <p:nvPr/>
        </p:nvPicPr>
        <p:blipFill>
          <a:blip r:embed="rId2"/>
          <a:stretch>
            <a:fillRect/>
          </a:stretch>
        </p:blipFill>
        <p:spPr>
          <a:xfrm>
            <a:off x="129029" y="2993377"/>
            <a:ext cx="8424244" cy="3756215"/>
          </a:xfrm>
          <a:prstGeom prst="rect">
            <a:avLst/>
          </a:prstGeom>
        </p:spPr>
      </p:pic>
    </p:spTree>
    <p:extLst>
      <p:ext uri="{BB962C8B-B14F-4D97-AF65-F5344CB8AC3E}">
        <p14:creationId xmlns:p14="http://schemas.microsoft.com/office/powerpoint/2010/main" val="2824389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4E5433-7A38-403F-BCDA-22BC06FC5621}"/>
              </a:ext>
            </a:extLst>
          </p:cNvPr>
          <p:cNvSpPr>
            <a:spLocks noGrp="1"/>
          </p:cNvSpPr>
          <p:nvPr>
            <p:ph idx="1"/>
          </p:nvPr>
        </p:nvSpPr>
        <p:spPr>
          <a:xfrm>
            <a:off x="223296" y="989814"/>
            <a:ext cx="8477644" cy="1885361"/>
          </a:xfrm>
        </p:spPr>
        <p:txBody>
          <a:bodyPr>
            <a:normAutofit fontScale="92500" lnSpcReduction="20000"/>
          </a:bodyPr>
          <a:lstStyle/>
          <a:p>
            <a:r>
              <a:rPr lang="en-US" dirty="0"/>
              <a:t>The different market price scenarios are combined with different management strategies to illustrate the value of the option to do different things after the PPA expires.  Real options can be simulated with the INDEX function.</a:t>
            </a:r>
          </a:p>
          <a:p>
            <a:endParaRPr lang="en-US" dirty="0"/>
          </a:p>
        </p:txBody>
      </p:sp>
      <p:sp>
        <p:nvSpPr>
          <p:cNvPr id="3" name="Title 2">
            <a:extLst>
              <a:ext uri="{FF2B5EF4-FFF2-40B4-BE49-F238E27FC236}">
                <a16:creationId xmlns:a16="http://schemas.microsoft.com/office/drawing/2014/main" id="{46ADC51A-FCDB-4FC6-93DD-59C319B0B070}"/>
              </a:ext>
            </a:extLst>
          </p:cNvPr>
          <p:cNvSpPr>
            <a:spLocks noGrp="1"/>
          </p:cNvSpPr>
          <p:nvPr>
            <p:ph type="title"/>
          </p:nvPr>
        </p:nvSpPr>
        <p:spPr/>
        <p:txBody>
          <a:bodyPr>
            <a:normAutofit fontScale="90000"/>
          </a:bodyPr>
          <a:lstStyle/>
          <a:p>
            <a:r>
              <a:rPr lang="en-US" dirty="0"/>
              <a:t>Modelling of Alternative Strategies with Different Fixed and Variable Cost</a:t>
            </a:r>
          </a:p>
        </p:txBody>
      </p:sp>
      <p:pic>
        <p:nvPicPr>
          <p:cNvPr id="5" name="Picture 4">
            <a:extLst>
              <a:ext uri="{FF2B5EF4-FFF2-40B4-BE49-F238E27FC236}">
                <a16:creationId xmlns:a16="http://schemas.microsoft.com/office/drawing/2014/main" id="{8D490AF0-80A6-4979-A918-76D65BA166B2}"/>
              </a:ext>
            </a:extLst>
          </p:cNvPr>
          <p:cNvPicPr>
            <a:picLocks noChangeAspect="1"/>
          </p:cNvPicPr>
          <p:nvPr/>
        </p:nvPicPr>
        <p:blipFill>
          <a:blip r:embed="rId2"/>
          <a:stretch>
            <a:fillRect/>
          </a:stretch>
        </p:blipFill>
        <p:spPr>
          <a:xfrm>
            <a:off x="223296" y="3008440"/>
            <a:ext cx="8411656" cy="3750602"/>
          </a:xfrm>
          <a:prstGeom prst="rect">
            <a:avLst/>
          </a:prstGeom>
        </p:spPr>
      </p:pic>
    </p:spTree>
    <p:extLst>
      <p:ext uri="{BB962C8B-B14F-4D97-AF65-F5344CB8AC3E}">
        <p14:creationId xmlns:p14="http://schemas.microsoft.com/office/powerpoint/2010/main" val="2962461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951C7B-F2AA-4E66-8350-9D89CE85A4D5}"/>
              </a:ext>
            </a:extLst>
          </p:cNvPr>
          <p:cNvSpPr>
            <a:spLocks noGrp="1"/>
          </p:cNvSpPr>
          <p:nvPr>
            <p:ph idx="1"/>
          </p:nvPr>
        </p:nvSpPr>
        <p:spPr/>
        <p:txBody>
          <a:bodyPr/>
          <a:lstStyle/>
          <a:p>
            <a:r>
              <a:rPr lang="en-US" dirty="0"/>
              <a:t>The terminal value with rigid and flexible strategies is illustrated below.  Note that with the high merchant prices, the strategy with high fixed cost and low variable cost is used.  With low merchant prices, the strategy with high variable costs and low variable costs is optimal.</a:t>
            </a:r>
          </a:p>
          <a:p>
            <a:endParaRPr lang="en-US" dirty="0"/>
          </a:p>
        </p:txBody>
      </p:sp>
      <p:sp>
        <p:nvSpPr>
          <p:cNvPr id="3" name="Title 2">
            <a:extLst>
              <a:ext uri="{FF2B5EF4-FFF2-40B4-BE49-F238E27FC236}">
                <a16:creationId xmlns:a16="http://schemas.microsoft.com/office/drawing/2014/main" id="{E6313403-69AA-48EA-9E8B-3C6CEEC9E658}"/>
              </a:ext>
            </a:extLst>
          </p:cNvPr>
          <p:cNvSpPr>
            <a:spLocks noGrp="1"/>
          </p:cNvSpPr>
          <p:nvPr>
            <p:ph type="title"/>
          </p:nvPr>
        </p:nvSpPr>
        <p:spPr/>
        <p:txBody>
          <a:bodyPr>
            <a:normAutofit fontScale="90000"/>
          </a:bodyPr>
          <a:lstStyle/>
          <a:p>
            <a:r>
              <a:rPr lang="en-US" dirty="0"/>
              <a:t>Value with Rigid Strategy and Uncertain Prices</a:t>
            </a:r>
          </a:p>
        </p:txBody>
      </p:sp>
      <p:sp>
        <p:nvSpPr>
          <p:cNvPr id="4" name="Slide Number Placeholder 3">
            <a:extLst>
              <a:ext uri="{FF2B5EF4-FFF2-40B4-BE49-F238E27FC236}">
                <a16:creationId xmlns:a16="http://schemas.microsoft.com/office/drawing/2014/main" id="{3676225D-478B-4609-B257-ACA93218CEA3}"/>
              </a:ext>
            </a:extLst>
          </p:cNvPr>
          <p:cNvSpPr>
            <a:spLocks noGrp="1"/>
          </p:cNvSpPr>
          <p:nvPr>
            <p:ph type="sldNum" sz="quarter" idx="12"/>
          </p:nvPr>
        </p:nvSpPr>
        <p:spPr/>
        <p:txBody>
          <a:bodyPr/>
          <a:lstStyle/>
          <a:p>
            <a:pPr algn="ctr"/>
            <a:fld id="{0C3A1854-6B63-4059-B360-A3C4972BF0FC}" type="slidenum">
              <a:rPr lang="ko-KR" altLang="en-US" smtClean="0"/>
              <a:pPr algn="ctr"/>
              <a:t>44</a:t>
            </a:fld>
            <a:endParaRPr lang="ko-KR" altLang="en-US" dirty="0"/>
          </a:p>
        </p:txBody>
      </p:sp>
      <p:pic>
        <p:nvPicPr>
          <p:cNvPr id="5" name="Picture 4">
            <a:extLst>
              <a:ext uri="{FF2B5EF4-FFF2-40B4-BE49-F238E27FC236}">
                <a16:creationId xmlns:a16="http://schemas.microsoft.com/office/drawing/2014/main" id="{765DE212-B324-40A9-8FA6-4056225733B3}"/>
              </a:ext>
            </a:extLst>
          </p:cNvPr>
          <p:cNvPicPr>
            <a:picLocks noChangeAspect="1"/>
          </p:cNvPicPr>
          <p:nvPr/>
        </p:nvPicPr>
        <p:blipFill>
          <a:blip r:embed="rId2"/>
          <a:stretch>
            <a:fillRect/>
          </a:stretch>
        </p:blipFill>
        <p:spPr>
          <a:xfrm>
            <a:off x="0" y="4479189"/>
            <a:ext cx="8861196" cy="2407091"/>
          </a:xfrm>
          <a:prstGeom prst="rect">
            <a:avLst/>
          </a:prstGeom>
        </p:spPr>
      </p:pic>
    </p:spTree>
    <p:extLst>
      <p:ext uri="{BB962C8B-B14F-4D97-AF65-F5344CB8AC3E}">
        <p14:creationId xmlns:p14="http://schemas.microsoft.com/office/powerpoint/2010/main" val="2959049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37786B-536E-477E-948B-2901BC3704E8}"/>
              </a:ext>
            </a:extLst>
          </p:cNvPr>
          <p:cNvSpPr>
            <a:spLocks noGrp="1"/>
          </p:cNvSpPr>
          <p:nvPr>
            <p:ph idx="1"/>
          </p:nvPr>
        </p:nvSpPr>
        <p:spPr/>
        <p:txBody>
          <a:bodyPr>
            <a:normAutofit/>
          </a:bodyPr>
          <a:lstStyle/>
          <a:p>
            <a:r>
              <a:rPr lang="en-US" dirty="0"/>
              <a:t>All over the world, merchant markets have been built where there is surplus capacity and in most markets there has been an overbuild that has lasted for many years.</a:t>
            </a:r>
          </a:p>
          <a:p>
            <a:r>
              <a:rPr lang="en-US" dirty="0"/>
              <a:t>However, in the long-run merchant prices (and implied heat rates) must be high enough to justify building a new plant.  If the merchant heat rates are too low, no capacity will ever come into the market.</a:t>
            </a:r>
          </a:p>
        </p:txBody>
      </p:sp>
      <p:sp>
        <p:nvSpPr>
          <p:cNvPr id="3" name="Title 2">
            <a:extLst>
              <a:ext uri="{FF2B5EF4-FFF2-40B4-BE49-F238E27FC236}">
                <a16:creationId xmlns:a16="http://schemas.microsoft.com/office/drawing/2014/main" id="{1EB92877-E04D-4AEE-B5CB-DB95F20A2EBE}"/>
              </a:ext>
            </a:extLst>
          </p:cNvPr>
          <p:cNvSpPr>
            <a:spLocks noGrp="1"/>
          </p:cNvSpPr>
          <p:nvPr>
            <p:ph type="title"/>
          </p:nvPr>
        </p:nvSpPr>
        <p:spPr/>
        <p:txBody>
          <a:bodyPr>
            <a:normAutofit/>
          </a:bodyPr>
          <a:lstStyle/>
          <a:p>
            <a:r>
              <a:rPr lang="en-US" dirty="0"/>
              <a:t>Long-run Merchant Analysis</a:t>
            </a:r>
          </a:p>
        </p:txBody>
      </p:sp>
    </p:spTree>
    <p:extLst>
      <p:ext uri="{BB962C8B-B14F-4D97-AF65-F5344CB8AC3E}">
        <p14:creationId xmlns:p14="http://schemas.microsoft.com/office/powerpoint/2010/main" val="3685692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9ACE11-FA96-44F8-82DC-92D148CB9E0D}"/>
              </a:ext>
            </a:extLst>
          </p:cNvPr>
          <p:cNvSpPr>
            <a:spLocks noGrp="1"/>
          </p:cNvSpPr>
          <p:nvPr>
            <p:ph idx="1"/>
          </p:nvPr>
        </p:nvSpPr>
        <p:spPr>
          <a:xfrm>
            <a:off x="301659" y="889061"/>
            <a:ext cx="8097623" cy="2391467"/>
          </a:xfrm>
        </p:spPr>
        <p:txBody>
          <a:bodyPr>
            <a:normAutofit fontScale="92500"/>
          </a:bodyPr>
          <a:lstStyle/>
          <a:p>
            <a:r>
              <a:rPr lang="en-US" dirty="0"/>
              <a:t>If there are no additional capacity payments from a capacity market (for example, in Australia) then market heat rates should be high enough to justify the expenditure – this is a way you can test if your assumptions are reasonable.</a:t>
            </a:r>
          </a:p>
          <a:p>
            <a:endParaRPr lang="en-US" dirty="0"/>
          </a:p>
        </p:txBody>
      </p:sp>
      <p:sp>
        <p:nvSpPr>
          <p:cNvPr id="3" name="Title 2">
            <a:extLst>
              <a:ext uri="{FF2B5EF4-FFF2-40B4-BE49-F238E27FC236}">
                <a16:creationId xmlns:a16="http://schemas.microsoft.com/office/drawing/2014/main" id="{39778596-524A-46A5-ACE0-F0B62C09B839}"/>
              </a:ext>
            </a:extLst>
          </p:cNvPr>
          <p:cNvSpPr>
            <a:spLocks noGrp="1"/>
          </p:cNvSpPr>
          <p:nvPr>
            <p:ph type="title"/>
          </p:nvPr>
        </p:nvSpPr>
        <p:spPr/>
        <p:txBody>
          <a:bodyPr/>
          <a:lstStyle/>
          <a:p>
            <a:r>
              <a:rPr lang="en-US" dirty="0"/>
              <a:t>Verification of Long-Run Merchant Prices</a:t>
            </a:r>
          </a:p>
        </p:txBody>
      </p:sp>
      <p:pic>
        <p:nvPicPr>
          <p:cNvPr id="7" name="Picture 6">
            <a:extLst>
              <a:ext uri="{FF2B5EF4-FFF2-40B4-BE49-F238E27FC236}">
                <a16:creationId xmlns:a16="http://schemas.microsoft.com/office/drawing/2014/main" id="{D6FAE96C-F091-4024-9B28-AF394E447E92}"/>
              </a:ext>
            </a:extLst>
          </p:cNvPr>
          <p:cNvPicPr>
            <a:picLocks noChangeAspect="1"/>
          </p:cNvPicPr>
          <p:nvPr/>
        </p:nvPicPr>
        <p:blipFill>
          <a:blip r:embed="rId2"/>
          <a:stretch>
            <a:fillRect/>
          </a:stretch>
        </p:blipFill>
        <p:spPr>
          <a:xfrm>
            <a:off x="113122" y="3214474"/>
            <a:ext cx="7777113" cy="3539890"/>
          </a:xfrm>
          <a:prstGeom prst="rect">
            <a:avLst/>
          </a:prstGeom>
        </p:spPr>
      </p:pic>
      <p:sp>
        <p:nvSpPr>
          <p:cNvPr id="6" name="TextBox 5">
            <a:extLst>
              <a:ext uri="{FF2B5EF4-FFF2-40B4-BE49-F238E27FC236}">
                <a16:creationId xmlns:a16="http://schemas.microsoft.com/office/drawing/2014/main" id="{D4C699D3-1407-458B-B150-4FD23A9321C4}"/>
              </a:ext>
            </a:extLst>
          </p:cNvPr>
          <p:cNvSpPr txBox="1"/>
          <p:nvPr/>
        </p:nvSpPr>
        <p:spPr>
          <a:xfrm>
            <a:off x="6617616" y="3129699"/>
            <a:ext cx="1970203" cy="1477328"/>
          </a:xfrm>
          <a:prstGeom prst="rect">
            <a:avLst/>
          </a:prstGeom>
          <a:solidFill>
            <a:srgbClr val="FFFF00"/>
          </a:solidFill>
        </p:spPr>
        <p:txBody>
          <a:bodyPr wrap="square" rtlCol="0">
            <a:spAutoFit/>
          </a:bodyPr>
          <a:lstStyle/>
          <a:p>
            <a:r>
              <a:rPr lang="en-US" dirty="0"/>
              <a:t>Note that if the Model is re-set to be completely merchant, the IRR is reasonable</a:t>
            </a:r>
          </a:p>
        </p:txBody>
      </p:sp>
      <p:cxnSp>
        <p:nvCxnSpPr>
          <p:cNvPr id="9" name="Straight Arrow Connector 8">
            <a:extLst>
              <a:ext uri="{FF2B5EF4-FFF2-40B4-BE49-F238E27FC236}">
                <a16:creationId xmlns:a16="http://schemas.microsoft.com/office/drawing/2014/main" id="{7DD35120-A1E5-4505-9B63-7E9D5D3DB3C9}"/>
              </a:ext>
            </a:extLst>
          </p:cNvPr>
          <p:cNvCxnSpPr/>
          <p:nvPr/>
        </p:nvCxnSpPr>
        <p:spPr>
          <a:xfrm flipH="1">
            <a:off x="3733014" y="3868363"/>
            <a:ext cx="2771481" cy="73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45CD33-83F0-4D1A-9C2E-8764F30532BB}"/>
              </a:ext>
            </a:extLst>
          </p:cNvPr>
          <p:cNvCxnSpPr/>
          <p:nvPr/>
        </p:nvCxnSpPr>
        <p:spPr>
          <a:xfrm flipH="1" flipV="1">
            <a:off x="4157221" y="3695307"/>
            <a:ext cx="2347274" cy="173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14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9B0569-15C9-4244-AE6A-2D8C0C6882BE}"/>
              </a:ext>
            </a:extLst>
          </p:cNvPr>
          <p:cNvPicPr>
            <a:picLocks noChangeAspect="1"/>
          </p:cNvPicPr>
          <p:nvPr/>
        </p:nvPicPr>
        <p:blipFill>
          <a:blip r:embed="rId2"/>
          <a:stretch>
            <a:fillRect/>
          </a:stretch>
        </p:blipFill>
        <p:spPr>
          <a:xfrm>
            <a:off x="-1" y="3129699"/>
            <a:ext cx="7826039" cy="3663013"/>
          </a:xfrm>
          <a:prstGeom prst="rect">
            <a:avLst/>
          </a:prstGeom>
        </p:spPr>
      </p:pic>
      <p:sp>
        <p:nvSpPr>
          <p:cNvPr id="4" name="Content Placeholder 3">
            <a:extLst>
              <a:ext uri="{FF2B5EF4-FFF2-40B4-BE49-F238E27FC236}">
                <a16:creationId xmlns:a16="http://schemas.microsoft.com/office/drawing/2014/main" id="{959ACE11-FA96-44F8-82DC-92D148CB9E0D}"/>
              </a:ext>
            </a:extLst>
          </p:cNvPr>
          <p:cNvSpPr>
            <a:spLocks noGrp="1"/>
          </p:cNvSpPr>
          <p:nvPr>
            <p:ph idx="1"/>
          </p:nvPr>
        </p:nvSpPr>
        <p:spPr>
          <a:xfrm>
            <a:off x="301659" y="889061"/>
            <a:ext cx="8097623" cy="2391467"/>
          </a:xfrm>
        </p:spPr>
        <p:txBody>
          <a:bodyPr>
            <a:normAutofit/>
          </a:bodyPr>
          <a:lstStyle/>
          <a:p>
            <a:r>
              <a:rPr lang="en-US" dirty="0"/>
              <a:t>Again, if there are no additional capacity payments then market heat rates should be high enough to justify the initial capital expenditure – in the high case the IRR is high but not extreme.</a:t>
            </a:r>
          </a:p>
        </p:txBody>
      </p:sp>
      <p:sp>
        <p:nvSpPr>
          <p:cNvPr id="3" name="Title 2">
            <a:extLst>
              <a:ext uri="{FF2B5EF4-FFF2-40B4-BE49-F238E27FC236}">
                <a16:creationId xmlns:a16="http://schemas.microsoft.com/office/drawing/2014/main" id="{39778596-524A-46A5-ACE0-F0B62C09B839}"/>
              </a:ext>
            </a:extLst>
          </p:cNvPr>
          <p:cNvSpPr>
            <a:spLocks noGrp="1"/>
          </p:cNvSpPr>
          <p:nvPr>
            <p:ph type="title"/>
          </p:nvPr>
        </p:nvSpPr>
        <p:spPr/>
        <p:txBody>
          <a:bodyPr>
            <a:normAutofit fontScale="90000"/>
          </a:bodyPr>
          <a:lstStyle/>
          <a:p>
            <a:r>
              <a:rPr lang="en-US" dirty="0"/>
              <a:t>Verification of Long-Run Merchant Prices – High Case</a:t>
            </a:r>
          </a:p>
        </p:txBody>
      </p:sp>
      <p:sp>
        <p:nvSpPr>
          <p:cNvPr id="6" name="TextBox 5">
            <a:extLst>
              <a:ext uri="{FF2B5EF4-FFF2-40B4-BE49-F238E27FC236}">
                <a16:creationId xmlns:a16="http://schemas.microsoft.com/office/drawing/2014/main" id="{D4C699D3-1407-458B-B150-4FD23A9321C4}"/>
              </a:ext>
            </a:extLst>
          </p:cNvPr>
          <p:cNvSpPr txBox="1"/>
          <p:nvPr/>
        </p:nvSpPr>
        <p:spPr>
          <a:xfrm>
            <a:off x="6617616" y="3129699"/>
            <a:ext cx="1970203" cy="1477328"/>
          </a:xfrm>
          <a:prstGeom prst="rect">
            <a:avLst/>
          </a:prstGeom>
          <a:solidFill>
            <a:srgbClr val="FFFF00"/>
          </a:solidFill>
        </p:spPr>
        <p:txBody>
          <a:bodyPr wrap="square" rtlCol="0">
            <a:spAutoFit/>
          </a:bodyPr>
          <a:lstStyle/>
          <a:p>
            <a:r>
              <a:rPr lang="en-US" dirty="0"/>
              <a:t>Note that if the Model is re-set to be completely merchant, the IRR is reasonable</a:t>
            </a:r>
          </a:p>
        </p:txBody>
      </p:sp>
      <p:cxnSp>
        <p:nvCxnSpPr>
          <p:cNvPr id="9" name="Straight Arrow Connector 8">
            <a:extLst>
              <a:ext uri="{FF2B5EF4-FFF2-40B4-BE49-F238E27FC236}">
                <a16:creationId xmlns:a16="http://schemas.microsoft.com/office/drawing/2014/main" id="{7DD35120-A1E5-4505-9B63-7E9D5D3DB3C9}"/>
              </a:ext>
            </a:extLst>
          </p:cNvPr>
          <p:cNvCxnSpPr/>
          <p:nvPr/>
        </p:nvCxnSpPr>
        <p:spPr>
          <a:xfrm flipH="1">
            <a:off x="3733014" y="3868363"/>
            <a:ext cx="2771481" cy="738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45CD33-83F0-4D1A-9C2E-8764F30532BB}"/>
              </a:ext>
            </a:extLst>
          </p:cNvPr>
          <p:cNvCxnSpPr/>
          <p:nvPr/>
        </p:nvCxnSpPr>
        <p:spPr>
          <a:xfrm flipH="1" flipV="1">
            <a:off x="4157221" y="3695307"/>
            <a:ext cx="2347274" cy="173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44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A3F7-A3F2-44AF-B03F-A67E60C501C2}"/>
              </a:ext>
            </a:extLst>
          </p:cNvPr>
          <p:cNvSpPr>
            <a:spLocks noGrp="1"/>
          </p:cNvSpPr>
          <p:nvPr>
            <p:ph type="title"/>
          </p:nvPr>
        </p:nvSpPr>
        <p:spPr/>
        <p:txBody>
          <a:bodyPr/>
          <a:lstStyle/>
          <a:p>
            <a:r>
              <a:rPr lang="en-US" dirty="0"/>
              <a:t>Appendix on Merchant Prices and Market Heat Rates</a:t>
            </a:r>
          </a:p>
        </p:txBody>
      </p:sp>
    </p:spTree>
    <p:extLst>
      <p:ext uri="{BB962C8B-B14F-4D97-AF65-F5344CB8AC3E}">
        <p14:creationId xmlns:p14="http://schemas.microsoft.com/office/powerpoint/2010/main" val="297420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49</a:t>
            </a:fld>
            <a:endParaRPr lang="ko-KR" altLang="en-US" dirty="0"/>
          </a:p>
        </p:txBody>
      </p:sp>
    </p:spTree>
    <p:extLst>
      <p:ext uri="{BB962C8B-B14F-4D97-AF65-F5344CB8AC3E}">
        <p14:creationId xmlns:p14="http://schemas.microsoft.com/office/powerpoint/2010/main" val="402123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F1042D-C5D8-488B-81DC-B0D12FECBE38}"/>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r>
              <a:rPr lang="en-US" sz="4700" kern="1200" dirty="0">
                <a:solidFill>
                  <a:schemeClr val="tx1">
                    <a:lumMod val="85000"/>
                    <a:lumOff val="15000"/>
                  </a:schemeClr>
                </a:solidFill>
                <a:latin typeface="+mj-lt"/>
                <a:ea typeface="+mj-ea"/>
                <a:cs typeface="+mj-cs"/>
              </a:rPr>
              <a:t>Part 1: Terminal Value and Required IRR without Debt Financing</a:t>
            </a:r>
          </a:p>
        </p:txBody>
      </p:sp>
    </p:spTree>
    <p:extLst>
      <p:ext uri="{BB962C8B-B14F-4D97-AF65-F5344CB8AC3E}">
        <p14:creationId xmlns:p14="http://schemas.microsoft.com/office/powerpoint/2010/main" val="2979475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8"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8556F8-CFA7-433C-B051-CC574AEF9DB7}"/>
              </a:ext>
            </a:extLst>
          </p:cNvPr>
          <p:cNvSpPr>
            <a:spLocks noGrp="1"/>
          </p:cNvSpPr>
          <p:nvPr>
            <p:ph type="title"/>
          </p:nvPr>
        </p:nvSpPr>
        <p:spPr>
          <a:xfrm>
            <a:off x="1143000" y="2776538"/>
            <a:ext cx="6858000" cy="1381188"/>
          </a:xfrm>
        </p:spPr>
        <p:txBody>
          <a:bodyPr vert="horz" lIns="91440" tIns="45720" rIns="91440" bIns="45720" rtlCol="0" anchor="ctr">
            <a:normAutofit/>
          </a:bodyPr>
          <a:lstStyle/>
          <a:p>
            <a:r>
              <a:rPr lang="en-US" sz="3500" kern="1200">
                <a:solidFill>
                  <a:schemeClr val="bg2"/>
                </a:solidFill>
                <a:latin typeface="+mj-lt"/>
                <a:ea typeface="+mj-ea"/>
                <a:cs typeface="+mj-cs"/>
              </a:rPr>
              <a:t>Part 1: Philosophy of Merchant and Contract Systems</a:t>
            </a:r>
          </a:p>
        </p:txBody>
      </p:sp>
    </p:spTree>
    <p:extLst>
      <p:ext uri="{BB962C8B-B14F-4D97-AF65-F5344CB8AC3E}">
        <p14:creationId xmlns:p14="http://schemas.microsoft.com/office/powerpoint/2010/main" val="3511145273"/>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7F9853-3FBA-43EB-86FB-A3733D63737A}"/>
              </a:ext>
            </a:extLst>
          </p:cNvPr>
          <p:cNvSpPr>
            <a:spLocks noGrp="1"/>
          </p:cNvSpPr>
          <p:nvPr>
            <p:ph idx="1"/>
          </p:nvPr>
        </p:nvSpPr>
        <p:spPr/>
        <p:txBody>
          <a:bodyPr/>
          <a:lstStyle/>
          <a:p>
            <a:r>
              <a:rPr lang="en-US" dirty="0"/>
              <a:t>Few issues get economists more excited than arguments for and against real competition in electricity markets. </a:t>
            </a:r>
          </a:p>
          <a:p>
            <a:r>
              <a:rPr lang="en-US" dirty="0"/>
              <a:t>According to the Wall Street Journal: </a:t>
            </a:r>
          </a:p>
          <a:p>
            <a:pPr marL="0" indent="0">
              <a:buNone/>
            </a:pPr>
            <a:r>
              <a:rPr lang="en-US" dirty="0"/>
              <a:t> </a:t>
            </a:r>
          </a:p>
          <a:p>
            <a:pPr lvl="1"/>
            <a:r>
              <a:rPr lang="en-US" dirty="0"/>
              <a:t>“It was one of the great fantasies of American Business: a deregulated market that would send cheaper and more reliable supplies of electricity coursing into homes and offices across the nation…</a:t>
            </a:r>
          </a:p>
        </p:txBody>
      </p:sp>
      <p:sp>
        <p:nvSpPr>
          <p:cNvPr id="3" name="Title 2">
            <a:extLst>
              <a:ext uri="{FF2B5EF4-FFF2-40B4-BE49-F238E27FC236}">
                <a16:creationId xmlns:a16="http://schemas.microsoft.com/office/drawing/2014/main" id="{BD984F80-685C-44AF-B94E-9E8F5E71D366}"/>
              </a:ext>
            </a:extLst>
          </p:cNvPr>
          <p:cNvSpPr>
            <a:spLocks noGrp="1"/>
          </p:cNvSpPr>
          <p:nvPr>
            <p:ph type="title"/>
          </p:nvPr>
        </p:nvSpPr>
        <p:spPr/>
        <p:txBody>
          <a:bodyPr>
            <a:normAutofit fontScale="90000"/>
          </a:bodyPr>
          <a:lstStyle/>
          <a:p>
            <a:r>
              <a:rPr lang="en-US" dirty="0"/>
              <a:t>Arguments for and Against Merchant Systems</a:t>
            </a:r>
          </a:p>
        </p:txBody>
      </p:sp>
      <p:sp>
        <p:nvSpPr>
          <p:cNvPr id="4" name="Slide Number Placeholder 3">
            <a:extLst>
              <a:ext uri="{FF2B5EF4-FFF2-40B4-BE49-F238E27FC236}">
                <a16:creationId xmlns:a16="http://schemas.microsoft.com/office/drawing/2014/main" id="{056643F5-94AC-4903-9856-E07D23A32082}"/>
              </a:ext>
            </a:extLst>
          </p:cNvPr>
          <p:cNvSpPr>
            <a:spLocks noGrp="1"/>
          </p:cNvSpPr>
          <p:nvPr>
            <p:ph type="sldNum" sz="quarter" idx="12"/>
          </p:nvPr>
        </p:nvSpPr>
        <p:spPr/>
        <p:txBody>
          <a:bodyPr/>
          <a:lstStyle/>
          <a:p>
            <a:pPr algn="ctr"/>
            <a:fld id="{0C3A1854-6B63-4059-B360-A3C4972BF0FC}" type="slidenum">
              <a:rPr lang="ko-KR" altLang="en-US" smtClean="0"/>
              <a:pPr algn="ctr"/>
              <a:t>51</a:t>
            </a:fld>
            <a:endParaRPr lang="ko-KR" altLang="en-US" dirty="0"/>
          </a:p>
        </p:txBody>
      </p:sp>
    </p:spTree>
    <p:extLst>
      <p:ext uri="{BB962C8B-B14F-4D97-AF65-F5344CB8AC3E}">
        <p14:creationId xmlns:p14="http://schemas.microsoft.com/office/powerpoint/2010/main" val="1734394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2B791B-122D-4A76-98F8-D142B52FFC6F}"/>
              </a:ext>
            </a:extLst>
          </p:cNvPr>
          <p:cNvSpPr>
            <a:spLocks noGrp="1"/>
          </p:cNvSpPr>
          <p:nvPr>
            <p:ph idx="1"/>
          </p:nvPr>
        </p:nvSpPr>
        <p:spPr/>
        <p:txBody>
          <a:bodyPr/>
          <a:lstStyle/>
          <a:p>
            <a:r>
              <a:rPr lang="en-US" dirty="0"/>
              <a:t>I do not take any position at all about the efficacy of merchant versus PPA (single buyer) systems or even government ownership.</a:t>
            </a:r>
          </a:p>
        </p:txBody>
      </p:sp>
      <p:sp>
        <p:nvSpPr>
          <p:cNvPr id="3" name="Title 2">
            <a:extLst>
              <a:ext uri="{FF2B5EF4-FFF2-40B4-BE49-F238E27FC236}">
                <a16:creationId xmlns:a16="http://schemas.microsoft.com/office/drawing/2014/main" id="{B70C2BF0-EE76-4E5B-9760-2EE0CE45150B}"/>
              </a:ext>
            </a:extLst>
          </p:cNvPr>
          <p:cNvSpPr>
            <a:spLocks noGrp="1"/>
          </p:cNvSpPr>
          <p:nvPr>
            <p:ph type="title"/>
          </p:nvPr>
        </p:nvSpPr>
        <p:spPr/>
        <p:txBody>
          <a:bodyPr/>
          <a:lstStyle/>
          <a:p>
            <a:r>
              <a:rPr lang="en-US" dirty="0"/>
              <a:t>Positions on Merchant Markets</a:t>
            </a:r>
          </a:p>
        </p:txBody>
      </p:sp>
    </p:spTree>
    <p:extLst>
      <p:ext uri="{BB962C8B-B14F-4D97-AF65-F5344CB8AC3E}">
        <p14:creationId xmlns:p14="http://schemas.microsoft.com/office/powerpoint/2010/main" val="550486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7F9853-3FBA-43EB-86FB-A3733D63737A}"/>
              </a:ext>
            </a:extLst>
          </p:cNvPr>
          <p:cNvSpPr>
            <a:spLocks noGrp="1"/>
          </p:cNvSpPr>
          <p:nvPr>
            <p:ph idx="1"/>
          </p:nvPr>
        </p:nvSpPr>
        <p:spPr/>
        <p:txBody>
          <a:bodyPr>
            <a:normAutofit fontScale="92500"/>
          </a:bodyPr>
          <a:lstStyle/>
          <a:p>
            <a:r>
              <a:rPr lang="en-US" dirty="0"/>
              <a:t>In arguing for one system or another, general statements about incentives, market failures (like California) and economic efficiency are used.</a:t>
            </a:r>
          </a:p>
          <a:p>
            <a:r>
              <a:rPr lang="en-US" dirty="0"/>
              <a:t>I will try to take a very big step backwards and think about what things could make a merchant system good or bad for a country.</a:t>
            </a:r>
          </a:p>
          <a:p>
            <a:r>
              <a:rPr lang="en-US" dirty="0"/>
              <a:t>Instead of starting with electricity, you can think about merchant markets and alternative systems for hospitals and prisons, where pricing systems have different risks and incentives.</a:t>
            </a:r>
          </a:p>
        </p:txBody>
      </p:sp>
      <p:sp>
        <p:nvSpPr>
          <p:cNvPr id="3" name="Title 2">
            <a:extLst>
              <a:ext uri="{FF2B5EF4-FFF2-40B4-BE49-F238E27FC236}">
                <a16:creationId xmlns:a16="http://schemas.microsoft.com/office/drawing/2014/main" id="{BD984F80-685C-44AF-B94E-9E8F5E71D366}"/>
              </a:ext>
            </a:extLst>
          </p:cNvPr>
          <p:cNvSpPr>
            <a:spLocks noGrp="1"/>
          </p:cNvSpPr>
          <p:nvPr>
            <p:ph type="title"/>
          </p:nvPr>
        </p:nvSpPr>
        <p:spPr/>
        <p:txBody>
          <a:bodyPr>
            <a:normAutofit/>
          </a:bodyPr>
          <a:lstStyle/>
          <a:p>
            <a:r>
              <a:rPr lang="en-US" dirty="0"/>
              <a:t>Basis for Arguments</a:t>
            </a:r>
          </a:p>
        </p:txBody>
      </p:sp>
      <p:sp>
        <p:nvSpPr>
          <p:cNvPr id="4" name="Slide Number Placeholder 3">
            <a:extLst>
              <a:ext uri="{FF2B5EF4-FFF2-40B4-BE49-F238E27FC236}">
                <a16:creationId xmlns:a16="http://schemas.microsoft.com/office/drawing/2014/main" id="{056643F5-94AC-4903-9856-E07D23A32082}"/>
              </a:ext>
            </a:extLst>
          </p:cNvPr>
          <p:cNvSpPr>
            <a:spLocks noGrp="1"/>
          </p:cNvSpPr>
          <p:nvPr>
            <p:ph type="sldNum" sz="quarter" idx="12"/>
          </p:nvPr>
        </p:nvSpPr>
        <p:spPr/>
        <p:txBody>
          <a:bodyPr/>
          <a:lstStyle/>
          <a:p>
            <a:pPr algn="ctr"/>
            <a:fld id="{0C3A1854-6B63-4059-B360-A3C4972BF0FC}" type="slidenum">
              <a:rPr lang="ko-KR" altLang="en-US" smtClean="0"/>
              <a:pPr algn="ctr"/>
              <a:t>53</a:t>
            </a:fld>
            <a:endParaRPr lang="ko-KR" altLang="en-US" dirty="0"/>
          </a:p>
        </p:txBody>
      </p:sp>
    </p:spTree>
    <p:extLst>
      <p:ext uri="{BB962C8B-B14F-4D97-AF65-F5344CB8AC3E}">
        <p14:creationId xmlns:p14="http://schemas.microsoft.com/office/powerpoint/2010/main" val="7104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A6B4F8-4988-4988-9DA6-B87E36AC9CF1}"/>
              </a:ext>
            </a:extLst>
          </p:cNvPr>
          <p:cNvSpPr>
            <a:spLocks noGrp="1"/>
          </p:cNvSpPr>
          <p:nvPr>
            <p:ph idx="1"/>
          </p:nvPr>
        </p:nvSpPr>
        <p:spPr>
          <a:xfrm>
            <a:off x="320511" y="889062"/>
            <a:ext cx="8436989" cy="1279103"/>
          </a:xfrm>
        </p:spPr>
        <p:txBody>
          <a:bodyPr>
            <a:normAutofit lnSpcReduction="10000"/>
          </a:bodyPr>
          <a:lstStyle/>
          <a:p>
            <a:r>
              <a:rPr lang="en-US" dirty="0"/>
              <a:t>Investors rather than consumers take risk of mistakes in supply and demand in PPA Single Buyer Market.</a:t>
            </a:r>
          </a:p>
          <a:p>
            <a:endParaRPr lang="en-US" dirty="0"/>
          </a:p>
        </p:txBody>
      </p:sp>
      <p:sp>
        <p:nvSpPr>
          <p:cNvPr id="3" name="Title 2">
            <a:extLst>
              <a:ext uri="{FF2B5EF4-FFF2-40B4-BE49-F238E27FC236}">
                <a16:creationId xmlns:a16="http://schemas.microsoft.com/office/drawing/2014/main" id="{402B9CE9-DFD5-4850-A648-27B41625B77B}"/>
              </a:ext>
            </a:extLst>
          </p:cNvPr>
          <p:cNvSpPr>
            <a:spLocks noGrp="1"/>
          </p:cNvSpPr>
          <p:nvPr>
            <p:ph type="title"/>
          </p:nvPr>
        </p:nvSpPr>
        <p:spPr/>
        <p:txBody>
          <a:bodyPr/>
          <a:lstStyle/>
          <a:p>
            <a:r>
              <a:rPr lang="en-US" dirty="0"/>
              <a:t>Argument for Merchant Systems</a:t>
            </a:r>
          </a:p>
        </p:txBody>
      </p:sp>
      <p:pic>
        <p:nvPicPr>
          <p:cNvPr id="5" name="Picture 10">
            <a:extLst>
              <a:ext uri="{FF2B5EF4-FFF2-40B4-BE49-F238E27FC236}">
                <a16:creationId xmlns:a16="http://schemas.microsoft.com/office/drawing/2014/main" id="{D7F2EBD9-E773-4C43-8647-614E08BA454C}"/>
              </a:ext>
            </a:extLst>
          </p:cNvPr>
          <p:cNvPicPr>
            <a:picLocks noChangeAspect="1" noChangeArrowheads="1"/>
          </p:cNvPicPr>
          <p:nvPr/>
        </p:nvPicPr>
        <p:blipFill>
          <a:blip r:embed="rId2" cstate="print"/>
          <a:srcRect/>
          <a:stretch>
            <a:fillRect/>
          </a:stretch>
        </p:blipFill>
        <p:spPr bwMode="auto">
          <a:xfrm>
            <a:off x="732344" y="2300582"/>
            <a:ext cx="6985262" cy="4378308"/>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334493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947887-86BD-4D16-AA41-4B54695D4E9F}"/>
              </a:ext>
            </a:extLst>
          </p:cNvPr>
          <p:cNvSpPr>
            <a:spLocks noGrp="1"/>
          </p:cNvSpPr>
          <p:nvPr>
            <p:ph idx="1"/>
          </p:nvPr>
        </p:nvSpPr>
        <p:spPr/>
        <p:txBody>
          <a:bodyPr>
            <a:normAutofit fontScale="92500" lnSpcReduction="10000"/>
          </a:bodyPr>
          <a:lstStyle/>
          <a:p>
            <a:r>
              <a:rPr lang="en-US" dirty="0"/>
              <a:t>Imagine Hospital or Prison – Three possible schemes</a:t>
            </a:r>
          </a:p>
          <a:p>
            <a:pPr lvl="1"/>
            <a:r>
              <a:rPr lang="en-US" dirty="0"/>
              <a:t>Option 1: Price increase with demand and profits depend on the demand  and supply.  Demand (number of patients or prisoners) affects prices as well as the capacity.  This is like a merchant market.</a:t>
            </a:r>
          </a:p>
          <a:p>
            <a:pPr lvl="1"/>
            <a:r>
              <a:rPr lang="en-US" dirty="0"/>
              <a:t>Option 2: Price is fixed, but demand varies with the volume – the more patients or prisoners, the higher the revenue. This is like a one part, output-based, feed-in tariff.</a:t>
            </a:r>
          </a:p>
          <a:p>
            <a:pPr lvl="1"/>
            <a:r>
              <a:rPr lang="en-US" dirty="0"/>
              <a:t>Option 3: Price is fixed and independent of demand. Variable costs covered by separate tariffs. This is like PPA scheme.</a:t>
            </a:r>
          </a:p>
        </p:txBody>
      </p:sp>
      <p:sp>
        <p:nvSpPr>
          <p:cNvPr id="3" name="Title 2">
            <a:extLst>
              <a:ext uri="{FF2B5EF4-FFF2-40B4-BE49-F238E27FC236}">
                <a16:creationId xmlns:a16="http://schemas.microsoft.com/office/drawing/2014/main" id="{5923F0E4-C3A9-4C12-B62D-74D1F88610BA}"/>
              </a:ext>
            </a:extLst>
          </p:cNvPr>
          <p:cNvSpPr>
            <a:spLocks noGrp="1"/>
          </p:cNvSpPr>
          <p:nvPr>
            <p:ph type="title"/>
          </p:nvPr>
        </p:nvSpPr>
        <p:spPr/>
        <p:txBody>
          <a:bodyPr/>
          <a:lstStyle/>
          <a:p>
            <a:r>
              <a:rPr lang="en-US" dirty="0"/>
              <a:t>Start with Hospitals</a:t>
            </a:r>
          </a:p>
        </p:txBody>
      </p:sp>
      <p:sp>
        <p:nvSpPr>
          <p:cNvPr id="4" name="Slide Number Placeholder 3">
            <a:extLst>
              <a:ext uri="{FF2B5EF4-FFF2-40B4-BE49-F238E27FC236}">
                <a16:creationId xmlns:a16="http://schemas.microsoft.com/office/drawing/2014/main" id="{116549A2-3C68-4060-828C-01C9CFB5EBAE}"/>
              </a:ext>
            </a:extLst>
          </p:cNvPr>
          <p:cNvSpPr>
            <a:spLocks noGrp="1"/>
          </p:cNvSpPr>
          <p:nvPr>
            <p:ph type="sldNum" sz="quarter" idx="12"/>
          </p:nvPr>
        </p:nvSpPr>
        <p:spPr/>
        <p:txBody>
          <a:bodyPr/>
          <a:lstStyle/>
          <a:p>
            <a:pPr algn="ctr"/>
            <a:fld id="{0C3A1854-6B63-4059-B360-A3C4972BF0FC}" type="slidenum">
              <a:rPr lang="ko-KR" altLang="en-US" smtClean="0"/>
              <a:pPr algn="ctr"/>
              <a:t>55</a:t>
            </a:fld>
            <a:endParaRPr lang="ko-KR" altLang="en-US" dirty="0"/>
          </a:p>
        </p:txBody>
      </p:sp>
    </p:spTree>
    <p:extLst>
      <p:ext uri="{BB962C8B-B14F-4D97-AF65-F5344CB8AC3E}">
        <p14:creationId xmlns:p14="http://schemas.microsoft.com/office/powerpoint/2010/main" val="3959971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4A23F7-203E-43A0-AD21-D7CFA1973DDF}"/>
              </a:ext>
            </a:extLst>
          </p:cNvPr>
          <p:cNvSpPr>
            <a:spLocks noGrp="1"/>
          </p:cNvSpPr>
          <p:nvPr>
            <p:ph idx="1"/>
          </p:nvPr>
        </p:nvSpPr>
        <p:spPr/>
        <p:txBody>
          <a:bodyPr/>
          <a:lstStyle/>
          <a:p>
            <a:r>
              <a:rPr lang="en-US" dirty="0"/>
              <a:t>Of course the owners of prisons and hospitals want more prisoners and patients.</a:t>
            </a:r>
          </a:p>
          <a:p>
            <a:r>
              <a:rPr lang="en-US" dirty="0"/>
              <a:t>When there are more sick people or there is more crime, the prices go up.</a:t>
            </a:r>
          </a:p>
          <a:p>
            <a:r>
              <a:rPr lang="en-US" dirty="0"/>
              <a:t>This encourages more capacity because profit is higher.</a:t>
            </a:r>
          </a:p>
          <a:p>
            <a:r>
              <a:rPr lang="en-US" dirty="0"/>
              <a:t>Owners of prisons and hospitals do not control crime or sick people, meaning that at least part of the profits are not in the control of companies.</a:t>
            </a:r>
          </a:p>
        </p:txBody>
      </p:sp>
      <p:sp>
        <p:nvSpPr>
          <p:cNvPr id="3" name="Title 2">
            <a:extLst>
              <a:ext uri="{FF2B5EF4-FFF2-40B4-BE49-F238E27FC236}">
                <a16:creationId xmlns:a16="http://schemas.microsoft.com/office/drawing/2014/main" id="{E5B6A6AE-A96B-4814-9F50-1D7C00E2532A}"/>
              </a:ext>
            </a:extLst>
          </p:cNvPr>
          <p:cNvSpPr>
            <a:spLocks noGrp="1"/>
          </p:cNvSpPr>
          <p:nvPr>
            <p:ph type="title"/>
          </p:nvPr>
        </p:nvSpPr>
        <p:spPr/>
        <p:txBody>
          <a:bodyPr>
            <a:normAutofit fontScale="90000"/>
          </a:bodyPr>
          <a:lstStyle/>
          <a:p>
            <a:r>
              <a:rPr lang="en-US" dirty="0"/>
              <a:t>Merchant System for Prisons and Hospitals</a:t>
            </a:r>
          </a:p>
        </p:txBody>
      </p:sp>
      <p:sp>
        <p:nvSpPr>
          <p:cNvPr id="4" name="Slide Number Placeholder 3">
            <a:extLst>
              <a:ext uri="{FF2B5EF4-FFF2-40B4-BE49-F238E27FC236}">
                <a16:creationId xmlns:a16="http://schemas.microsoft.com/office/drawing/2014/main" id="{F32A1592-0659-4B88-819D-C633C7EECAA3}"/>
              </a:ext>
            </a:extLst>
          </p:cNvPr>
          <p:cNvSpPr>
            <a:spLocks noGrp="1"/>
          </p:cNvSpPr>
          <p:nvPr>
            <p:ph type="sldNum" sz="quarter" idx="12"/>
          </p:nvPr>
        </p:nvSpPr>
        <p:spPr/>
        <p:txBody>
          <a:bodyPr/>
          <a:lstStyle/>
          <a:p>
            <a:pPr algn="ctr"/>
            <a:fld id="{0C3A1854-6B63-4059-B360-A3C4972BF0FC}" type="slidenum">
              <a:rPr lang="ko-KR" altLang="en-US" smtClean="0"/>
              <a:pPr algn="ctr"/>
              <a:t>56</a:t>
            </a:fld>
            <a:endParaRPr lang="ko-KR" altLang="en-US" dirty="0"/>
          </a:p>
        </p:txBody>
      </p:sp>
    </p:spTree>
    <p:extLst>
      <p:ext uri="{BB962C8B-B14F-4D97-AF65-F5344CB8AC3E}">
        <p14:creationId xmlns:p14="http://schemas.microsoft.com/office/powerpoint/2010/main" val="657212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7A2B77-0729-4798-92FC-5460B4D1FF09}"/>
              </a:ext>
            </a:extLst>
          </p:cNvPr>
          <p:cNvSpPr>
            <a:spLocks noGrp="1"/>
          </p:cNvSpPr>
          <p:nvPr>
            <p:ph idx="1"/>
          </p:nvPr>
        </p:nvSpPr>
        <p:spPr/>
        <p:txBody>
          <a:bodyPr>
            <a:normAutofit lnSpcReduction="10000"/>
          </a:bodyPr>
          <a:lstStyle/>
          <a:p>
            <a:r>
              <a:rPr lang="en-US" dirty="0"/>
              <a:t>Consider increase in crime or increase in patients.</a:t>
            </a:r>
          </a:p>
          <a:p>
            <a:r>
              <a:rPr lang="en-US" dirty="0"/>
              <a:t>Merchant markets have price increases when crime and/or sickness increases.</a:t>
            </a:r>
          </a:p>
          <a:p>
            <a:r>
              <a:rPr lang="en-US" dirty="0"/>
              <a:t>One can say that if the price does not increase when demand increases meaning investors take the risk, then consumers take the risk.</a:t>
            </a:r>
          </a:p>
          <a:p>
            <a:r>
              <a:rPr lang="en-US" dirty="0"/>
              <a:t>The idea is that risk cannot reduced, it can just be transferred.</a:t>
            </a:r>
          </a:p>
          <a:p>
            <a:r>
              <a:rPr lang="en-US" dirty="0"/>
              <a:t>Consider hospitals, if there is a shortage of </a:t>
            </a:r>
          </a:p>
          <a:p>
            <a:endParaRPr lang="en-US" dirty="0"/>
          </a:p>
        </p:txBody>
      </p:sp>
      <p:sp>
        <p:nvSpPr>
          <p:cNvPr id="3" name="Title 2">
            <a:extLst>
              <a:ext uri="{FF2B5EF4-FFF2-40B4-BE49-F238E27FC236}">
                <a16:creationId xmlns:a16="http://schemas.microsoft.com/office/drawing/2014/main" id="{A8E1A6C6-93F9-41D4-9E98-799F313CBB12}"/>
              </a:ext>
            </a:extLst>
          </p:cNvPr>
          <p:cNvSpPr>
            <a:spLocks noGrp="1"/>
          </p:cNvSpPr>
          <p:nvPr>
            <p:ph type="title"/>
          </p:nvPr>
        </p:nvSpPr>
        <p:spPr/>
        <p:txBody>
          <a:bodyPr>
            <a:normAutofit fontScale="90000"/>
          </a:bodyPr>
          <a:lstStyle/>
          <a:p>
            <a:r>
              <a:rPr lang="en-US" dirty="0"/>
              <a:t>Is Risk Just Transferred in the Different Systems, or is Risk Changed</a:t>
            </a:r>
          </a:p>
        </p:txBody>
      </p:sp>
    </p:spTree>
    <p:extLst>
      <p:ext uri="{BB962C8B-B14F-4D97-AF65-F5344CB8AC3E}">
        <p14:creationId xmlns:p14="http://schemas.microsoft.com/office/powerpoint/2010/main" val="674227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85000" lnSpcReduction="20000"/>
          </a:bodyPr>
          <a:lstStyle/>
          <a:p>
            <a:r>
              <a:rPr lang="en-US" dirty="0"/>
              <a:t>The price review will demonstrate that electricity prices are correlated with natural gas prices in virtually every market. For a natural gas plant such as an NGCC plant, the relationship between electricity prices (USD/MWH) and gas prices (USD/MMBTU) drives profit.  Therefore, after each electricity market price review, the relationship between electricity prices and natural gas prices will be evaluated through the market heat rate:</a:t>
            </a:r>
          </a:p>
          <a:p>
            <a:pPr lvl="1"/>
            <a:endParaRPr lang="en-US" dirty="0"/>
          </a:p>
          <a:p>
            <a:pPr lvl="1"/>
            <a:r>
              <a:rPr lang="en-US" dirty="0"/>
              <a:t>Market Heat Rate = Electricity Price (USD/MWH)/Gas Price (USD/MMBTU)</a:t>
            </a:r>
          </a:p>
          <a:p>
            <a:pPr lvl="1"/>
            <a:r>
              <a:rPr lang="en-US" dirty="0"/>
              <a:t>Market Heat Rate = USD/MWH Divided by USD/MMBTU</a:t>
            </a:r>
          </a:p>
          <a:p>
            <a:pPr lvl="1"/>
            <a:r>
              <a:rPr lang="en-US" dirty="0"/>
              <a:t>Market Heat Rate = USD/MWH x MMBTU/USD</a:t>
            </a:r>
          </a:p>
          <a:p>
            <a:pPr lvl="1"/>
            <a:r>
              <a:rPr lang="en-US" dirty="0"/>
              <a:t>Market Heat Rate = MMBTU/MWH</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normAutofit/>
          </a:bodyPr>
          <a:lstStyle/>
          <a:p>
            <a:r>
              <a:rPr lang="en-US" dirty="0"/>
              <a:t>Implied Heat Rates and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58</a:t>
            </a:fld>
            <a:endParaRPr lang="ko-KR" altLang="en-US" dirty="0"/>
          </a:p>
        </p:txBody>
      </p:sp>
    </p:spTree>
    <p:extLst>
      <p:ext uri="{BB962C8B-B14F-4D97-AF65-F5344CB8AC3E}">
        <p14:creationId xmlns:p14="http://schemas.microsoft.com/office/powerpoint/2010/main" val="685124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A01EE7-63B9-4A1F-9AF9-8A7068C4F2DC}"/>
              </a:ext>
            </a:extLst>
          </p:cNvPr>
          <p:cNvSpPr>
            <a:spLocks noGrp="1"/>
          </p:cNvSpPr>
          <p:nvPr>
            <p:ph idx="1"/>
          </p:nvPr>
        </p:nvSpPr>
        <p:spPr/>
        <p:txBody>
          <a:bodyPr/>
          <a:lstStyle/>
          <a:p>
            <a:r>
              <a:rPr lang="en-US" dirty="0"/>
              <a:t>In merchant markets, prices fluctuate with the gas price as shown below for the Northeast U.S. market.  This does reflect the marginal cost, but are the added risks from price fluctuations really efficient.</a:t>
            </a:r>
          </a:p>
          <a:p>
            <a:r>
              <a:rPr lang="en-US" dirty="0"/>
              <a:t> </a:t>
            </a:r>
          </a:p>
        </p:txBody>
      </p:sp>
      <p:sp>
        <p:nvSpPr>
          <p:cNvPr id="3" name="Title 2">
            <a:extLst>
              <a:ext uri="{FF2B5EF4-FFF2-40B4-BE49-F238E27FC236}">
                <a16:creationId xmlns:a16="http://schemas.microsoft.com/office/drawing/2014/main" id="{47EA01F9-0A5F-4DA8-934B-D10BFDFAFAD3}"/>
              </a:ext>
            </a:extLst>
          </p:cNvPr>
          <p:cNvSpPr>
            <a:spLocks noGrp="1"/>
          </p:cNvSpPr>
          <p:nvPr>
            <p:ph type="title"/>
          </p:nvPr>
        </p:nvSpPr>
        <p:spPr/>
        <p:txBody>
          <a:bodyPr>
            <a:normAutofit fontScale="90000"/>
          </a:bodyPr>
          <a:lstStyle/>
          <a:p>
            <a:r>
              <a:rPr lang="en-US" dirty="0"/>
              <a:t>Is it Really Efficient to Have Fluctuating Prices Like This</a:t>
            </a:r>
          </a:p>
        </p:txBody>
      </p:sp>
      <p:sp>
        <p:nvSpPr>
          <p:cNvPr id="4" name="Slide Number Placeholder 3">
            <a:extLst>
              <a:ext uri="{FF2B5EF4-FFF2-40B4-BE49-F238E27FC236}">
                <a16:creationId xmlns:a16="http://schemas.microsoft.com/office/drawing/2014/main" id="{F0A9CE99-5D03-4FA9-9DEE-7F32B7E1EA5F}"/>
              </a:ext>
            </a:extLst>
          </p:cNvPr>
          <p:cNvSpPr>
            <a:spLocks noGrp="1"/>
          </p:cNvSpPr>
          <p:nvPr>
            <p:ph type="sldNum" sz="quarter" idx="12"/>
          </p:nvPr>
        </p:nvSpPr>
        <p:spPr/>
        <p:txBody>
          <a:bodyPr/>
          <a:lstStyle/>
          <a:p>
            <a:pPr algn="ctr"/>
            <a:fld id="{0C3A1854-6B63-4059-B360-A3C4972BF0FC}" type="slidenum">
              <a:rPr lang="ko-KR" altLang="en-US" smtClean="0"/>
              <a:pPr algn="ctr"/>
              <a:t>59</a:t>
            </a:fld>
            <a:endParaRPr lang="ko-KR" altLang="en-US" dirty="0"/>
          </a:p>
        </p:txBody>
      </p:sp>
      <p:pic>
        <p:nvPicPr>
          <p:cNvPr id="5" name="Picture 4">
            <a:extLst>
              <a:ext uri="{FF2B5EF4-FFF2-40B4-BE49-F238E27FC236}">
                <a16:creationId xmlns:a16="http://schemas.microsoft.com/office/drawing/2014/main" id="{43F97018-EDC9-45AD-830C-3ED9B0EA3FCA}"/>
              </a:ext>
            </a:extLst>
          </p:cNvPr>
          <p:cNvPicPr>
            <a:picLocks noChangeAspect="1"/>
          </p:cNvPicPr>
          <p:nvPr/>
        </p:nvPicPr>
        <p:blipFill>
          <a:blip r:embed="rId2"/>
          <a:stretch>
            <a:fillRect/>
          </a:stretch>
        </p:blipFill>
        <p:spPr>
          <a:xfrm>
            <a:off x="103641" y="3416592"/>
            <a:ext cx="5675044" cy="3333000"/>
          </a:xfrm>
          <a:prstGeom prst="rect">
            <a:avLst/>
          </a:prstGeom>
        </p:spPr>
      </p:pic>
    </p:spTree>
    <p:extLst>
      <p:ext uri="{BB962C8B-B14F-4D97-AF65-F5344CB8AC3E}">
        <p14:creationId xmlns:p14="http://schemas.microsoft.com/office/powerpoint/2010/main" val="25142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p:cNvGraphicFramePr>
            <a:graphicFrameLocks noGrp="1"/>
          </p:cNvGraphicFramePr>
          <p:nvPr>
            <p:ph idx="1"/>
            <p:extLst>
              <p:ext uri="{D42A27DB-BD31-4B8C-83A1-F6EECF244321}">
                <p14:modId xmlns:p14="http://schemas.microsoft.com/office/powerpoint/2010/main" val="3501210569"/>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6A07F7E-65CF-40C8-9872-74D417768C3F}"/>
              </a:ext>
            </a:extLst>
          </p:cNvPr>
          <p:cNvSpPr>
            <a:spLocks noGrp="1"/>
          </p:cNvSpPr>
          <p:nvPr>
            <p:ph type="title"/>
          </p:nvPr>
        </p:nvSpPr>
        <p:spPr>
          <a:xfrm>
            <a:off x="707457" y="712269"/>
            <a:ext cx="2528249" cy="5502264"/>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Basic Math of IRR and Long-term Value</a:t>
            </a:r>
          </a:p>
        </p:txBody>
      </p:sp>
    </p:spTree>
    <p:extLst>
      <p:ext uri="{BB962C8B-B14F-4D97-AF65-F5344CB8AC3E}">
        <p14:creationId xmlns:p14="http://schemas.microsoft.com/office/powerpoint/2010/main" val="3380872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C2D9F8-EAB1-4ADF-97BB-94EDE01F4C4B}"/>
              </a:ext>
            </a:extLst>
          </p:cNvPr>
          <p:cNvSpPr>
            <a:spLocks noGrp="1"/>
          </p:cNvSpPr>
          <p:nvPr>
            <p:ph idx="1"/>
          </p:nvPr>
        </p:nvSpPr>
        <p:spPr/>
        <p:txBody>
          <a:bodyPr/>
          <a:lstStyle/>
          <a:p>
            <a:r>
              <a:rPr lang="en-US" dirty="0"/>
              <a:t>Could go to the gas well</a:t>
            </a:r>
          </a:p>
          <a:p>
            <a:endParaRPr lang="en-US" dirty="0"/>
          </a:p>
        </p:txBody>
      </p:sp>
      <p:sp>
        <p:nvSpPr>
          <p:cNvPr id="3" name="Title 2">
            <a:extLst>
              <a:ext uri="{FF2B5EF4-FFF2-40B4-BE49-F238E27FC236}">
                <a16:creationId xmlns:a16="http://schemas.microsoft.com/office/drawing/2014/main" id="{B769278C-895C-446B-AF81-430537F5951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43619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08884A-9C9B-419E-A6F7-F98C04B657D6}"/>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3E65E1EB-62BE-40BF-BDD7-4D5B323083F6}"/>
              </a:ext>
            </a:extLst>
          </p:cNvPr>
          <p:cNvSpPr>
            <a:spLocks noGrp="1"/>
          </p:cNvSpPr>
          <p:nvPr>
            <p:ph type="title"/>
          </p:nvPr>
        </p:nvSpPr>
        <p:spPr/>
        <p:txBody>
          <a:bodyPr/>
          <a:lstStyle/>
          <a:p>
            <a:r>
              <a:rPr lang="en-US" dirty="0"/>
              <a:t>Efficiency Depends on Price </a:t>
            </a:r>
            <a:r>
              <a:rPr lang="en-US" dirty="0" err="1"/>
              <a:t>Elasticiy</a:t>
            </a:r>
            <a:endParaRPr lang="en-US" dirty="0"/>
          </a:p>
        </p:txBody>
      </p:sp>
    </p:spTree>
    <p:extLst>
      <p:ext uri="{BB962C8B-B14F-4D97-AF65-F5344CB8AC3E}">
        <p14:creationId xmlns:p14="http://schemas.microsoft.com/office/powerpoint/2010/main" val="24174642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FDB8EF-EC53-41A3-A847-F3A92C2D9DE8}"/>
              </a:ext>
            </a:extLst>
          </p:cNvPr>
          <p:cNvSpPr>
            <a:spLocks noGrp="1"/>
          </p:cNvSpPr>
          <p:nvPr>
            <p:ph idx="1"/>
          </p:nvPr>
        </p:nvSpPr>
        <p:spPr/>
        <p:txBody>
          <a:bodyPr/>
          <a:lstStyle/>
          <a:p>
            <a:r>
              <a:rPr lang="en-US" dirty="0"/>
              <a:t>Now with the power industry hovering uneasily between regulation and deregulation, it faces the prospect of a market that combines the worst features of both: a return to government restrictions, mixed with volatility and price spikes as companies struggle to meet the nation’s energy needs.</a:t>
            </a:r>
          </a:p>
        </p:txBody>
      </p:sp>
      <p:sp>
        <p:nvSpPr>
          <p:cNvPr id="3" name="Title 2">
            <a:extLst>
              <a:ext uri="{FF2B5EF4-FFF2-40B4-BE49-F238E27FC236}">
                <a16:creationId xmlns:a16="http://schemas.microsoft.com/office/drawing/2014/main" id="{69C9AB52-33BE-4C93-BBAB-601560F163ED}"/>
              </a:ext>
            </a:extLst>
          </p:cNvPr>
          <p:cNvSpPr>
            <a:spLocks noGrp="1"/>
          </p:cNvSpPr>
          <p:nvPr>
            <p:ph type="title"/>
          </p:nvPr>
        </p:nvSpPr>
        <p:spPr/>
        <p:txBody>
          <a:bodyPr>
            <a:normAutofit fontScale="90000"/>
          </a:bodyPr>
          <a:lstStyle/>
          <a:p>
            <a:r>
              <a:rPr lang="en-US" dirty="0"/>
              <a:t>Do You Really Need Extreme Price Spikes to Promote New Capacity</a:t>
            </a:r>
          </a:p>
        </p:txBody>
      </p:sp>
    </p:spTree>
    <p:extLst>
      <p:ext uri="{BB962C8B-B14F-4D97-AF65-F5344CB8AC3E}">
        <p14:creationId xmlns:p14="http://schemas.microsoft.com/office/powerpoint/2010/main" val="2258992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B8AB0F-A4E5-4C31-9729-84271153AB8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A36BC0A-1130-453F-91A7-5BD61AE56892}"/>
              </a:ext>
            </a:extLst>
          </p:cNvPr>
          <p:cNvSpPr>
            <a:spLocks noGrp="1"/>
          </p:cNvSpPr>
          <p:nvPr>
            <p:ph type="title"/>
          </p:nvPr>
        </p:nvSpPr>
        <p:spPr/>
        <p:txBody>
          <a:bodyPr/>
          <a:lstStyle/>
          <a:p>
            <a:r>
              <a:rPr lang="en-US" dirty="0"/>
              <a:t>Notes on Google Maps and Graphing</a:t>
            </a:r>
          </a:p>
        </p:txBody>
      </p:sp>
      <p:sp>
        <p:nvSpPr>
          <p:cNvPr id="4" name="Slide Number Placeholder 3">
            <a:extLst>
              <a:ext uri="{FF2B5EF4-FFF2-40B4-BE49-F238E27FC236}">
                <a16:creationId xmlns:a16="http://schemas.microsoft.com/office/drawing/2014/main" id="{3D72354A-552B-40FB-9CCF-ACE6FF1977D3}"/>
              </a:ext>
            </a:extLst>
          </p:cNvPr>
          <p:cNvSpPr>
            <a:spLocks noGrp="1"/>
          </p:cNvSpPr>
          <p:nvPr>
            <p:ph type="sldNum" sz="quarter" idx="12"/>
          </p:nvPr>
        </p:nvSpPr>
        <p:spPr/>
        <p:txBody>
          <a:bodyPr/>
          <a:lstStyle/>
          <a:p>
            <a:pPr algn="ctr"/>
            <a:fld id="{0C3A1854-6B63-4059-B360-A3C4972BF0FC}" type="slidenum">
              <a:rPr lang="ko-KR" altLang="en-US" smtClean="0"/>
              <a:pPr algn="ctr"/>
              <a:t>63</a:t>
            </a:fld>
            <a:endParaRPr lang="ko-KR" altLang="en-US" dirty="0"/>
          </a:p>
        </p:txBody>
      </p:sp>
    </p:spTree>
    <p:extLst>
      <p:ext uri="{BB962C8B-B14F-4D97-AF65-F5344CB8AC3E}">
        <p14:creationId xmlns:p14="http://schemas.microsoft.com/office/powerpoint/2010/main" val="359665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B047C8-F3EA-4EA0-AC05-AC04651DCCED}"/>
              </a:ext>
            </a:extLst>
          </p:cNvPr>
          <p:cNvSpPr>
            <a:spLocks noGrp="1"/>
          </p:cNvSpPr>
          <p:nvPr>
            <p:ph idx="1"/>
          </p:nvPr>
        </p:nvSpPr>
        <p:spPr>
          <a:xfrm>
            <a:off x="732344" y="1055803"/>
            <a:ext cx="3660547" cy="4364609"/>
          </a:xfrm>
        </p:spPr>
        <p:txBody>
          <a:bodyPr/>
          <a:lstStyle/>
          <a:p>
            <a:r>
              <a:rPr lang="en-US" dirty="0"/>
              <a:t>For the U.S., the EIA database is used that contains historic data (albeit in different formats) as well as Natural Gas basis differentials.</a:t>
            </a:r>
          </a:p>
          <a:p>
            <a:endParaRPr lang="en-US" dirty="0"/>
          </a:p>
        </p:txBody>
      </p:sp>
      <p:sp>
        <p:nvSpPr>
          <p:cNvPr id="3" name="Title 2">
            <a:extLst>
              <a:ext uri="{FF2B5EF4-FFF2-40B4-BE49-F238E27FC236}">
                <a16:creationId xmlns:a16="http://schemas.microsoft.com/office/drawing/2014/main" id="{31224BD3-D490-46F3-9A98-F17E2639938D}"/>
              </a:ext>
            </a:extLst>
          </p:cNvPr>
          <p:cNvSpPr>
            <a:spLocks noGrp="1"/>
          </p:cNvSpPr>
          <p:nvPr>
            <p:ph type="title"/>
          </p:nvPr>
        </p:nvSpPr>
        <p:spPr/>
        <p:txBody>
          <a:bodyPr/>
          <a:lstStyle/>
          <a:p>
            <a:r>
              <a:rPr lang="en-US" dirty="0"/>
              <a:t>U.S. Regional Hubs</a:t>
            </a:r>
          </a:p>
        </p:txBody>
      </p:sp>
      <p:pic>
        <p:nvPicPr>
          <p:cNvPr id="5" name="Picture 4">
            <a:extLst>
              <a:ext uri="{FF2B5EF4-FFF2-40B4-BE49-F238E27FC236}">
                <a16:creationId xmlns:a16="http://schemas.microsoft.com/office/drawing/2014/main" id="{00000000-0008-0000-0000-0000021400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1355" y="2291204"/>
            <a:ext cx="4216768" cy="31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1908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2372AE-89E7-439A-9333-7F62906F1D98}"/>
              </a:ext>
            </a:extLst>
          </p:cNvPr>
          <p:cNvPicPr>
            <a:picLocks noChangeAspect="1"/>
          </p:cNvPicPr>
          <p:nvPr/>
        </p:nvPicPr>
        <p:blipFill>
          <a:blip r:embed="rId2"/>
          <a:stretch>
            <a:fillRect/>
          </a:stretch>
        </p:blipFill>
        <p:spPr>
          <a:xfrm>
            <a:off x="0" y="2937933"/>
            <a:ext cx="7771999" cy="3920067"/>
          </a:xfrm>
          <a:prstGeom prst="rect">
            <a:avLst/>
          </a:prstGeom>
        </p:spPr>
      </p:pic>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a:xfrm>
            <a:off x="732344" y="1055804"/>
            <a:ext cx="7346427" cy="1348032"/>
          </a:xfrm>
        </p:spPr>
        <p:txBody>
          <a:bodyPr>
            <a:normAutofit fontScale="85000" lnSpcReduction="20000"/>
          </a:bodyPr>
          <a:lstStyle/>
          <a:p>
            <a:r>
              <a:rPr lang="en-US" dirty="0"/>
              <a:t>Prices are reported publicly for on-peak periods. Prices are around USD 30/MWH in various markets and correlated to gas prices to different degrees. The first market reviewed is PJM.</a:t>
            </a:r>
          </a:p>
          <a:p>
            <a:endParaRPr lang="en-US" dirty="0"/>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normAutofit/>
          </a:bodyPr>
          <a:lstStyle/>
          <a:p>
            <a:r>
              <a:rPr lang="en-US" dirty="0"/>
              <a:t>US Regional Markets - PJM</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65</a:t>
            </a:fld>
            <a:endParaRPr lang="ko-KR" altLang="en-US" dirty="0"/>
          </a:p>
        </p:txBody>
      </p:sp>
      <p:sp>
        <p:nvSpPr>
          <p:cNvPr id="6" name="TextBox 5">
            <a:extLst>
              <a:ext uri="{FF2B5EF4-FFF2-40B4-BE49-F238E27FC236}">
                <a16:creationId xmlns:a16="http://schemas.microsoft.com/office/drawing/2014/main" id="{4D96B19F-2643-415C-94CF-E5EB38BDA7A0}"/>
              </a:ext>
            </a:extLst>
          </p:cNvPr>
          <p:cNvSpPr txBox="1"/>
          <p:nvPr/>
        </p:nvSpPr>
        <p:spPr>
          <a:xfrm>
            <a:off x="7579150" y="714157"/>
            <a:ext cx="1564850" cy="2031325"/>
          </a:xfrm>
          <a:prstGeom prst="rect">
            <a:avLst/>
          </a:prstGeom>
          <a:solidFill>
            <a:srgbClr val="FFFF00"/>
          </a:solidFill>
        </p:spPr>
        <p:txBody>
          <a:bodyPr wrap="square" rtlCol="0">
            <a:spAutoFit/>
          </a:bodyPr>
          <a:lstStyle/>
          <a:p>
            <a:r>
              <a:rPr lang="en-US" dirty="0"/>
              <a:t>Prices are about USD 30/MWH (on-peak) and gas prices are about USD 3/MMBTU </a:t>
            </a:r>
          </a:p>
        </p:txBody>
      </p:sp>
      <p:cxnSp>
        <p:nvCxnSpPr>
          <p:cNvPr id="8" name="Straight Arrow Connector 7">
            <a:extLst>
              <a:ext uri="{FF2B5EF4-FFF2-40B4-BE49-F238E27FC236}">
                <a16:creationId xmlns:a16="http://schemas.microsoft.com/office/drawing/2014/main" id="{2710F0ED-AEC0-41DC-AF52-9756E0CA0990}"/>
              </a:ext>
            </a:extLst>
          </p:cNvPr>
          <p:cNvCxnSpPr/>
          <p:nvPr/>
        </p:nvCxnSpPr>
        <p:spPr>
          <a:xfrm flipH="1">
            <a:off x="6796726" y="3186260"/>
            <a:ext cx="490194" cy="174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938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a:xfrm>
            <a:off x="732344" y="1055804"/>
            <a:ext cx="7346427" cy="1348032"/>
          </a:xfrm>
        </p:spPr>
        <p:txBody>
          <a:bodyPr>
            <a:normAutofit fontScale="70000" lnSpcReduction="20000"/>
          </a:bodyPr>
          <a:lstStyle/>
          <a:p>
            <a:r>
              <a:rPr lang="en-US" dirty="0"/>
              <a:t>The market prices relative to gas prices resulted in the following market heat rates – not the heat rates increased to 15 MMBTU/MWH. The heat rate remained below 10 for many years. Note that this market includes capacity prices.</a:t>
            </a:r>
          </a:p>
          <a:p>
            <a:endParaRPr lang="en-US" dirty="0"/>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normAutofit fontScale="90000"/>
          </a:bodyPr>
          <a:lstStyle/>
          <a:p>
            <a:r>
              <a:rPr lang="en-US" dirty="0"/>
              <a:t>Market Heat Rate US Regional Markets - PJM</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66</a:t>
            </a:fld>
            <a:endParaRPr lang="ko-KR" altLang="en-US" dirty="0"/>
          </a:p>
        </p:txBody>
      </p:sp>
      <p:cxnSp>
        <p:nvCxnSpPr>
          <p:cNvPr id="8" name="Straight Arrow Connector 7">
            <a:extLst>
              <a:ext uri="{FF2B5EF4-FFF2-40B4-BE49-F238E27FC236}">
                <a16:creationId xmlns:a16="http://schemas.microsoft.com/office/drawing/2014/main" id="{2710F0ED-AEC0-41DC-AF52-9756E0CA0990}"/>
              </a:ext>
            </a:extLst>
          </p:cNvPr>
          <p:cNvCxnSpPr/>
          <p:nvPr/>
        </p:nvCxnSpPr>
        <p:spPr>
          <a:xfrm flipH="1">
            <a:off x="6796726" y="3186260"/>
            <a:ext cx="490194" cy="174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13170B-E230-4BF7-9363-55FFD512862A}"/>
              </a:ext>
            </a:extLst>
          </p:cNvPr>
          <p:cNvPicPr>
            <a:picLocks noChangeAspect="1"/>
          </p:cNvPicPr>
          <p:nvPr/>
        </p:nvPicPr>
        <p:blipFill>
          <a:blip r:embed="rId2"/>
          <a:stretch>
            <a:fillRect/>
          </a:stretch>
        </p:blipFill>
        <p:spPr>
          <a:xfrm>
            <a:off x="-1" y="2887133"/>
            <a:ext cx="8594907" cy="3970867"/>
          </a:xfrm>
          <a:prstGeom prst="rect">
            <a:avLst/>
          </a:prstGeom>
        </p:spPr>
      </p:pic>
    </p:spTree>
    <p:extLst>
      <p:ext uri="{BB962C8B-B14F-4D97-AF65-F5344CB8AC3E}">
        <p14:creationId xmlns:p14="http://schemas.microsoft.com/office/powerpoint/2010/main" val="2003235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A3513D-9908-403D-B955-1F076FD3BF17}"/>
              </a:ext>
            </a:extLst>
          </p:cNvPr>
          <p:cNvSpPr>
            <a:spLocks noGrp="1"/>
          </p:cNvSpPr>
          <p:nvPr>
            <p:ph idx="1"/>
          </p:nvPr>
        </p:nvSpPr>
        <p:spPr/>
        <p:txBody>
          <a:bodyPr>
            <a:normAutofit/>
          </a:bodyPr>
          <a:lstStyle/>
          <a:p>
            <a:r>
              <a:rPr lang="en-US" dirty="0"/>
              <a:t>Note follows gas price but not precisely</a:t>
            </a:r>
          </a:p>
          <a:p>
            <a:endParaRPr lang="en-US" dirty="0"/>
          </a:p>
        </p:txBody>
      </p:sp>
      <p:sp>
        <p:nvSpPr>
          <p:cNvPr id="3" name="Title 2">
            <a:extLst>
              <a:ext uri="{FF2B5EF4-FFF2-40B4-BE49-F238E27FC236}">
                <a16:creationId xmlns:a16="http://schemas.microsoft.com/office/drawing/2014/main" id="{54EFEAD5-40DC-494E-8FE0-2FBB587E19E0}"/>
              </a:ext>
            </a:extLst>
          </p:cNvPr>
          <p:cNvSpPr>
            <a:spLocks noGrp="1"/>
          </p:cNvSpPr>
          <p:nvPr>
            <p:ph type="title"/>
          </p:nvPr>
        </p:nvSpPr>
        <p:spPr/>
        <p:txBody>
          <a:bodyPr>
            <a:normAutofit/>
          </a:bodyPr>
          <a:lstStyle/>
          <a:p>
            <a:r>
              <a:rPr lang="en-US" dirty="0"/>
              <a:t>Prices in 2006-2009</a:t>
            </a:r>
          </a:p>
        </p:txBody>
      </p:sp>
      <p:sp>
        <p:nvSpPr>
          <p:cNvPr id="4" name="Slide Number Placeholder 3">
            <a:extLst>
              <a:ext uri="{FF2B5EF4-FFF2-40B4-BE49-F238E27FC236}">
                <a16:creationId xmlns:a16="http://schemas.microsoft.com/office/drawing/2014/main" id="{BD2D84CE-2E4A-4D89-8416-584302B18DD2}"/>
              </a:ext>
            </a:extLst>
          </p:cNvPr>
          <p:cNvSpPr>
            <a:spLocks noGrp="1"/>
          </p:cNvSpPr>
          <p:nvPr>
            <p:ph type="sldNum" sz="quarter" idx="12"/>
          </p:nvPr>
        </p:nvSpPr>
        <p:spPr/>
        <p:txBody>
          <a:bodyPr/>
          <a:lstStyle/>
          <a:p>
            <a:pPr algn="ctr"/>
            <a:fld id="{0C3A1854-6B63-4059-B360-A3C4972BF0FC}" type="slidenum">
              <a:rPr lang="ko-KR" altLang="en-US" smtClean="0"/>
              <a:pPr algn="ctr"/>
              <a:t>67</a:t>
            </a:fld>
            <a:endParaRPr lang="ko-KR" altLang="en-US" dirty="0"/>
          </a:p>
        </p:txBody>
      </p:sp>
      <p:pic>
        <p:nvPicPr>
          <p:cNvPr id="5" name="Picture 4">
            <a:extLst>
              <a:ext uri="{FF2B5EF4-FFF2-40B4-BE49-F238E27FC236}">
                <a16:creationId xmlns:a16="http://schemas.microsoft.com/office/drawing/2014/main" id="{44CAA5D0-A500-40DF-89B8-B64F6085E6A4}"/>
              </a:ext>
            </a:extLst>
          </p:cNvPr>
          <p:cNvPicPr>
            <a:picLocks noChangeAspect="1"/>
          </p:cNvPicPr>
          <p:nvPr/>
        </p:nvPicPr>
        <p:blipFill>
          <a:blip r:embed="rId2"/>
          <a:stretch>
            <a:fillRect/>
          </a:stretch>
        </p:blipFill>
        <p:spPr>
          <a:xfrm>
            <a:off x="-1" y="2231136"/>
            <a:ext cx="9028949" cy="4554052"/>
          </a:xfrm>
          <a:prstGeom prst="rect">
            <a:avLst/>
          </a:prstGeom>
        </p:spPr>
      </p:pic>
    </p:spTree>
    <p:extLst>
      <p:ext uri="{BB962C8B-B14F-4D97-AF65-F5344CB8AC3E}">
        <p14:creationId xmlns:p14="http://schemas.microsoft.com/office/powerpoint/2010/main" val="2470755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DD4BC5-98DE-413A-A15A-31B125073B57}"/>
              </a:ext>
            </a:extLst>
          </p:cNvPr>
          <p:cNvSpPr>
            <a:spLocks noGrp="1"/>
          </p:cNvSpPr>
          <p:nvPr>
            <p:ph idx="1"/>
          </p:nvPr>
        </p:nvSpPr>
        <p:spPr/>
        <p:txBody>
          <a:bodyPr/>
          <a:lstStyle/>
          <a:p>
            <a:r>
              <a:rPr lang="en-US" dirty="0"/>
              <a:t>Even though the prices were much higher, the market heat rates were lower and quite stable.</a:t>
            </a:r>
          </a:p>
          <a:p>
            <a:endParaRPr lang="en-US" dirty="0"/>
          </a:p>
        </p:txBody>
      </p:sp>
      <p:sp>
        <p:nvSpPr>
          <p:cNvPr id="3" name="Title 2">
            <a:extLst>
              <a:ext uri="{FF2B5EF4-FFF2-40B4-BE49-F238E27FC236}">
                <a16:creationId xmlns:a16="http://schemas.microsoft.com/office/drawing/2014/main" id="{8ED66EE6-E0D2-4338-AE7B-5088129E418D}"/>
              </a:ext>
            </a:extLst>
          </p:cNvPr>
          <p:cNvSpPr>
            <a:spLocks noGrp="1"/>
          </p:cNvSpPr>
          <p:nvPr>
            <p:ph type="title"/>
          </p:nvPr>
        </p:nvSpPr>
        <p:spPr/>
        <p:txBody>
          <a:bodyPr/>
          <a:lstStyle/>
          <a:p>
            <a:r>
              <a:rPr lang="en-US" dirty="0"/>
              <a:t>Implied Heat Rates 2006-2009</a:t>
            </a:r>
          </a:p>
        </p:txBody>
      </p:sp>
      <p:pic>
        <p:nvPicPr>
          <p:cNvPr id="5" name="Picture 4">
            <a:extLst>
              <a:ext uri="{FF2B5EF4-FFF2-40B4-BE49-F238E27FC236}">
                <a16:creationId xmlns:a16="http://schemas.microsoft.com/office/drawing/2014/main" id="{93264563-45A2-414B-B4CE-0118AC41DB4A}"/>
              </a:ext>
            </a:extLst>
          </p:cNvPr>
          <p:cNvPicPr>
            <a:picLocks noChangeAspect="1"/>
          </p:cNvPicPr>
          <p:nvPr/>
        </p:nvPicPr>
        <p:blipFill>
          <a:blip r:embed="rId2"/>
          <a:stretch>
            <a:fillRect/>
          </a:stretch>
        </p:blipFill>
        <p:spPr>
          <a:xfrm>
            <a:off x="0" y="2660904"/>
            <a:ext cx="9084578" cy="4197096"/>
          </a:xfrm>
          <a:prstGeom prst="rect">
            <a:avLst/>
          </a:prstGeom>
        </p:spPr>
      </p:pic>
    </p:spTree>
    <p:extLst>
      <p:ext uri="{BB962C8B-B14F-4D97-AF65-F5344CB8AC3E}">
        <p14:creationId xmlns:p14="http://schemas.microsoft.com/office/powerpoint/2010/main" val="3705007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D911F-C077-4062-857C-64A128B338B7}"/>
              </a:ext>
            </a:extLst>
          </p:cNvPr>
          <p:cNvSpPr>
            <a:spLocks noGrp="1"/>
          </p:cNvSpPr>
          <p:nvPr>
            <p:ph idx="1"/>
          </p:nvPr>
        </p:nvSpPr>
        <p:spPr/>
        <p:txBody>
          <a:bodyPr/>
          <a:lstStyle/>
          <a:p>
            <a:r>
              <a:rPr lang="en-US" dirty="0"/>
              <a:t>When compute monthly averages, the correlation appears stronger.</a:t>
            </a:r>
          </a:p>
          <a:p>
            <a:endParaRPr lang="en-US" dirty="0"/>
          </a:p>
        </p:txBody>
      </p:sp>
      <p:sp>
        <p:nvSpPr>
          <p:cNvPr id="3" name="Title 2">
            <a:extLst>
              <a:ext uri="{FF2B5EF4-FFF2-40B4-BE49-F238E27FC236}">
                <a16:creationId xmlns:a16="http://schemas.microsoft.com/office/drawing/2014/main" id="{0B850527-A7D0-4DEE-9E5E-572FB651CD6B}"/>
              </a:ext>
            </a:extLst>
          </p:cNvPr>
          <p:cNvSpPr>
            <a:spLocks noGrp="1"/>
          </p:cNvSpPr>
          <p:nvPr>
            <p:ph type="title"/>
          </p:nvPr>
        </p:nvSpPr>
        <p:spPr/>
        <p:txBody>
          <a:bodyPr>
            <a:normAutofit fontScale="90000"/>
          </a:bodyPr>
          <a:lstStyle/>
          <a:p>
            <a:r>
              <a:rPr lang="en-US" dirty="0"/>
              <a:t>Monthly Average Gas and Electricity Prices in PJM from </a:t>
            </a:r>
          </a:p>
        </p:txBody>
      </p:sp>
      <p:sp>
        <p:nvSpPr>
          <p:cNvPr id="4" name="Slide Number Placeholder 3">
            <a:extLst>
              <a:ext uri="{FF2B5EF4-FFF2-40B4-BE49-F238E27FC236}">
                <a16:creationId xmlns:a16="http://schemas.microsoft.com/office/drawing/2014/main" id="{2AE16525-AC78-4114-B9DB-2670B4894236}"/>
              </a:ext>
            </a:extLst>
          </p:cNvPr>
          <p:cNvSpPr>
            <a:spLocks noGrp="1"/>
          </p:cNvSpPr>
          <p:nvPr>
            <p:ph type="sldNum" sz="quarter" idx="12"/>
          </p:nvPr>
        </p:nvSpPr>
        <p:spPr/>
        <p:txBody>
          <a:bodyPr/>
          <a:lstStyle/>
          <a:p>
            <a:pPr algn="ctr"/>
            <a:fld id="{0C3A1854-6B63-4059-B360-A3C4972BF0FC}" type="slidenum">
              <a:rPr lang="ko-KR" altLang="en-US" smtClean="0"/>
              <a:pPr algn="ctr"/>
              <a:t>69</a:t>
            </a:fld>
            <a:endParaRPr lang="ko-KR" altLang="en-US" dirty="0"/>
          </a:p>
        </p:txBody>
      </p:sp>
      <p:pic>
        <p:nvPicPr>
          <p:cNvPr id="5" name="Picture 4">
            <a:extLst>
              <a:ext uri="{FF2B5EF4-FFF2-40B4-BE49-F238E27FC236}">
                <a16:creationId xmlns:a16="http://schemas.microsoft.com/office/drawing/2014/main" id="{100CCD06-1A05-4B5F-8CC8-E326A5EAB9F1}"/>
              </a:ext>
            </a:extLst>
          </p:cNvPr>
          <p:cNvPicPr>
            <a:picLocks noChangeAspect="1"/>
          </p:cNvPicPr>
          <p:nvPr/>
        </p:nvPicPr>
        <p:blipFill>
          <a:blip r:embed="rId2"/>
          <a:stretch>
            <a:fillRect/>
          </a:stretch>
        </p:blipFill>
        <p:spPr>
          <a:xfrm>
            <a:off x="0" y="2137466"/>
            <a:ext cx="8037576" cy="4720534"/>
          </a:xfrm>
          <a:prstGeom prst="rect">
            <a:avLst/>
          </a:prstGeom>
        </p:spPr>
      </p:pic>
    </p:spTree>
    <p:extLst>
      <p:ext uri="{BB962C8B-B14F-4D97-AF65-F5344CB8AC3E}">
        <p14:creationId xmlns:p14="http://schemas.microsoft.com/office/powerpoint/2010/main" val="136946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FA2B2769-214A-478F-9F6B-40D7FA88E49D}"/>
              </a:ext>
            </a:extLst>
          </p:cNvPr>
          <p:cNvPicPr>
            <a:picLocks noChangeAspect="1"/>
          </p:cNvPicPr>
          <p:nvPr/>
        </p:nvPicPr>
        <p:blipFill>
          <a:blip r:embed="rId2"/>
          <a:stretch>
            <a:fillRect/>
          </a:stretch>
        </p:blipFill>
        <p:spPr>
          <a:xfrm>
            <a:off x="692358" y="3146504"/>
            <a:ext cx="7508961" cy="345412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4" name="Freeform: Shape 13">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A0F0E695-63AB-4420-9CF0-3BC260457269}"/>
              </a:ext>
            </a:extLst>
          </p:cNvPr>
          <p:cNvSpPr>
            <a:spLocks noGrp="1"/>
          </p:cNvSpPr>
          <p:nvPr>
            <p:ph idx="1"/>
          </p:nvPr>
        </p:nvSpPr>
        <p:spPr>
          <a:xfrm>
            <a:off x="65987" y="1690687"/>
            <a:ext cx="4260916" cy="1198443"/>
          </a:xfrm>
        </p:spPr>
        <p:txBody>
          <a:bodyPr vert="horz" lIns="91440" tIns="45720" rIns="91440" bIns="45720" rtlCol="0" anchor="ctr">
            <a:normAutofit/>
          </a:bodyPr>
          <a:lstStyle/>
          <a:p>
            <a:pPr marL="0" indent="0">
              <a:buNone/>
            </a:pPr>
            <a:r>
              <a:rPr lang="en-US" sz="1700" dirty="0">
                <a:solidFill>
                  <a:schemeClr val="bg1"/>
                </a:solidFill>
                <a:latin typeface="+mn-lt"/>
                <a:cs typeface="+mn-cs"/>
              </a:rPr>
              <a:t>Standard data table.  One series with the terminal value and another without the terminal value.</a:t>
            </a:r>
          </a:p>
        </p:txBody>
      </p:sp>
      <p:sp>
        <p:nvSpPr>
          <p:cNvPr id="3" name="Title 2">
            <a:extLst>
              <a:ext uri="{FF2B5EF4-FFF2-40B4-BE49-F238E27FC236}">
                <a16:creationId xmlns:a16="http://schemas.microsoft.com/office/drawing/2014/main" id="{B6B3257A-FE11-4569-82DB-483CBE2A3BA2}"/>
              </a:ext>
            </a:extLst>
          </p:cNvPr>
          <p:cNvSpPr>
            <a:spLocks noGrp="1"/>
          </p:cNvSpPr>
          <p:nvPr>
            <p:ph type="title"/>
          </p:nvPr>
        </p:nvSpPr>
        <p:spPr>
          <a:xfrm>
            <a:off x="628650" y="365126"/>
            <a:ext cx="4005453" cy="1146176"/>
          </a:xfrm>
        </p:spPr>
        <p:txBody>
          <a:bodyPr vert="horz" lIns="91440" tIns="45720" rIns="91440" bIns="45720" rtlCol="0" anchor="ctr">
            <a:normAutofit/>
          </a:bodyPr>
          <a:lstStyle/>
          <a:p>
            <a:pPr algn="l"/>
            <a:r>
              <a:rPr lang="en-US" sz="2400" kern="1200" dirty="0">
                <a:solidFill>
                  <a:schemeClr val="tx1"/>
                </a:solidFill>
                <a:latin typeface="+mj-lt"/>
                <a:ea typeface="+mj-ea"/>
                <a:cs typeface="+mj-cs"/>
              </a:rPr>
              <a:t>Illustration of Simple Mathematics – IRR with Different Terminal Value</a:t>
            </a:r>
          </a:p>
        </p:txBody>
      </p:sp>
    </p:spTree>
    <p:extLst>
      <p:ext uri="{BB962C8B-B14F-4D97-AF65-F5344CB8AC3E}">
        <p14:creationId xmlns:p14="http://schemas.microsoft.com/office/powerpoint/2010/main" val="967413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EE48CE-59EA-43AA-BC44-F75EDB49E846}"/>
              </a:ext>
            </a:extLst>
          </p:cNvPr>
          <p:cNvSpPr>
            <a:spLocks noGrp="1"/>
          </p:cNvSpPr>
          <p:nvPr>
            <p:ph idx="1"/>
          </p:nvPr>
        </p:nvSpPr>
        <p:spPr/>
        <p:txBody>
          <a:bodyPr/>
          <a:lstStyle/>
          <a:p>
            <a:r>
              <a:rPr lang="en-US" dirty="0"/>
              <a:t>The heat rates have been stable.</a:t>
            </a:r>
          </a:p>
          <a:p>
            <a:endParaRPr lang="en-US" dirty="0"/>
          </a:p>
        </p:txBody>
      </p:sp>
      <p:sp>
        <p:nvSpPr>
          <p:cNvPr id="3" name="Title 2">
            <a:extLst>
              <a:ext uri="{FF2B5EF4-FFF2-40B4-BE49-F238E27FC236}">
                <a16:creationId xmlns:a16="http://schemas.microsoft.com/office/drawing/2014/main" id="{092C7231-BE84-470E-AB1A-F7A5FFEBAB07}"/>
              </a:ext>
            </a:extLst>
          </p:cNvPr>
          <p:cNvSpPr>
            <a:spLocks noGrp="1"/>
          </p:cNvSpPr>
          <p:nvPr>
            <p:ph type="title"/>
          </p:nvPr>
        </p:nvSpPr>
        <p:spPr/>
        <p:txBody>
          <a:bodyPr>
            <a:normAutofit fontScale="90000"/>
          </a:bodyPr>
          <a:lstStyle/>
          <a:p>
            <a:r>
              <a:rPr lang="en-US" dirty="0"/>
              <a:t>Comparison of Monthly Implied Heat Rates</a:t>
            </a:r>
          </a:p>
        </p:txBody>
      </p:sp>
      <p:sp>
        <p:nvSpPr>
          <p:cNvPr id="4" name="Slide Number Placeholder 3">
            <a:extLst>
              <a:ext uri="{FF2B5EF4-FFF2-40B4-BE49-F238E27FC236}">
                <a16:creationId xmlns:a16="http://schemas.microsoft.com/office/drawing/2014/main" id="{1118CE8B-66AC-4C5E-B0C1-DD094DACD60D}"/>
              </a:ext>
            </a:extLst>
          </p:cNvPr>
          <p:cNvSpPr>
            <a:spLocks noGrp="1"/>
          </p:cNvSpPr>
          <p:nvPr>
            <p:ph type="sldNum" sz="quarter" idx="12"/>
          </p:nvPr>
        </p:nvSpPr>
        <p:spPr/>
        <p:txBody>
          <a:bodyPr/>
          <a:lstStyle/>
          <a:p>
            <a:pPr algn="ctr"/>
            <a:fld id="{0C3A1854-6B63-4059-B360-A3C4972BF0FC}" type="slidenum">
              <a:rPr lang="ko-KR" altLang="en-US" smtClean="0"/>
              <a:pPr algn="ctr"/>
              <a:t>70</a:t>
            </a:fld>
            <a:endParaRPr lang="ko-KR" altLang="en-US" dirty="0"/>
          </a:p>
        </p:txBody>
      </p:sp>
      <p:pic>
        <p:nvPicPr>
          <p:cNvPr id="5" name="Picture 4">
            <a:extLst>
              <a:ext uri="{FF2B5EF4-FFF2-40B4-BE49-F238E27FC236}">
                <a16:creationId xmlns:a16="http://schemas.microsoft.com/office/drawing/2014/main" id="{6E33AFD1-5BCA-4D2F-966F-EC14D42906D7}"/>
              </a:ext>
            </a:extLst>
          </p:cNvPr>
          <p:cNvPicPr>
            <a:picLocks noChangeAspect="1"/>
          </p:cNvPicPr>
          <p:nvPr/>
        </p:nvPicPr>
        <p:blipFill>
          <a:blip r:embed="rId2"/>
          <a:stretch>
            <a:fillRect/>
          </a:stretch>
        </p:blipFill>
        <p:spPr>
          <a:xfrm>
            <a:off x="0" y="2761488"/>
            <a:ext cx="8956019" cy="4096512"/>
          </a:xfrm>
          <a:prstGeom prst="rect">
            <a:avLst/>
          </a:prstGeom>
        </p:spPr>
      </p:pic>
    </p:spTree>
    <p:extLst>
      <p:ext uri="{BB962C8B-B14F-4D97-AF65-F5344CB8AC3E}">
        <p14:creationId xmlns:p14="http://schemas.microsoft.com/office/powerpoint/2010/main" val="631461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21C7-D23D-4EAC-9FF0-BF7826A0030B}"/>
              </a:ext>
            </a:extLst>
          </p:cNvPr>
          <p:cNvSpPr>
            <a:spLocks noGrp="1"/>
          </p:cNvSpPr>
          <p:nvPr>
            <p:ph type="title"/>
          </p:nvPr>
        </p:nvSpPr>
        <p:spPr/>
        <p:txBody>
          <a:bodyPr/>
          <a:lstStyle/>
          <a:p>
            <a:r>
              <a:rPr lang="en-US" dirty="0"/>
              <a:t>Case: German Electricity Prices, Demand Growth and Renewables</a:t>
            </a:r>
          </a:p>
        </p:txBody>
      </p:sp>
    </p:spTree>
    <p:extLst>
      <p:ext uri="{BB962C8B-B14F-4D97-AF65-F5344CB8AC3E}">
        <p14:creationId xmlns:p14="http://schemas.microsoft.com/office/powerpoint/2010/main" val="456075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04736B-397C-45B1-B351-7E6CC809C92A}"/>
              </a:ext>
            </a:extLst>
          </p:cNvPr>
          <p:cNvPicPr>
            <a:picLocks noChangeAspect="1"/>
          </p:cNvPicPr>
          <p:nvPr/>
        </p:nvPicPr>
        <p:blipFill>
          <a:blip r:embed="rId2"/>
          <a:stretch>
            <a:fillRect/>
          </a:stretch>
        </p:blipFill>
        <p:spPr>
          <a:xfrm>
            <a:off x="4206239" y="1821152"/>
            <a:ext cx="4211126" cy="3062476"/>
          </a:xfrm>
          <a:prstGeom prst="rect">
            <a:avLst/>
          </a:prstGeom>
          <a:effectLst/>
        </p:spPr>
      </p:pic>
      <p:sp>
        <p:nvSpPr>
          <p:cNvPr id="4" name="Content Placeholder 3">
            <a:extLst>
              <a:ext uri="{FF2B5EF4-FFF2-40B4-BE49-F238E27FC236}">
                <a16:creationId xmlns:a16="http://schemas.microsoft.com/office/drawing/2014/main" id="{B5EFE44E-13C6-40E2-9147-B948CEE33D04}"/>
              </a:ext>
            </a:extLst>
          </p:cNvPr>
          <p:cNvSpPr>
            <a:spLocks noGrp="1"/>
          </p:cNvSpPr>
          <p:nvPr>
            <p:ph idx="1"/>
          </p:nvPr>
        </p:nvSpPr>
        <p:spPr>
          <a:xfrm>
            <a:off x="486698" y="2438400"/>
            <a:ext cx="2629120" cy="3785419"/>
          </a:xfrm>
        </p:spPr>
        <p:txBody>
          <a:bodyPr vert="horz" lIns="91440" tIns="45720" rIns="91440" bIns="45720" rtlCol="0">
            <a:normAutofit/>
          </a:bodyPr>
          <a:lstStyle/>
          <a:p>
            <a:r>
              <a:rPr lang="en-US" sz="1700">
                <a:latin typeface="+mn-lt"/>
                <a:cs typeface="+mn-cs"/>
              </a:rPr>
              <a:t>Note the relationship between the red line and the blue line.</a:t>
            </a:r>
          </a:p>
          <a:p>
            <a:endParaRPr lang="en-US" sz="1700">
              <a:latin typeface="+mn-lt"/>
              <a:cs typeface="+mn-cs"/>
            </a:endParaRPr>
          </a:p>
        </p:txBody>
      </p:sp>
      <p:sp>
        <p:nvSpPr>
          <p:cNvPr id="3" name="Title 2">
            <a:extLst>
              <a:ext uri="{FF2B5EF4-FFF2-40B4-BE49-F238E27FC236}">
                <a16:creationId xmlns:a16="http://schemas.microsoft.com/office/drawing/2014/main" id="{66A94772-500E-4157-BFE6-D1D38393048D}"/>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algn="l"/>
            <a:r>
              <a:rPr lang="en-US" sz="2400" kern="1200">
                <a:solidFill>
                  <a:schemeClr val="tx1"/>
                </a:solidFill>
                <a:latin typeface="+mj-lt"/>
                <a:ea typeface="+mj-ea"/>
                <a:cs typeface="+mj-cs"/>
              </a:rPr>
              <a:t>German Gas and Electricity Prices and the Effect of Renewable</a:t>
            </a:r>
          </a:p>
        </p:txBody>
      </p:sp>
    </p:spTree>
    <p:extLst>
      <p:ext uri="{BB962C8B-B14F-4D97-AF65-F5344CB8AC3E}">
        <p14:creationId xmlns:p14="http://schemas.microsoft.com/office/powerpoint/2010/main" val="73389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F7EC08-825A-48EE-9E1F-C4DD447DBD80}"/>
              </a:ext>
            </a:extLst>
          </p:cNvPr>
          <p:cNvPicPr>
            <a:picLocks noChangeAspect="1"/>
          </p:cNvPicPr>
          <p:nvPr/>
        </p:nvPicPr>
        <p:blipFill>
          <a:blip r:embed="rId2"/>
          <a:stretch>
            <a:fillRect/>
          </a:stretch>
        </p:blipFill>
        <p:spPr>
          <a:xfrm>
            <a:off x="4206239" y="1821152"/>
            <a:ext cx="4211126" cy="3062476"/>
          </a:xfrm>
          <a:prstGeom prst="rect">
            <a:avLst/>
          </a:prstGeom>
          <a:effectLst/>
        </p:spPr>
      </p:pic>
      <p:sp>
        <p:nvSpPr>
          <p:cNvPr id="4" name="Content Placeholder 3">
            <a:extLst>
              <a:ext uri="{FF2B5EF4-FFF2-40B4-BE49-F238E27FC236}">
                <a16:creationId xmlns:a16="http://schemas.microsoft.com/office/drawing/2014/main" id="{18E4A110-5877-45C7-A6F4-37413B76D981}"/>
              </a:ext>
            </a:extLst>
          </p:cNvPr>
          <p:cNvSpPr>
            <a:spLocks noGrp="1"/>
          </p:cNvSpPr>
          <p:nvPr>
            <p:ph idx="1"/>
          </p:nvPr>
        </p:nvSpPr>
        <p:spPr>
          <a:xfrm>
            <a:off x="486698" y="2438400"/>
            <a:ext cx="2629120" cy="3785419"/>
          </a:xfrm>
        </p:spPr>
        <p:txBody>
          <a:bodyPr vert="horz" lIns="91440" tIns="45720" rIns="91440" bIns="45720" rtlCol="0">
            <a:normAutofit/>
          </a:bodyPr>
          <a:lstStyle/>
          <a:p>
            <a:r>
              <a:rPr lang="en-US" sz="1700" dirty="0">
                <a:latin typeface="+mn-lt"/>
                <a:cs typeface="+mn-cs"/>
              </a:rPr>
              <a:t>The all-hours price produces a low average heat rate.</a:t>
            </a:r>
          </a:p>
          <a:p>
            <a:r>
              <a:rPr lang="en-US" sz="1700" dirty="0">
                <a:latin typeface="+mn-lt"/>
                <a:cs typeface="+mn-cs"/>
              </a:rPr>
              <a:t>The average heat rate was around 4 and utilities were having serious financial problems.</a:t>
            </a:r>
          </a:p>
          <a:p>
            <a:endParaRPr lang="en-US" sz="1700" dirty="0">
              <a:latin typeface="+mn-lt"/>
              <a:cs typeface="+mn-cs"/>
            </a:endParaRPr>
          </a:p>
        </p:txBody>
      </p:sp>
      <p:sp>
        <p:nvSpPr>
          <p:cNvPr id="3" name="Title 2">
            <a:extLst>
              <a:ext uri="{FF2B5EF4-FFF2-40B4-BE49-F238E27FC236}">
                <a16:creationId xmlns:a16="http://schemas.microsoft.com/office/drawing/2014/main" id="{2E7493FF-BDF0-47E6-8C98-255B3DFAA521}"/>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algn="l"/>
            <a:r>
              <a:rPr lang="en-US" sz="2400" kern="1200">
                <a:solidFill>
                  <a:schemeClr val="tx1"/>
                </a:solidFill>
                <a:latin typeface="+mj-lt"/>
                <a:ea typeface="+mj-ea"/>
                <a:cs typeface="+mj-cs"/>
              </a:rPr>
              <a:t>Implied Heat Rate from German Baseload Prices</a:t>
            </a:r>
          </a:p>
        </p:txBody>
      </p:sp>
    </p:spTree>
    <p:extLst>
      <p:ext uri="{BB962C8B-B14F-4D97-AF65-F5344CB8AC3E}">
        <p14:creationId xmlns:p14="http://schemas.microsoft.com/office/powerpoint/2010/main" val="13606764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9" descr="Gas_Units_1999-2002">
            <a:extLst>
              <a:ext uri="{FF2B5EF4-FFF2-40B4-BE49-F238E27FC236}">
                <a16:creationId xmlns:a16="http://schemas.microsoft.com/office/drawing/2014/main" id="{348F7D31-6C4A-40D5-8B25-58A510F15C6D}"/>
              </a:ext>
            </a:extLst>
          </p:cNvPr>
          <p:cNvPicPr>
            <a:picLocks noGrp="1" noChangeAspect="1" noChangeArrowheads="1"/>
          </p:cNvPicPr>
          <p:nvPr>
            <p:ph idx="1"/>
          </p:nvPr>
        </p:nvPicPr>
        <p:blipFill>
          <a:blip r:embed="rId2" cstate="print"/>
          <a:srcRect/>
          <a:stretch>
            <a:fillRect/>
          </a:stretch>
        </p:blipFill>
        <p:spPr bwMode="auto">
          <a:xfrm>
            <a:off x="3865366" y="1587149"/>
            <a:ext cx="4915159" cy="3691643"/>
          </a:xfrm>
          <a:prstGeom prst="rect">
            <a:avLst/>
          </a:prstGeom>
          <a:noFill/>
        </p:spPr>
      </p:pic>
      <p:sp>
        <p:nvSpPr>
          <p:cNvPr id="10" name="Rectangle 9">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61BD6CC-CAA1-4FD2-8465-0CEFDE4A7BA6}"/>
              </a:ext>
            </a:extLst>
          </p:cNvPr>
          <p:cNvSpPr>
            <a:spLocks noGrp="1"/>
          </p:cNvSpPr>
          <p:nvPr>
            <p:ph type="title"/>
          </p:nvPr>
        </p:nvSpPr>
        <p:spPr>
          <a:xfrm>
            <a:off x="505677" y="914400"/>
            <a:ext cx="2743200" cy="2887579"/>
          </a:xfrm>
        </p:spPr>
        <p:txBody>
          <a:bodyPr vert="horz" lIns="91440" tIns="45720" rIns="91440" bIns="45720" rtlCol="0" anchor="b">
            <a:normAutofit/>
          </a:bodyPr>
          <a:lstStyle/>
          <a:p>
            <a:r>
              <a:rPr lang="en-US" sz="3900" kern="1200">
                <a:solidFill>
                  <a:schemeClr val="bg1"/>
                </a:solidFill>
                <a:latin typeface="+mj-lt"/>
                <a:ea typeface="+mj-ea"/>
                <a:cs typeface="+mj-cs"/>
              </a:rPr>
              <a:t>Case 1: New England Merchant Market Overbuild</a:t>
            </a:r>
          </a:p>
        </p:txBody>
      </p:sp>
    </p:spTree>
    <p:extLst>
      <p:ext uri="{BB962C8B-B14F-4D97-AF65-F5344CB8AC3E}">
        <p14:creationId xmlns:p14="http://schemas.microsoft.com/office/powerpoint/2010/main" val="1706006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C4D3A7-5BCD-4818-BB8A-E3C3B57A7AE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7C9EF2A-9A0F-4FAA-B8EF-714D0F2328D0}"/>
              </a:ext>
            </a:extLst>
          </p:cNvPr>
          <p:cNvSpPr>
            <a:spLocks noGrp="1"/>
          </p:cNvSpPr>
          <p:nvPr>
            <p:ph type="title"/>
          </p:nvPr>
        </p:nvSpPr>
        <p:spPr/>
        <p:txBody>
          <a:bodyPr/>
          <a:lstStyle/>
          <a:p>
            <a:r>
              <a:rPr lang="en-US" dirty="0"/>
              <a:t>Other Overbuild</a:t>
            </a:r>
          </a:p>
        </p:txBody>
      </p:sp>
    </p:spTree>
    <p:extLst>
      <p:ext uri="{BB962C8B-B14F-4D97-AF65-F5344CB8AC3E}">
        <p14:creationId xmlns:p14="http://schemas.microsoft.com/office/powerpoint/2010/main" val="3949137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a:xfrm>
            <a:off x="732344" y="1055804"/>
            <a:ext cx="7346427" cy="1348032"/>
          </a:xfrm>
        </p:spPr>
        <p:txBody>
          <a:bodyPr>
            <a:normAutofit lnSpcReduction="10000"/>
          </a:bodyPr>
          <a:lstStyle/>
          <a:p>
            <a:r>
              <a:rPr lang="en-US" dirty="0"/>
              <a:t>In New England, if you can forecast the natural gas price, you can also forecast the electricity price.</a:t>
            </a:r>
          </a:p>
          <a:p>
            <a:endParaRPr lang="en-US" dirty="0"/>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normAutofit/>
          </a:bodyPr>
          <a:lstStyle/>
          <a:p>
            <a:r>
              <a:rPr lang="en-US" dirty="0"/>
              <a:t>US Regional Markets – NE ISO</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76</a:t>
            </a:fld>
            <a:endParaRPr lang="ko-KR" altLang="en-US" dirty="0"/>
          </a:p>
        </p:txBody>
      </p:sp>
      <p:sp>
        <p:nvSpPr>
          <p:cNvPr id="6" name="TextBox 5">
            <a:extLst>
              <a:ext uri="{FF2B5EF4-FFF2-40B4-BE49-F238E27FC236}">
                <a16:creationId xmlns:a16="http://schemas.microsoft.com/office/drawing/2014/main" id="{4D96B19F-2643-415C-94CF-E5EB38BDA7A0}"/>
              </a:ext>
            </a:extLst>
          </p:cNvPr>
          <p:cNvSpPr txBox="1"/>
          <p:nvPr/>
        </p:nvSpPr>
        <p:spPr>
          <a:xfrm>
            <a:off x="7403335" y="2017336"/>
            <a:ext cx="1564850" cy="2031325"/>
          </a:xfrm>
          <a:prstGeom prst="rect">
            <a:avLst/>
          </a:prstGeom>
          <a:solidFill>
            <a:srgbClr val="FFFF00"/>
          </a:solidFill>
        </p:spPr>
        <p:txBody>
          <a:bodyPr wrap="square" rtlCol="0">
            <a:spAutoFit/>
          </a:bodyPr>
          <a:lstStyle/>
          <a:p>
            <a:r>
              <a:rPr lang="en-US" dirty="0"/>
              <a:t>Prices are about USD 40/MWH (on-peak) and gas prices are about USD 3/MMBTU </a:t>
            </a:r>
          </a:p>
        </p:txBody>
      </p:sp>
      <p:cxnSp>
        <p:nvCxnSpPr>
          <p:cNvPr id="8" name="Straight Arrow Connector 7">
            <a:extLst>
              <a:ext uri="{FF2B5EF4-FFF2-40B4-BE49-F238E27FC236}">
                <a16:creationId xmlns:a16="http://schemas.microsoft.com/office/drawing/2014/main" id="{2710F0ED-AEC0-41DC-AF52-9756E0CA0990}"/>
              </a:ext>
            </a:extLst>
          </p:cNvPr>
          <p:cNvCxnSpPr/>
          <p:nvPr/>
        </p:nvCxnSpPr>
        <p:spPr>
          <a:xfrm flipH="1">
            <a:off x="6796726" y="3186260"/>
            <a:ext cx="490194" cy="174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090E35B-9B9A-4C94-8D21-765F2E038D7E}"/>
              </a:ext>
            </a:extLst>
          </p:cNvPr>
          <p:cNvPicPr>
            <a:picLocks noChangeAspect="1"/>
          </p:cNvPicPr>
          <p:nvPr/>
        </p:nvPicPr>
        <p:blipFill>
          <a:blip r:embed="rId2"/>
          <a:stretch>
            <a:fillRect/>
          </a:stretch>
        </p:blipFill>
        <p:spPr>
          <a:xfrm>
            <a:off x="0" y="2379131"/>
            <a:ext cx="7626096" cy="4478869"/>
          </a:xfrm>
          <a:prstGeom prst="rect">
            <a:avLst/>
          </a:prstGeom>
        </p:spPr>
      </p:pic>
    </p:spTree>
    <p:extLst>
      <p:ext uri="{BB962C8B-B14F-4D97-AF65-F5344CB8AC3E}">
        <p14:creationId xmlns:p14="http://schemas.microsoft.com/office/powerpoint/2010/main" val="7819535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877EFA-277C-424E-9CF9-31A4349840A9}"/>
              </a:ext>
            </a:extLst>
          </p:cNvPr>
          <p:cNvSpPr>
            <a:spLocks noGrp="1"/>
          </p:cNvSpPr>
          <p:nvPr>
            <p:ph idx="1"/>
          </p:nvPr>
        </p:nvSpPr>
        <p:spPr>
          <a:xfrm>
            <a:off x="0" y="889061"/>
            <a:ext cx="8531258" cy="1805913"/>
          </a:xfrm>
        </p:spPr>
        <p:txBody>
          <a:bodyPr>
            <a:normAutofit fontScale="92500" lnSpcReduction="20000"/>
          </a:bodyPr>
          <a:lstStyle/>
          <a:p>
            <a:r>
              <a:rPr lang="en-US" dirty="0"/>
              <a:t>Note the decline in the market heat rate from the start of the market – the big overbuild was finished in 2001 and heat rates tumbled.  The increase has been very slow and capacity charges are needed to promote new plant development.</a:t>
            </a:r>
          </a:p>
          <a:p>
            <a:endParaRPr lang="en-US" dirty="0"/>
          </a:p>
        </p:txBody>
      </p:sp>
      <p:sp>
        <p:nvSpPr>
          <p:cNvPr id="3" name="Title 2">
            <a:extLst>
              <a:ext uri="{FF2B5EF4-FFF2-40B4-BE49-F238E27FC236}">
                <a16:creationId xmlns:a16="http://schemas.microsoft.com/office/drawing/2014/main" id="{B2B0EDC5-87C9-4E34-9E0F-311A257A0004}"/>
              </a:ext>
            </a:extLst>
          </p:cNvPr>
          <p:cNvSpPr>
            <a:spLocks noGrp="1"/>
          </p:cNvSpPr>
          <p:nvPr>
            <p:ph type="title"/>
          </p:nvPr>
        </p:nvSpPr>
        <p:spPr/>
        <p:txBody>
          <a:bodyPr/>
          <a:lstStyle/>
          <a:p>
            <a:r>
              <a:rPr lang="en-US" dirty="0"/>
              <a:t>New England Over-build</a:t>
            </a:r>
          </a:p>
        </p:txBody>
      </p:sp>
      <p:sp>
        <p:nvSpPr>
          <p:cNvPr id="4" name="Slide Number Placeholder 3">
            <a:extLst>
              <a:ext uri="{FF2B5EF4-FFF2-40B4-BE49-F238E27FC236}">
                <a16:creationId xmlns:a16="http://schemas.microsoft.com/office/drawing/2014/main" id="{5C30A896-0095-40D7-91FC-4FD34FBC9D34}"/>
              </a:ext>
            </a:extLst>
          </p:cNvPr>
          <p:cNvSpPr>
            <a:spLocks noGrp="1"/>
          </p:cNvSpPr>
          <p:nvPr>
            <p:ph type="sldNum" sz="quarter" idx="12"/>
          </p:nvPr>
        </p:nvSpPr>
        <p:spPr/>
        <p:txBody>
          <a:bodyPr/>
          <a:lstStyle/>
          <a:p>
            <a:pPr algn="ctr"/>
            <a:fld id="{0C3A1854-6B63-4059-B360-A3C4972BF0FC}" type="slidenum">
              <a:rPr lang="ko-KR" altLang="en-US" smtClean="0"/>
              <a:pPr algn="ctr"/>
              <a:t>77</a:t>
            </a:fld>
            <a:endParaRPr lang="ko-KR" altLang="en-US" dirty="0"/>
          </a:p>
        </p:txBody>
      </p:sp>
      <p:pic>
        <p:nvPicPr>
          <p:cNvPr id="6" name="Picture 5">
            <a:extLst>
              <a:ext uri="{FF2B5EF4-FFF2-40B4-BE49-F238E27FC236}">
                <a16:creationId xmlns:a16="http://schemas.microsoft.com/office/drawing/2014/main" id="{FFC71CE6-2974-4B6A-BB8C-0A0A66FE181A}"/>
              </a:ext>
            </a:extLst>
          </p:cNvPr>
          <p:cNvPicPr>
            <a:picLocks noChangeAspect="1"/>
          </p:cNvPicPr>
          <p:nvPr/>
        </p:nvPicPr>
        <p:blipFill>
          <a:blip r:embed="rId2"/>
          <a:stretch>
            <a:fillRect/>
          </a:stretch>
        </p:blipFill>
        <p:spPr>
          <a:xfrm>
            <a:off x="75359" y="2694974"/>
            <a:ext cx="7814876" cy="4210159"/>
          </a:xfrm>
          <a:prstGeom prst="rect">
            <a:avLst/>
          </a:prstGeom>
        </p:spPr>
      </p:pic>
    </p:spTree>
    <p:extLst>
      <p:ext uri="{BB962C8B-B14F-4D97-AF65-F5344CB8AC3E}">
        <p14:creationId xmlns:p14="http://schemas.microsoft.com/office/powerpoint/2010/main" val="3641333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DA48D7-FB47-4290-A8BB-997B822A4684}"/>
              </a:ext>
            </a:extLst>
          </p:cNvPr>
          <p:cNvSpPr>
            <a:spLocks noGrp="1"/>
          </p:cNvSpPr>
          <p:nvPr>
            <p:ph idx="1"/>
          </p:nvPr>
        </p:nvSpPr>
        <p:spPr>
          <a:xfrm>
            <a:off x="245097" y="1055803"/>
            <a:ext cx="8644379" cy="1282044"/>
          </a:xfrm>
        </p:spPr>
        <p:txBody>
          <a:bodyPr>
            <a:normAutofit lnSpcReduction="10000"/>
          </a:bodyPr>
          <a:lstStyle/>
          <a:p>
            <a:r>
              <a:rPr lang="en-US" dirty="0"/>
              <a:t>The notion of high prices when supply is constrained followed by crashing prices is not unique to electricity.</a:t>
            </a:r>
          </a:p>
        </p:txBody>
      </p:sp>
      <p:sp>
        <p:nvSpPr>
          <p:cNvPr id="3" name="Title 2">
            <a:extLst>
              <a:ext uri="{FF2B5EF4-FFF2-40B4-BE49-F238E27FC236}">
                <a16:creationId xmlns:a16="http://schemas.microsoft.com/office/drawing/2014/main" id="{09E222FB-EB77-4C88-A346-130192494F25}"/>
              </a:ext>
            </a:extLst>
          </p:cNvPr>
          <p:cNvSpPr>
            <a:spLocks noGrp="1"/>
          </p:cNvSpPr>
          <p:nvPr>
            <p:ph type="title"/>
          </p:nvPr>
        </p:nvSpPr>
        <p:spPr/>
        <p:txBody>
          <a:bodyPr>
            <a:normAutofit fontScale="90000"/>
          </a:bodyPr>
          <a:lstStyle/>
          <a:p>
            <a:r>
              <a:rPr lang="en-US" dirty="0"/>
              <a:t>Bubble and Bust from Earning High IRR and Then Over-Supply</a:t>
            </a:r>
          </a:p>
        </p:txBody>
      </p:sp>
      <p:pic>
        <p:nvPicPr>
          <p:cNvPr id="5" name="Picture 11">
            <a:extLst>
              <a:ext uri="{FF2B5EF4-FFF2-40B4-BE49-F238E27FC236}">
                <a16:creationId xmlns:a16="http://schemas.microsoft.com/office/drawing/2014/main" id="{C20F3C3D-4545-43D8-8CF7-615FE1D15A7E}"/>
              </a:ext>
            </a:extLst>
          </p:cNvPr>
          <p:cNvPicPr>
            <a:picLocks noChangeAspect="1" noChangeArrowheads="1"/>
          </p:cNvPicPr>
          <p:nvPr/>
        </p:nvPicPr>
        <p:blipFill>
          <a:blip r:embed="rId2" cstate="print"/>
          <a:srcRect/>
          <a:stretch>
            <a:fillRect/>
          </a:stretch>
        </p:blipFill>
        <p:spPr bwMode="auto">
          <a:xfrm>
            <a:off x="1140643" y="2504589"/>
            <a:ext cx="6297105" cy="4278390"/>
          </a:xfrm>
          <a:prstGeom prst="rect">
            <a:avLst/>
          </a:prstGeom>
          <a:noFill/>
          <a:ln w="12700">
            <a:noFill/>
            <a:miter lim="800000"/>
            <a:headEnd type="none" w="sm" len="sm"/>
            <a:tailEnd type="none" w="lg" len="lg"/>
          </a:ln>
        </p:spPr>
      </p:pic>
    </p:spTree>
    <p:extLst>
      <p:ext uri="{BB962C8B-B14F-4D97-AF65-F5344CB8AC3E}">
        <p14:creationId xmlns:p14="http://schemas.microsoft.com/office/powerpoint/2010/main" val="6077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DAE5B-274A-4911-9BBE-87AC472A8E5D}"/>
              </a:ext>
            </a:extLst>
          </p:cNvPr>
          <p:cNvSpPr>
            <a:spLocks noGrp="1"/>
          </p:cNvSpPr>
          <p:nvPr>
            <p:ph idx="1"/>
          </p:nvPr>
        </p:nvSpPr>
        <p:spPr/>
        <p:txBody>
          <a:bodyPr/>
          <a:lstStyle/>
          <a:p>
            <a:r>
              <a:rPr lang="en-US" dirty="0"/>
              <a:t>This graph from 1996 to 2001 illustrated the dramatic price spikes that shocked the industry. Price spikes very high and then never again.</a:t>
            </a:r>
          </a:p>
          <a:p>
            <a:endParaRPr lang="en-US" dirty="0"/>
          </a:p>
        </p:txBody>
      </p:sp>
      <p:sp>
        <p:nvSpPr>
          <p:cNvPr id="3" name="Title 2">
            <a:extLst>
              <a:ext uri="{FF2B5EF4-FFF2-40B4-BE49-F238E27FC236}">
                <a16:creationId xmlns:a16="http://schemas.microsoft.com/office/drawing/2014/main" id="{D42DD706-77D9-4E75-9253-C2F4D215EA26}"/>
              </a:ext>
            </a:extLst>
          </p:cNvPr>
          <p:cNvSpPr>
            <a:spLocks noGrp="1"/>
          </p:cNvSpPr>
          <p:nvPr>
            <p:ph type="title"/>
          </p:nvPr>
        </p:nvSpPr>
        <p:spPr/>
        <p:txBody>
          <a:bodyPr>
            <a:normAutofit fontScale="90000"/>
          </a:bodyPr>
          <a:lstStyle/>
          <a:p>
            <a:r>
              <a:rPr lang="en-US" dirty="0"/>
              <a:t>Midwest Peak Prices and Payback from Peaking Plants</a:t>
            </a:r>
          </a:p>
        </p:txBody>
      </p:sp>
      <p:sp>
        <p:nvSpPr>
          <p:cNvPr id="4" name="Slide Number Placeholder 3">
            <a:extLst>
              <a:ext uri="{FF2B5EF4-FFF2-40B4-BE49-F238E27FC236}">
                <a16:creationId xmlns:a16="http://schemas.microsoft.com/office/drawing/2014/main" id="{3392DB5E-6FA5-4048-BD33-B111E2599663}"/>
              </a:ext>
            </a:extLst>
          </p:cNvPr>
          <p:cNvSpPr>
            <a:spLocks noGrp="1"/>
          </p:cNvSpPr>
          <p:nvPr>
            <p:ph type="sldNum" sz="quarter" idx="12"/>
          </p:nvPr>
        </p:nvSpPr>
        <p:spPr/>
        <p:txBody>
          <a:bodyPr/>
          <a:lstStyle/>
          <a:p>
            <a:pPr algn="ctr"/>
            <a:fld id="{0C3A1854-6B63-4059-B360-A3C4972BF0FC}" type="slidenum">
              <a:rPr lang="ko-KR" altLang="en-US" smtClean="0"/>
              <a:pPr algn="ctr"/>
              <a:t>79</a:t>
            </a:fld>
            <a:endParaRPr lang="ko-KR" altLang="en-US" dirty="0"/>
          </a:p>
        </p:txBody>
      </p:sp>
      <p:pic>
        <p:nvPicPr>
          <p:cNvPr id="5" name="Picture 4">
            <a:extLst>
              <a:ext uri="{FF2B5EF4-FFF2-40B4-BE49-F238E27FC236}">
                <a16:creationId xmlns:a16="http://schemas.microsoft.com/office/drawing/2014/main" id="{7CA8772D-A6E4-485A-8FA8-D7138363E398}"/>
              </a:ext>
            </a:extLst>
          </p:cNvPr>
          <p:cNvPicPr>
            <a:picLocks noChangeAspect="1"/>
          </p:cNvPicPr>
          <p:nvPr/>
        </p:nvPicPr>
        <p:blipFill>
          <a:blip r:embed="rId2"/>
          <a:stretch>
            <a:fillRect/>
          </a:stretch>
        </p:blipFill>
        <p:spPr>
          <a:xfrm>
            <a:off x="-1" y="2340864"/>
            <a:ext cx="8955759" cy="4517136"/>
          </a:xfrm>
          <a:prstGeom prst="rect">
            <a:avLst/>
          </a:prstGeom>
        </p:spPr>
      </p:pic>
    </p:spTree>
    <p:extLst>
      <p:ext uri="{BB962C8B-B14F-4D97-AF65-F5344CB8AC3E}">
        <p14:creationId xmlns:p14="http://schemas.microsoft.com/office/powerpoint/2010/main" val="253457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3">
            <a:extLst>
              <a:ext uri="{FF2B5EF4-FFF2-40B4-BE49-F238E27FC236}">
                <a16:creationId xmlns:a16="http://schemas.microsoft.com/office/drawing/2014/main" id="{3AE10EDE-4262-4DCF-ADF8-C413667D79BC}"/>
              </a:ext>
            </a:extLst>
          </p:cNvPr>
          <p:cNvSpPr>
            <a:spLocks noGrp="1"/>
          </p:cNvSpPr>
          <p:nvPr>
            <p:ph idx="1"/>
          </p:nvPr>
        </p:nvSpPr>
        <p:spPr>
          <a:xfrm>
            <a:off x="628649" y="1825625"/>
            <a:ext cx="3096127" cy="3981286"/>
          </a:xfrm>
        </p:spPr>
        <p:txBody>
          <a:bodyPr vert="horz" lIns="91440" tIns="45720" rIns="91440" bIns="45720" rtlCol="0">
            <a:normAutofit/>
          </a:bodyPr>
          <a:lstStyle/>
          <a:p>
            <a:pPr marL="0" indent="0">
              <a:buNone/>
            </a:pPr>
            <a:r>
              <a:rPr lang="en-US" sz="2400" dirty="0">
                <a:solidFill>
                  <a:schemeClr val="bg1"/>
                </a:solidFill>
                <a:latin typeface="+mn-lt"/>
                <a:cs typeface="+mn-cs"/>
              </a:rPr>
              <a:t>Much of the discussion is about nothing more than the mathematics of IRR.  As IRR and NPV are essentially the same, a high IRR has a high discount rate and values future cash flows less.</a:t>
            </a:r>
          </a:p>
          <a:p>
            <a:endParaRPr lang="en-US" sz="2400" dirty="0">
              <a:solidFill>
                <a:schemeClr val="bg1"/>
              </a:solidFill>
              <a:latin typeface="+mn-lt"/>
              <a:cs typeface="+mn-cs"/>
            </a:endParaRPr>
          </a:p>
        </p:txBody>
      </p:sp>
      <p:sp>
        <p:nvSpPr>
          <p:cNvPr id="3" name="Title 2">
            <a:extLst>
              <a:ext uri="{FF2B5EF4-FFF2-40B4-BE49-F238E27FC236}">
                <a16:creationId xmlns:a16="http://schemas.microsoft.com/office/drawing/2014/main" id="{B667CF74-74A3-4A13-ADA5-E4833EF4FBFB}"/>
              </a:ext>
            </a:extLst>
          </p:cNvPr>
          <p:cNvSpPr>
            <a:spLocks noGrp="1"/>
          </p:cNvSpPr>
          <p:nvPr>
            <p:ph type="title"/>
          </p:nvPr>
        </p:nvSpPr>
        <p:spPr>
          <a:xfrm>
            <a:off x="628649" y="365125"/>
            <a:ext cx="4147457" cy="1325563"/>
          </a:xfrm>
        </p:spPr>
        <p:txBody>
          <a:bodyPr vert="horz" lIns="91440" tIns="45720" rIns="91440" bIns="45720" rtlCol="0" anchor="ctr">
            <a:normAutofit/>
          </a:bodyPr>
          <a:lstStyle/>
          <a:p>
            <a:pPr algn="l"/>
            <a:r>
              <a:rPr lang="en-US" sz="2800" kern="1200" dirty="0">
                <a:solidFill>
                  <a:schemeClr val="bg1"/>
                </a:solidFill>
                <a:latin typeface="+mj-lt"/>
                <a:ea typeface="+mj-ea"/>
                <a:cs typeface="+mj-cs"/>
              </a:rPr>
              <a:t>Graph Showing Effect of High and Low IRR on Value of Terminal</a:t>
            </a:r>
          </a:p>
        </p:txBody>
      </p:sp>
      <p:sp>
        <p:nvSpPr>
          <p:cNvPr id="8" name="TextBox 7">
            <a:extLst>
              <a:ext uri="{FF2B5EF4-FFF2-40B4-BE49-F238E27FC236}">
                <a16:creationId xmlns:a16="http://schemas.microsoft.com/office/drawing/2014/main" id="{5E65A1FD-5BA7-4434-BE78-A34E306BA306}"/>
              </a:ext>
            </a:extLst>
          </p:cNvPr>
          <p:cNvSpPr txBox="1"/>
          <p:nvPr/>
        </p:nvSpPr>
        <p:spPr>
          <a:xfrm>
            <a:off x="5319738" y="782425"/>
            <a:ext cx="2165144" cy="923330"/>
          </a:xfrm>
          <a:prstGeom prst="rect">
            <a:avLst/>
          </a:prstGeom>
          <a:noFill/>
        </p:spPr>
        <p:txBody>
          <a:bodyPr wrap="square" rtlCol="0">
            <a:spAutoFit/>
          </a:bodyPr>
          <a:lstStyle/>
          <a:p>
            <a:r>
              <a:rPr lang="en-US" dirty="0"/>
              <a:t>When IRR is low, the effect of the terminal value is more</a:t>
            </a:r>
          </a:p>
        </p:txBody>
      </p:sp>
      <p:pic>
        <p:nvPicPr>
          <p:cNvPr id="9" name="Picture 8">
            <a:extLst>
              <a:ext uri="{FF2B5EF4-FFF2-40B4-BE49-F238E27FC236}">
                <a16:creationId xmlns:a16="http://schemas.microsoft.com/office/drawing/2014/main" id="{F3986484-3B8F-4FAE-86D4-F52C09904C5A}"/>
              </a:ext>
            </a:extLst>
          </p:cNvPr>
          <p:cNvPicPr>
            <a:picLocks noChangeAspect="1"/>
          </p:cNvPicPr>
          <p:nvPr/>
        </p:nvPicPr>
        <p:blipFill>
          <a:blip r:embed="rId2"/>
          <a:stretch>
            <a:fillRect/>
          </a:stretch>
        </p:blipFill>
        <p:spPr>
          <a:xfrm>
            <a:off x="4431737" y="2988420"/>
            <a:ext cx="4351744" cy="3164738"/>
          </a:xfrm>
          <a:prstGeom prst="rect">
            <a:avLst/>
          </a:prstGeom>
        </p:spPr>
      </p:pic>
      <p:cxnSp>
        <p:nvCxnSpPr>
          <p:cNvPr id="11" name="Straight Arrow Connector 10">
            <a:extLst>
              <a:ext uri="{FF2B5EF4-FFF2-40B4-BE49-F238E27FC236}">
                <a16:creationId xmlns:a16="http://schemas.microsoft.com/office/drawing/2014/main" id="{FE33E975-B72F-4FEA-9A67-5AB39ECEA9CE}"/>
              </a:ext>
            </a:extLst>
          </p:cNvPr>
          <p:cNvCxnSpPr/>
          <p:nvPr/>
        </p:nvCxnSpPr>
        <p:spPr>
          <a:xfrm flipH="1">
            <a:off x="5052767" y="1705755"/>
            <a:ext cx="1008668" cy="3519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B23341-C9CA-454F-A969-6AB33685519C}"/>
              </a:ext>
            </a:extLst>
          </p:cNvPr>
          <p:cNvCxnSpPr/>
          <p:nvPr/>
        </p:nvCxnSpPr>
        <p:spPr>
          <a:xfrm>
            <a:off x="6674177" y="1690688"/>
            <a:ext cx="1574277" cy="2051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608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2B4C21-168D-42C5-A446-6B1604D3B5DE}"/>
              </a:ext>
            </a:extLst>
          </p:cNvPr>
          <p:cNvSpPr>
            <a:spLocks noGrp="1"/>
          </p:cNvSpPr>
          <p:nvPr>
            <p:ph idx="1"/>
          </p:nvPr>
        </p:nvSpPr>
        <p:spPr/>
        <p:txBody>
          <a:bodyPr/>
          <a:lstStyle/>
          <a:p>
            <a:r>
              <a:rPr lang="en-US" dirty="0"/>
              <a:t>How many price spikes to build plant</a:t>
            </a:r>
          </a:p>
          <a:p>
            <a:endParaRPr lang="en-US" dirty="0"/>
          </a:p>
        </p:txBody>
      </p:sp>
      <p:sp>
        <p:nvSpPr>
          <p:cNvPr id="3" name="Title 2">
            <a:extLst>
              <a:ext uri="{FF2B5EF4-FFF2-40B4-BE49-F238E27FC236}">
                <a16:creationId xmlns:a16="http://schemas.microsoft.com/office/drawing/2014/main" id="{AA42188A-4781-4B20-8C64-09598DB91E26}"/>
              </a:ext>
            </a:extLst>
          </p:cNvPr>
          <p:cNvSpPr>
            <a:spLocks noGrp="1"/>
          </p:cNvSpPr>
          <p:nvPr>
            <p:ph type="title"/>
          </p:nvPr>
        </p:nvSpPr>
        <p:spPr/>
        <p:txBody>
          <a:bodyPr/>
          <a:lstStyle/>
          <a:p>
            <a:r>
              <a:rPr lang="en-US" dirty="0"/>
              <a:t>Summer of 1998</a:t>
            </a:r>
          </a:p>
        </p:txBody>
      </p:sp>
      <p:pic>
        <p:nvPicPr>
          <p:cNvPr id="5" name="Picture 4">
            <a:extLst>
              <a:ext uri="{FF2B5EF4-FFF2-40B4-BE49-F238E27FC236}">
                <a16:creationId xmlns:a16="http://schemas.microsoft.com/office/drawing/2014/main" id="{51FE4143-0BDA-46EC-A3B2-1F99AAC95CA4}"/>
              </a:ext>
            </a:extLst>
          </p:cNvPr>
          <p:cNvPicPr>
            <a:picLocks noChangeAspect="1"/>
          </p:cNvPicPr>
          <p:nvPr/>
        </p:nvPicPr>
        <p:blipFill>
          <a:blip r:embed="rId2"/>
          <a:stretch>
            <a:fillRect/>
          </a:stretch>
        </p:blipFill>
        <p:spPr>
          <a:xfrm>
            <a:off x="1286652" y="1917174"/>
            <a:ext cx="6793992" cy="4940826"/>
          </a:xfrm>
          <a:prstGeom prst="rect">
            <a:avLst/>
          </a:prstGeom>
        </p:spPr>
      </p:pic>
    </p:spTree>
    <p:extLst>
      <p:ext uri="{BB962C8B-B14F-4D97-AF65-F5344CB8AC3E}">
        <p14:creationId xmlns:p14="http://schemas.microsoft.com/office/powerpoint/2010/main" val="7017805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E8813A-BAE4-4738-95AD-AB896175260E}"/>
              </a:ext>
            </a:extLst>
          </p:cNvPr>
          <p:cNvSpPr>
            <a:spLocks noGrp="1"/>
          </p:cNvSpPr>
          <p:nvPr>
            <p:ph idx="1"/>
          </p:nvPr>
        </p:nvSpPr>
        <p:spPr/>
        <p:txBody>
          <a:bodyPr/>
          <a:lstStyle/>
          <a:p>
            <a:r>
              <a:rPr lang="en-US" dirty="0"/>
              <a:t>1 day of 2000 USD = 24 </a:t>
            </a:r>
            <a:r>
              <a:rPr lang="en-US" dirty="0" err="1"/>
              <a:t>hrs</a:t>
            </a:r>
            <a:r>
              <a:rPr lang="en-US" dirty="0"/>
              <a:t> x 2000/MWH</a:t>
            </a:r>
          </a:p>
          <a:p>
            <a:r>
              <a:rPr lang="en-US" dirty="0"/>
              <a:t>Provides 48,000/MWH</a:t>
            </a:r>
          </a:p>
          <a:p>
            <a:r>
              <a:rPr lang="en-US" dirty="0"/>
              <a:t>This is 48 per kW-year</a:t>
            </a:r>
          </a:p>
          <a:p>
            <a:r>
              <a:rPr lang="en-US" dirty="0"/>
              <a:t>If 3 days, then 48 x 3 = 144 USD/kW-</a:t>
            </a:r>
            <a:r>
              <a:rPr lang="en-US" dirty="0" err="1"/>
              <a:t>yr</a:t>
            </a:r>
            <a:endParaRPr lang="en-US" dirty="0"/>
          </a:p>
          <a:p>
            <a:r>
              <a:rPr lang="en-US" dirty="0"/>
              <a:t>Peaking Plant costs about 400 USD/kW</a:t>
            </a:r>
          </a:p>
          <a:p>
            <a:r>
              <a:rPr lang="en-US" dirty="0"/>
              <a:t>Paid off 30% of plant cost</a:t>
            </a:r>
          </a:p>
        </p:txBody>
      </p:sp>
      <p:sp>
        <p:nvSpPr>
          <p:cNvPr id="3" name="Title 2">
            <a:extLst>
              <a:ext uri="{FF2B5EF4-FFF2-40B4-BE49-F238E27FC236}">
                <a16:creationId xmlns:a16="http://schemas.microsoft.com/office/drawing/2014/main" id="{55DF9822-D9E3-4607-AFF9-0FE06E762A8C}"/>
              </a:ext>
            </a:extLst>
          </p:cNvPr>
          <p:cNvSpPr>
            <a:spLocks noGrp="1"/>
          </p:cNvSpPr>
          <p:nvPr>
            <p:ph type="title"/>
          </p:nvPr>
        </p:nvSpPr>
        <p:spPr/>
        <p:txBody>
          <a:bodyPr/>
          <a:lstStyle/>
          <a:p>
            <a:r>
              <a:rPr lang="en-US" dirty="0"/>
              <a:t>Peaking Plant Economics</a:t>
            </a:r>
          </a:p>
        </p:txBody>
      </p:sp>
    </p:spTree>
    <p:extLst>
      <p:ext uri="{BB962C8B-B14F-4D97-AF65-F5344CB8AC3E}">
        <p14:creationId xmlns:p14="http://schemas.microsoft.com/office/powerpoint/2010/main" val="25794134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89C1AA-88E1-4E6E-990E-14C5CD40F76B}"/>
              </a:ext>
            </a:extLst>
          </p:cNvPr>
          <p:cNvSpPr>
            <a:spLocks noGrp="1"/>
          </p:cNvSpPr>
          <p:nvPr>
            <p:ph idx="1"/>
          </p:nvPr>
        </p:nvSpPr>
        <p:spPr/>
        <p:txBody>
          <a:bodyPr/>
          <a:lstStyle/>
          <a:p>
            <a:r>
              <a:rPr lang="en-US" dirty="0"/>
              <a:t>Midwest had very high price spikes that had never been seen before.</a:t>
            </a:r>
          </a:p>
          <a:p>
            <a:endParaRPr lang="en-US" dirty="0"/>
          </a:p>
        </p:txBody>
      </p:sp>
      <p:sp>
        <p:nvSpPr>
          <p:cNvPr id="3" name="Title 2">
            <a:extLst>
              <a:ext uri="{FF2B5EF4-FFF2-40B4-BE49-F238E27FC236}">
                <a16:creationId xmlns:a16="http://schemas.microsoft.com/office/drawing/2014/main" id="{165F8CF5-3F9B-40DD-B884-8AEDB74FB623}"/>
              </a:ext>
            </a:extLst>
          </p:cNvPr>
          <p:cNvSpPr>
            <a:spLocks noGrp="1"/>
          </p:cNvSpPr>
          <p:nvPr>
            <p:ph type="title"/>
          </p:nvPr>
        </p:nvSpPr>
        <p:spPr/>
        <p:txBody>
          <a:bodyPr>
            <a:normAutofit fontScale="90000"/>
          </a:bodyPr>
          <a:lstStyle/>
          <a:p>
            <a:r>
              <a:rPr lang="en-US" dirty="0"/>
              <a:t>Midwest Overbuild – Annual Market Heat Rates</a:t>
            </a:r>
          </a:p>
        </p:txBody>
      </p:sp>
      <p:sp>
        <p:nvSpPr>
          <p:cNvPr id="4" name="Slide Number Placeholder 3">
            <a:extLst>
              <a:ext uri="{FF2B5EF4-FFF2-40B4-BE49-F238E27FC236}">
                <a16:creationId xmlns:a16="http://schemas.microsoft.com/office/drawing/2014/main" id="{CC17D265-F005-4E26-B5DA-D0ACF29E6FB3}"/>
              </a:ext>
            </a:extLst>
          </p:cNvPr>
          <p:cNvSpPr>
            <a:spLocks noGrp="1"/>
          </p:cNvSpPr>
          <p:nvPr>
            <p:ph type="sldNum" sz="quarter" idx="12"/>
          </p:nvPr>
        </p:nvSpPr>
        <p:spPr/>
        <p:txBody>
          <a:bodyPr/>
          <a:lstStyle/>
          <a:p>
            <a:pPr algn="ctr"/>
            <a:fld id="{0C3A1854-6B63-4059-B360-A3C4972BF0FC}" type="slidenum">
              <a:rPr lang="ko-KR" altLang="en-US" smtClean="0"/>
              <a:pPr algn="ctr"/>
              <a:t>82</a:t>
            </a:fld>
            <a:endParaRPr lang="ko-KR" altLang="en-US" dirty="0"/>
          </a:p>
        </p:txBody>
      </p:sp>
      <p:pic>
        <p:nvPicPr>
          <p:cNvPr id="5" name="Picture 4">
            <a:extLst>
              <a:ext uri="{FF2B5EF4-FFF2-40B4-BE49-F238E27FC236}">
                <a16:creationId xmlns:a16="http://schemas.microsoft.com/office/drawing/2014/main" id="{9C4C5E91-80A1-4A02-AEEA-07B20629FDD4}"/>
              </a:ext>
            </a:extLst>
          </p:cNvPr>
          <p:cNvPicPr>
            <a:picLocks noChangeAspect="1"/>
          </p:cNvPicPr>
          <p:nvPr/>
        </p:nvPicPr>
        <p:blipFill>
          <a:blip r:embed="rId2"/>
          <a:stretch>
            <a:fillRect/>
          </a:stretch>
        </p:blipFill>
        <p:spPr>
          <a:xfrm>
            <a:off x="0" y="2224592"/>
            <a:ext cx="8399282" cy="4525000"/>
          </a:xfrm>
          <a:prstGeom prst="rect">
            <a:avLst/>
          </a:prstGeom>
        </p:spPr>
      </p:pic>
    </p:spTree>
    <p:extLst>
      <p:ext uri="{BB962C8B-B14F-4D97-AF65-F5344CB8AC3E}">
        <p14:creationId xmlns:p14="http://schemas.microsoft.com/office/powerpoint/2010/main" val="736958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2AFE87-2CF3-46F4-840F-E291D82166E6}"/>
              </a:ext>
            </a:extLst>
          </p:cNvPr>
          <p:cNvSpPr>
            <a:spLocks noGrp="1"/>
          </p:cNvSpPr>
          <p:nvPr>
            <p:ph idx="1"/>
          </p:nvPr>
        </p:nvSpPr>
        <p:spPr/>
        <p:txBody>
          <a:bodyPr/>
          <a:lstStyle/>
          <a:p>
            <a:r>
              <a:rPr lang="en-US" dirty="0"/>
              <a:t>The gas and electricity is still correlated.</a:t>
            </a:r>
          </a:p>
          <a:p>
            <a:endParaRPr lang="en-US" dirty="0"/>
          </a:p>
        </p:txBody>
      </p:sp>
      <p:sp>
        <p:nvSpPr>
          <p:cNvPr id="3" name="Title 2">
            <a:extLst>
              <a:ext uri="{FF2B5EF4-FFF2-40B4-BE49-F238E27FC236}">
                <a16:creationId xmlns:a16="http://schemas.microsoft.com/office/drawing/2014/main" id="{B993691A-3D23-4D7A-915A-050D11CF4EF2}"/>
              </a:ext>
            </a:extLst>
          </p:cNvPr>
          <p:cNvSpPr>
            <a:spLocks noGrp="1"/>
          </p:cNvSpPr>
          <p:nvPr>
            <p:ph type="title"/>
          </p:nvPr>
        </p:nvSpPr>
        <p:spPr>
          <a:xfrm>
            <a:off x="732344" y="122971"/>
            <a:ext cx="7666938" cy="690676"/>
          </a:xfrm>
        </p:spPr>
        <p:txBody>
          <a:bodyPr/>
          <a:lstStyle/>
          <a:p>
            <a:r>
              <a:rPr lang="en-US" dirty="0"/>
              <a:t>California – After Crisis</a:t>
            </a:r>
          </a:p>
        </p:txBody>
      </p:sp>
      <p:pic>
        <p:nvPicPr>
          <p:cNvPr id="5" name="Picture 4">
            <a:extLst>
              <a:ext uri="{FF2B5EF4-FFF2-40B4-BE49-F238E27FC236}">
                <a16:creationId xmlns:a16="http://schemas.microsoft.com/office/drawing/2014/main" id="{41A381AD-1046-4874-B449-698D6FE93AFF}"/>
              </a:ext>
            </a:extLst>
          </p:cNvPr>
          <p:cNvPicPr>
            <a:picLocks noChangeAspect="1"/>
          </p:cNvPicPr>
          <p:nvPr/>
        </p:nvPicPr>
        <p:blipFill>
          <a:blip r:embed="rId2"/>
          <a:stretch>
            <a:fillRect/>
          </a:stretch>
        </p:blipFill>
        <p:spPr>
          <a:xfrm>
            <a:off x="339364" y="2092935"/>
            <a:ext cx="7937369" cy="4661682"/>
          </a:xfrm>
          <a:prstGeom prst="rect">
            <a:avLst/>
          </a:prstGeom>
        </p:spPr>
      </p:pic>
    </p:spTree>
    <p:extLst>
      <p:ext uri="{BB962C8B-B14F-4D97-AF65-F5344CB8AC3E}">
        <p14:creationId xmlns:p14="http://schemas.microsoft.com/office/powerpoint/2010/main" val="37132767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8A15C3-840D-4655-947A-7D9921B21152}"/>
              </a:ext>
            </a:extLst>
          </p:cNvPr>
          <p:cNvSpPr>
            <a:spLocks noGrp="1"/>
          </p:cNvSpPr>
          <p:nvPr>
            <p:ph idx="1"/>
          </p:nvPr>
        </p:nvSpPr>
        <p:spPr/>
        <p:txBody>
          <a:bodyPr/>
          <a:lstStyle/>
          <a:p>
            <a:r>
              <a:rPr lang="en-US" dirty="0"/>
              <a:t>Recent prices have been down to USD 20/MWH.  This is updated regularly.</a:t>
            </a:r>
          </a:p>
          <a:p>
            <a:endParaRPr lang="en-US" dirty="0"/>
          </a:p>
        </p:txBody>
      </p:sp>
      <p:sp>
        <p:nvSpPr>
          <p:cNvPr id="3" name="Title 2">
            <a:extLst>
              <a:ext uri="{FF2B5EF4-FFF2-40B4-BE49-F238E27FC236}">
                <a16:creationId xmlns:a16="http://schemas.microsoft.com/office/drawing/2014/main" id="{B13A2D73-9A61-4D8E-AF86-4905CEDBF4CB}"/>
              </a:ext>
            </a:extLst>
          </p:cNvPr>
          <p:cNvSpPr>
            <a:spLocks noGrp="1"/>
          </p:cNvSpPr>
          <p:nvPr>
            <p:ph type="title"/>
          </p:nvPr>
        </p:nvSpPr>
        <p:spPr/>
        <p:txBody>
          <a:bodyPr/>
          <a:lstStyle/>
          <a:p>
            <a:r>
              <a:rPr lang="en-US" dirty="0"/>
              <a:t>California Recent Prices</a:t>
            </a:r>
          </a:p>
        </p:txBody>
      </p:sp>
      <p:pic>
        <p:nvPicPr>
          <p:cNvPr id="5" name="Picture 4">
            <a:extLst>
              <a:ext uri="{FF2B5EF4-FFF2-40B4-BE49-F238E27FC236}">
                <a16:creationId xmlns:a16="http://schemas.microsoft.com/office/drawing/2014/main" id="{FA105DFA-B0E0-4CC2-B031-EE16F74086B9}"/>
              </a:ext>
            </a:extLst>
          </p:cNvPr>
          <p:cNvPicPr>
            <a:picLocks noChangeAspect="1"/>
          </p:cNvPicPr>
          <p:nvPr/>
        </p:nvPicPr>
        <p:blipFill>
          <a:blip r:embed="rId2"/>
          <a:stretch>
            <a:fillRect/>
          </a:stretch>
        </p:blipFill>
        <p:spPr>
          <a:xfrm>
            <a:off x="0" y="2450969"/>
            <a:ext cx="8737462" cy="4407031"/>
          </a:xfrm>
          <a:prstGeom prst="rect">
            <a:avLst/>
          </a:prstGeom>
        </p:spPr>
      </p:pic>
    </p:spTree>
    <p:extLst>
      <p:ext uri="{BB962C8B-B14F-4D97-AF65-F5344CB8AC3E}">
        <p14:creationId xmlns:p14="http://schemas.microsoft.com/office/powerpoint/2010/main" val="19291249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5AFEF0-7063-4F24-AC3A-EE72091D0871}"/>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6573871-C6E9-44A2-916F-DF35AC2B85F5}"/>
              </a:ext>
            </a:extLst>
          </p:cNvPr>
          <p:cNvSpPr>
            <a:spLocks noGrp="1"/>
          </p:cNvSpPr>
          <p:nvPr>
            <p:ph type="title"/>
          </p:nvPr>
        </p:nvSpPr>
        <p:spPr/>
        <p:txBody>
          <a:bodyPr/>
          <a:lstStyle/>
          <a:p>
            <a:r>
              <a:rPr lang="en-US" dirty="0"/>
              <a:t>Hydro Generation in the California Crisis</a:t>
            </a:r>
          </a:p>
        </p:txBody>
      </p:sp>
    </p:spTree>
    <p:extLst>
      <p:ext uri="{BB962C8B-B14F-4D97-AF65-F5344CB8AC3E}">
        <p14:creationId xmlns:p14="http://schemas.microsoft.com/office/powerpoint/2010/main" val="2577006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69958F-CD2C-4356-83DB-7D91ED2B0A58}"/>
              </a:ext>
            </a:extLst>
          </p:cNvPr>
          <p:cNvSpPr>
            <a:spLocks noGrp="1"/>
          </p:cNvSpPr>
          <p:nvPr>
            <p:ph idx="1"/>
          </p:nvPr>
        </p:nvSpPr>
        <p:spPr/>
        <p:txBody>
          <a:bodyPr/>
          <a:lstStyle/>
          <a:p>
            <a:r>
              <a:rPr lang="en-US" dirty="0"/>
              <a:t>Shows the dramatic prices.  Was manipulation or capacity shortage. Never fully resolved.</a:t>
            </a:r>
          </a:p>
          <a:p>
            <a:endParaRPr lang="en-US" dirty="0"/>
          </a:p>
        </p:txBody>
      </p:sp>
      <p:sp>
        <p:nvSpPr>
          <p:cNvPr id="3" name="Title 2">
            <a:extLst>
              <a:ext uri="{FF2B5EF4-FFF2-40B4-BE49-F238E27FC236}">
                <a16:creationId xmlns:a16="http://schemas.microsoft.com/office/drawing/2014/main" id="{8A9E9319-7C0A-47BB-A8EB-428402758C25}"/>
              </a:ext>
            </a:extLst>
          </p:cNvPr>
          <p:cNvSpPr>
            <a:spLocks noGrp="1"/>
          </p:cNvSpPr>
          <p:nvPr>
            <p:ph type="title"/>
          </p:nvPr>
        </p:nvSpPr>
        <p:spPr/>
        <p:txBody>
          <a:bodyPr>
            <a:normAutofit fontScale="90000"/>
          </a:bodyPr>
          <a:lstStyle/>
          <a:p>
            <a:r>
              <a:rPr lang="en-US" dirty="0"/>
              <a:t>Gas and Electric Prices for California Crisis</a:t>
            </a:r>
          </a:p>
        </p:txBody>
      </p:sp>
      <p:sp>
        <p:nvSpPr>
          <p:cNvPr id="4" name="Slide Number Placeholder 3">
            <a:extLst>
              <a:ext uri="{FF2B5EF4-FFF2-40B4-BE49-F238E27FC236}">
                <a16:creationId xmlns:a16="http://schemas.microsoft.com/office/drawing/2014/main" id="{F1D20999-880F-4C4F-9CB0-A4DEB7B8699C}"/>
              </a:ext>
            </a:extLst>
          </p:cNvPr>
          <p:cNvSpPr>
            <a:spLocks noGrp="1"/>
          </p:cNvSpPr>
          <p:nvPr>
            <p:ph type="sldNum" sz="quarter" idx="12"/>
          </p:nvPr>
        </p:nvSpPr>
        <p:spPr/>
        <p:txBody>
          <a:bodyPr/>
          <a:lstStyle/>
          <a:p>
            <a:pPr algn="ctr"/>
            <a:fld id="{0C3A1854-6B63-4059-B360-A3C4972BF0FC}" type="slidenum">
              <a:rPr lang="ko-KR" altLang="en-US" smtClean="0"/>
              <a:pPr algn="ctr"/>
              <a:t>86</a:t>
            </a:fld>
            <a:endParaRPr lang="ko-KR" altLang="en-US" dirty="0"/>
          </a:p>
        </p:txBody>
      </p:sp>
      <p:pic>
        <p:nvPicPr>
          <p:cNvPr id="5" name="Picture 4">
            <a:extLst>
              <a:ext uri="{FF2B5EF4-FFF2-40B4-BE49-F238E27FC236}">
                <a16:creationId xmlns:a16="http://schemas.microsoft.com/office/drawing/2014/main" id="{1EF90231-D85F-4B01-A275-89C14BB64CA5}"/>
              </a:ext>
            </a:extLst>
          </p:cNvPr>
          <p:cNvPicPr>
            <a:picLocks noChangeAspect="1"/>
          </p:cNvPicPr>
          <p:nvPr/>
        </p:nvPicPr>
        <p:blipFill>
          <a:blip r:embed="rId2"/>
          <a:stretch>
            <a:fillRect/>
          </a:stretch>
        </p:blipFill>
        <p:spPr>
          <a:xfrm>
            <a:off x="64008" y="2688678"/>
            <a:ext cx="8266176" cy="4169322"/>
          </a:xfrm>
          <a:prstGeom prst="rect">
            <a:avLst/>
          </a:prstGeom>
        </p:spPr>
      </p:pic>
    </p:spTree>
    <p:extLst>
      <p:ext uri="{BB962C8B-B14F-4D97-AF65-F5344CB8AC3E}">
        <p14:creationId xmlns:p14="http://schemas.microsoft.com/office/powerpoint/2010/main" val="1758072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2D935D6-2037-4DAD-943B-175F00B55478}"/>
              </a:ext>
            </a:extLst>
          </p:cNvPr>
          <p:cNvSpPr>
            <a:spLocks noGrp="1"/>
          </p:cNvSpPr>
          <p:nvPr>
            <p:ph idx="1"/>
          </p:nvPr>
        </p:nvSpPr>
        <p:spPr/>
        <p:txBody>
          <a:bodyPr/>
          <a:lstStyle/>
          <a:p>
            <a:r>
              <a:rPr lang="en-US" dirty="0"/>
              <a:t>The Annual Heat Rates Demonstrate the crisis years. Extreme profits for gas plants.</a:t>
            </a:r>
          </a:p>
          <a:p>
            <a:endParaRPr lang="en-US" dirty="0"/>
          </a:p>
        </p:txBody>
      </p:sp>
      <p:sp>
        <p:nvSpPr>
          <p:cNvPr id="3" name="Title 2">
            <a:extLst>
              <a:ext uri="{FF2B5EF4-FFF2-40B4-BE49-F238E27FC236}">
                <a16:creationId xmlns:a16="http://schemas.microsoft.com/office/drawing/2014/main" id="{C33B69D8-FA67-4A13-A1BD-A79A3B116B2B}"/>
              </a:ext>
            </a:extLst>
          </p:cNvPr>
          <p:cNvSpPr>
            <a:spLocks noGrp="1"/>
          </p:cNvSpPr>
          <p:nvPr>
            <p:ph type="title"/>
          </p:nvPr>
        </p:nvSpPr>
        <p:spPr/>
        <p:txBody>
          <a:bodyPr/>
          <a:lstStyle/>
          <a:p>
            <a:r>
              <a:rPr lang="en-US" dirty="0"/>
              <a:t>California Implied Heat Rates</a:t>
            </a:r>
          </a:p>
        </p:txBody>
      </p:sp>
      <p:pic>
        <p:nvPicPr>
          <p:cNvPr id="5" name="Picture 4">
            <a:extLst>
              <a:ext uri="{FF2B5EF4-FFF2-40B4-BE49-F238E27FC236}">
                <a16:creationId xmlns:a16="http://schemas.microsoft.com/office/drawing/2014/main" id="{EB23462D-8FE7-4E12-BD71-B4BA6BCD4961}"/>
              </a:ext>
            </a:extLst>
          </p:cNvPr>
          <p:cNvPicPr>
            <a:picLocks noChangeAspect="1"/>
          </p:cNvPicPr>
          <p:nvPr/>
        </p:nvPicPr>
        <p:blipFill>
          <a:blip r:embed="rId2"/>
          <a:stretch>
            <a:fillRect/>
          </a:stretch>
        </p:blipFill>
        <p:spPr>
          <a:xfrm>
            <a:off x="0" y="2196751"/>
            <a:ext cx="8652186" cy="4661249"/>
          </a:xfrm>
          <a:prstGeom prst="rect">
            <a:avLst/>
          </a:prstGeom>
        </p:spPr>
      </p:pic>
    </p:spTree>
    <p:extLst>
      <p:ext uri="{BB962C8B-B14F-4D97-AF65-F5344CB8AC3E}">
        <p14:creationId xmlns:p14="http://schemas.microsoft.com/office/powerpoint/2010/main" val="27286793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2AFE87-2CF3-46F4-840F-E291D82166E6}"/>
              </a:ext>
            </a:extLst>
          </p:cNvPr>
          <p:cNvSpPr>
            <a:spLocks noGrp="1"/>
          </p:cNvSpPr>
          <p:nvPr>
            <p:ph idx="1"/>
          </p:nvPr>
        </p:nvSpPr>
        <p:spPr/>
        <p:txBody>
          <a:bodyPr>
            <a:normAutofit fontScale="77500" lnSpcReduction="20000"/>
          </a:bodyPr>
          <a:lstStyle/>
          <a:p>
            <a:r>
              <a:rPr lang="en-US" dirty="0"/>
              <a:t>Note high gas and electricity prices in 2000 and 2001. </a:t>
            </a:r>
          </a:p>
          <a:p>
            <a:r>
              <a:rPr lang="en-US" dirty="0"/>
              <a:t>30 MMBTU/MWH x 5 USD/MMBTU gas price</a:t>
            </a:r>
          </a:p>
          <a:p>
            <a:r>
              <a:rPr lang="en-US" dirty="0"/>
              <a:t>If  actual heat rate is 10 (old gas steam plant) implies profits of</a:t>
            </a:r>
          </a:p>
          <a:p>
            <a:r>
              <a:rPr lang="en-US" dirty="0"/>
              <a:t>(30-10)  or 20 MMBTU/MWH x 5 USD/MMBTU = 100/MWH. </a:t>
            </a:r>
          </a:p>
          <a:p>
            <a:endParaRPr lang="en-US" dirty="0"/>
          </a:p>
          <a:p>
            <a:r>
              <a:rPr lang="en-US" dirty="0"/>
              <a:t>At 50% CF or about 5,000 </a:t>
            </a:r>
            <a:r>
              <a:rPr lang="en-US" dirty="0" err="1"/>
              <a:t>hrs</a:t>
            </a:r>
            <a:r>
              <a:rPr lang="en-US" dirty="0"/>
              <a:t>:</a:t>
            </a:r>
          </a:p>
          <a:p>
            <a:r>
              <a:rPr lang="en-US" dirty="0"/>
              <a:t>100 x 5,000 </a:t>
            </a:r>
            <a:r>
              <a:rPr lang="en-US" dirty="0" err="1"/>
              <a:t>hrs</a:t>
            </a:r>
            <a:r>
              <a:rPr lang="en-US" dirty="0"/>
              <a:t> = 500,000/MW-</a:t>
            </a:r>
            <a:r>
              <a:rPr lang="en-US" dirty="0" err="1"/>
              <a:t>yr</a:t>
            </a:r>
            <a:r>
              <a:rPr lang="en-US" dirty="0"/>
              <a:t>  or 500 per kW-yr.</a:t>
            </a:r>
          </a:p>
          <a:p>
            <a:endParaRPr lang="en-US" dirty="0"/>
          </a:p>
          <a:p>
            <a:r>
              <a:rPr lang="en-US" dirty="0"/>
              <a:t>A new gas plant costs around 600 per kW.</a:t>
            </a:r>
          </a:p>
          <a:p>
            <a:endParaRPr lang="en-US" dirty="0"/>
          </a:p>
          <a:p>
            <a:r>
              <a:rPr lang="en-US" dirty="0"/>
              <a:t>Recovered about the full cost in one year</a:t>
            </a:r>
          </a:p>
          <a:p>
            <a:endParaRPr lang="en-US" dirty="0"/>
          </a:p>
        </p:txBody>
      </p:sp>
      <p:sp>
        <p:nvSpPr>
          <p:cNvPr id="3" name="Title 2">
            <a:extLst>
              <a:ext uri="{FF2B5EF4-FFF2-40B4-BE49-F238E27FC236}">
                <a16:creationId xmlns:a16="http://schemas.microsoft.com/office/drawing/2014/main" id="{B993691A-3D23-4D7A-915A-050D11CF4EF2}"/>
              </a:ext>
            </a:extLst>
          </p:cNvPr>
          <p:cNvSpPr>
            <a:spLocks noGrp="1"/>
          </p:cNvSpPr>
          <p:nvPr>
            <p:ph type="title"/>
          </p:nvPr>
        </p:nvSpPr>
        <p:spPr>
          <a:xfrm>
            <a:off x="732344" y="122971"/>
            <a:ext cx="7666938" cy="690676"/>
          </a:xfrm>
        </p:spPr>
        <p:txBody>
          <a:bodyPr>
            <a:normAutofit/>
          </a:bodyPr>
          <a:lstStyle/>
          <a:p>
            <a:r>
              <a:rPr lang="en-US" dirty="0"/>
              <a:t>California – Economics of Gas Plant</a:t>
            </a:r>
          </a:p>
        </p:txBody>
      </p:sp>
    </p:spTree>
    <p:extLst>
      <p:ext uri="{BB962C8B-B14F-4D97-AF65-F5344CB8AC3E}">
        <p14:creationId xmlns:p14="http://schemas.microsoft.com/office/powerpoint/2010/main" val="16759091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D151D2-DFCA-43CE-B0CC-F38086DFE8AB}"/>
              </a:ext>
            </a:extLst>
          </p:cNvPr>
          <p:cNvSpPr>
            <a:spLocks noGrp="1"/>
          </p:cNvSpPr>
          <p:nvPr>
            <p:ph idx="1"/>
          </p:nvPr>
        </p:nvSpPr>
        <p:spPr/>
        <p:txBody>
          <a:bodyPr/>
          <a:lstStyle/>
          <a:p>
            <a:r>
              <a:rPr lang="en-US" dirty="0"/>
              <a:t>Daily implied heat rates for NE-ISO and PJM on-peak prices.</a:t>
            </a:r>
          </a:p>
          <a:p>
            <a:endParaRPr lang="en-US" dirty="0"/>
          </a:p>
        </p:txBody>
      </p:sp>
      <p:sp>
        <p:nvSpPr>
          <p:cNvPr id="3" name="Title 2">
            <a:extLst>
              <a:ext uri="{FF2B5EF4-FFF2-40B4-BE49-F238E27FC236}">
                <a16:creationId xmlns:a16="http://schemas.microsoft.com/office/drawing/2014/main" id="{39EA9659-4B25-4F48-A434-919F9BA2ABD6}"/>
              </a:ext>
            </a:extLst>
          </p:cNvPr>
          <p:cNvSpPr>
            <a:spLocks noGrp="1"/>
          </p:cNvSpPr>
          <p:nvPr>
            <p:ph type="title"/>
          </p:nvPr>
        </p:nvSpPr>
        <p:spPr/>
        <p:txBody>
          <a:bodyPr/>
          <a:lstStyle/>
          <a:p>
            <a:r>
              <a:rPr lang="en-US" dirty="0"/>
              <a:t>Daily On-Peak Heat Rates</a:t>
            </a:r>
          </a:p>
        </p:txBody>
      </p:sp>
      <p:sp>
        <p:nvSpPr>
          <p:cNvPr id="4" name="Slide Number Placeholder 3">
            <a:extLst>
              <a:ext uri="{FF2B5EF4-FFF2-40B4-BE49-F238E27FC236}">
                <a16:creationId xmlns:a16="http://schemas.microsoft.com/office/drawing/2014/main" id="{905DE4FF-9FB5-4CD8-A8DB-662F71AECD23}"/>
              </a:ext>
            </a:extLst>
          </p:cNvPr>
          <p:cNvSpPr>
            <a:spLocks noGrp="1"/>
          </p:cNvSpPr>
          <p:nvPr>
            <p:ph type="sldNum" sz="quarter" idx="12"/>
          </p:nvPr>
        </p:nvSpPr>
        <p:spPr/>
        <p:txBody>
          <a:bodyPr/>
          <a:lstStyle/>
          <a:p>
            <a:pPr algn="ctr"/>
            <a:fld id="{0C3A1854-6B63-4059-B360-A3C4972BF0FC}" type="slidenum">
              <a:rPr lang="ko-KR" altLang="en-US" smtClean="0"/>
              <a:pPr algn="ctr"/>
              <a:t>89</a:t>
            </a:fld>
            <a:endParaRPr lang="ko-KR" altLang="en-US" dirty="0"/>
          </a:p>
        </p:txBody>
      </p:sp>
      <p:pic>
        <p:nvPicPr>
          <p:cNvPr id="5" name="Picture 4">
            <a:extLst>
              <a:ext uri="{FF2B5EF4-FFF2-40B4-BE49-F238E27FC236}">
                <a16:creationId xmlns:a16="http://schemas.microsoft.com/office/drawing/2014/main" id="{8F0388FC-2308-4BA3-95F1-64A6C254FA80}"/>
              </a:ext>
            </a:extLst>
          </p:cNvPr>
          <p:cNvPicPr>
            <a:picLocks noChangeAspect="1"/>
          </p:cNvPicPr>
          <p:nvPr/>
        </p:nvPicPr>
        <p:blipFill>
          <a:blip r:embed="rId2"/>
          <a:stretch>
            <a:fillRect/>
          </a:stretch>
        </p:blipFill>
        <p:spPr>
          <a:xfrm>
            <a:off x="-1" y="2551176"/>
            <a:ext cx="9087435" cy="4198416"/>
          </a:xfrm>
          <a:prstGeom prst="rect">
            <a:avLst/>
          </a:prstGeom>
        </p:spPr>
      </p:pic>
    </p:spTree>
    <p:extLst>
      <p:ext uri="{BB962C8B-B14F-4D97-AF65-F5344CB8AC3E}">
        <p14:creationId xmlns:p14="http://schemas.microsoft.com/office/powerpoint/2010/main" val="159683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F6D856-EB8B-4DB3-9E27-0842AF05189C}"/>
              </a:ext>
            </a:extLst>
          </p:cNvPr>
          <p:cNvSpPr>
            <a:spLocks noGrp="1"/>
          </p:cNvSpPr>
          <p:nvPr>
            <p:ph idx="1"/>
          </p:nvPr>
        </p:nvSpPr>
        <p:spPr/>
        <p:txBody>
          <a:bodyPr/>
          <a:lstStyle/>
          <a:p>
            <a:r>
              <a:rPr lang="en-US" dirty="0"/>
              <a:t>When private equity wants a return of above 20%, terminal value does not seem to matter.</a:t>
            </a:r>
          </a:p>
          <a:p>
            <a:r>
              <a:rPr lang="en-US" dirty="0"/>
              <a:t>This is because the equity IRR is so high and not because the terminal value is not important</a:t>
            </a:r>
          </a:p>
          <a:p>
            <a:r>
              <a:rPr lang="en-US" dirty="0"/>
              <a:t>The bias created by high IRR also affects things like the value of extending the life of contracts.</a:t>
            </a:r>
          </a:p>
        </p:txBody>
      </p:sp>
      <p:sp>
        <p:nvSpPr>
          <p:cNvPr id="3" name="Title 2">
            <a:extLst>
              <a:ext uri="{FF2B5EF4-FFF2-40B4-BE49-F238E27FC236}">
                <a16:creationId xmlns:a16="http://schemas.microsoft.com/office/drawing/2014/main" id="{5B578A70-E048-4F53-B690-07DCA52E1BD7}"/>
              </a:ext>
            </a:extLst>
          </p:cNvPr>
          <p:cNvSpPr>
            <a:spLocks noGrp="1"/>
          </p:cNvSpPr>
          <p:nvPr>
            <p:ph type="title"/>
          </p:nvPr>
        </p:nvSpPr>
        <p:spPr/>
        <p:txBody>
          <a:bodyPr/>
          <a:lstStyle/>
          <a:p>
            <a:r>
              <a:rPr lang="en-US" dirty="0"/>
              <a:t>Implication for Africa</a:t>
            </a:r>
          </a:p>
        </p:txBody>
      </p:sp>
      <p:sp>
        <p:nvSpPr>
          <p:cNvPr id="4" name="Slide Number Placeholder 3">
            <a:extLst>
              <a:ext uri="{FF2B5EF4-FFF2-40B4-BE49-F238E27FC236}">
                <a16:creationId xmlns:a16="http://schemas.microsoft.com/office/drawing/2014/main" id="{9402FFDC-8860-4192-AC74-12C3AC4D9B26}"/>
              </a:ext>
            </a:extLst>
          </p:cNvPr>
          <p:cNvSpPr>
            <a:spLocks noGrp="1"/>
          </p:cNvSpPr>
          <p:nvPr>
            <p:ph type="sldNum" sz="quarter" idx="12"/>
          </p:nvPr>
        </p:nvSpPr>
        <p:spPr/>
        <p:txBody>
          <a:bodyPr/>
          <a:lstStyle/>
          <a:p>
            <a:pPr algn="ctr"/>
            <a:fld id="{0C3A1854-6B63-4059-B360-A3C4972BF0FC}" type="slidenum">
              <a:rPr lang="ko-KR" altLang="en-US" smtClean="0"/>
              <a:pPr algn="ctr"/>
              <a:t>9</a:t>
            </a:fld>
            <a:endParaRPr lang="ko-KR" altLang="en-US" dirty="0"/>
          </a:p>
        </p:txBody>
      </p:sp>
    </p:spTree>
    <p:extLst>
      <p:ext uri="{BB962C8B-B14F-4D97-AF65-F5344CB8AC3E}">
        <p14:creationId xmlns:p14="http://schemas.microsoft.com/office/powerpoint/2010/main" val="31700273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80F5B0-E85B-44A6-B081-D80B1B73ADEA}"/>
              </a:ext>
            </a:extLst>
          </p:cNvPr>
          <p:cNvSpPr>
            <a:spLocks noGrp="1"/>
          </p:cNvSpPr>
          <p:nvPr>
            <p:ph idx="1"/>
          </p:nvPr>
        </p:nvSpPr>
        <p:spPr/>
        <p:txBody>
          <a:bodyPr/>
          <a:lstStyle/>
          <a:p>
            <a:r>
              <a:rPr lang="en-US" dirty="0"/>
              <a:t>Largest bankruptcy - TXU</a:t>
            </a:r>
          </a:p>
        </p:txBody>
      </p:sp>
      <p:sp>
        <p:nvSpPr>
          <p:cNvPr id="3" name="Title 2">
            <a:extLst>
              <a:ext uri="{FF2B5EF4-FFF2-40B4-BE49-F238E27FC236}">
                <a16:creationId xmlns:a16="http://schemas.microsoft.com/office/drawing/2014/main" id="{EAC44E5E-0082-4B0D-81FC-9015F2E2E6D6}"/>
              </a:ext>
            </a:extLst>
          </p:cNvPr>
          <p:cNvSpPr>
            <a:spLocks noGrp="1"/>
          </p:cNvSpPr>
          <p:nvPr>
            <p:ph type="title"/>
          </p:nvPr>
        </p:nvSpPr>
        <p:spPr/>
        <p:txBody>
          <a:bodyPr/>
          <a:lstStyle/>
          <a:p>
            <a:r>
              <a:rPr lang="en-US" dirty="0"/>
              <a:t>Texas and Bankruptcy</a:t>
            </a:r>
          </a:p>
        </p:txBody>
      </p:sp>
      <p:sp>
        <p:nvSpPr>
          <p:cNvPr id="4" name="Slide Number Placeholder 3">
            <a:extLst>
              <a:ext uri="{FF2B5EF4-FFF2-40B4-BE49-F238E27FC236}">
                <a16:creationId xmlns:a16="http://schemas.microsoft.com/office/drawing/2014/main" id="{9C6C95D7-2593-4D12-A9BD-0D688CED5568}"/>
              </a:ext>
            </a:extLst>
          </p:cNvPr>
          <p:cNvSpPr>
            <a:spLocks noGrp="1"/>
          </p:cNvSpPr>
          <p:nvPr>
            <p:ph type="sldNum" sz="quarter" idx="12"/>
          </p:nvPr>
        </p:nvSpPr>
        <p:spPr/>
        <p:txBody>
          <a:bodyPr/>
          <a:lstStyle/>
          <a:p>
            <a:pPr algn="ctr"/>
            <a:fld id="{0C3A1854-6B63-4059-B360-A3C4972BF0FC}" type="slidenum">
              <a:rPr lang="ko-KR" altLang="en-US" smtClean="0"/>
              <a:pPr algn="ctr"/>
              <a:t>90</a:t>
            </a:fld>
            <a:endParaRPr lang="ko-KR" altLang="en-US" dirty="0"/>
          </a:p>
        </p:txBody>
      </p:sp>
    </p:spTree>
    <p:extLst>
      <p:ext uri="{BB962C8B-B14F-4D97-AF65-F5344CB8AC3E}">
        <p14:creationId xmlns:p14="http://schemas.microsoft.com/office/powerpoint/2010/main" val="5716506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0D1014-A5B4-4101-B309-F720DD654BA0}"/>
              </a:ext>
            </a:extLst>
          </p:cNvPr>
          <p:cNvSpPr>
            <a:spLocks noGrp="1"/>
          </p:cNvSpPr>
          <p:nvPr>
            <p:ph idx="1"/>
          </p:nvPr>
        </p:nvSpPr>
        <p:spPr/>
        <p:txBody>
          <a:bodyPr/>
          <a:lstStyle/>
          <a:p>
            <a:r>
              <a:rPr lang="en-US" dirty="0"/>
              <a:t>Prices before the decline in gas prices were high enough to justify the price paid for nuclear plant</a:t>
            </a:r>
          </a:p>
          <a:p>
            <a:endParaRPr lang="en-US" dirty="0"/>
          </a:p>
        </p:txBody>
      </p:sp>
      <p:sp>
        <p:nvSpPr>
          <p:cNvPr id="3" name="Title 2">
            <a:extLst>
              <a:ext uri="{FF2B5EF4-FFF2-40B4-BE49-F238E27FC236}">
                <a16:creationId xmlns:a16="http://schemas.microsoft.com/office/drawing/2014/main" id="{21A085A0-DEE4-486D-8BA9-4F51364DDCC5}"/>
              </a:ext>
            </a:extLst>
          </p:cNvPr>
          <p:cNvSpPr>
            <a:spLocks noGrp="1"/>
          </p:cNvSpPr>
          <p:nvPr>
            <p:ph type="title"/>
          </p:nvPr>
        </p:nvSpPr>
        <p:spPr/>
        <p:txBody>
          <a:bodyPr/>
          <a:lstStyle/>
          <a:p>
            <a:r>
              <a:rPr lang="en-US" dirty="0"/>
              <a:t>Texas Prices from 2002-2009</a:t>
            </a:r>
          </a:p>
        </p:txBody>
      </p:sp>
      <p:pic>
        <p:nvPicPr>
          <p:cNvPr id="5" name="Picture 4">
            <a:extLst>
              <a:ext uri="{FF2B5EF4-FFF2-40B4-BE49-F238E27FC236}">
                <a16:creationId xmlns:a16="http://schemas.microsoft.com/office/drawing/2014/main" id="{5A5F88DE-0FC0-4277-9B43-47ACE93170B4}"/>
              </a:ext>
            </a:extLst>
          </p:cNvPr>
          <p:cNvPicPr>
            <a:picLocks noChangeAspect="1"/>
          </p:cNvPicPr>
          <p:nvPr/>
        </p:nvPicPr>
        <p:blipFill>
          <a:blip r:embed="rId2"/>
          <a:stretch>
            <a:fillRect/>
          </a:stretch>
        </p:blipFill>
        <p:spPr>
          <a:xfrm>
            <a:off x="0" y="2495285"/>
            <a:ext cx="7428322" cy="4362715"/>
          </a:xfrm>
          <a:prstGeom prst="rect">
            <a:avLst/>
          </a:prstGeom>
        </p:spPr>
      </p:pic>
    </p:spTree>
    <p:extLst>
      <p:ext uri="{BB962C8B-B14F-4D97-AF65-F5344CB8AC3E}">
        <p14:creationId xmlns:p14="http://schemas.microsoft.com/office/powerpoint/2010/main" val="3149195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4C2EE2-AF85-43E6-816D-65C64E88A0CC}"/>
              </a:ext>
            </a:extLst>
          </p:cNvPr>
          <p:cNvSpPr>
            <a:spLocks noGrp="1"/>
          </p:cNvSpPr>
          <p:nvPr>
            <p:ph idx="1"/>
          </p:nvPr>
        </p:nvSpPr>
        <p:spPr/>
        <p:txBody>
          <a:bodyPr/>
          <a:lstStyle/>
          <a:p>
            <a:r>
              <a:rPr lang="en-US" dirty="0"/>
              <a:t>Mid Con and Wind</a:t>
            </a:r>
          </a:p>
          <a:p>
            <a:endParaRPr lang="en-US" dirty="0"/>
          </a:p>
          <a:p>
            <a:endParaRPr lang="en-US" dirty="0"/>
          </a:p>
        </p:txBody>
      </p:sp>
      <p:sp>
        <p:nvSpPr>
          <p:cNvPr id="3" name="Title 2">
            <a:extLst>
              <a:ext uri="{FF2B5EF4-FFF2-40B4-BE49-F238E27FC236}">
                <a16:creationId xmlns:a16="http://schemas.microsoft.com/office/drawing/2014/main" id="{3E62DB23-D169-4F23-A174-C821287265AE}"/>
              </a:ext>
            </a:extLst>
          </p:cNvPr>
          <p:cNvSpPr>
            <a:spLocks noGrp="1"/>
          </p:cNvSpPr>
          <p:nvPr>
            <p:ph type="title"/>
          </p:nvPr>
        </p:nvSpPr>
        <p:spPr/>
        <p:txBody>
          <a:bodyPr>
            <a:normAutofit fontScale="90000"/>
          </a:bodyPr>
          <a:lstStyle/>
          <a:p>
            <a:r>
              <a:rPr lang="en-US" dirty="0"/>
              <a:t>Wind Production and Transmission Differentials</a:t>
            </a:r>
          </a:p>
        </p:txBody>
      </p:sp>
      <p:pic>
        <p:nvPicPr>
          <p:cNvPr id="5" name="Picture 4">
            <a:extLst>
              <a:ext uri="{FF2B5EF4-FFF2-40B4-BE49-F238E27FC236}">
                <a16:creationId xmlns:a16="http://schemas.microsoft.com/office/drawing/2014/main" id="{8E90FFEC-99F5-47E8-803C-B5B7266F9EEF}"/>
              </a:ext>
            </a:extLst>
          </p:cNvPr>
          <p:cNvPicPr>
            <a:picLocks noChangeAspect="1"/>
          </p:cNvPicPr>
          <p:nvPr/>
        </p:nvPicPr>
        <p:blipFill>
          <a:blip r:embed="rId2"/>
          <a:stretch>
            <a:fillRect/>
          </a:stretch>
        </p:blipFill>
        <p:spPr>
          <a:xfrm>
            <a:off x="3452812" y="2138362"/>
            <a:ext cx="2238375" cy="2581275"/>
          </a:xfrm>
          <a:prstGeom prst="rect">
            <a:avLst/>
          </a:prstGeom>
        </p:spPr>
      </p:pic>
    </p:spTree>
    <p:extLst>
      <p:ext uri="{BB962C8B-B14F-4D97-AF65-F5344CB8AC3E}">
        <p14:creationId xmlns:p14="http://schemas.microsoft.com/office/powerpoint/2010/main" val="4148237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4C2EE2-AF85-43E6-816D-65C64E88A0CC}"/>
              </a:ext>
            </a:extLst>
          </p:cNvPr>
          <p:cNvSpPr>
            <a:spLocks noGrp="1"/>
          </p:cNvSpPr>
          <p:nvPr>
            <p:ph idx="1"/>
          </p:nvPr>
        </p:nvSpPr>
        <p:spPr/>
        <p:txBody>
          <a:bodyPr/>
          <a:lstStyle/>
          <a:p>
            <a:r>
              <a:rPr lang="en-US" dirty="0"/>
              <a:t>Mid Con and Wind – Show wind patterns in northeast.</a:t>
            </a:r>
          </a:p>
        </p:txBody>
      </p:sp>
      <p:sp>
        <p:nvSpPr>
          <p:cNvPr id="3" name="Title 2">
            <a:extLst>
              <a:ext uri="{FF2B5EF4-FFF2-40B4-BE49-F238E27FC236}">
                <a16:creationId xmlns:a16="http://schemas.microsoft.com/office/drawing/2014/main" id="{3E62DB23-D169-4F23-A174-C821287265AE}"/>
              </a:ext>
            </a:extLst>
          </p:cNvPr>
          <p:cNvSpPr>
            <a:spLocks noGrp="1"/>
          </p:cNvSpPr>
          <p:nvPr>
            <p:ph type="title"/>
          </p:nvPr>
        </p:nvSpPr>
        <p:spPr/>
        <p:txBody>
          <a:bodyPr>
            <a:normAutofit fontScale="90000"/>
          </a:bodyPr>
          <a:lstStyle/>
          <a:p>
            <a:r>
              <a:rPr lang="en-US" dirty="0"/>
              <a:t>Wind Production and Transmission Differentials</a:t>
            </a:r>
          </a:p>
        </p:txBody>
      </p:sp>
    </p:spTree>
    <p:extLst>
      <p:ext uri="{BB962C8B-B14F-4D97-AF65-F5344CB8AC3E}">
        <p14:creationId xmlns:p14="http://schemas.microsoft.com/office/powerpoint/2010/main" val="1842313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4C2EE2-AF85-43E6-816D-65C64E88A0CC}"/>
              </a:ext>
            </a:extLst>
          </p:cNvPr>
          <p:cNvSpPr>
            <a:spLocks noGrp="1"/>
          </p:cNvSpPr>
          <p:nvPr>
            <p:ph idx="1"/>
          </p:nvPr>
        </p:nvSpPr>
        <p:spPr/>
        <p:txBody>
          <a:bodyPr/>
          <a:lstStyle/>
          <a:p>
            <a:r>
              <a:rPr lang="en-US" dirty="0"/>
              <a:t>Mid Con and Wind: 2014 – 2017 on-peak prices. Merchant wind having a difficult time.</a:t>
            </a:r>
          </a:p>
          <a:p>
            <a:endParaRPr lang="en-US" dirty="0"/>
          </a:p>
        </p:txBody>
      </p:sp>
      <p:sp>
        <p:nvSpPr>
          <p:cNvPr id="3" name="Title 2">
            <a:extLst>
              <a:ext uri="{FF2B5EF4-FFF2-40B4-BE49-F238E27FC236}">
                <a16:creationId xmlns:a16="http://schemas.microsoft.com/office/drawing/2014/main" id="{3E62DB23-D169-4F23-A174-C821287265AE}"/>
              </a:ext>
            </a:extLst>
          </p:cNvPr>
          <p:cNvSpPr>
            <a:spLocks noGrp="1"/>
          </p:cNvSpPr>
          <p:nvPr>
            <p:ph type="title"/>
          </p:nvPr>
        </p:nvSpPr>
        <p:spPr/>
        <p:txBody>
          <a:bodyPr>
            <a:normAutofit fontScale="90000"/>
          </a:bodyPr>
          <a:lstStyle/>
          <a:p>
            <a:r>
              <a:rPr lang="en-US" dirty="0"/>
              <a:t>Wind Production and Transmission Differentials</a:t>
            </a:r>
          </a:p>
        </p:txBody>
      </p:sp>
      <p:pic>
        <p:nvPicPr>
          <p:cNvPr id="2" name="Picture 1">
            <a:extLst>
              <a:ext uri="{FF2B5EF4-FFF2-40B4-BE49-F238E27FC236}">
                <a16:creationId xmlns:a16="http://schemas.microsoft.com/office/drawing/2014/main" id="{EE790F0F-3AD7-4C66-8198-7E8035AC379C}"/>
              </a:ext>
            </a:extLst>
          </p:cNvPr>
          <p:cNvPicPr>
            <a:picLocks noChangeAspect="1"/>
          </p:cNvPicPr>
          <p:nvPr/>
        </p:nvPicPr>
        <p:blipFill>
          <a:blip r:embed="rId2"/>
          <a:stretch>
            <a:fillRect/>
          </a:stretch>
        </p:blipFill>
        <p:spPr>
          <a:xfrm>
            <a:off x="-1" y="2328421"/>
            <a:ext cx="8797705" cy="4489767"/>
          </a:xfrm>
          <a:prstGeom prst="rect">
            <a:avLst/>
          </a:prstGeom>
        </p:spPr>
      </p:pic>
    </p:spTree>
    <p:extLst>
      <p:ext uri="{BB962C8B-B14F-4D97-AF65-F5344CB8AC3E}">
        <p14:creationId xmlns:p14="http://schemas.microsoft.com/office/powerpoint/2010/main" val="3374707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DC75B6-A319-4CF5-9F6A-D48B514D8F42}"/>
              </a:ext>
            </a:extLst>
          </p:cNvPr>
          <p:cNvSpPr>
            <a:spLocks noGrp="1"/>
          </p:cNvSpPr>
          <p:nvPr>
            <p:ph idx="1"/>
          </p:nvPr>
        </p:nvSpPr>
        <p:spPr/>
        <p:txBody>
          <a:bodyPr/>
          <a:lstStyle/>
          <a:p>
            <a:r>
              <a:rPr lang="en-US" dirty="0"/>
              <a:t>Price Differentials 2002-2007</a:t>
            </a:r>
          </a:p>
          <a:p>
            <a:endParaRPr lang="en-US" dirty="0"/>
          </a:p>
          <a:p>
            <a:endParaRPr lang="en-US" dirty="0"/>
          </a:p>
        </p:txBody>
      </p:sp>
      <p:sp>
        <p:nvSpPr>
          <p:cNvPr id="3" name="Title 2">
            <a:extLst>
              <a:ext uri="{FF2B5EF4-FFF2-40B4-BE49-F238E27FC236}">
                <a16:creationId xmlns:a16="http://schemas.microsoft.com/office/drawing/2014/main" id="{ABE5C57D-A214-4691-B6DE-352941350D16}"/>
              </a:ext>
            </a:extLst>
          </p:cNvPr>
          <p:cNvSpPr>
            <a:spLocks noGrp="1"/>
          </p:cNvSpPr>
          <p:nvPr>
            <p:ph type="title"/>
          </p:nvPr>
        </p:nvSpPr>
        <p:spPr/>
        <p:txBody>
          <a:bodyPr>
            <a:normAutofit fontScale="90000"/>
          </a:bodyPr>
          <a:lstStyle/>
          <a:p>
            <a:r>
              <a:rPr lang="en-US" dirty="0"/>
              <a:t>Price Differentials were Lower in Earlier Years</a:t>
            </a:r>
          </a:p>
        </p:txBody>
      </p:sp>
      <p:pic>
        <p:nvPicPr>
          <p:cNvPr id="5" name="Picture 4">
            <a:extLst>
              <a:ext uri="{FF2B5EF4-FFF2-40B4-BE49-F238E27FC236}">
                <a16:creationId xmlns:a16="http://schemas.microsoft.com/office/drawing/2014/main" id="{2F4990AF-5C07-49A2-9088-F109CCB4307C}"/>
              </a:ext>
            </a:extLst>
          </p:cNvPr>
          <p:cNvPicPr>
            <a:picLocks noChangeAspect="1"/>
          </p:cNvPicPr>
          <p:nvPr/>
        </p:nvPicPr>
        <p:blipFill>
          <a:blip r:embed="rId2"/>
          <a:stretch>
            <a:fillRect/>
          </a:stretch>
        </p:blipFill>
        <p:spPr>
          <a:xfrm>
            <a:off x="0" y="2271860"/>
            <a:ext cx="8986548" cy="4586140"/>
          </a:xfrm>
          <a:prstGeom prst="rect">
            <a:avLst/>
          </a:prstGeom>
        </p:spPr>
      </p:pic>
    </p:spTree>
    <p:extLst>
      <p:ext uri="{BB962C8B-B14F-4D97-AF65-F5344CB8AC3E}">
        <p14:creationId xmlns:p14="http://schemas.microsoft.com/office/powerpoint/2010/main" val="3505776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96</a:t>
            </a:fld>
            <a:endParaRPr lang="ko-KR" altLang="en-US" dirty="0"/>
          </a:p>
        </p:txBody>
      </p:sp>
    </p:spTree>
    <p:extLst>
      <p:ext uri="{BB962C8B-B14F-4D97-AF65-F5344CB8AC3E}">
        <p14:creationId xmlns:p14="http://schemas.microsoft.com/office/powerpoint/2010/main" val="400363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97</a:t>
            </a:fld>
            <a:endParaRPr lang="ko-KR" altLang="en-US" dirty="0"/>
          </a:p>
        </p:txBody>
      </p:sp>
    </p:spTree>
    <p:extLst>
      <p:ext uri="{BB962C8B-B14F-4D97-AF65-F5344CB8AC3E}">
        <p14:creationId xmlns:p14="http://schemas.microsoft.com/office/powerpoint/2010/main" val="23662468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98</a:t>
            </a:fld>
            <a:endParaRPr lang="ko-KR" altLang="en-US" dirty="0"/>
          </a:p>
        </p:txBody>
      </p:sp>
    </p:spTree>
    <p:extLst>
      <p:ext uri="{BB962C8B-B14F-4D97-AF65-F5344CB8AC3E}">
        <p14:creationId xmlns:p14="http://schemas.microsoft.com/office/powerpoint/2010/main" val="39588856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14660-4E17-4DCA-AF65-D4104C1F6689}"/>
              </a:ext>
            </a:extLst>
          </p:cNvPr>
          <p:cNvSpPr>
            <a:spLocks noGrp="1"/>
          </p:cNvSpPr>
          <p:nvPr>
            <p:ph idx="1"/>
          </p:nvPr>
        </p:nvSpPr>
        <p:spPr/>
        <p:txBody>
          <a:bodyPr>
            <a:normAutofit fontScale="92500" lnSpcReduction="20000"/>
          </a:bodyPr>
          <a:lstStyle/>
          <a:p>
            <a:r>
              <a:rPr lang="en-US" dirty="0"/>
              <a:t>The next few slides are intended to be a very quick review of what level prices could reach under a merchant system.  Prices in merchant markets are reviewed in USD/MWH.  These prices are the driver of terminal value and strategic options.  Prices are reviewed in:</a:t>
            </a:r>
          </a:p>
          <a:p>
            <a:pPr lvl="1"/>
            <a:r>
              <a:rPr lang="en-US" dirty="0"/>
              <a:t>US regional markets</a:t>
            </a:r>
          </a:p>
          <a:p>
            <a:pPr lvl="1"/>
            <a:r>
              <a:rPr lang="en-US" dirty="0"/>
              <a:t>Philippines</a:t>
            </a:r>
          </a:p>
          <a:p>
            <a:pPr lvl="1"/>
            <a:r>
              <a:rPr lang="en-US" dirty="0"/>
              <a:t>Europe</a:t>
            </a:r>
          </a:p>
          <a:p>
            <a:pPr lvl="1"/>
            <a:r>
              <a:rPr lang="en-US" dirty="0"/>
              <a:t>Australia</a:t>
            </a:r>
          </a:p>
          <a:p>
            <a:pPr lvl="1"/>
            <a:r>
              <a:rPr lang="en-US" dirty="0"/>
              <a:t>Turkey</a:t>
            </a:r>
          </a:p>
          <a:p>
            <a:pPr lvl="1"/>
            <a:r>
              <a:rPr lang="en-US" dirty="0"/>
              <a:t>Scandinavia</a:t>
            </a:r>
          </a:p>
          <a:p>
            <a:pPr lvl="1"/>
            <a:r>
              <a:rPr lang="en-US" dirty="0"/>
              <a:t>United Kingdom</a:t>
            </a:r>
          </a:p>
        </p:txBody>
      </p:sp>
      <p:sp>
        <p:nvSpPr>
          <p:cNvPr id="3" name="Title 2">
            <a:extLst>
              <a:ext uri="{FF2B5EF4-FFF2-40B4-BE49-F238E27FC236}">
                <a16:creationId xmlns:a16="http://schemas.microsoft.com/office/drawing/2014/main" id="{68D7E888-1E22-4331-9402-098DB80651E9}"/>
              </a:ext>
            </a:extLst>
          </p:cNvPr>
          <p:cNvSpPr>
            <a:spLocks noGrp="1"/>
          </p:cNvSpPr>
          <p:nvPr>
            <p:ph type="title"/>
          </p:nvPr>
        </p:nvSpPr>
        <p:spPr/>
        <p:txBody>
          <a:bodyPr/>
          <a:lstStyle/>
          <a:p>
            <a:r>
              <a:rPr lang="en-US" dirty="0"/>
              <a:t>A Little Review of Merchant Prices</a:t>
            </a:r>
          </a:p>
        </p:txBody>
      </p:sp>
      <p:sp>
        <p:nvSpPr>
          <p:cNvPr id="4" name="Slide Number Placeholder 3">
            <a:extLst>
              <a:ext uri="{FF2B5EF4-FFF2-40B4-BE49-F238E27FC236}">
                <a16:creationId xmlns:a16="http://schemas.microsoft.com/office/drawing/2014/main" id="{AEF33E51-DE6D-4F2F-9E59-8934EFAE89B7}"/>
              </a:ext>
            </a:extLst>
          </p:cNvPr>
          <p:cNvSpPr>
            <a:spLocks noGrp="1"/>
          </p:cNvSpPr>
          <p:nvPr>
            <p:ph type="sldNum" sz="quarter" idx="12"/>
          </p:nvPr>
        </p:nvSpPr>
        <p:spPr/>
        <p:txBody>
          <a:bodyPr/>
          <a:lstStyle/>
          <a:p>
            <a:pPr algn="ctr"/>
            <a:fld id="{0C3A1854-6B63-4059-B360-A3C4972BF0FC}" type="slidenum">
              <a:rPr lang="ko-KR" altLang="en-US" smtClean="0"/>
              <a:pPr algn="ctr"/>
              <a:t>99</a:t>
            </a:fld>
            <a:endParaRPr lang="ko-KR" altLang="en-US" dirty="0"/>
          </a:p>
        </p:txBody>
      </p:sp>
    </p:spTree>
    <p:extLst>
      <p:ext uri="{BB962C8B-B14F-4D97-AF65-F5344CB8AC3E}">
        <p14:creationId xmlns:p14="http://schemas.microsoft.com/office/powerpoint/2010/main" val="1694637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28743</TotalTime>
  <Words>4858</Words>
  <Application>Microsoft Office PowerPoint</Application>
  <PresentationFormat>On-screen Show (4:3)</PresentationFormat>
  <Paragraphs>438</Paragraphs>
  <Slides>105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105</vt:i4>
      </vt:variant>
    </vt:vector>
  </HeadingPairs>
  <TitlesOfParts>
    <vt:vector size="118" baseType="lpstr">
      <vt:lpstr>Arial Unicode MS</vt:lpstr>
      <vt:lpstr>맑은 고딕</vt:lpstr>
      <vt:lpstr>Arial</vt:lpstr>
      <vt:lpstr>Calibri</vt:lpstr>
      <vt:lpstr>Calibri Light</vt:lpstr>
      <vt:lpstr>Cambria</vt:lpstr>
      <vt:lpstr>Courier New</vt:lpstr>
      <vt:lpstr>Franklin Gothic Demi</vt:lpstr>
      <vt:lpstr>Times New Roman</vt:lpstr>
      <vt:lpstr>Verdana</vt:lpstr>
      <vt:lpstr>Wingdings</vt:lpstr>
      <vt:lpstr>Wingdings 2</vt:lpstr>
      <vt:lpstr>Office Theme</vt:lpstr>
      <vt:lpstr>Terminal Value in Project Finance</vt:lpstr>
      <vt:lpstr>Issues</vt:lpstr>
      <vt:lpstr>Key Themes</vt:lpstr>
      <vt:lpstr>Subjects Covered in Terminal Value Modelling Exercise</vt:lpstr>
      <vt:lpstr>Part 1: Terminal Value and Required IRR without Debt Financing</vt:lpstr>
      <vt:lpstr>Basic Math of IRR and Long-term Value</vt:lpstr>
      <vt:lpstr>Illustration of Simple Mathematics – IRR with Different Terminal Value</vt:lpstr>
      <vt:lpstr>Graph Showing Effect of High and Low IRR on Value of Terminal</vt:lpstr>
      <vt:lpstr>Implication for Africa</vt:lpstr>
      <vt:lpstr>Simple Mathematics – Bid Prices are more affected by terminal value with low IRR’s</vt:lpstr>
      <vt:lpstr>Theme So Far: You will lose bids with high IRR requirement</vt:lpstr>
      <vt:lpstr>Technical Note: VBA code for Data Table with Goal Seek</vt:lpstr>
      <vt:lpstr>Part 2: Effects of Terminal Value with Financing and Re-financing</vt:lpstr>
      <vt:lpstr>How Terminal Value is Lowered because of Lower Project IRR’s with Financing</vt:lpstr>
      <vt:lpstr>Without Re-financing, the Bid Price is More Sensitive </vt:lpstr>
      <vt:lpstr>Project Finance Model with Terminal Value and Financing</vt:lpstr>
      <vt:lpstr>Project Finance Model with Terminal Value and Financing</vt:lpstr>
      <vt:lpstr>Table without any Financing</vt:lpstr>
      <vt:lpstr>Table with Financing and No Re-financing</vt:lpstr>
      <vt:lpstr>Table with Financing and No Re-financing, but Financing is Long and Covers Terminal Period</vt:lpstr>
      <vt:lpstr>Re-financing size and Terminal Value</vt:lpstr>
      <vt:lpstr>Table with Re-financing</vt:lpstr>
      <vt:lpstr>Part 3: Estimating Terminal Value – Contract Extension</vt:lpstr>
      <vt:lpstr>Measuring Terminal Value</vt:lpstr>
      <vt:lpstr>Consider Negotiation with the Regulator</vt:lpstr>
      <vt:lpstr>More Nuanced Position</vt:lpstr>
      <vt:lpstr>Problem in Negotiation</vt:lpstr>
      <vt:lpstr>Simple Ways of Measuring the Value of Contract Extension</vt:lpstr>
      <vt:lpstr>Analytical Exercise</vt:lpstr>
      <vt:lpstr>Valuation with Different Decline Rates</vt:lpstr>
      <vt:lpstr>Making a New Data Table with a Macro Should Take about as Much Time as Making a Data Table</vt:lpstr>
      <vt:lpstr>Summary of Valuation of Plant After Contract Period</vt:lpstr>
      <vt:lpstr>Alternative Scenario with Longer Life</vt:lpstr>
      <vt:lpstr>Part 4: Terminal Value and Real Options with Spot Pricing</vt:lpstr>
      <vt:lpstr>Terminal Value and Spot Prices</vt:lpstr>
      <vt:lpstr>Options for Terminal Value</vt:lpstr>
      <vt:lpstr>Example of Wind Turbine</vt:lpstr>
      <vt:lpstr>An Option Normally Means you Can Get Out of Doing Something. A Commitment is Different</vt:lpstr>
      <vt:lpstr>Options and Uncertainty</vt:lpstr>
      <vt:lpstr>Merchant Plant Analysis and Market Heat Rates</vt:lpstr>
      <vt:lpstr>Market Heat Rate and Modelling</vt:lpstr>
      <vt:lpstr>Alternative Assumptions About the Market Heat Rates</vt:lpstr>
      <vt:lpstr>Modelling of Alternative Strategies with Different Fixed and Variable Cost</vt:lpstr>
      <vt:lpstr>Value with Rigid Strategy and Uncertain Prices</vt:lpstr>
      <vt:lpstr>Long-run Merchant Analysis</vt:lpstr>
      <vt:lpstr>Verification of Long-Run Merchant Prices</vt:lpstr>
      <vt:lpstr>Verification of Long-Run Merchant Prices – High Case</vt:lpstr>
      <vt:lpstr>Appendix on Merchant Prices and Market Heat Rates</vt:lpstr>
      <vt:lpstr>A Little Review of Merchant Prices</vt:lpstr>
      <vt:lpstr>Part 1: Philosophy of Merchant and Contract Systems</vt:lpstr>
      <vt:lpstr>Arguments for and Against Merchant Systems</vt:lpstr>
      <vt:lpstr>Positions on Merchant Markets</vt:lpstr>
      <vt:lpstr>Basis for Arguments</vt:lpstr>
      <vt:lpstr>Argument for Merchant Systems</vt:lpstr>
      <vt:lpstr>Start with Hospitals</vt:lpstr>
      <vt:lpstr>Merchant System for Prisons and Hospitals</vt:lpstr>
      <vt:lpstr>Is Risk Just Transferred in the Different Systems, or is Risk Changed</vt:lpstr>
      <vt:lpstr>Implied Heat Rates and Merchant Prices</vt:lpstr>
      <vt:lpstr>Is it Really Efficient to Have Fluctuating Prices Like This</vt:lpstr>
      <vt:lpstr>PowerPoint Presentation</vt:lpstr>
      <vt:lpstr>Efficiency Depends on Price Elasticiy</vt:lpstr>
      <vt:lpstr>Do You Really Need Extreme Price Spikes to Promote New Capacity</vt:lpstr>
      <vt:lpstr>Notes on Google Maps and Graphing</vt:lpstr>
      <vt:lpstr>U.S. Regional Hubs</vt:lpstr>
      <vt:lpstr>US Regional Markets - PJM</vt:lpstr>
      <vt:lpstr>Market Heat Rate US Regional Markets - PJM</vt:lpstr>
      <vt:lpstr>Prices in 2006-2009</vt:lpstr>
      <vt:lpstr>Implied Heat Rates 2006-2009</vt:lpstr>
      <vt:lpstr>Monthly Average Gas and Electricity Prices in PJM from </vt:lpstr>
      <vt:lpstr>Comparison of Monthly Implied Heat Rates</vt:lpstr>
      <vt:lpstr>Case: German Electricity Prices, Demand Growth and Renewables</vt:lpstr>
      <vt:lpstr>German Gas and Electricity Prices and the Effect of Renewable</vt:lpstr>
      <vt:lpstr>Implied Heat Rate from German Baseload Prices</vt:lpstr>
      <vt:lpstr>Case 1: New England Merchant Market Overbuild</vt:lpstr>
      <vt:lpstr>Other Overbuild</vt:lpstr>
      <vt:lpstr>US Regional Markets – NE ISO</vt:lpstr>
      <vt:lpstr>New England Over-build</vt:lpstr>
      <vt:lpstr>Bubble and Bust from Earning High IRR and Then Over-Supply</vt:lpstr>
      <vt:lpstr>Midwest Peak Prices and Payback from Peaking Plants</vt:lpstr>
      <vt:lpstr>Summer of 1998</vt:lpstr>
      <vt:lpstr>Peaking Plant Economics</vt:lpstr>
      <vt:lpstr>Midwest Overbuild – Annual Market Heat Rates</vt:lpstr>
      <vt:lpstr>California – After Crisis</vt:lpstr>
      <vt:lpstr>California Recent Prices</vt:lpstr>
      <vt:lpstr>Hydro Generation in the California Crisis</vt:lpstr>
      <vt:lpstr>Gas and Electric Prices for California Crisis</vt:lpstr>
      <vt:lpstr>California Implied Heat Rates</vt:lpstr>
      <vt:lpstr>California – Economics of Gas Plant</vt:lpstr>
      <vt:lpstr>Daily On-Peak Heat Rates</vt:lpstr>
      <vt:lpstr>Texas and Bankruptcy</vt:lpstr>
      <vt:lpstr>Texas Prices from 2002-2009</vt:lpstr>
      <vt:lpstr>Wind Production and Transmission Differentials</vt:lpstr>
      <vt:lpstr>Wind Production and Transmission Differentials</vt:lpstr>
      <vt:lpstr>Wind Production and Transmission Differentials</vt:lpstr>
      <vt:lpstr>Price Differentials were Lower in Earlier Years</vt:lpstr>
      <vt:lpstr>A Little Review of Merchant Prices</vt:lpstr>
      <vt:lpstr>A Little Review of Merchant Prices</vt:lpstr>
      <vt:lpstr>A Little Review of Merchant Prices</vt:lpstr>
      <vt:lpstr>A Little Review of Merchant Prices</vt:lpstr>
      <vt:lpstr>A Little Review of Merchant Prices</vt:lpstr>
      <vt:lpstr>A Little Review of Merchant Prices</vt:lpstr>
      <vt:lpstr>A Little Review of Merchant Prices</vt:lpstr>
      <vt:lpstr>A Little Review of Merchant Prices</vt:lpstr>
      <vt:lpstr>A Little Review of Merchant Prices</vt:lpstr>
      <vt:lpstr>A Little Review of Merchant Prices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Presley</dc:creator>
  <cp:lastModifiedBy>Elvis Presley</cp:lastModifiedBy>
  <cp:revision>300</cp:revision>
  <dcterms:created xsi:type="dcterms:W3CDTF">2017-09-08T10:05:56Z</dcterms:created>
  <dcterms:modified xsi:type="dcterms:W3CDTF">2017-11-02T13:51:50Z</dcterms:modified>
</cp:coreProperties>
</file>